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sldIdLst>
    <p:sldId id="384" r:id="rId5"/>
    <p:sldId id="383" r:id="rId6"/>
    <p:sldId id="340" r:id="rId7"/>
    <p:sldId id="610" r:id="rId8"/>
    <p:sldId id="611" r:id="rId9"/>
    <p:sldId id="612" r:id="rId10"/>
    <p:sldId id="613" r:id="rId11"/>
    <p:sldId id="614" r:id="rId12"/>
    <p:sldId id="615" r:id="rId13"/>
    <p:sldId id="616" r:id="rId14"/>
    <p:sldId id="617" r:id="rId15"/>
    <p:sldId id="618" r:id="rId16"/>
    <p:sldId id="619" r:id="rId17"/>
    <p:sldId id="620" r:id="rId18"/>
    <p:sldId id="621" r:id="rId19"/>
    <p:sldId id="622" r:id="rId20"/>
    <p:sldId id="625" r:id="rId21"/>
    <p:sldId id="626" r:id="rId22"/>
    <p:sldId id="627" r:id="rId23"/>
    <p:sldId id="628" r:id="rId24"/>
    <p:sldId id="433" r:id="rId25"/>
    <p:sldId id="434" r:id="rId26"/>
    <p:sldId id="43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F6"/>
    <a:srgbClr val="000000"/>
    <a:srgbClr val="0AB45A"/>
    <a:srgbClr val="8FEC8A"/>
    <a:srgbClr val="783CB4"/>
    <a:srgbClr val="969696"/>
    <a:srgbClr val="FF003C"/>
    <a:srgbClr val="FAB914"/>
    <a:srgbClr val="FAB4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624" y="44"/>
      </p:cViewPr>
      <p:guideLst/>
    </p:cSldViewPr>
  </p:slideViewPr>
  <p:outlineViewPr>
    <p:cViewPr>
      <p:scale>
        <a:sx n="33" d="100"/>
        <a:sy n="33" d="100"/>
      </p:scale>
      <p:origin x="0" y="-55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6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D55B-BEAB-4B43-AAB8-22FF626FBE93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CDE56-EC98-4882-B0E3-8C51D454A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4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37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Pathway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Course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70012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70012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4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1800000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000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636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2000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12000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03213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503213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4426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4426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8820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2000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22782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22782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33564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33564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44346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44346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22688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3136612"/>
            <a:ext cx="10992198" cy="584775"/>
          </a:xfrm>
        </p:spPr>
        <p:txBody>
          <a:bodyPr anchor="ctr" anchorCtr="0">
            <a:spAutoFit/>
          </a:bodyPr>
          <a:lstStyle>
            <a:lvl1pPr algn="ctr"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6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3200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295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0674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369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2432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481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9329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60000" y="180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11002378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rgbClr val="00A4F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 (Arial 24 Bold)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60000" y="432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11002378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 (Arial 24 Bold)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7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414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86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927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1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504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rot="10800000">
            <a:off x="0" y="38100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9722625" cy="584775"/>
          </a:xfrm>
          <a:prstGeom prst="rect">
            <a:avLst/>
          </a:prstGeom>
        </p:spPr>
        <p:txBody>
          <a:bodyPr vert="horz" wrap="square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4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129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2526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2334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25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92000" y="180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017836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2000" y="432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501783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</a:t>
            </a:r>
            <a:r>
              <a:rPr lang="en-GB" dirty="0" smtClean="0"/>
              <a:t>Header</a:t>
            </a:r>
            <a:endParaRPr lang="en-GB" dirty="0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65535" y="180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35" y="1188000"/>
            <a:ext cx="5303025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465535" y="432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5535" y="3708000"/>
            <a:ext cx="5303025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</a:t>
            </a:r>
            <a:r>
              <a:rPr lang="en-GB" dirty="0" smtClean="0"/>
              <a:t>Header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8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97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26123" y="2438400"/>
            <a:ext cx="10363569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Insert 'bubble' text here...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04138323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428" y="360000"/>
            <a:ext cx="10992198" cy="52322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657350"/>
            <a:ext cx="10363200" cy="113877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162300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64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/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6400" y="1188000"/>
            <a:ext cx="466059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1030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defRPr sz="2000"/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669799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5507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00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2656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41121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149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31966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1966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1966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2000" y="3273365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2000" y="474673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6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04574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7148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827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  <a:lvl2pPr>
              <a:defRPr/>
            </a:lvl2pPr>
          </a:lstStyle>
          <a:p>
            <a:pPr lvl="0"/>
            <a:r>
              <a:rPr lang="en-US" dirty="0" smtClean="0"/>
              <a:t>Edit Master text styles</a:t>
            </a:r>
            <a:endParaRPr lang="en-US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24557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37114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9671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46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00" y="1728000"/>
            <a:ext cx="10992198" cy="1077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5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1" r:id="rId8"/>
    <p:sldLayoutId id="2147483673" r:id="rId9"/>
    <p:sldLayoutId id="2147483670" r:id="rId10"/>
    <p:sldLayoutId id="2147483672" r:id="rId11"/>
    <p:sldLayoutId id="2147483674" r:id="rId12"/>
    <p:sldLayoutId id="214748366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98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9" r:id="rId31"/>
    <p:sldLayoutId id="2147483700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B2CD1-81A2-4A01-9788-7F8A8522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SQL Lesson 14a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F4C8A-A443-4E68-9221-BB5D333D9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000" y="2873623"/>
            <a:ext cx="6829324" cy="2257425"/>
          </a:xfrm>
        </p:spPr>
        <p:txBody>
          <a:bodyPr/>
          <a:lstStyle/>
          <a:p>
            <a:r>
              <a:rPr lang="en-SG" dirty="0" smtClean="0"/>
              <a:t>Basic Subqueries</a:t>
            </a:r>
          </a:p>
          <a:p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96037-ADCF-4ED2-B464-301792AABF3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2000" y="5328371"/>
            <a:ext cx="5221288" cy="1323439"/>
          </a:xfrm>
        </p:spPr>
        <p:txBody>
          <a:bodyPr>
            <a:spAutoFit/>
          </a:bodyPr>
          <a:lstStyle/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pPr marL="0" indent="0">
              <a:buNone/>
            </a:pPr>
            <a:r>
              <a:rPr lang="en-SG" sz="1200" dirty="0" smtClean="0"/>
              <a:t> </a:t>
            </a:r>
            <a:endParaRPr lang="en-GB" sz="1200" dirty="0"/>
          </a:p>
          <a:p>
            <a:pPr marL="0" indent="0">
              <a:buNone/>
            </a:pPr>
            <a:r>
              <a:rPr lang="en-SG" sz="1200" dirty="0" smtClean="0"/>
              <a:t>V1.0 2020</a:t>
            </a:r>
          </a:p>
        </p:txBody>
      </p:sp>
    </p:spTree>
    <p:extLst>
      <p:ext uri="{BB962C8B-B14F-4D97-AF65-F5344CB8AC3E}">
        <p14:creationId xmlns:p14="http://schemas.microsoft.com/office/powerpoint/2010/main" val="263163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0" y="1374250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Introduction to subqueries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0" y="2345861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Subqueries in the where clause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 smtClean="0"/>
              <a:t>Subqueries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54112" y="3179265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Single row subqueries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03545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Multi row subqueries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90632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Subqueries in the having clause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5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999612" y="1096944"/>
            <a:ext cx="868451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Return only one 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Use single-value comparison operators in the WHERE clause of the outer query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421522"/>
              </p:ext>
            </p:extLst>
          </p:nvPr>
        </p:nvGraphicFramePr>
        <p:xfrm>
          <a:off x="1777164" y="2035555"/>
          <a:ext cx="660400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421554482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964601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392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 to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77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 or &lt;&gt; or ^=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equal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79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than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388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than or equal to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09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than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3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than or equal to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068747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row subqueries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967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Single row subqueries</a:t>
            </a:r>
            <a:endParaRPr lang="en-GB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982981" y="1077778"/>
            <a:ext cx="871677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Each subquery returns one row of </a:t>
            </a:r>
            <a:r>
              <a:rPr lang="en-GB" sz="1800" b="0" dirty="0" smtClean="0"/>
              <a:t>data</a:t>
            </a:r>
            <a:endParaRPr lang="en-GB" sz="18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1" y="4705114"/>
            <a:ext cx="4011307" cy="15790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82981" y="1775756"/>
            <a:ext cx="821968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 smtClean="0">
                <a:latin typeface="Consolas" pitchFamily="49" charset="0"/>
              </a:rPr>
              <a:t>job_id</a:t>
            </a:r>
            <a:r>
              <a:rPr lang="en-US" sz="2000" b="1" dirty="0" smtClean="0">
                <a:latin typeface="Consolas" pitchFamily="49" charset="0"/>
              </a:rPr>
              <a:t>, salary </a:t>
            </a:r>
            <a:r>
              <a:rPr lang="en-US" sz="2000" b="1" dirty="0">
                <a:latin typeface="Consolas" pitchFamily="49" charset="0"/>
              </a:rPr>
              <a:t>			 		    </a:t>
            </a:r>
          </a:p>
          <a:p>
            <a:r>
              <a:rPr lang="en-US" sz="2000" b="1" dirty="0">
                <a:latin typeface="Consolas" pitchFamily="49" charset="0"/>
              </a:rPr>
              <a:t>	FROM employees		</a:t>
            </a:r>
            <a:r>
              <a:rPr lang="en-US" sz="2000" b="1" dirty="0" smtClean="0">
                <a:latin typeface="Consolas" pitchFamily="49" charset="0"/>
              </a:rPr>
              <a:t>		</a:t>
            </a:r>
            <a:r>
              <a:rPr lang="en-US" sz="2000" b="1" dirty="0">
                <a:solidFill>
                  <a:srgbClr val="00A4F6"/>
                </a:solidFill>
                <a:latin typeface="Consolas" pitchFamily="49" charset="0"/>
              </a:rPr>
              <a:t>SA_REP</a:t>
            </a:r>
          </a:p>
          <a:p>
            <a:r>
              <a:rPr lang="en-US" sz="2000" b="1" dirty="0">
                <a:latin typeface="Consolas" pitchFamily="49" charset="0"/>
              </a:rPr>
              <a:t>	WHERE </a:t>
            </a:r>
            <a:r>
              <a:rPr lang="en-US" sz="2000" b="1" dirty="0" err="1" smtClean="0">
                <a:latin typeface="Consolas" pitchFamily="49" charset="0"/>
              </a:rPr>
              <a:t>job_id</a:t>
            </a:r>
            <a:r>
              <a:rPr lang="en-US" sz="2000" b="1" dirty="0" smtClean="0">
                <a:latin typeface="Consolas" pitchFamily="49" charset="0"/>
              </a:rPr>
              <a:t> = (</a:t>
            </a:r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 smtClean="0">
                <a:latin typeface="Consolas" pitchFamily="49" charset="0"/>
              </a:rPr>
              <a:t>job_id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							FROM employees</a:t>
            </a:r>
          </a:p>
          <a:p>
            <a:r>
              <a:rPr lang="en-US" sz="2000" b="1" dirty="0">
                <a:latin typeface="Consolas" pitchFamily="49" charset="0"/>
              </a:rPr>
              <a:t>								WHERE </a:t>
            </a:r>
            <a:r>
              <a:rPr lang="en-US" sz="2000" b="1" dirty="0" err="1">
                <a:latin typeface="Consolas" pitchFamily="49" charset="0"/>
              </a:rPr>
              <a:t>employee_id</a:t>
            </a:r>
            <a:r>
              <a:rPr lang="en-US" sz="2000" b="1" dirty="0">
                <a:latin typeface="Consolas" pitchFamily="49" charset="0"/>
              </a:rPr>
              <a:t> = </a:t>
            </a:r>
            <a:r>
              <a:rPr lang="en-US" sz="2000" b="1" dirty="0" smtClean="0">
                <a:latin typeface="Consolas" pitchFamily="49" charset="0"/>
              </a:rPr>
              <a:t>152)</a:t>
            </a:r>
          </a:p>
          <a:p>
            <a:r>
              <a:rPr lang="en-US" sz="2000" b="1" dirty="0">
                <a:latin typeface="Consolas" pitchFamily="49" charset="0"/>
              </a:rPr>
              <a:t>	</a:t>
            </a:r>
            <a:r>
              <a:rPr lang="en-US" sz="2000" b="1" dirty="0" smtClean="0">
                <a:latin typeface="Consolas" pitchFamily="49" charset="0"/>
              </a:rPr>
              <a:t>AND salary &gt; (SELECT salary	</a:t>
            </a:r>
            <a:r>
              <a:rPr lang="en-US" sz="2000" b="1" dirty="0">
                <a:solidFill>
                  <a:srgbClr val="00A4F6"/>
                </a:solidFill>
                <a:latin typeface="Consolas" pitchFamily="49" charset="0"/>
              </a:rPr>
              <a:t>9000</a:t>
            </a:r>
          </a:p>
          <a:p>
            <a:r>
              <a:rPr lang="en-US" sz="2000" b="1" dirty="0">
                <a:latin typeface="Consolas" pitchFamily="49" charset="0"/>
              </a:rPr>
              <a:t>	</a:t>
            </a:r>
            <a:r>
              <a:rPr lang="en-US" sz="2000" b="1" dirty="0" smtClean="0">
                <a:latin typeface="Consolas" pitchFamily="49" charset="0"/>
              </a:rPr>
              <a:t>					FROM employees</a:t>
            </a:r>
          </a:p>
          <a:p>
            <a:r>
              <a:rPr lang="en-US" sz="2000" b="1" dirty="0">
                <a:latin typeface="Consolas" pitchFamily="49" charset="0"/>
              </a:rPr>
              <a:t>	</a:t>
            </a:r>
            <a:r>
              <a:rPr lang="en-US" sz="2000" b="1" dirty="0" smtClean="0">
                <a:latin typeface="Consolas" pitchFamily="49" charset="0"/>
              </a:rPr>
              <a:t>					WHERE </a:t>
            </a:r>
            <a:r>
              <a:rPr lang="en-US" sz="2000" b="1" dirty="0" err="1" smtClean="0">
                <a:latin typeface="Consolas" pitchFamily="49" charset="0"/>
              </a:rPr>
              <a:t>employee_id</a:t>
            </a:r>
            <a:r>
              <a:rPr lang="en-US" sz="2000" b="1" dirty="0" smtClean="0">
                <a:latin typeface="Consolas" pitchFamily="49" charset="0"/>
              </a:rPr>
              <a:t> = 152);</a:t>
            </a:r>
            <a:endParaRPr lang="en-US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812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Single row subqueries</a:t>
            </a:r>
            <a:endParaRPr lang="en-GB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967836" y="1100198"/>
            <a:ext cx="8716777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Group functions are not allowed in the WHERE clause as discussed in </a:t>
            </a:r>
            <a:r>
              <a:rPr lang="en-GB" sz="1800" b="0" i="1" dirty="0"/>
              <a:t>Lesson 10a Aggregating Data Using Group </a:t>
            </a:r>
            <a:r>
              <a:rPr lang="en-GB" sz="1800" b="0" i="1" dirty="0" smtClean="0"/>
              <a:t>Functions</a:t>
            </a:r>
            <a:endParaRPr lang="en-GB" sz="1800" b="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However, they can be used in subqueries in the WHERE </a:t>
            </a:r>
            <a:r>
              <a:rPr lang="en-GB" sz="1800" b="0" dirty="0" smtClean="0"/>
              <a:t>clause</a:t>
            </a:r>
            <a:endParaRPr lang="en-GB" sz="18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36" y="4245130"/>
            <a:ext cx="4961035" cy="7114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7836" y="2449526"/>
            <a:ext cx="8219684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 smtClean="0">
                <a:latin typeface="Consolas" pitchFamily="49" charset="0"/>
              </a:rPr>
              <a:t>job_id</a:t>
            </a:r>
            <a:r>
              <a:rPr lang="en-US" sz="2000" b="1" dirty="0" smtClean="0">
                <a:latin typeface="Consolas" pitchFamily="49" charset="0"/>
              </a:rPr>
              <a:t>, salary, </a:t>
            </a:r>
            <a:r>
              <a:rPr lang="en-US" sz="2000" b="1" dirty="0" err="1" smtClean="0">
                <a:latin typeface="Consolas" pitchFamily="49" charset="0"/>
              </a:rPr>
              <a:t>manager_id</a:t>
            </a:r>
            <a:r>
              <a:rPr lang="en-US" sz="2000" b="1" dirty="0">
                <a:latin typeface="Consolas" pitchFamily="49" charset="0"/>
              </a:rPr>
              <a:t>			 		</a:t>
            </a:r>
            <a:r>
              <a:rPr lang="en-US" sz="2000" b="1" dirty="0" smtClean="0">
                <a:latin typeface="Consolas" pitchFamily="49" charset="0"/>
              </a:rPr>
              <a:t>FROM </a:t>
            </a:r>
            <a:r>
              <a:rPr lang="en-US" sz="2000" b="1" dirty="0">
                <a:latin typeface="Consolas" pitchFamily="49" charset="0"/>
              </a:rPr>
              <a:t>employees		</a:t>
            </a:r>
            <a:r>
              <a:rPr lang="en-US" sz="2000" b="1" dirty="0" smtClean="0">
                <a:latin typeface="Consolas" pitchFamily="49" charset="0"/>
              </a:rPr>
              <a:t>		</a:t>
            </a:r>
            <a:r>
              <a:rPr lang="en-US" sz="2000" b="1" dirty="0" smtClean="0">
                <a:solidFill>
                  <a:srgbClr val="00A4F6"/>
                </a:solidFill>
                <a:latin typeface="Consolas" pitchFamily="49" charset="0"/>
              </a:rPr>
              <a:t>2100</a:t>
            </a:r>
            <a:endParaRPr lang="en-US" sz="2000" b="1" dirty="0">
              <a:solidFill>
                <a:srgbClr val="00A4F6"/>
              </a:solidFill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WHERE </a:t>
            </a:r>
            <a:r>
              <a:rPr lang="en-US" sz="2000" b="1" dirty="0" smtClean="0">
                <a:latin typeface="Consolas" pitchFamily="49" charset="0"/>
              </a:rPr>
              <a:t>salary = (SELECT MIN(salary)</a:t>
            </a:r>
            <a:endParaRPr lang="en-US" sz="2000" b="1" dirty="0">
              <a:solidFill>
                <a:srgbClr val="00A4F6"/>
              </a:solidFill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</a:t>
            </a:r>
            <a:r>
              <a:rPr lang="en-US" sz="2000" b="1" dirty="0" smtClean="0">
                <a:latin typeface="Consolas" pitchFamily="49" charset="0"/>
              </a:rPr>
              <a:t>						FROM employees;</a:t>
            </a:r>
            <a:endParaRPr lang="en-US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979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0" y="1374250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Introduction to subqueries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0" y="2345861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Subqueries in the where clause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 smtClean="0"/>
              <a:t>Subqueries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89" y="4061526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Multi row subqueries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0" y="321672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Single row subqueries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90632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Subqueries in the having clause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0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1161455" y="1063624"/>
            <a:ext cx="877523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Return more than one 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Use </a:t>
            </a:r>
            <a:r>
              <a:rPr lang="en-GB" sz="1800" b="0" dirty="0" smtClean="0"/>
              <a:t>multi-value </a:t>
            </a:r>
            <a:r>
              <a:rPr lang="en-GB" sz="1800" b="0" dirty="0"/>
              <a:t>comparison operators in the WHERE clause of the outer query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248724"/>
              </p:ext>
            </p:extLst>
          </p:nvPr>
        </p:nvGraphicFramePr>
        <p:xfrm>
          <a:off x="1518158" y="2180911"/>
          <a:ext cx="6953172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6586">
                  <a:extLst>
                    <a:ext uri="{9D8B030D-6E8A-4147-A177-3AD203B41FA5}">
                      <a16:colId xmlns:a16="http://schemas.microsoft.com/office/drawing/2014/main" val="4215544822"/>
                    </a:ext>
                  </a:extLst>
                </a:gridCol>
                <a:gridCol w="3476586">
                  <a:extLst>
                    <a:ext uri="{9D8B030D-6E8A-4147-A177-3AD203B41FA5}">
                      <a16:colId xmlns:a16="http://schemas.microsoft.com/office/drawing/2014/main" val="1964601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392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 to any member in a list or returned in a subquery.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77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Must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be preceded by =, !=, &gt;, &gt;=, &lt;, &lt;=. Compares to </a:t>
                      </a:r>
                      <a:r>
                        <a:rPr lang="en-US" i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each 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 in a list or returned by a subquery.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79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Must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be preceded by =, !=, &gt;, &gt;=, &lt;, &lt;=. Compares to </a:t>
                      </a:r>
                      <a:r>
                        <a:rPr lang="en-US" i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values in a list or returned by a subquery.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388152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row subqueries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588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 row subqueries using the IN operator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63" y="3175246"/>
            <a:ext cx="4593428" cy="2669479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2200810" y="5958767"/>
            <a:ext cx="44048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457363" y="1201405"/>
            <a:ext cx="8219684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 smtClean="0">
                <a:latin typeface="Consolas" pitchFamily="49" charset="0"/>
              </a:rPr>
              <a:t>job_id</a:t>
            </a:r>
            <a:r>
              <a:rPr lang="en-US" sz="2000" b="1" dirty="0" smtClean="0">
                <a:latin typeface="Consolas" pitchFamily="49" charset="0"/>
              </a:rPr>
              <a:t>, salary </a:t>
            </a:r>
          </a:p>
          <a:p>
            <a:r>
              <a:rPr lang="en-US" sz="2000" b="1" dirty="0">
                <a:latin typeface="Consolas" pitchFamily="49" charset="0"/>
              </a:rPr>
              <a:t>	</a:t>
            </a:r>
            <a:r>
              <a:rPr lang="en-US" sz="2000" b="1" dirty="0" smtClean="0">
                <a:latin typeface="Consolas" pitchFamily="49" charset="0"/>
              </a:rPr>
              <a:t>FROM </a:t>
            </a:r>
            <a:r>
              <a:rPr lang="en-US" sz="2000" b="1" dirty="0">
                <a:latin typeface="Consolas" pitchFamily="49" charset="0"/>
              </a:rPr>
              <a:t>employees		</a:t>
            </a:r>
            <a:r>
              <a:rPr lang="en-US" sz="2000" b="1" dirty="0" smtClean="0">
                <a:latin typeface="Consolas" pitchFamily="49" charset="0"/>
              </a:rPr>
              <a:t>		</a:t>
            </a:r>
            <a:endParaRPr lang="en-US" sz="2000" b="1" dirty="0">
              <a:solidFill>
                <a:srgbClr val="00A4F6"/>
              </a:solidFill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WHERE </a:t>
            </a:r>
            <a:r>
              <a:rPr lang="en-US" sz="2000" b="1" dirty="0" smtClean="0">
                <a:latin typeface="Consolas" pitchFamily="49" charset="0"/>
              </a:rPr>
              <a:t>salary IN (SELECT MIN(salary) </a:t>
            </a:r>
            <a:r>
              <a:rPr lang="en-US" sz="2000" b="1" dirty="0">
                <a:solidFill>
                  <a:srgbClr val="00A4F6"/>
                </a:solidFill>
                <a:latin typeface="Consolas" pitchFamily="49" charset="0"/>
              </a:rPr>
              <a:t>2500 6900 7000…</a:t>
            </a:r>
          </a:p>
          <a:p>
            <a:r>
              <a:rPr lang="en-US" sz="2000" b="1" dirty="0" smtClean="0">
                <a:solidFill>
                  <a:srgbClr val="00A4F6"/>
                </a:solidFill>
                <a:latin typeface="Consolas" pitchFamily="49" charset="0"/>
              </a:rPr>
              <a:t>							</a:t>
            </a:r>
            <a:r>
              <a:rPr lang="en-US" sz="2000" b="1" dirty="0" smtClean="0">
                <a:latin typeface="Consolas" pitchFamily="49" charset="0"/>
              </a:rPr>
              <a:t>FROM employees</a:t>
            </a:r>
          </a:p>
          <a:p>
            <a:r>
              <a:rPr lang="en-US" sz="2000" b="1" dirty="0">
                <a:latin typeface="Consolas" pitchFamily="49" charset="0"/>
              </a:rPr>
              <a:t>	</a:t>
            </a:r>
            <a:r>
              <a:rPr lang="en-US" sz="2000" b="1" dirty="0" smtClean="0">
                <a:latin typeface="Consolas" pitchFamily="49" charset="0"/>
              </a:rPr>
              <a:t>						GROUP BY </a:t>
            </a:r>
            <a:r>
              <a:rPr lang="en-US" sz="2000" b="1" dirty="0" err="1" smtClean="0">
                <a:latin typeface="Consolas" pitchFamily="49" charset="0"/>
              </a:rPr>
              <a:t>department_id</a:t>
            </a:r>
            <a:r>
              <a:rPr lang="en-US" sz="2000" b="1" dirty="0" smtClean="0">
                <a:latin typeface="Consolas" pitchFamily="49" charset="0"/>
              </a:rPr>
              <a:t>);</a:t>
            </a:r>
            <a:endParaRPr lang="en-US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5953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 row subqueries using the ANY operator</a:t>
            </a:r>
            <a:endParaRPr lang="en-GB" dirty="0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246992" y="5212835"/>
            <a:ext cx="44048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457363" y="1201405"/>
            <a:ext cx="821968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 smtClean="0">
                <a:latin typeface="Consolas" pitchFamily="49" charset="0"/>
              </a:rPr>
              <a:t>job_id</a:t>
            </a:r>
            <a:r>
              <a:rPr lang="en-US" sz="2000" b="1" dirty="0" smtClean="0">
                <a:latin typeface="Consolas" pitchFamily="49" charset="0"/>
              </a:rPr>
              <a:t>, salary</a:t>
            </a:r>
          </a:p>
          <a:p>
            <a:r>
              <a:rPr lang="en-US" sz="2000" b="1" dirty="0">
                <a:latin typeface="Consolas" pitchFamily="49" charset="0"/>
              </a:rPr>
              <a:t>	</a:t>
            </a:r>
            <a:r>
              <a:rPr lang="en-US" sz="2000" b="1" dirty="0" smtClean="0">
                <a:latin typeface="Consolas" pitchFamily="49" charset="0"/>
              </a:rPr>
              <a:t>FROM </a:t>
            </a:r>
            <a:r>
              <a:rPr lang="en-US" sz="2000" b="1" dirty="0">
                <a:latin typeface="Consolas" pitchFamily="49" charset="0"/>
              </a:rPr>
              <a:t>employees		</a:t>
            </a:r>
            <a:r>
              <a:rPr lang="en-US" sz="2000" b="1" dirty="0" smtClean="0">
                <a:latin typeface="Consolas" pitchFamily="49" charset="0"/>
              </a:rPr>
              <a:t>		</a:t>
            </a:r>
            <a:endParaRPr lang="en-US" sz="2000" b="1" dirty="0">
              <a:solidFill>
                <a:srgbClr val="00A4F6"/>
              </a:solidFill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WHERE </a:t>
            </a:r>
            <a:r>
              <a:rPr lang="en-US" sz="2000" b="1" dirty="0" smtClean="0">
                <a:latin typeface="Consolas" pitchFamily="49" charset="0"/>
              </a:rPr>
              <a:t>salary &lt; ANY </a:t>
            </a:r>
            <a:r>
              <a:rPr lang="en-US" sz="2000" b="1" dirty="0">
                <a:latin typeface="Consolas" pitchFamily="49" charset="0"/>
              </a:rPr>
              <a:t>(SELECT salary </a:t>
            </a:r>
            <a:r>
              <a:rPr lang="en-US" sz="2000" b="1" dirty="0">
                <a:solidFill>
                  <a:srgbClr val="00A4F6"/>
                </a:solidFill>
                <a:latin typeface="Consolas" pitchFamily="49" charset="0"/>
              </a:rPr>
              <a:t>4200 4800 6000 9000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</a:rPr>
              <a:t>	</a:t>
            </a:r>
            <a:r>
              <a:rPr lang="en-US" sz="2000" b="1" dirty="0">
                <a:latin typeface="Consolas" pitchFamily="49" charset="0"/>
              </a:rPr>
              <a:t>								FROM employees</a:t>
            </a:r>
          </a:p>
          <a:p>
            <a:r>
              <a:rPr lang="en-US" sz="2000" b="1" dirty="0">
                <a:latin typeface="Consolas" pitchFamily="49" charset="0"/>
              </a:rPr>
              <a:t>									WHERE 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 = ‘IT_PROG’)</a:t>
            </a:r>
          </a:p>
          <a:p>
            <a:r>
              <a:rPr lang="en-US" sz="2000" b="1" dirty="0">
                <a:latin typeface="Consolas" pitchFamily="49" charset="0"/>
              </a:rPr>
              <a:t>	AND 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 != ‘IT_PROG’;</a:t>
            </a:r>
          </a:p>
          <a:p>
            <a:endParaRPr lang="en-US" sz="2000" b="1" dirty="0"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63" y="3853461"/>
            <a:ext cx="3752850" cy="1162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63" y="5722191"/>
            <a:ext cx="37528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453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 row subqueries using the ALL operator</a:t>
            </a:r>
            <a:endParaRPr lang="en-GB" dirty="0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246992" y="5166119"/>
            <a:ext cx="44048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457363" y="1201405"/>
            <a:ext cx="8219684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 smtClean="0">
                <a:latin typeface="Consolas" pitchFamily="49" charset="0"/>
              </a:rPr>
              <a:t>job_id</a:t>
            </a:r>
            <a:r>
              <a:rPr lang="en-US" sz="2000" b="1" dirty="0" smtClean="0">
                <a:latin typeface="Consolas" pitchFamily="49" charset="0"/>
              </a:rPr>
              <a:t>, salary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	FROM </a:t>
            </a:r>
            <a:r>
              <a:rPr lang="en-US" sz="2000" b="1" dirty="0">
                <a:latin typeface="Consolas" pitchFamily="49" charset="0"/>
              </a:rPr>
              <a:t>employees		</a:t>
            </a:r>
            <a:r>
              <a:rPr lang="en-US" sz="2000" b="1" dirty="0" smtClean="0">
                <a:latin typeface="Consolas" pitchFamily="49" charset="0"/>
              </a:rPr>
              <a:t>		</a:t>
            </a:r>
            <a:endParaRPr lang="en-US" sz="2000" b="1" dirty="0">
              <a:solidFill>
                <a:srgbClr val="00A4F6"/>
              </a:solidFill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WHERE </a:t>
            </a:r>
            <a:r>
              <a:rPr lang="en-US" sz="2000" b="1" dirty="0" smtClean="0">
                <a:latin typeface="Consolas" pitchFamily="49" charset="0"/>
              </a:rPr>
              <a:t>salary &lt; ALL </a:t>
            </a:r>
            <a:r>
              <a:rPr lang="en-US" sz="2000" b="1" dirty="0">
                <a:latin typeface="Consolas" pitchFamily="49" charset="0"/>
              </a:rPr>
              <a:t>(SELECT salary </a:t>
            </a:r>
            <a:r>
              <a:rPr lang="en-US" sz="2000" b="1" dirty="0">
                <a:solidFill>
                  <a:srgbClr val="00A4F6"/>
                </a:solidFill>
                <a:latin typeface="Consolas" pitchFamily="49" charset="0"/>
              </a:rPr>
              <a:t>4200 4800 6000 9000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</a:rPr>
              <a:t>	</a:t>
            </a:r>
            <a:r>
              <a:rPr lang="en-US" sz="2000" b="1" dirty="0">
                <a:latin typeface="Consolas" pitchFamily="49" charset="0"/>
              </a:rPr>
              <a:t>								FROM employees</a:t>
            </a:r>
          </a:p>
          <a:p>
            <a:r>
              <a:rPr lang="en-US" sz="2000" b="1" dirty="0">
                <a:latin typeface="Consolas" pitchFamily="49" charset="0"/>
              </a:rPr>
              <a:t>									WHERE 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 = ‘IT_PROG</a:t>
            </a:r>
            <a:r>
              <a:rPr lang="en-US" sz="2000" b="1" dirty="0" smtClean="0">
                <a:latin typeface="Consolas" pitchFamily="49" charset="0"/>
              </a:rPr>
              <a:t>’);</a:t>
            </a:r>
            <a:endParaRPr lang="en-US" sz="2000" b="1" dirty="0">
              <a:latin typeface="Consolas" pitchFamily="49" charset="0"/>
            </a:endParaRPr>
          </a:p>
          <a:p>
            <a:endParaRPr lang="en-US" sz="2000" b="1" dirty="0">
              <a:latin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62" y="3584209"/>
            <a:ext cx="4418367" cy="15351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62" y="5628760"/>
            <a:ext cx="4333838" cy="48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573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0" y="1374250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Introduction to subqueries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0" y="2345861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Subqueries in the where clause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 smtClean="0"/>
              <a:t>Subqueries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0" y="4906321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Subqueries in the having clause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0" y="321672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Single row subqueries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0" y="4061525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Multi row subqueries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8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0000" y="1939311"/>
            <a:ext cx="10354378" cy="2492990"/>
          </a:xfrm>
        </p:spPr>
        <p:txBody>
          <a:bodyPr/>
          <a:lstStyle/>
          <a:p>
            <a:r>
              <a:rPr lang="en-GB" dirty="0"/>
              <a:t>Describe the types of problems that subqueries can </a:t>
            </a:r>
            <a:r>
              <a:rPr lang="en-GB" dirty="0" smtClean="0"/>
              <a:t>solve</a:t>
            </a:r>
          </a:p>
          <a:p>
            <a:endParaRPr lang="en-GB" dirty="0"/>
          </a:p>
          <a:p>
            <a:r>
              <a:rPr lang="en-GB" dirty="0"/>
              <a:t>Write subqueries in the WHERE clause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Create single-row and multi-row subqueries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Use subqueries in the HAVING clause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260000" y="1104873"/>
            <a:ext cx="8550473" cy="461665"/>
          </a:xfrm>
        </p:spPr>
        <p:txBody>
          <a:bodyPr/>
          <a:lstStyle/>
          <a:p>
            <a:r>
              <a:rPr lang="en-GB" dirty="0" smtClean="0"/>
              <a:t>After </a:t>
            </a:r>
            <a:r>
              <a:rPr lang="en-GB" dirty="0"/>
              <a:t>completing this lesson you </a:t>
            </a:r>
            <a:r>
              <a:rPr lang="en-GB" dirty="0" smtClean="0"/>
              <a:t>will be able to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18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Subqueries in the having clause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179311" y="1025064"/>
            <a:ext cx="877523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The subquery is executed first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The optimizer returns the result into the HAVING clause of the main </a:t>
            </a:r>
            <a:r>
              <a:rPr lang="en-GB" sz="1800" b="0" dirty="0" smtClean="0"/>
              <a:t>query</a:t>
            </a:r>
            <a:endParaRPr lang="en-GB" sz="18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11" y="4249590"/>
            <a:ext cx="3064190" cy="181798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2182521" y="6067578"/>
            <a:ext cx="55069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2200" dirty="0"/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1179311" y="2041914"/>
            <a:ext cx="8219684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 smtClean="0">
                <a:latin typeface="Consolas" pitchFamily="49" charset="0"/>
              </a:rPr>
              <a:t>department_id</a:t>
            </a:r>
            <a:r>
              <a:rPr lang="en-US" sz="2000" b="1" dirty="0" smtClean="0">
                <a:latin typeface="Consolas" pitchFamily="49" charset="0"/>
              </a:rPr>
              <a:t>, MIN(salary)</a:t>
            </a:r>
          </a:p>
          <a:p>
            <a:r>
              <a:rPr lang="en-US" sz="2000" b="1" dirty="0">
                <a:latin typeface="Consolas" pitchFamily="49" charset="0"/>
              </a:rPr>
              <a:t>	</a:t>
            </a:r>
            <a:r>
              <a:rPr lang="en-US" sz="2000" b="1" dirty="0" smtClean="0">
                <a:latin typeface="Consolas" pitchFamily="49" charset="0"/>
              </a:rPr>
              <a:t>FROM employees</a:t>
            </a:r>
          </a:p>
          <a:p>
            <a:r>
              <a:rPr lang="en-US" sz="2000" b="1" dirty="0">
                <a:latin typeface="Consolas" pitchFamily="49" charset="0"/>
              </a:rPr>
              <a:t>	</a:t>
            </a:r>
            <a:r>
              <a:rPr lang="en-US" sz="2000" b="1" dirty="0" smtClean="0">
                <a:latin typeface="Consolas" pitchFamily="49" charset="0"/>
              </a:rPr>
              <a:t>GROUP BY </a:t>
            </a:r>
            <a:r>
              <a:rPr lang="en-US" sz="2000" b="1" dirty="0" err="1" smtClean="0">
                <a:latin typeface="Consolas" pitchFamily="49" charset="0"/>
              </a:rPr>
              <a:t>department_id</a:t>
            </a:r>
            <a:r>
              <a:rPr lang="en-US" sz="2000" b="1" dirty="0" smtClean="0">
                <a:latin typeface="Consolas" pitchFamily="49" charset="0"/>
              </a:rPr>
              <a:t>				</a:t>
            </a:r>
            <a:r>
              <a:rPr lang="en-US" sz="2000" b="1" dirty="0">
                <a:solidFill>
                  <a:srgbClr val="00A4F6"/>
                </a:solidFill>
                <a:latin typeface="Consolas" pitchFamily="49" charset="0"/>
              </a:rPr>
              <a:t>2100</a:t>
            </a:r>
          </a:p>
          <a:p>
            <a:r>
              <a:rPr lang="en-US" sz="2000" b="1" dirty="0" smtClean="0">
                <a:latin typeface="Consolas" pitchFamily="49" charset="0"/>
              </a:rPr>
              <a:t>	HAVING MIN(salary) &gt; </a:t>
            </a:r>
            <a:r>
              <a:rPr lang="en-US" sz="2000" b="1" dirty="0">
                <a:latin typeface="Consolas" pitchFamily="49" charset="0"/>
              </a:rPr>
              <a:t>(SELECT </a:t>
            </a:r>
            <a:r>
              <a:rPr lang="en-US" sz="2000" b="1" dirty="0" smtClean="0">
                <a:latin typeface="Consolas" pitchFamily="49" charset="0"/>
              </a:rPr>
              <a:t>MIN(salary)</a:t>
            </a:r>
            <a:r>
              <a:rPr lang="en-US" sz="2000" b="1" dirty="0" smtClean="0">
                <a:solidFill>
                  <a:srgbClr val="00A4F6"/>
                </a:solidFill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</a:rPr>
              <a:t>	</a:t>
            </a:r>
            <a:r>
              <a:rPr lang="en-US" sz="2000" b="1" dirty="0">
                <a:latin typeface="Consolas" pitchFamily="49" charset="0"/>
              </a:rPr>
              <a:t>								</a:t>
            </a:r>
            <a:r>
              <a:rPr lang="en-US" sz="2000" b="1" dirty="0" smtClean="0">
                <a:latin typeface="Consolas" pitchFamily="49" charset="0"/>
              </a:rPr>
              <a:t>				FROM employees);</a:t>
            </a:r>
            <a:endParaRPr lang="en-US" sz="2000" b="1" dirty="0">
              <a:latin typeface="Consolas" pitchFamily="49" charset="0"/>
            </a:endParaRPr>
          </a:p>
          <a:p>
            <a:endParaRPr lang="en-US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8537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360000"/>
            <a:ext cx="7680662" cy="584775"/>
          </a:xfrm>
        </p:spPr>
        <p:txBody>
          <a:bodyPr/>
          <a:lstStyle/>
          <a:p>
            <a:r>
              <a:rPr lang="en-GB" b="1" dirty="0">
                <a:ea typeface="+mn-ea"/>
                <a:cs typeface="Arial" panose="020B0604020202020204" pitchFamily="34" charset="0"/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0000" y="1734837"/>
            <a:ext cx="10354378" cy="320087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Subqueries execute after the main query </a:t>
            </a:r>
            <a:r>
              <a:rPr lang="en-GB" dirty="0" smtClean="0"/>
              <a:t>executes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Subqueries </a:t>
            </a:r>
            <a:r>
              <a:rPr lang="en-GB" dirty="0"/>
              <a:t>are useful when you have more than one question to </a:t>
            </a:r>
            <a:r>
              <a:rPr lang="en-GB" dirty="0" smtClean="0"/>
              <a:t>answer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Subqueries </a:t>
            </a:r>
            <a:r>
              <a:rPr lang="en-GB" dirty="0"/>
              <a:t>are useful when hard coding of literal values is not </a:t>
            </a:r>
            <a:r>
              <a:rPr lang="en-GB" dirty="0" smtClean="0"/>
              <a:t>practical 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Subqueries </a:t>
            </a:r>
            <a:r>
              <a:rPr lang="en-GB" dirty="0"/>
              <a:t>can be placed in almost any </a:t>
            </a:r>
            <a:r>
              <a:rPr lang="en-GB" dirty="0" smtClean="0"/>
              <a:t>clause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Subqueries </a:t>
            </a:r>
            <a:r>
              <a:rPr lang="en-GB" dirty="0"/>
              <a:t>can return one or more rows of </a:t>
            </a:r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260000" y="1108973"/>
            <a:ext cx="7060553" cy="461665"/>
          </a:xfrm>
        </p:spPr>
        <p:txBody>
          <a:bodyPr/>
          <a:lstStyle/>
          <a:p>
            <a:r>
              <a:rPr lang="en-GB" dirty="0" smtClean="0"/>
              <a:t>True or false?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484B82-33D4-4A89-8EF4-05CFD91085FC}"/>
              </a:ext>
            </a:extLst>
          </p:cNvPr>
          <p:cNvGrpSpPr>
            <a:grpSpLocks noChangeAspect="1"/>
          </p:cNvGrpSpPr>
          <p:nvPr/>
        </p:nvGrpSpPr>
        <p:grpSpPr>
          <a:xfrm>
            <a:off x="8944302" y="455333"/>
            <a:ext cx="979922" cy="1115305"/>
            <a:chOff x="4157663" y="1806575"/>
            <a:chExt cx="482600" cy="549275"/>
          </a:xfrm>
        </p:grpSpPr>
        <p:sp>
          <p:nvSpPr>
            <p:cNvPr id="6" name="Freeform 71">
              <a:extLst>
                <a:ext uri="{FF2B5EF4-FFF2-40B4-BE49-F238E27FC236}">
                  <a16:creationId xmlns:a16="http://schemas.microsoft.com/office/drawing/2014/main" id="{BA6ADF02-0C72-48F7-B271-95490777A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1806575"/>
              <a:ext cx="482600" cy="549275"/>
            </a:xfrm>
            <a:custGeom>
              <a:avLst/>
              <a:gdLst>
                <a:gd name="T0" fmla="*/ 875 w 912"/>
                <a:gd name="T1" fmla="*/ 1023 h 1037"/>
                <a:gd name="T2" fmla="*/ 850 w 912"/>
                <a:gd name="T3" fmla="*/ 1037 h 1037"/>
                <a:gd name="T4" fmla="*/ 820 w 912"/>
                <a:gd name="T5" fmla="*/ 1004 h 1037"/>
                <a:gd name="T6" fmla="*/ 749 w 912"/>
                <a:gd name="T7" fmla="*/ 870 h 1037"/>
                <a:gd name="T8" fmla="*/ 732 w 912"/>
                <a:gd name="T9" fmla="*/ 746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8 h 1037"/>
                <a:gd name="T18" fmla="*/ 731 w 912"/>
                <a:gd name="T19" fmla="*/ 112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8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0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5 h 1037"/>
                <a:gd name="T42" fmla="*/ 159 w 912"/>
                <a:gd name="T43" fmla="*/ 725 h 1037"/>
                <a:gd name="T44" fmla="*/ 182 w 912"/>
                <a:gd name="T45" fmla="*/ 745 h 1037"/>
                <a:gd name="T46" fmla="*/ 171 w 912"/>
                <a:gd name="T47" fmla="*/ 769 h 1037"/>
                <a:gd name="T48" fmla="*/ 127 w 912"/>
                <a:gd name="T49" fmla="*/ 770 h 1037"/>
                <a:gd name="T50" fmla="*/ 143 w 912"/>
                <a:gd name="T51" fmla="*/ 838 h 1037"/>
                <a:gd name="T52" fmla="*/ 143 w 912"/>
                <a:gd name="T53" fmla="*/ 880 h 1037"/>
                <a:gd name="T54" fmla="*/ 216 w 912"/>
                <a:gd name="T55" fmla="*/ 914 h 1037"/>
                <a:gd name="T56" fmla="*/ 341 w 912"/>
                <a:gd name="T57" fmla="*/ 933 h 1037"/>
                <a:gd name="T58" fmla="*/ 409 w 912"/>
                <a:gd name="T59" fmla="*/ 976 h 1037"/>
                <a:gd name="T60" fmla="*/ 425 w 912"/>
                <a:gd name="T61" fmla="*/ 1021 h 1037"/>
                <a:gd name="T62" fmla="*/ 403 w 912"/>
                <a:gd name="T63" fmla="*/ 1037 h 1037"/>
                <a:gd name="T64" fmla="*/ 381 w 912"/>
                <a:gd name="T65" fmla="*/ 1022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4 h 1037"/>
                <a:gd name="T72" fmla="*/ 99 w 912"/>
                <a:gd name="T73" fmla="*/ 901 h 1037"/>
                <a:gd name="T74" fmla="*/ 92 w 912"/>
                <a:gd name="T75" fmla="*/ 847 h 1037"/>
                <a:gd name="T76" fmla="*/ 87 w 912"/>
                <a:gd name="T77" fmla="*/ 804 h 1037"/>
                <a:gd name="T78" fmla="*/ 64 w 912"/>
                <a:gd name="T79" fmla="*/ 773 h 1037"/>
                <a:gd name="T80" fmla="*/ 65 w 912"/>
                <a:gd name="T81" fmla="*/ 747 h 1037"/>
                <a:gd name="T82" fmla="*/ 79 w 912"/>
                <a:gd name="T83" fmla="*/ 691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5 h 1037"/>
                <a:gd name="T90" fmla="*/ 108 w 912"/>
                <a:gd name="T91" fmla="*/ 289 h 1037"/>
                <a:gd name="T92" fmla="*/ 171 w 912"/>
                <a:gd name="T93" fmla="*/ 171 h 1037"/>
                <a:gd name="T94" fmla="*/ 263 w 912"/>
                <a:gd name="T95" fmla="*/ 83 h 1037"/>
                <a:gd name="T96" fmla="*/ 403 w 912"/>
                <a:gd name="T97" fmla="*/ 15 h 1037"/>
                <a:gd name="T98" fmla="*/ 531 w 912"/>
                <a:gd name="T99" fmla="*/ 0 h 1037"/>
                <a:gd name="T100" fmla="*/ 663 w 912"/>
                <a:gd name="T101" fmla="*/ 25 h 1037"/>
                <a:gd name="T102" fmla="*/ 777 w 912"/>
                <a:gd name="T103" fmla="*/ 86 h 1037"/>
                <a:gd name="T104" fmla="*/ 862 w 912"/>
                <a:gd name="T105" fmla="*/ 177 h 1037"/>
                <a:gd name="T106" fmla="*/ 907 w 912"/>
                <a:gd name="T107" fmla="*/ 298 h 1037"/>
                <a:gd name="T108" fmla="*/ 907 w 912"/>
                <a:gd name="T109" fmla="*/ 421 h 1037"/>
                <a:gd name="T110" fmla="*/ 832 w 912"/>
                <a:gd name="T111" fmla="*/ 629 h 1037"/>
                <a:gd name="T112" fmla="*/ 778 w 912"/>
                <a:gd name="T113" fmla="*/ 769 h 1037"/>
                <a:gd name="T114" fmla="*/ 804 w 912"/>
                <a:gd name="T115" fmla="*/ 874 h 1037"/>
                <a:gd name="T116" fmla="*/ 874 w 912"/>
                <a:gd name="T117" fmla="*/ 100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0"/>
                  </a:moveTo>
                  <a:lnTo>
                    <a:pt x="874" y="1000"/>
                  </a:lnTo>
                  <a:lnTo>
                    <a:pt x="876" y="1004"/>
                  </a:lnTo>
                  <a:lnTo>
                    <a:pt x="877" y="1009"/>
                  </a:lnTo>
                  <a:lnTo>
                    <a:pt x="877" y="1014"/>
                  </a:lnTo>
                  <a:lnTo>
                    <a:pt x="876" y="1018"/>
                  </a:lnTo>
                  <a:lnTo>
                    <a:pt x="875" y="1023"/>
                  </a:lnTo>
                  <a:lnTo>
                    <a:pt x="872" y="1026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7"/>
                  </a:lnTo>
                  <a:lnTo>
                    <a:pt x="831" y="1023"/>
                  </a:lnTo>
                  <a:lnTo>
                    <a:pt x="831" y="1023"/>
                  </a:lnTo>
                  <a:lnTo>
                    <a:pt x="820" y="1004"/>
                  </a:lnTo>
                  <a:lnTo>
                    <a:pt x="820" y="1004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1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1"/>
                  </a:lnTo>
                  <a:lnTo>
                    <a:pt x="738" y="833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79"/>
                  </a:lnTo>
                  <a:lnTo>
                    <a:pt x="730" y="763"/>
                  </a:lnTo>
                  <a:lnTo>
                    <a:pt x="732" y="746"/>
                  </a:lnTo>
                  <a:lnTo>
                    <a:pt x="732" y="746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79"/>
                  </a:lnTo>
                  <a:lnTo>
                    <a:pt x="763" y="658"/>
                  </a:lnTo>
                  <a:lnTo>
                    <a:pt x="785" y="613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2"/>
                  </a:lnTo>
                  <a:lnTo>
                    <a:pt x="838" y="497"/>
                  </a:lnTo>
                  <a:lnTo>
                    <a:pt x="846" y="472"/>
                  </a:lnTo>
                  <a:lnTo>
                    <a:pt x="853" y="444"/>
                  </a:lnTo>
                  <a:lnTo>
                    <a:pt x="859" y="417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6"/>
                  </a:lnTo>
                  <a:lnTo>
                    <a:pt x="864" y="356"/>
                  </a:lnTo>
                  <a:lnTo>
                    <a:pt x="863" y="338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2"/>
                  </a:lnTo>
                  <a:lnTo>
                    <a:pt x="846" y="257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1"/>
                  </a:lnTo>
                  <a:lnTo>
                    <a:pt x="810" y="188"/>
                  </a:lnTo>
                  <a:lnTo>
                    <a:pt x="801" y="176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1"/>
                  </a:lnTo>
                  <a:lnTo>
                    <a:pt x="731" y="112"/>
                  </a:lnTo>
                  <a:lnTo>
                    <a:pt x="718" y="104"/>
                  </a:lnTo>
                  <a:lnTo>
                    <a:pt x="704" y="96"/>
                  </a:lnTo>
                  <a:lnTo>
                    <a:pt x="689" y="89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8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2"/>
                  </a:lnTo>
                  <a:lnTo>
                    <a:pt x="325" y="101"/>
                  </a:lnTo>
                  <a:lnTo>
                    <a:pt x="308" y="111"/>
                  </a:lnTo>
                  <a:lnTo>
                    <a:pt x="291" y="122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4"/>
                  </a:lnTo>
                  <a:lnTo>
                    <a:pt x="232" y="174"/>
                  </a:lnTo>
                  <a:lnTo>
                    <a:pt x="221" y="187"/>
                  </a:lnTo>
                  <a:lnTo>
                    <a:pt x="210" y="200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5"/>
                  </a:lnTo>
                  <a:lnTo>
                    <a:pt x="167" y="270"/>
                  </a:lnTo>
                  <a:lnTo>
                    <a:pt x="161" y="284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5"/>
                  </a:lnTo>
                  <a:lnTo>
                    <a:pt x="145" y="360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0"/>
                  </a:lnTo>
                  <a:lnTo>
                    <a:pt x="146" y="428"/>
                  </a:lnTo>
                  <a:lnTo>
                    <a:pt x="144" y="438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0"/>
                  </a:lnTo>
                  <a:lnTo>
                    <a:pt x="97" y="538"/>
                  </a:lnTo>
                  <a:lnTo>
                    <a:pt x="68" y="593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4"/>
                  </a:lnTo>
                  <a:lnTo>
                    <a:pt x="137" y="669"/>
                  </a:lnTo>
                  <a:lnTo>
                    <a:pt x="137" y="674"/>
                  </a:lnTo>
                  <a:lnTo>
                    <a:pt x="137" y="679"/>
                  </a:lnTo>
                  <a:lnTo>
                    <a:pt x="136" y="685"/>
                  </a:lnTo>
                  <a:lnTo>
                    <a:pt x="136" y="685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5"/>
                  </a:lnTo>
                  <a:lnTo>
                    <a:pt x="182" y="750"/>
                  </a:lnTo>
                  <a:lnTo>
                    <a:pt x="182" y="750"/>
                  </a:lnTo>
                  <a:lnTo>
                    <a:pt x="182" y="754"/>
                  </a:lnTo>
                  <a:lnTo>
                    <a:pt x="180" y="759"/>
                  </a:lnTo>
                  <a:lnTo>
                    <a:pt x="178" y="763"/>
                  </a:lnTo>
                  <a:lnTo>
                    <a:pt x="175" y="766"/>
                  </a:lnTo>
                  <a:lnTo>
                    <a:pt x="171" y="769"/>
                  </a:lnTo>
                  <a:lnTo>
                    <a:pt x="167" y="771"/>
                  </a:lnTo>
                  <a:lnTo>
                    <a:pt x="162" y="773"/>
                  </a:lnTo>
                  <a:lnTo>
                    <a:pt x="158" y="773"/>
                  </a:lnTo>
                  <a:lnTo>
                    <a:pt x="158" y="773"/>
                  </a:lnTo>
                  <a:lnTo>
                    <a:pt x="144" y="772"/>
                  </a:lnTo>
                  <a:lnTo>
                    <a:pt x="127" y="770"/>
                  </a:lnTo>
                  <a:lnTo>
                    <a:pt x="127" y="770"/>
                  </a:lnTo>
                  <a:lnTo>
                    <a:pt x="136" y="776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8"/>
                  </a:lnTo>
                  <a:lnTo>
                    <a:pt x="143" y="838"/>
                  </a:lnTo>
                  <a:lnTo>
                    <a:pt x="141" y="848"/>
                  </a:lnTo>
                  <a:lnTo>
                    <a:pt x="140" y="859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09"/>
                  </a:lnTo>
                  <a:lnTo>
                    <a:pt x="216" y="914"/>
                  </a:lnTo>
                  <a:lnTo>
                    <a:pt x="235" y="917"/>
                  </a:lnTo>
                  <a:lnTo>
                    <a:pt x="268" y="924"/>
                  </a:lnTo>
                  <a:lnTo>
                    <a:pt x="268" y="924"/>
                  </a:lnTo>
                  <a:lnTo>
                    <a:pt x="288" y="927"/>
                  </a:lnTo>
                  <a:lnTo>
                    <a:pt x="309" y="929"/>
                  </a:lnTo>
                  <a:lnTo>
                    <a:pt x="330" y="931"/>
                  </a:lnTo>
                  <a:lnTo>
                    <a:pt x="341" y="933"/>
                  </a:lnTo>
                  <a:lnTo>
                    <a:pt x="351" y="936"/>
                  </a:lnTo>
                  <a:lnTo>
                    <a:pt x="361" y="939"/>
                  </a:lnTo>
                  <a:lnTo>
                    <a:pt x="371" y="943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2"/>
                  </a:lnTo>
                  <a:lnTo>
                    <a:pt x="424" y="1002"/>
                  </a:lnTo>
                  <a:lnTo>
                    <a:pt x="426" y="1007"/>
                  </a:lnTo>
                  <a:lnTo>
                    <a:pt x="426" y="1012"/>
                  </a:lnTo>
                  <a:lnTo>
                    <a:pt x="426" y="1016"/>
                  </a:lnTo>
                  <a:lnTo>
                    <a:pt x="425" y="1021"/>
                  </a:lnTo>
                  <a:lnTo>
                    <a:pt x="423" y="1025"/>
                  </a:lnTo>
                  <a:lnTo>
                    <a:pt x="420" y="1028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6"/>
                  </a:lnTo>
                  <a:lnTo>
                    <a:pt x="381" y="1022"/>
                  </a:lnTo>
                  <a:lnTo>
                    <a:pt x="381" y="1022"/>
                  </a:lnTo>
                  <a:lnTo>
                    <a:pt x="376" y="1013"/>
                  </a:lnTo>
                  <a:lnTo>
                    <a:pt x="369" y="1005"/>
                  </a:lnTo>
                  <a:lnTo>
                    <a:pt x="364" y="999"/>
                  </a:lnTo>
                  <a:lnTo>
                    <a:pt x="357" y="993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4"/>
                  </a:lnTo>
                  <a:lnTo>
                    <a:pt x="139" y="939"/>
                  </a:lnTo>
                  <a:lnTo>
                    <a:pt x="129" y="934"/>
                  </a:lnTo>
                  <a:lnTo>
                    <a:pt x="121" y="928"/>
                  </a:lnTo>
                  <a:lnTo>
                    <a:pt x="113" y="921"/>
                  </a:lnTo>
                  <a:lnTo>
                    <a:pt x="106" y="913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2"/>
                  </a:lnTo>
                  <a:lnTo>
                    <a:pt x="91" y="854"/>
                  </a:lnTo>
                  <a:lnTo>
                    <a:pt x="92" y="847"/>
                  </a:lnTo>
                  <a:lnTo>
                    <a:pt x="94" y="834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0"/>
                  </a:lnTo>
                  <a:lnTo>
                    <a:pt x="64" y="773"/>
                  </a:lnTo>
                  <a:lnTo>
                    <a:pt x="66" y="767"/>
                  </a:lnTo>
                  <a:lnTo>
                    <a:pt x="70" y="761"/>
                  </a:lnTo>
                  <a:lnTo>
                    <a:pt x="76" y="756"/>
                  </a:lnTo>
                  <a:lnTo>
                    <a:pt x="76" y="756"/>
                  </a:lnTo>
                  <a:lnTo>
                    <a:pt x="72" y="754"/>
                  </a:lnTo>
                  <a:lnTo>
                    <a:pt x="68" y="751"/>
                  </a:lnTo>
                  <a:lnTo>
                    <a:pt x="65" y="747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1"/>
                  </a:lnTo>
                  <a:lnTo>
                    <a:pt x="79" y="691"/>
                  </a:lnTo>
                  <a:lnTo>
                    <a:pt x="51" y="684"/>
                  </a:lnTo>
                  <a:lnTo>
                    <a:pt x="37" y="679"/>
                  </a:lnTo>
                  <a:lnTo>
                    <a:pt x="28" y="675"/>
                  </a:lnTo>
                  <a:lnTo>
                    <a:pt x="28" y="675"/>
                  </a:lnTo>
                  <a:lnTo>
                    <a:pt x="19" y="669"/>
                  </a:lnTo>
                  <a:lnTo>
                    <a:pt x="11" y="662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4"/>
                  </a:lnTo>
                  <a:lnTo>
                    <a:pt x="6" y="604"/>
                  </a:lnTo>
                  <a:lnTo>
                    <a:pt x="6" y="604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4"/>
                  </a:lnTo>
                  <a:lnTo>
                    <a:pt x="98" y="426"/>
                  </a:lnTo>
                  <a:lnTo>
                    <a:pt x="100" y="419"/>
                  </a:lnTo>
                  <a:lnTo>
                    <a:pt x="100" y="415"/>
                  </a:lnTo>
                  <a:lnTo>
                    <a:pt x="100" y="415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0"/>
                  </a:lnTo>
                  <a:lnTo>
                    <a:pt x="97" y="342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0"/>
                  </a:lnTo>
                  <a:lnTo>
                    <a:pt x="121" y="253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2"/>
                  </a:lnTo>
                  <a:lnTo>
                    <a:pt x="160" y="186"/>
                  </a:lnTo>
                  <a:lnTo>
                    <a:pt x="171" y="171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0"/>
                  </a:lnTo>
                  <a:lnTo>
                    <a:pt x="246" y="96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8"/>
                  </a:lnTo>
                  <a:lnTo>
                    <a:pt x="360" y="29"/>
                  </a:lnTo>
                  <a:lnTo>
                    <a:pt x="382" y="22"/>
                  </a:lnTo>
                  <a:lnTo>
                    <a:pt x="403" y="15"/>
                  </a:lnTo>
                  <a:lnTo>
                    <a:pt x="424" y="10"/>
                  </a:lnTo>
                  <a:lnTo>
                    <a:pt x="446" y="6"/>
                  </a:lnTo>
                  <a:lnTo>
                    <a:pt x="468" y="3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4"/>
                  </a:lnTo>
                  <a:lnTo>
                    <a:pt x="589" y="6"/>
                  </a:lnTo>
                  <a:lnTo>
                    <a:pt x="608" y="10"/>
                  </a:lnTo>
                  <a:lnTo>
                    <a:pt x="627" y="14"/>
                  </a:lnTo>
                  <a:lnTo>
                    <a:pt x="645" y="19"/>
                  </a:lnTo>
                  <a:lnTo>
                    <a:pt x="663" y="25"/>
                  </a:lnTo>
                  <a:lnTo>
                    <a:pt x="680" y="31"/>
                  </a:lnTo>
                  <a:lnTo>
                    <a:pt x="698" y="39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6"/>
                  </a:lnTo>
                  <a:lnTo>
                    <a:pt x="791" y="97"/>
                  </a:lnTo>
                  <a:lnTo>
                    <a:pt x="804" y="109"/>
                  </a:lnTo>
                  <a:lnTo>
                    <a:pt x="817" y="121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7"/>
                  </a:lnTo>
                  <a:lnTo>
                    <a:pt x="871" y="193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9" y="260"/>
                  </a:lnTo>
                  <a:lnTo>
                    <a:pt x="903" y="278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6"/>
                  </a:lnTo>
                  <a:lnTo>
                    <a:pt x="912" y="356"/>
                  </a:lnTo>
                  <a:lnTo>
                    <a:pt x="912" y="356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1"/>
                  </a:lnTo>
                  <a:lnTo>
                    <a:pt x="902" y="451"/>
                  </a:lnTo>
                  <a:lnTo>
                    <a:pt x="895" y="481"/>
                  </a:lnTo>
                  <a:lnTo>
                    <a:pt x="886" y="508"/>
                  </a:lnTo>
                  <a:lnTo>
                    <a:pt x="876" y="533"/>
                  </a:lnTo>
                  <a:lnTo>
                    <a:pt x="866" y="559"/>
                  </a:lnTo>
                  <a:lnTo>
                    <a:pt x="854" y="583"/>
                  </a:lnTo>
                  <a:lnTo>
                    <a:pt x="832" y="629"/>
                  </a:lnTo>
                  <a:lnTo>
                    <a:pt x="810" y="672"/>
                  </a:lnTo>
                  <a:lnTo>
                    <a:pt x="801" y="693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6"/>
                  </a:lnTo>
                  <a:lnTo>
                    <a:pt x="780" y="756"/>
                  </a:lnTo>
                  <a:lnTo>
                    <a:pt x="778" y="769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8"/>
                  </a:lnTo>
                  <a:lnTo>
                    <a:pt x="791" y="843"/>
                  </a:lnTo>
                  <a:lnTo>
                    <a:pt x="797" y="858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2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0"/>
                  </a:lnTo>
                  <a:lnTo>
                    <a:pt x="874" y="1000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2">
              <a:extLst>
                <a:ext uri="{FF2B5EF4-FFF2-40B4-BE49-F238E27FC236}">
                  <a16:creationId xmlns:a16="http://schemas.microsoft.com/office/drawing/2014/main" id="{6F087664-77DA-45B5-B952-9F0A5C2257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1890713"/>
              <a:ext cx="333375" cy="261938"/>
            </a:xfrm>
            <a:custGeom>
              <a:avLst/>
              <a:gdLst>
                <a:gd name="T0" fmla="*/ 234 w 630"/>
                <a:gd name="T1" fmla="*/ 333 h 494"/>
                <a:gd name="T2" fmla="*/ 237 w 630"/>
                <a:gd name="T3" fmla="*/ 358 h 494"/>
                <a:gd name="T4" fmla="*/ 235 w 630"/>
                <a:gd name="T5" fmla="*/ 447 h 494"/>
                <a:gd name="T6" fmla="*/ 184 w 630"/>
                <a:gd name="T7" fmla="*/ 451 h 494"/>
                <a:gd name="T8" fmla="*/ 105 w 630"/>
                <a:gd name="T9" fmla="*/ 494 h 494"/>
                <a:gd name="T10" fmla="*/ 76 w 630"/>
                <a:gd name="T11" fmla="*/ 451 h 494"/>
                <a:gd name="T12" fmla="*/ 0 w 630"/>
                <a:gd name="T13" fmla="*/ 405 h 494"/>
                <a:gd name="T14" fmla="*/ 22 w 630"/>
                <a:gd name="T15" fmla="*/ 358 h 494"/>
                <a:gd name="T16" fmla="*/ 0 w 630"/>
                <a:gd name="T17" fmla="*/ 312 h 494"/>
                <a:gd name="T18" fmla="*/ 66 w 630"/>
                <a:gd name="T19" fmla="*/ 272 h 494"/>
                <a:gd name="T20" fmla="*/ 105 w 630"/>
                <a:gd name="T21" fmla="*/ 223 h 494"/>
                <a:gd name="T22" fmla="*/ 172 w 630"/>
                <a:gd name="T23" fmla="*/ 259 h 494"/>
                <a:gd name="T24" fmla="*/ 205 w 630"/>
                <a:gd name="T25" fmla="*/ 280 h 494"/>
                <a:gd name="T26" fmla="*/ 379 w 630"/>
                <a:gd name="T27" fmla="*/ 119 h 494"/>
                <a:gd name="T28" fmla="*/ 411 w 630"/>
                <a:gd name="T29" fmla="*/ 107 h 494"/>
                <a:gd name="T30" fmla="*/ 445 w 630"/>
                <a:gd name="T31" fmla="*/ 107 h 494"/>
                <a:gd name="T32" fmla="*/ 477 w 630"/>
                <a:gd name="T33" fmla="*/ 119 h 494"/>
                <a:gd name="T34" fmla="*/ 497 w 630"/>
                <a:gd name="T35" fmla="*/ 138 h 494"/>
                <a:gd name="T36" fmla="*/ 514 w 630"/>
                <a:gd name="T37" fmla="*/ 169 h 494"/>
                <a:gd name="T38" fmla="*/ 517 w 630"/>
                <a:gd name="T39" fmla="*/ 202 h 494"/>
                <a:gd name="T40" fmla="*/ 506 w 630"/>
                <a:gd name="T41" fmla="*/ 236 h 494"/>
                <a:gd name="T42" fmla="*/ 491 w 630"/>
                <a:gd name="T43" fmla="*/ 257 h 494"/>
                <a:gd name="T44" fmla="*/ 461 w 630"/>
                <a:gd name="T45" fmla="*/ 276 h 494"/>
                <a:gd name="T46" fmla="*/ 427 w 630"/>
                <a:gd name="T47" fmla="*/ 283 h 494"/>
                <a:gd name="T48" fmla="*/ 394 w 630"/>
                <a:gd name="T49" fmla="*/ 276 h 494"/>
                <a:gd name="T50" fmla="*/ 365 w 630"/>
                <a:gd name="T51" fmla="*/ 257 h 494"/>
                <a:gd name="T52" fmla="*/ 348 w 630"/>
                <a:gd name="T53" fmla="*/ 236 h 494"/>
                <a:gd name="T54" fmla="*/ 339 w 630"/>
                <a:gd name="T55" fmla="*/ 202 h 494"/>
                <a:gd name="T56" fmla="*/ 342 w 630"/>
                <a:gd name="T57" fmla="*/ 169 h 494"/>
                <a:gd name="T58" fmla="*/ 359 w 630"/>
                <a:gd name="T59" fmla="*/ 138 h 494"/>
                <a:gd name="T60" fmla="*/ 495 w 630"/>
                <a:gd name="T61" fmla="*/ 0 h 494"/>
                <a:gd name="T62" fmla="*/ 544 w 630"/>
                <a:gd name="T63" fmla="*/ 93 h 494"/>
                <a:gd name="T64" fmla="*/ 566 w 630"/>
                <a:gd name="T65" fmla="*/ 126 h 494"/>
                <a:gd name="T66" fmla="*/ 630 w 630"/>
                <a:gd name="T67" fmla="*/ 156 h 494"/>
                <a:gd name="T68" fmla="*/ 573 w 630"/>
                <a:gd name="T69" fmla="*/ 244 h 494"/>
                <a:gd name="T70" fmla="*/ 556 w 630"/>
                <a:gd name="T71" fmla="*/ 279 h 494"/>
                <a:gd name="T72" fmla="*/ 562 w 630"/>
                <a:gd name="T73" fmla="*/ 350 h 494"/>
                <a:gd name="T74" fmla="*/ 458 w 630"/>
                <a:gd name="T75" fmla="*/ 345 h 494"/>
                <a:gd name="T76" fmla="*/ 418 w 630"/>
                <a:gd name="T77" fmla="*/ 348 h 494"/>
                <a:gd name="T78" fmla="*/ 360 w 630"/>
                <a:gd name="T79" fmla="*/ 389 h 494"/>
                <a:gd name="T80" fmla="*/ 312 w 630"/>
                <a:gd name="T81" fmla="*/ 296 h 494"/>
                <a:gd name="T82" fmla="*/ 290 w 630"/>
                <a:gd name="T83" fmla="*/ 262 h 494"/>
                <a:gd name="T84" fmla="*/ 225 w 630"/>
                <a:gd name="T85" fmla="*/ 233 h 494"/>
                <a:gd name="T86" fmla="*/ 282 w 630"/>
                <a:gd name="T87" fmla="*/ 145 h 494"/>
                <a:gd name="T88" fmla="*/ 300 w 630"/>
                <a:gd name="T89" fmla="*/ 109 h 494"/>
                <a:gd name="T90" fmla="*/ 293 w 630"/>
                <a:gd name="T91" fmla="*/ 38 h 494"/>
                <a:gd name="T92" fmla="*/ 398 w 630"/>
                <a:gd name="T93" fmla="*/ 43 h 494"/>
                <a:gd name="T94" fmla="*/ 438 w 630"/>
                <a:gd name="T95" fmla="*/ 40 h 494"/>
                <a:gd name="T96" fmla="*/ 467 w 630"/>
                <a:gd name="T97" fmla="*/ 45 h 494"/>
                <a:gd name="T98" fmla="*/ 142 w 630"/>
                <a:gd name="T99" fmla="*/ 300 h 494"/>
                <a:gd name="T100" fmla="*/ 179 w 630"/>
                <a:gd name="T101" fmla="*/ 325 h 494"/>
                <a:gd name="T102" fmla="*/ 191 w 630"/>
                <a:gd name="T103" fmla="*/ 358 h 494"/>
                <a:gd name="T104" fmla="*/ 185 w 630"/>
                <a:gd name="T105" fmla="*/ 382 h 494"/>
                <a:gd name="T106" fmla="*/ 153 w 630"/>
                <a:gd name="T107" fmla="*/ 413 h 494"/>
                <a:gd name="T108" fmla="*/ 130 w 630"/>
                <a:gd name="T109" fmla="*/ 418 h 494"/>
                <a:gd name="T110" fmla="*/ 96 w 630"/>
                <a:gd name="T111" fmla="*/ 408 h 494"/>
                <a:gd name="T112" fmla="*/ 71 w 630"/>
                <a:gd name="T113" fmla="*/ 370 h 494"/>
                <a:gd name="T114" fmla="*/ 71 w 630"/>
                <a:gd name="T115" fmla="*/ 352 h 494"/>
                <a:gd name="T116" fmla="*/ 88 w 630"/>
                <a:gd name="T117" fmla="*/ 316 h 494"/>
                <a:gd name="T118" fmla="*/ 124 w 630"/>
                <a:gd name="T119" fmla="*/ 299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0" h="494">
                  <a:moveTo>
                    <a:pt x="205" y="280"/>
                  </a:moveTo>
                  <a:lnTo>
                    <a:pt x="235" y="269"/>
                  </a:lnTo>
                  <a:lnTo>
                    <a:pt x="259" y="312"/>
                  </a:lnTo>
                  <a:lnTo>
                    <a:pt x="234" y="333"/>
                  </a:lnTo>
                  <a:lnTo>
                    <a:pt x="234" y="333"/>
                  </a:lnTo>
                  <a:lnTo>
                    <a:pt x="237" y="345"/>
                  </a:lnTo>
                  <a:lnTo>
                    <a:pt x="237" y="358"/>
                  </a:lnTo>
                  <a:lnTo>
                    <a:pt x="237" y="358"/>
                  </a:lnTo>
                  <a:lnTo>
                    <a:pt x="237" y="371"/>
                  </a:lnTo>
                  <a:lnTo>
                    <a:pt x="234" y="384"/>
                  </a:lnTo>
                  <a:lnTo>
                    <a:pt x="259" y="405"/>
                  </a:lnTo>
                  <a:lnTo>
                    <a:pt x="235" y="447"/>
                  </a:lnTo>
                  <a:lnTo>
                    <a:pt x="205" y="436"/>
                  </a:lnTo>
                  <a:lnTo>
                    <a:pt x="205" y="436"/>
                  </a:lnTo>
                  <a:lnTo>
                    <a:pt x="195" y="444"/>
                  </a:lnTo>
                  <a:lnTo>
                    <a:pt x="184" y="451"/>
                  </a:lnTo>
                  <a:lnTo>
                    <a:pt x="172" y="456"/>
                  </a:lnTo>
                  <a:lnTo>
                    <a:pt x="160" y="462"/>
                  </a:lnTo>
                  <a:lnTo>
                    <a:pt x="154" y="494"/>
                  </a:lnTo>
                  <a:lnTo>
                    <a:pt x="105" y="494"/>
                  </a:lnTo>
                  <a:lnTo>
                    <a:pt x="100" y="462"/>
                  </a:lnTo>
                  <a:lnTo>
                    <a:pt x="100" y="462"/>
                  </a:lnTo>
                  <a:lnTo>
                    <a:pt x="88" y="456"/>
                  </a:lnTo>
                  <a:lnTo>
                    <a:pt x="76" y="451"/>
                  </a:lnTo>
                  <a:lnTo>
                    <a:pt x="66" y="444"/>
                  </a:lnTo>
                  <a:lnTo>
                    <a:pt x="56" y="436"/>
                  </a:lnTo>
                  <a:lnTo>
                    <a:pt x="24" y="447"/>
                  </a:lnTo>
                  <a:lnTo>
                    <a:pt x="0" y="405"/>
                  </a:lnTo>
                  <a:lnTo>
                    <a:pt x="25" y="384"/>
                  </a:lnTo>
                  <a:lnTo>
                    <a:pt x="25" y="384"/>
                  </a:lnTo>
                  <a:lnTo>
                    <a:pt x="23" y="371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23" y="345"/>
                  </a:lnTo>
                  <a:lnTo>
                    <a:pt x="25" y="333"/>
                  </a:lnTo>
                  <a:lnTo>
                    <a:pt x="0" y="312"/>
                  </a:lnTo>
                  <a:lnTo>
                    <a:pt x="24" y="269"/>
                  </a:lnTo>
                  <a:lnTo>
                    <a:pt x="56" y="280"/>
                  </a:lnTo>
                  <a:lnTo>
                    <a:pt x="56" y="280"/>
                  </a:lnTo>
                  <a:lnTo>
                    <a:pt x="66" y="272"/>
                  </a:lnTo>
                  <a:lnTo>
                    <a:pt x="76" y="265"/>
                  </a:lnTo>
                  <a:lnTo>
                    <a:pt x="88" y="259"/>
                  </a:lnTo>
                  <a:lnTo>
                    <a:pt x="100" y="255"/>
                  </a:lnTo>
                  <a:lnTo>
                    <a:pt x="105" y="223"/>
                  </a:lnTo>
                  <a:lnTo>
                    <a:pt x="154" y="223"/>
                  </a:lnTo>
                  <a:lnTo>
                    <a:pt x="160" y="255"/>
                  </a:lnTo>
                  <a:lnTo>
                    <a:pt x="160" y="255"/>
                  </a:lnTo>
                  <a:lnTo>
                    <a:pt x="172" y="259"/>
                  </a:lnTo>
                  <a:lnTo>
                    <a:pt x="184" y="265"/>
                  </a:lnTo>
                  <a:lnTo>
                    <a:pt x="195" y="272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65" y="132"/>
                  </a:moveTo>
                  <a:lnTo>
                    <a:pt x="365" y="132"/>
                  </a:lnTo>
                  <a:lnTo>
                    <a:pt x="372" y="125"/>
                  </a:lnTo>
                  <a:lnTo>
                    <a:pt x="379" y="119"/>
                  </a:lnTo>
                  <a:lnTo>
                    <a:pt x="386" y="115"/>
                  </a:lnTo>
                  <a:lnTo>
                    <a:pt x="394" y="111"/>
                  </a:lnTo>
                  <a:lnTo>
                    <a:pt x="402" y="109"/>
                  </a:lnTo>
                  <a:lnTo>
                    <a:pt x="411" y="107"/>
                  </a:lnTo>
                  <a:lnTo>
                    <a:pt x="419" y="105"/>
                  </a:lnTo>
                  <a:lnTo>
                    <a:pt x="427" y="105"/>
                  </a:lnTo>
                  <a:lnTo>
                    <a:pt x="437" y="105"/>
                  </a:lnTo>
                  <a:lnTo>
                    <a:pt x="445" y="107"/>
                  </a:lnTo>
                  <a:lnTo>
                    <a:pt x="453" y="109"/>
                  </a:lnTo>
                  <a:lnTo>
                    <a:pt x="461" y="111"/>
                  </a:lnTo>
                  <a:lnTo>
                    <a:pt x="469" y="115"/>
                  </a:lnTo>
                  <a:lnTo>
                    <a:pt x="477" y="119"/>
                  </a:lnTo>
                  <a:lnTo>
                    <a:pt x="484" y="125"/>
                  </a:lnTo>
                  <a:lnTo>
                    <a:pt x="491" y="132"/>
                  </a:lnTo>
                  <a:lnTo>
                    <a:pt x="491" y="132"/>
                  </a:lnTo>
                  <a:lnTo>
                    <a:pt x="497" y="138"/>
                  </a:lnTo>
                  <a:lnTo>
                    <a:pt x="502" y="145"/>
                  </a:lnTo>
                  <a:lnTo>
                    <a:pt x="506" y="153"/>
                  </a:lnTo>
                  <a:lnTo>
                    <a:pt x="510" y="161"/>
                  </a:lnTo>
                  <a:lnTo>
                    <a:pt x="514" y="169"/>
                  </a:lnTo>
                  <a:lnTo>
                    <a:pt x="516" y="177"/>
                  </a:lnTo>
                  <a:lnTo>
                    <a:pt x="517" y="185"/>
                  </a:lnTo>
                  <a:lnTo>
                    <a:pt x="517" y="194"/>
                  </a:lnTo>
                  <a:lnTo>
                    <a:pt x="517" y="202"/>
                  </a:lnTo>
                  <a:lnTo>
                    <a:pt x="516" y="211"/>
                  </a:lnTo>
                  <a:lnTo>
                    <a:pt x="514" y="220"/>
                  </a:lnTo>
                  <a:lnTo>
                    <a:pt x="510" y="228"/>
                  </a:lnTo>
                  <a:lnTo>
                    <a:pt x="506" y="236"/>
                  </a:lnTo>
                  <a:lnTo>
                    <a:pt x="502" y="243"/>
                  </a:lnTo>
                  <a:lnTo>
                    <a:pt x="497" y="250"/>
                  </a:lnTo>
                  <a:lnTo>
                    <a:pt x="491" y="257"/>
                  </a:lnTo>
                  <a:lnTo>
                    <a:pt x="491" y="257"/>
                  </a:lnTo>
                  <a:lnTo>
                    <a:pt x="484" y="263"/>
                  </a:lnTo>
                  <a:lnTo>
                    <a:pt x="477" y="268"/>
                  </a:lnTo>
                  <a:lnTo>
                    <a:pt x="469" y="273"/>
                  </a:lnTo>
                  <a:lnTo>
                    <a:pt x="461" y="276"/>
                  </a:lnTo>
                  <a:lnTo>
                    <a:pt x="453" y="279"/>
                  </a:lnTo>
                  <a:lnTo>
                    <a:pt x="445" y="281"/>
                  </a:lnTo>
                  <a:lnTo>
                    <a:pt x="437" y="282"/>
                  </a:lnTo>
                  <a:lnTo>
                    <a:pt x="427" y="283"/>
                  </a:lnTo>
                  <a:lnTo>
                    <a:pt x="419" y="282"/>
                  </a:lnTo>
                  <a:lnTo>
                    <a:pt x="411" y="281"/>
                  </a:lnTo>
                  <a:lnTo>
                    <a:pt x="402" y="279"/>
                  </a:lnTo>
                  <a:lnTo>
                    <a:pt x="394" y="276"/>
                  </a:lnTo>
                  <a:lnTo>
                    <a:pt x="386" y="273"/>
                  </a:lnTo>
                  <a:lnTo>
                    <a:pt x="379" y="268"/>
                  </a:lnTo>
                  <a:lnTo>
                    <a:pt x="372" y="263"/>
                  </a:lnTo>
                  <a:lnTo>
                    <a:pt x="365" y="257"/>
                  </a:lnTo>
                  <a:lnTo>
                    <a:pt x="365" y="257"/>
                  </a:lnTo>
                  <a:lnTo>
                    <a:pt x="359" y="250"/>
                  </a:lnTo>
                  <a:lnTo>
                    <a:pt x="354" y="243"/>
                  </a:lnTo>
                  <a:lnTo>
                    <a:pt x="348" y="236"/>
                  </a:lnTo>
                  <a:lnTo>
                    <a:pt x="345" y="228"/>
                  </a:lnTo>
                  <a:lnTo>
                    <a:pt x="342" y="220"/>
                  </a:lnTo>
                  <a:lnTo>
                    <a:pt x="340" y="211"/>
                  </a:lnTo>
                  <a:lnTo>
                    <a:pt x="339" y="202"/>
                  </a:lnTo>
                  <a:lnTo>
                    <a:pt x="338" y="194"/>
                  </a:lnTo>
                  <a:lnTo>
                    <a:pt x="339" y="185"/>
                  </a:lnTo>
                  <a:lnTo>
                    <a:pt x="340" y="177"/>
                  </a:lnTo>
                  <a:lnTo>
                    <a:pt x="342" y="169"/>
                  </a:lnTo>
                  <a:lnTo>
                    <a:pt x="345" y="161"/>
                  </a:lnTo>
                  <a:lnTo>
                    <a:pt x="348" y="153"/>
                  </a:lnTo>
                  <a:lnTo>
                    <a:pt x="354" y="145"/>
                  </a:lnTo>
                  <a:lnTo>
                    <a:pt x="359" y="138"/>
                  </a:lnTo>
                  <a:lnTo>
                    <a:pt x="365" y="132"/>
                  </a:lnTo>
                  <a:lnTo>
                    <a:pt x="365" y="132"/>
                  </a:lnTo>
                  <a:close/>
                  <a:moveTo>
                    <a:pt x="467" y="45"/>
                  </a:moveTo>
                  <a:lnTo>
                    <a:pt x="495" y="0"/>
                  </a:lnTo>
                  <a:lnTo>
                    <a:pt x="562" y="38"/>
                  </a:lnTo>
                  <a:lnTo>
                    <a:pt x="537" y="86"/>
                  </a:lnTo>
                  <a:lnTo>
                    <a:pt x="537" y="86"/>
                  </a:lnTo>
                  <a:lnTo>
                    <a:pt x="544" y="93"/>
                  </a:lnTo>
                  <a:lnTo>
                    <a:pt x="550" y="101"/>
                  </a:lnTo>
                  <a:lnTo>
                    <a:pt x="556" y="109"/>
                  </a:lnTo>
                  <a:lnTo>
                    <a:pt x="561" y="117"/>
                  </a:lnTo>
                  <a:lnTo>
                    <a:pt x="566" y="126"/>
                  </a:lnTo>
                  <a:lnTo>
                    <a:pt x="570" y="136"/>
                  </a:lnTo>
                  <a:lnTo>
                    <a:pt x="573" y="145"/>
                  </a:lnTo>
                  <a:lnTo>
                    <a:pt x="576" y="154"/>
                  </a:lnTo>
                  <a:lnTo>
                    <a:pt x="630" y="156"/>
                  </a:lnTo>
                  <a:lnTo>
                    <a:pt x="630" y="233"/>
                  </a:lnTo>
                  <a:lnTo>
                    <a:pt x="576" y="235"/>
                  </a:lnTo>
                  <a:lnTo>
                    <a:pt x="576" y="235"/>
                  </a:lnTo>
                  <a:lnTo>
                    <a:pt x="573" y="244"/>
                  </a:lnTo>
                  <a:lnTo>
                    <a:pt x="570" y="253"/>
                  </a:lnTo>
                  <a:lnTo>
                    <a:pt x="566" y="262"/>
                  </a:lnTo>
                  <a:lnTo>
                    <a:pt x="561" y="270"/>
                  </a:lnTo>
                  <a:lnTo>
                    <a:pt x="556" y="279"/>
                  </a:lnTo>
                  <a:lnTo>
                    <a:pt x="550" y="287"/>
                  </a:lnTo>
                  <a:lnTo>
                    <a:pt x="544" y="296"/>
                  </a:lnTo>
                  <a:lnTo>
                    <a:pt x="537" y="303"/>
                  </a:lnTo>
                  <a:lnTo>
                    <a:pt x="562" y="350"/>
                  </a:lnTo>
                  <a:lnTo>
                    <a:pt x="495" y="389"/>
                  </a:lnTo>
                  <a:lnTo>
                    <a:pt x="467" y="343"/>
                  </a:lnTo>
                  <a:lnTo>
                    <a:pt x="467" y="343"/>
                  </a:lnTo>
                  <a:lnTo>
                    <a:pt x="458" y="345"/>
                  </a:lnTo>
                  <a:lnTo>
                    <a:pt x="448" y="347"/>
                  </a:lnTo>
                  <a:lnTo>
                    <a:pt x="438" y="348"/>
                  </a:lnTo>
                  <a:lnTo>
                    <a:pt x="427" y="348"/>
                  </a:lnTo>
                  <a:lnTo>
                    <a:pt x="418" y="348"/>
                  </a:lnTo>
                  <a:lnTo>
                    <a:pt x="408" y="347"/>
                  </a:lnTo>
                  <a:lnTo>
                    <a:pt x="398" y="345"/>
                  </a:lnTo>
                  <a:lnTo>
                    <a:pt x="389" y="343"/>
                  </a:lnTo>
                  <a:lnTo>
                    <a:pt x="360" y="389"/>
                  </a:lnTo>
                  <a:lnTo>
                    <a:pt x="293" y="350"/>
                  </a:lnTo>
                  <a:lnTo>
                    <a:pt x="319" y="303"/>
                  </a:lnTo>
                  <a:lnTo>
                    <a:pt x="319" y="303"/>
                  </a:lnTo>
                  <a:lnTo>
                    <a:pt x="312" y="296"/>
                  </a:lnTo>
                  <a:lnTo>
                    <a:pt x="305" y="287"/>
                  </a:lnTo>
                  <a:lnTo>
                    <a:pt x="300" y="279"/>
                  </a:lnTo>
                  <a:lnTo>
                    <a:pt x="294" y="270"/>
                  </a:lnTo>
                  <a:lnTo>
                    <a:pt x="290" y="262"/>
                  </a:lnTo>
                  <a:lnTo>
                    <a:pt x="286" y="253"/>
                  </a:lnTo>
                  <a:lnTo>
                    <a:pt x="282" y="244"/>
                  </a:lnTo>
                  <a:lnTo>
                    <a:pt x="280" y="235"/>
                  </a:lnTo>
                  <a:lnTo>
                    <a:pt x="225" y="233"/>
                  </a:lnTo>
                  <a:lnTo>
                    <a:pt x="225" y="156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2" y="145"/>
                  </a:lnTo>
                  <a:lnTo>
                    <a:pt x="286" y="136"/>
                  </a:lnTo>
                  <a:lnTo>
                    <a:pt x="290" y="126"/>
                  </a:lnTo>
                  <a:lnTo>
                    <a:pt x="294" y="117"/>
                  </a:lnTo>
                  <a:lnTo>
                    <a:pt x="300" y="109"/>
                  </a:lnTo>
                  <a:lnTo>
                    <a:pt x="305" y="101"/>
                  </a:lnTo>
                  <a:lnTo>
                    <a:pt x="312" y="93"/>
                  </a:lnTo>
                  <a:lnTo>
                    <a:pt x="319" y="86"/>
                  </a:lnTo>
                  <a:lnTo>
                    <a:pt x="293" y="38"/>
                  </a:lnTo>
                  <a:lnTo>
                    <a:pt x="360" y="0"/>
                  </a:lnTo>
                  <a:lnTo>
                    <a:pt x="389" y="45"/>
                  </a:lnTo>
                  <a:lnTo>
                    <a:pt x="389" y="45"/>
                  </a:lnTo>
                  <a:lnTo>
                    <a:pt x="398" y="43"/>
                  </a:lnTo>
                  <a:lnTo>
                    <a:pt x="408" y="41"/>
                  </a:lnTo>
                  <a:lnTo>
                    <a:pt x="418" y="40"/>
                  </a:lnTo>
                  <a:lnTo>
                    <a:pt x="427" y="40"/>
                  </a:lnTo>
                  <a:lnTo>
                    <a:pt x="438" y="40"/>
                  </a:lnTo>
                  <a:lnTo>
                    <a:pt x="448" y="41"/>
                  </a:lnTo>
                  <a:lnTo>
                    <a:pt x="458" y="43"/>
                  </a:lnTo>
                  <a:lnTo>
                    <a:pt x="467" y="45"/>
                  </a:lnTo>
                  <a:lnTo>
                    <a:pt x="467" y="45"/>
                  </a:lnTo>
                  <a:close/>
                  <a:moveTo>
                    <a:pt x="130" y="299"/>
                  </a:moveTo>
                  <a:lnTo>
                    <a:pt x="130" y="299"/>
                  </a:lnTo>
                  <a:lnTo>
                    <a:pt x="136" y="299"/>
                  </a:lnTo>
                  <a:lnTo>
                    <a:pt x="142" y="300"/>
                  </a:lnTo>
                  <a:lnTo>
                    <a:pt x="153" y="303"/>
                  </a:lnTo>
                  <a:lnTo>
                    <a:pt x="163" y="309"/>
                  </a:lnTo>
                  <a:lnTo>
                    <a:pt x="172" y="316"/>
                  </a:lnTo>
                  <a:lnTo>
                    <a:pt x="179" y="325"/>
                  </a:lnTo>
                  <a:lnTo>
                    <a:pt x="185" y="335"/>
                  </a:lnTo>
                  <a:lnTo>
                    <a:pt x="188" y="346"/>
                  </a:lnTo>
                  <a:lnTo>
                    <a:pt x="189" y="352"/>
                  </a:lnTo>
                  <a:lnTo>
                    <a:pt x="191" y="358"/>
                  </a:lnTo>
                  <a:lnTo>
                    <a:pt x="191" y="358"/>
                  </a:lnTo>
                  <a:lnTo>
                    <a:pt x="189" y="364"/>
                  </a:lnTo>
                  <a:lnTo>
                    <a:pt x="188" y="370"/>
                  </a:lnTo>
                  <a:lnTo>
                    <a:pt x="185" y="382"/>
                  </a:lnTo>
                  <a:lnTo>
                    <a:pt x="179" y="392"/>
                  </a:lnTo>
                  <a:lnTo>
                    <a:pt x="172" y="401"/>
                  </a:lnTo>
                  <a:lnTo>
                    <a:pt x="163" y="408"/>
                  </a:lnTo>
                  <a:lnTo>
                    <a:pt x="153" y="413"/>
                  </a:lnTo>
                  <a:lnTo>
                    <a:pt x="142" y="417"/>
                  </a:lnTo>
                  <a:lnTo>
                    <a:pt x="136" y="418"/>
                  </a:lnTo>
                  <a:lnTo>
                    <a:pt x="130" y="418"/>
                  </a:lnTo>
                  <a:lnTo>
                    <a:pt x="130" y="418"/>
                  </a:lnTo>
                  <a:lnTo>
                    <a:pt x="124" y="418"/>
                  </a:lnTo>
                  <a:lnTo>
                    <a:pt x="118" y="417"/>
                  </a:lnTo>
                  <a:lnTo>
                    <a:pt x="106" y="413"/>
                  </a:lnTo>
                  <a:lnTo>
                    <a:pt x="96" y="408"/>
                  </a:lnTo>
                  <a:lnTo>
                    <a:pt x="88" y="401"/>
                  </a:lnTo>
                  <a:lnTo>
                    <a:pt x="80" y="392"/>
                  </a:lnTo>
                  <a:lnTo>
                    <a:pt x="75" y="382"/>
                  </a:lnTo>
                  <a:lnTo>
                    <a:pt x="71" y="370"/>
                  </a:lnTo>
                  <a:lnTo>
                    <a:pt x="71" y="364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71" y="352"/>
                  </a:lnTo>
                  <a:lnTo>
                    <a:pt x="71" y="346"/>
                  </a:lnTo>
                  <a:lnTo>
                    <a:pt x="75" y="335"/>
                  </a:lnTo>
                  <a:lnTo>
                    <a:pt x="80" y="325"/>
                  </a:lnTo>
                  <a:lnTo>
                    <a:pt x="88" y="316"/>
                  </a:lnTo>
                  <a:lnTo>
                    <a:pt x="96" y="309"/>
                  </a:lnTo>
                  <a:lnTo>
                    <a:pt x="106" y="303"/>
                  </a:lnTo>
                  <a:lnTo>
                    <a:pt x="118" y="300"/>
                  </a:lnTo>
                  <a:lnTo>
                    <a:pt x="124" y="299"/>
                  </a:lnTo>
                  <a:lnTo>
                    <a:pt x="130" y="299"/>
                  </a:lnTo>
                  <a:lnTo>
                    <a:pt x="130" y="299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1994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ea typeface="+mn-ea"/>
                <a:cs typeface="Arial" panose="020B0604020202020204" pitchFamily="34" charset="0"/>
              </a:rPr>
              <a:t>Review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2000" y="1188000"/>
            <a:ext cx="11002378" cy="461665"/>
          </a:xfrm>
        </p:spPr>
        <p:txBody>
          <a:bodyPr/>
          <a:lstStyle/>
          <a:p>
            <a:r>
              <a:rPr lang="en-GB" dirty="0" smtClean="0"/>
              <a:t>In this lesson you learned how to</a:t>
            </a:r>
            <a:endParaRPr lang="en-GB" dirty="0"/>
          </a:p>
        </p:txBody>
      </p:sp>
      <p:grpSp>
        <p:nvGrpSpPr>
          <p:cNvPr id="5" name="Graphic 2">
            <a:extLst>
              <a:ext uri="{FF2B5EF4-FFF2-40B4-BE49-F238E27FC236}">
                <a16:creationId xmlns:a16="http://schemas.microsoft.com/office/drawing/2014/main" id="{697C2A90-2641-47B8-8111-9E852094AFB2}"/>
              </a:ext>
            </a:extLst>
          </p:cNvPr>
          <p:cNvGrpSpPr/>
          <p:nvPr/>
        </p:nvGrpSpPr>
        <p:grpSpPr>
          <a:xfrm>
            <a:off x="774877" y="2290342"/>
            <a:ext cx="2223136" cy="2447925"/>
            <a:chOff x="5385543" y="3650456"/>
            <a:chExt cx="2223136" cy="2447925"/>
          </a:xfrm>
          <a:solidFill>
            <a:srgbClr val="00A4F6"/>
          </a:solidFill>
        </p:grpSpPr>
        <p:sp>
          <p:nvSpPr>
            <p:cNvPr id="6" name="Freeform: Shape 9">
              <a:extLst>
                <a:ext uri="{FF2B5EF4-FFF2-40B4-BE49-F238E27FC236}">
                  <a16:creationId xmlns:a16="http://schemas.microsoft.com/office/drawing/2014/main" id="{4FA94625-2514-467B-9D8D-C46B2DCE326C}"/>
                </a:ext>
              </a:extLst>
            </p:cNvPr>
            <p:cNvSpPr/>
            <p:nvPr/>
          </p:nvSpPr>
          <p:spPr>
            <a:xfrm>
              <a:off x="5385543" y="3650456"/>
              <a:ext cx="1524000" cy="2447925"/>
            </a:xfrm>
            <a:custGeom>
              <a:avLst/>
              <a:gdLst>
                <a:gd name="connsiteX0" fmla="*/ 1108284 w 1524000"/>
                <a:gd name="connsiteY0" fmla="*/ 769144 h 2447925"/>
                <a:gd name="connsiteX1" fmla="*/ 873017 w 1524000"/>
                <a:gd name="connsiteY1" fmla="*/ 553879 h 2447925"/>
                <a:gd name="connsiteX2" fmla="*/ 845394 w 1524000"/>
                <a:gd name="connsiteY2" fmla="*/ 530066 h 2447925"/>
                <a:gd name="connsiteX3" fmla="*/ 674897 w 1524000"/>
                <a:gd name="connsiteY3" fmla="*/ 454819 h 2447925"/>
                <a:gd name="connsiteX4" fmla="*/ 607269 w 1524000"/>
                <a:gd name="connsiteY4" fmla="*/ 724376 h 2447925"/>
                <a:gd name="connsiteX5" fmla="*/ 592982 w 1524000"/>
                <a:gd name="connsiteY5" fmla="*/ 551974 h 2447925"/>
                <a:gd name="connsiteX6" fmla="*/ 569169 w 1524000"/>
                <a:gd name="connsiteY6" fmla="*/ 535781 h 2447925"/>
                <a:gd name="connsiteX7" fmla="*/ 544404 w 1524000"/>
                <a:gd name="connsiteY7" fmla="*/ 551974 h 2447925"/>
                <a:gd name="connsiteX8" fmla="*/ 531069 w 1524000"/>
                <a:gd name="connsiteY8" fmla="*/ 724376 h 2447925"/>
                <a:gd name="connsiteX9" fmla="*/ 463442 w 1524000"/>
                <a:gd name="connsiteY9" fmla="*/ 454819 h 2447925"/>
                <a:gd name="connsiteX10" fmla="*/ 256749 w 1524000"/>
                <a:gd name="connsiteY10" fmla="*/ 536734 h 2447925"/>
                <a:gd name="connsiteX11" fmla="*/ 251034 w 1524000"/>
                <a:gd name="connsiteY11" fmla="*/ 540544 h 2447925"/>
                <a:gd name="connsiteX12" fmla="*/ 9099 w 1524000"/>
                <a:gd name="connsiteY12" fmla="*/ 890111 h 2447925"/>
                <a:gd name="connsiteX13" fmla="*/ 264369 w 1524000"/>
                <a:gd name="connsiteY13" fmla="*/ 1340644 h 2447925"/>
                <a:gd name="connsiteX14" fmla="*/ 264369 w 1524000"/>
                <a:gd name="connsiteY14" fmla="*/ 1483519 h 2447925"/>
                <a:gd name="connsiteX15" fmla="*/ 300564 w 1524000"/>
                <a:gd name="connsiteY15" fmla="*/ 1503521 h 2447925"/>
                <a:gd name="connsiteX16" fmla="*/ 334854 w 1524000"/>
                <a:gd name="connsiteY16" fmla="*/ 2426494 h 2447925"/>
                <a:gd name="connsiteX17" fmla="*/ 353904 w 1524000"/>
                <a:gd name="connsiteY17" fmla="*/ 2444591 h 2447925"/>
                <a:gd name="connsiteX18" fmla="*/ 502494 w 1524000"/>
                <a:gd name="connsiteY18" fmla="*/ 2444591 h 2447925"/>
                <a:gd name="connsiteX19" fmla="*/ 521544 w 1524000"/>
                <a:gd name="connsiteY19" fmla="*/ 2425541 h 2447925"/>
                <a:gd name="connsiteX20" fmla="*/ 546309 w 1524000"/>
                <a:gd name="connsiteY20" fmla="*/ 1523524 h 2447925"/>
                <a:gd name="connsiteX21" fmla="*/ 568217 w 1524000"/>
                <a:gd name="connsiteY21" fmla="*/ 1500664 h 2447925"/>
                <a:gd name="connsiteX22" fmla="*/ 590124 w 1524000"/>
                <a:gd name="connsiteY22" fmla="*/ 1523524 h 2447925"/>
                <a:gd name="connsiteX23" fmla="*/ 614889 w 1524000"/>
                <a:gd name="connsiteY23" fmla="*/ 2425541 h 2447925"/>
                <a:gd name="connsiteX24" fmla="*/ 633939 w 1524000"/>
                <a:gd name="connsiteY24" fmla="*/ 2444591 h 2447925"/>
                <a:gd name="connsiteX25" fmla="*/ 782529 w 1524000"/>
                <a:gd name="connsiteY25" fmla="*/ 2444591 h 2447925"/>
                <a:gd name="connsiteX26" fmla="*/ 801579 w 1524000"/>
                <a:gd name="connsiteY26" fmla="*/ 2426494 h 2447925"/>
                <a:gd name="connsiteX27" fmla="*/ 835869 w 1524000"/>
                <a:gd name="connsiteY27" fmla="*/ 1503521 h 2447925"/>
                <a:gd name="connsiteX28" fmla="*/ 873969 w 1524000"/>
                <a:gd name="connsiteY28" fmla="*/ 1493044 h 2447925"/>
                <a:gd name="connsiteX29" fmla="*/ 873969 w 1524000"/>
                <a:gd name="connsiteY29" fmla="*/ 844391 h 2447925"/>
                <a:gd name="connsiteX30" fmla="*/ 1060659 w 1524000"/>
                <a:gd name="connsiteY30" fmla="*/ 956786 h 2447925"/>
                <a:gd name="connsiteX31" fmla="*/ 1165434 w 1524000"/>
                <a:gd name="connsiteY31" fmla="*/ 945356 h 2447925"/>
                <a:gd name="connsiteX32" fmla="*/ 1497857 w 1524000"/>
                <a:gd name="connsiteY32" fmla="*/ 689134 h 2447925"/>
                <a:gd name="connsiteX33" fmla="*/ 1390224 w 1524000"/>
                <a:gd name="connsiteY33" fmla="*/ 571024 h 2447925"/>
                <a:gd name="connsiteX34" fmla="*/ 1108284 w 1524000"/>
                <a:gd name="connsiteY34" fmla="*/ 769144 h 2447925"/>
                <a:gd name="connsiteX35" fmla="*/ 1108284 w 1524000"/>
                <a:gd name="connsiteY35" fmla="*/ 769144 h 2447925"/>
                <a:gd name="connsiteX36" fmla="*/ 569169 w 1524000"/>
                <a:gd name="connsiteY36" fmla="*/ 416719 h 2447925"/>
                <a:gd name="connsiteX37" fmla="*/ 569169 w 1524000"/>
                <a:gd name="connsiteY37" fmla="*/ 7144 h 2447925"/>
                <a:gd name="connsiteX38" fmla="*/ 569169 w 1524000"/>
                <a:gd name="connsiteY38" fmla="*/ 416719 h 2447925"/>
                <a:gd name="connsiteX39" fmla="*/ 569169 w 1524000"/>
                <a:gd name="connsiteY39" fmla="*/ 416719 h 2447925"/>
                <a:gd name="connsiteX40" fmla="*/ 283419 w 1524000"/>
                <a:gd name="connsiteY40" fmla="*/ 1092994 h 2447925"/>
                <a:gd name="connsiteX41" fmla="*/ 191979 w 1524000"/>
                <a:gd name="connsiteY41" fmla="*/ 930116 h 2447925"/>
                <a:gd name="connsiteX42" fmla="*/ 283419 w 1524000"/>
                <a:gd name="connsiteY42" fmla="*/ 778669 h 2447925"/>
                <a:gd name="connsiteX43" fmla="*/ 283419 w 1524000"/>
                <a:gd name="connsiteY43" fmla="*/ 1092994 h 2447925"/>
                <a:gd name="connsiteX44" fmla="*/ 283419 w 1524000"/>
                <a:gd name="connsiteY44" fmla="*/ 1092994 h 244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24000" h="2447925">
                  <a:moveTo>
                    <a:pt x="1108284" y="769144"/>
                  </a:moveTo>
                  <a:cubicBezTo>
                    <a:pt x="979697" y="677704"/>
                    <a:pt x="914927" y="596741"/>
                    <a:pt x="873017" y="553879"/>
                  </a:cubicBezTo>
                  <a:cubicBezTo>
                    <a:pt x="862539" y="543401"/>
                    <a:pt x="854919" y="533876"/>
                    <a:pt x="845394" y="530066"/>
                  </a:cubicBezTo>
                  <a:lnTo>
                    <a:pt x="674897" y="454819"/>
                  </a:lnTo>
                  <a:cubicBezTo>
                    <a:pt x="658704" y="521494"/>
                    <a:pt x="638702" y="663416"/>
                    <a:pt x="607269" y="724376"/>
                  </a:cubicBezTo>
                  <a:lnTo>
                    <a:pt x="592982" y="551974"/>
                  </a:lnTo>
                  <a:lnTo>
                    <a:pt x="569169" y="535781"/>
                  </a:lnTo>
                  <a:lnTo>
                    <a:pt x="544404" y="551974"/>
                  </a:lnTo>
                  <a:lnTo>
                    <a:pt x="531069" y="724376"/>
                  </a:lnTo>
                  <a:cubicBezTo>
                    <a:pt x="500589" y="663416"/>
                    <a:pt x="479634" y="521494"/>
                    <a:pt x="463442" y="454819"/>
                  </a:cubicBezTo>
                  <a:lnTo>
                    <a:pt x="256749" y="536734"/>
                  </a:lnTo>
                  <a:cubicBezTo>
                    <a:pt x="254844" y="537686"/>
                    <a:pt x="252939" y="539591"/>
                    <a:pt x="251034" y="540544"/>
                  </a:cubicBezTo>
                  <a:cubicBezTo>
                    <a:pt x="214839" y="563404"/>
                    <a:pt x="42437" y="753904"/>
                    <a:pt x="9099" y="890111"/>
                  </a:cubicBezTo>
                  <a:cubicBezTo>
                    <a:pt x="-14713" y="986314"/>
                    <a:pt x="185312" y="1239679"/>
                    <a:pt x="264369" y="1340644"/>
                  </a:cubicBezTo>
                  <a:lnTo>
                    <a:pt x="264369" y="1483519"/>
                  </a:lnTo>
                  <a:cubicBezTo>
                    <a:pt x="271989" y="1492091"/>
                    <a:pt x="288182" y="1500664"/>
                    <a:pt x="300564" y="1503521"/>
                  </a:cubicBezTo>
                  <a:cubicBezTo>
                    <a:pt x="304374" y="1581626"/>
                    <a:pt x="328187" y="2274094"/>
                    <a:pt x="334854" y="2426494"/>
                  </a:cubicBezTo>
                  <a:cubicBezTo>
                    <a:pt x="334854" y="2436971"/>
                    <a:pt x="343427" y="2444591"/>
                    <a:pt x="353904" y="2444591"/>
                  </a:cubicBezTo>
                  <a:lnTo>
                    <a:pt x="502494" y="2444591"/>
                  </a:lnTo>
                  <a:cubicBezTo>
                    <a:pt x="512972" y="2444591"/>
                    <a:pt x="521544" y="2436019"/>
                    <a:pt x="521544" y="2425541"/>
                  </a:cubicBezTo>
                  <a:lnTo>
                    <a:pt x="546309" y="1523524"/>
                  </a:lnTo>
                  <a:cubicBezTo>
                    <a:pt x="546309" y="1508284"/>
                    <a:pt x="557739" y="1500664"/>
                    <a:pt x="568217" y="1500664"/>
                  </a:cubicBezTo>
                  <a:cubicBezTo>
                    <a:pt x="578694" y="1500664"/>
                    <a:pt x="590124" y="1508284"/>
                    <a:pt x="590124" y="1523524"/>
                  </a:cubicBezTo>
                  <a:lnTo>
                    <a:pt x="614889" y="2425541"/>
                  </a:lnTo>
                  <a:cubicBezTo>
                    <a:pt x="614889" y="2436019"/>
                    <a:pt x="623462" y="2444591"/>
                    <a:pt x="633939" y="2444591"/>
                  </a:cubicBezTo>
                  <a:lnTo>
                    <a:pt x="782529" y="2444591"/>
                  </a:lnTo>
                  <a:cubicBezTo>
                    <a:pt x="793007" y="2444591"/>
                    <a:pt x="801579" y="2436971"/>
                    <a:pt x="801579" y="2426494"/>
                  </a:cubicBezTo>
                  <a:cubicBezTo>
                    <a:pt x="808247" y="2274094"/>
                    <a:pt x="831107" y="1580674"/>
                    <a:pt x="835869" y="1503521"/>
                  </a:cubicBezTo>
                  <a:lnTo>
                    <a:pt x="873969" y="1493044"/>
                  </a:lnTo>
                  <a:lnTo>
                    <a:pt x="873969" y="844391"/>
                  </a:lnTo>
                  <a:cubicBezTo>
                    <a:pt x="931119" y="882491"/>
                    <a:pt x="985412" y="924401"/>
                    <a:pt x="1060659" y="956786"/>
                  </a:cubicBezTo>
                  <a:cubicBezTo>
                    <a:pt x="1098759" y="972979"/>
                    <a:pt x="1135907" y="968216"/>
                    <a:pt x="1165434" y="945356"/>
                  </a:cubicBezTo>
                  <a:lnTo>
                    <a:pt x="1497857" y="689134"/>
                  </a:lnTo>
                  <a:cubicBezTo>
                    <a:pt x="1573104" y="618649"/>
                    <a:pt x="1471187" y="509111"/>
                    <a:pt x="1390224" y="571024"/>
                  </a:cubicBezTo>
                  <a:cubicBezTo>
                    <a:pt x="1320692" y="623411"/>
                    <a:pt x="1246397" y="680561"/>
                    <a:pt x="1108284" y="769144"/>
                  </a:cubicBezTo>
                  <a:lnTo>
                    <a:pt x="1108284" y="769144"/>
                  </a:lnTo>
                  <a:close/>
                  <a:moveTo>
                    <a:pt x="569169" y="416719"/>
                  </a:moveTo>
                  <a:cubicBezTo>
                    <a:pt x="719664" y="416719"/>
                    <a:pt x="826344" y="7144"/>
                    <a:pt x="569169" y="7144"/>
                  </a:cubicBezTo>
                  <a:cubicBezTo>
                    <a:pt x="311994" y="7144"/>
                    <a:pt x="418674" y="416719"/>
                    <a:pt x="569169" y="416719"/>
                  </a:cubicBezTo>
                  <a:lnTo>
                    <a:pt x="569169" y="416719"/>
                  </a:lnTo>
                  <a:close/>
                  <a:moveTo>
                    <a:pt x="283419" y="1092994"/>
                  </a:moveTo>
                  <a:cubicBezTo>
                    <a:pt x="223412" y="992981"/>
                    <a:pt x="191979" y="930116"/>
                    <a:pt x="191979" y="930116"/>
                  </a:cubicBezTo>
                  <a:cubicBezTo>
                    <a:pt x="191979" y="930116"/>
                    <a:pt x="251034" y="830104"/>
                    <a:pt x="283419" y="778669"/>
                  </a:cubicBezTo>
                  <a:lnTo>
                    <a:pt x="283419" y="1092994"/>
                  </a:lnTo>
                  <a:lnTo>
                    <a:pt x="283419" y="10929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: Shape 10">
              <a:extLst>
                <a:ext uri="{FF2B5EF4-FFF2-40B4-BE49-F238E27FC236}">
                  <a16:creationId xmlns:a16="http://schemas.microsoft.com/office/drawing/2014/main" id="{77AF1307-B69E-4B98-B158-BEC568883FB0}"/>
                </a:ext>
              </a:extLst>
            </p:cNvPr>
            <p:cNvSpPr/>
            <p:nvPr/>
          </p:nvSpPr>
          <p:spPr>
            <a:xfrm>
              <a:off x="7034371" y="3696176"/>
              <a:ext cx="514350" cy="514350"/>
            </a:xfrm>
            <a:custGeom>
              <a:avLst/>
              <a:gdLst>
                <a:gd name="connsiteX0" fmla="*/ 509111 w 514350"/>
                <a:gd name="connsiteY0" fmla="*/ 222409 h 514350"/>
                <a:gd name="connsiteX1" fmla="*/ 509111 w 514350"/>
                <a:gd name="connsiteY1" fmla="*/ 476726 h 514350"/>
                <a:gd name="connsiteX2" fmla="*/ 477679 w 514350"/>
                <a:gd name="connsiteY2" fmla="*/ 508159 h 514350"/>
                <a:gd name="connsiteX3" fmla="*/ 38576 w 514350"/>
                <a:gd name="connsiteY3" fmla="*/ 508159 h 514350"/>
                <a:gd name="connsiteX4" fmla="*/ 7144 w 514350"/>
                <a:gd name="connsiteY4" fmla="*/ 476726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2409 h 514350"/>
                <a:gd name="connsiteX15" fmla="*/ 509111 w 514350"/>
                <a:gd name="connsiteY15" fmla="*/ 22240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2409"/>
                  </a:moveTo>
                  <a:lnTo>
                    <a:pt x="509111" y="476726"/>
                  </a:lnTo>
                  <a:cubicBezTo>
                    <a:pt x="509111" y="493871"/>
                    <a:pt x="494824" y="508159"/>
                    <a:pt x="477679" y="508159"/>
                  </a:cubicBezTo>
                  <a:lnTo>
                    <a:pt x="38576" y="508159"/>
                  </a:lnTo>
                  <a:cubicBezTo>
                    <a:pt x="21431" y="508159"/>
                    <a:pt x="7144" y="493871"/>
                    <a:pt x="7144" y="476726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3366"/>
                    <a:pt x="489109" y="243364"/>
                    <a:pt x="509111" y="222409"/>
                  </a:cubicBezTo>
                  <a:lnTo>
                    <a:pt x="509111" y="222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A72E6BBF-8F9F-4EC5-A031-3B723E7DA339}"/>
                </a:ext>
              </a:extLst>
            </p:cNvPr>
            <p:cNvSpPr/>
            <p:nvPr/>
          </p:nvSpPr>
          <p:spPr>
            <a:xfrm>
              <a:off x="7034371" y="4315301"/>
              <a:ext cx="514350" cy="514350"/>
            </a:xfrm>
            <a:custGeom>
              <a:avLst/>
              <a:gdLst>
                <a:gd name="connsiteX0" fmla="*/ 509111 w 514350"/>
                <a:gd name="connsiteY0" fmla="*/ 222409 h 514350"/>
                <a:gd name="connsiteX1" fmla="*/ 509111 w 514350"/>
                <a:gd name="connsiteY1" fmla="*/ 476726 h 514350"/>
                <a:gd name="connsiteX2" fmla="*/ 477679 w 514350"/>
                <a:gd name="connsiteY2" fmla="*/ 508159 h 514350"/>
                <a:gd name="connsiteX3" fmla="*/ 38576 w 514350"/>
                <a:gd name="connsiteY3" fmla="*/ 508159 h 514350"/>
                <a:gd name="connsiteX4" fmla="*/ 7144 w 514350"/>
                <a:gd name="connsiteY4" fmla="*/ 476726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2409 h 514350"/>
                <a:gd name="connsiteX15" fmla="*/ 509111 w 514350"/>
                <a:gd name="connsiteY15" fmla="*/ 22240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2409"/>
                  </a:moveTo>
                  <a:lnTo>
                    <a:pt x="509111" y="476726"/>
                  </a:lnTo>
                  <a:cubicBezTo>
                    <a:pt x="509111" y="493871"/>
                    <a:pt x="494824" y="508159"/>
                    <a:pt x="477679" y="508159"/>
                  </a:cubicBezTo>
                  <a:lnTo>
                    <a:pt x="38576" y="508159"/>
                  </a:lnTo>
                  <a:cubicBezTo>
                    <a:pt x="21431" y="508159"/>
                    <a:pt x="7144" y="493871"/>
                    <a:pt x="7144" y="476726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3366"/>
                    <a:pt x="489109" y="243364"/>
                    <a:pt x="509111" y="222409"/>
                  </a:cubicBezTo>
                  <a:lnTo>
                    <a:pt x="509111" y="222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84DA560-0281-4F29-B3A6-C339282E4711}"/>
                </a:ext>
              </a:extLst>
            </p:cNvPr>
            <p:cNvSpPr/>
            <p:nvPr/>
          </p:nvSpPr>
          <p:spPr>
            <a:xfrm>
              <a:off x="7034371" y="4933474"/>
              <a:ext cx="514350" cy="514350"/>
            </a:xfrm>
            <a:custGeom>
              <a:avLst/>
              <a:gdLst>
                <a:gd name="connsiteX0" fmla="*/ 509111 w 514350"/>
                <a:gd name="connsiteY0" fmla="*/ 223361 h 514350"/>
                <a:gd name="connsiteX1" fmla="*/ 509111 w 514350"/>
                <a:gd name="connsiteY1" fmla="*/ 477679 h 514350"/>
                <a:gd name="connsiteX2" fmla="*/ 477679 w 514350"/>
                <a:gd name="connsiteY2" fmla="*/ 509111 h 514350"/>
                <a:gd name="connsiteX3" fmla="*/ 38576 w 514350"/>
                <a:gd name="connsiteY3" fmla="*/ 509111 h 514350"/>
                <a:gd name="connsiteX4" fmla="*/ 7144 w 514350"/>
                <a:gd name="connsiteY4" fmla="*/ 477679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3361 h 514350"/>
                <a:gd name="connsiteX15" fmla="*/ 509111 w 514350"/>
                <a:gd name="connsiteY15" fmla="*/ 223361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3361"/>
                  </a:moveTo>
                  <a:lnTo>
                    <a:pt x="509111" y="477679"/>
                  </a:lnTo>
                  <a:cubicBezTo>
                    <a:pt x="509111" y="494824"/>
                    <a:pt x="494824" y="509111"/>
                    <a:pt x="477679" y="509111"/>
                  </a:cubicBezTo>
                  <a:lnTo>
                    <a:pt x="38576" y="509111"/>
                  </a:lnTo>
                  <a:cubicBezTo>
                    <a:pt x="21431" y="509111"/>
                    <a:pt x="7144" y="494824"/>
                    <a:pt x="7144" y="477679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4319"/>
                    <a:pt x="489109" y="244316"/>
                    <a:pt x="509111" y="223361"/>
                  </a:cubicBezTo>
                  <a:lnTo>
                    <a:pt x="509111" y="2233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16B6AEBC-98BF-480D-9779-82AD7C24955C}"/>
                </a:ext>
              </a:extLst>
            </p:cNvPr>
            <p:cNvSpPr/>
            <p:nvPr/>
          </p:nvSpPr>
          <p:spPr>
            <a:xfrm>
              <a:off x="7151479" y="3734708"/>
              <a:ext cx="457200" cy="1609725"/>
            </a:xfrm>
            <a:custGeom>
              <a:avLst/>
              <a:gdLst>
                <a:gd name="connsiteX0" fmla="*/ 70058 w 457200"/>
                <a:gd name="connsiteY0" fmla="*/ 1366883 h 1609725"/>
                <a:gd name="connsiteX1" fmla="*/ 7193 w 457200"/>
                <a:gd name="connsiteY1" fmla="*/ 1378313 h 1609725"/>
                <a:gd name="connsiteX2" fmla="*/ 38625 w 457200"/>
                <a:gd name="connsiteY2" fmla="*/ 1566908 h 1609725"/>
                <a:gd name="connsiteX3" fmla="*/ 110063 w 457200"/>
                <a:gd name="connsiteY3" fmla="*/ 1606913 h 1609725"/>
                <a:gd name="connsiteX4" fmla="*/ 452963 w 457200"/>
                <a:gd name="connsiteY4" fmla="*/ 1290683 h 1609725"/>
                <a:gd name="connsiteX5" fmla="*/ 422483 w 457200"/>
                <a:gd name="connsiteY5" fmla="*/ 1248773 h 1609725"/>
                <a:gd name="connsiteX6" fmla="*/ 108158 w 457200"/>
                <a:gd name="connsiteY6" fmla="*/ 1490708 h 1609725"/>
                <a:gd name="connsiteX7" fmla="*/ 70058 w 457200"/>
                <a:gd name="connsiteY7" fmla="*/ 1366883 h 1609725"/>
                <a:gd name="connsiteX8" fmla="*/ 70058 w 457200"/>
                <a:gd name="connsiteY8" fmla="*/ 1366883 h 1609725"/>
                <a:gd name="connsiteX9" fmla="*/ 70058 w 457200"/>
                <a:gd name="connsiteY9" fmla="*/ 128632 h 1609725"/>
                <a:gd name="connsiteX10" fmla="*/ 7193 w 457200"/>
                <a:gd name="connsiteY10" fmla="*/ 140062 h 1609725"/>
                <a:gd name="connsiteX11" fmla="*/ 38625 w 457200"/>
                <a:gd name="connsiteY11" fmla="*/ 328657 h 1609725"/>
                <a:gd name="connsiteX12" fmla="*/ 110063 w 457200"/>
                <a:gd name="connsiteY12" fmla="*/ 368662 h 1609725"/>
                <a:gd name="connsiteX13" fmla="*/ 452963 w 457200"/>
                <a:gd name="connsiteY13" fmla="*/ 52432 h 1609725"/>
                <a:gd name="connsiteX14" fmla="*/ 422483 w 457200"/>
                <a:gd name="connsiteY14" fmla="*/ 10522 h 1609725"/>
                <a:gd name="connsiteX15" fmla="*/ 108158 w 457200"/>
                <a:gd name="connsiteY15" fmla="*/ 252457 h 1609725"/>
                <a:gd name="connsiteX16" fmla="*/ 70058 w 457200"/>
                <a:gd name="connsiteY16" fmla="*/ 128632 h 1609725"/>
                <a:gd name="connsiteX17" fmla="*/ 70058 w 457200"/>
                <a:gd name="connsiteY17" fmla="*/ 128632 h 1609725"/>
                <a:gd name="connsiteX18" fmla="*/ 70058 w 457200"/>
                <a:gd name="connsiteY18" fmla="*/ 747757 h 1609725"/>
                <a:gd name="connsiteX19" fmla="*/ 7193 w 457200"/>
                <a:gd name="connsiteY19" fmla="*/ 759188 h 1609725"/>
                <a:gd name="connsiteX20" fmla="*/ 38625 w 457200"/>
                <a:gd name="connsiteY20" fmla="*/ 947782 h 1609725"/>
                <a:gd name="connsiteX21" fmla="*/ 110063 w 457200"/>
                <a:gd name="connsiteY21" fmla="*/ 987788 h 1609725"/>
                <a:gd name="connsiteX22" fmla="*/ 452963 w 457200"/>
                <a:gd name="connsiteY22" fmla="*/ 671557 h 1609725"/>
                <a:gd name="connsiteX23" fmla="*/ 422483 w 457200"/>
                <a:gd name="connsiteY23" fmla="*/ 629647 h 1609725"/>
                <a:gd name="connsiteX24" fmla="*/ 108158 w 457200"/>
                <a:gd name="connsiteY24" fmla="*/ 871582 h 1609725"/>
                <a:gd name="connsiteX25" fmla="*/ 70058 w 457200"/>
                <a:gd name="connsiteY25" fmla="*/ 747757 h 1609725"/>
                <a:gd name="connsiteX26" fmla="*/ 70058 w 457200"/>
                <a:gd name="connsiteY26" fmla="*/ 747757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7200" h="1609725">
                  <a:moveTo>
                    <a:pt x="70058" y="1366883"/>
                  </a:moveTo>
                  <a:cubicBezTo>
                    <a:pt x="59580" y="1330688"/>
                    <a:pt x="5288" y="1343070"/>
                    <a:pt x="7193" y="1378313"/>
                  </a:cubicBezTo>
                  <a:cubicBezTo>
                    <a:pt x="11003" y="1464990"/>
                    <a:pt x="19575" y="1490708"/>
                    <a:pt x="38625" y="1566908"/>
                  </a:cubicBezTo>
                  <a:cubicBezTo>
                    <a:pt x="45293" y="1593577"/>
                    <a:pt x="88155" y="1624058"/>
                    <a:pt x="110063" y="1606913"/>
                  </a:cubicBezTo>
                  <a:cubicBezTo>
                    <a:pt x="259605" y="1486898"/>
                    <a:pt x="323423" y="1431652"/>
                    <a:pt x="452963" y="1290683"/>
                  </a:cubicBezTo>
                  <a:cubicBezTo>
                    <a:pt x="472965" y="1268775"/>
                    <a:pt x="439628" y="1234485"/>
                    <a:pt x="422483" y="1248773"/>
                  </a:cubicBezTo>
                  <a:cubicBezTo>
                    <a:pt x="294848" y="1348785"/>
                    <a:pt x="233888" y="1402125"/>
                    <a:pt x="108158" y="1490708"/>
                  </a:cubicBezTo>
                  <a:cubicBezTo>
                    <a:pt x="91965" y="1445940"/>
                    <a:pt x="80535" y="1400220"/>
                    <a:pt x="70058" y="1366883"/>
                  </a:cubicBezTo>
                  <a:lnTo>
                    <a:pt x="70058" y="1366883"/>
                  </a:lnTo>
                  <a:close/>
                  <a:moveTo>
                    <a:pt x="70058" y="128632"/>
                  </a:moveTo>
                  <a:cubicBezTo>
                    <a:pt x="59580" y="92437"/>
                    <a:pt x="5288" y="104820"/>
                    <a:pt x="7193" y="140062"/>
                  </a:cubicBezTo>
                  <a:cubicBezTo>
                    <a:pt x="11003" y="226740"/>
                    <a:pt x="19575" y="252457"/>
                    <a:pt x="38625" y="328657"/>
                  </a:cubicBezTo>
                  <a:cubicBezTo>
                    <a:pt x="45293" y="355328"/>
                    <a:pt x="88155" y="385807"/>
                    <a:pt x="110063" y="368662"/>
                  </a:cubicBezTo>
                  <a:cubicBezTo>
                    <a:pt x="259605" y="248647"/>
                    <a:pt x="323423" y="193402"/>
                    <a:pt x="452963" y="52432"/>
                  </a:cubicBezTo>
                  <a:cubicBezTo>
                    <a:pt x="472965" y="30525"/>
                    <a:pt x="439628" y="-3765"/>
                    <a:pt x="422483" y="10522"/>
                  </a:cubicBezTo>
                  <a:cubicBezTo>
                    <a:pt x="294848" y="110535"/>
                    <a:pt x="233888" y="163875"/>
                    <a:pt x="108158" y="252457"/>
                  </a:cubicBezTo>
                  <a:cubicBezTo>
                    <a:pt x="91965" y="207690"/>
                    <a:pt x="80535" y="162922"/>
                    <a:pt x="70058" y="128632"/>
                  </a:cubicBezTo>
                  <a:lnTo>
                    <a:pt x="70058" y="128632"/>
                  </a:lnTo>
                  <a:close/>
                  <a:moveTo>
                    <a:pt x="70058" y="747757"/>
                  </a:moveTo>
                  <a:cubicBezTo>
                    <a:pt x="59580" y="711563"/>
                    <a:pt x="5288" y="723945"/>
                    <a:pt x="7193" y="759188"/>
                  </a:cubicBezTo>
                  <a:cubicBezTo>
                    <a:pt x="11003" y="845865"/>
                    <a:pt x="19575" y="871582"/>
                    <a:pt x="38625" y="947782"/>
                  </a:cubicBezTo>
                  <a:cubicBezTo>
                    <a:pt x="45293" y="974453"/>
                    <a:pt x="88155" y="1004932"/>
                    <a:pt x="110063" y="987788"/>
                  </a:cubicBezTo>
                  <a:cubicBezTo>
                    <a:pt x="259605" y="867772"/>
                    <a:pt x="323423" y="812528"/>
                    <a:pt x="452963" y="671557"/>
                  </a:cubicBezTo>
                  <a:cubicBezTo>
                    <a:pt x="472965" y="649650"/>
                    <a:pt x="439628" y="615360"/>
                    <a:pt x="422483" y="629647"/>
                  </a:cubicBezTo>
                  <a:cubicBezTo>
                    <a:pt x="294848" y="729660"/>
                    <a:pt x="233888" y="783000"/>
                    <a:pt x="108158" y="871582"/>
                  </a:cubicBezTo>
                  <a:cubicBezTo>
                    <a:pt x="91965" y="826815"/>
                    <a:pt x="80535" y="781095"/>
                    <a:pt x="70058" y="747757"/>
                  </a:cubicBezTo>
                  <a:lnTo>
                    <a:pt x="70058" y="7477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500581" y="227615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the types of problems that subqueries can </a:t>
            </a:r>
            <a:r>
              <a:rPr lang="en-GB" dirty="0" smtClean="0"/>
              <a:t>solve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Write subqueries in the WHERE clause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Create </a:t>
            </a:r>
            <a:r>
              <a:rPr lang="en-GB" dirty="0"/>
              <a:t>single-row and multi-row subqueries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</a:t>
            </a:r>
            <a:r>
              <a:rPr lang="en-GB" dirty="0"/>
              <a:t>subqueries in the HAVING clause</a:t>
            </a:r>
          </a:p>
        </p:txBody>
      </p:sp>
    </p:spTree>
    <p:extLst>
      <p:ext uri="{BB962C8B-B14F-4D97-AF65-F5344CB8AC3E}">
        <p14:creationId xmlns:p14="http://schemas.microsoft.com/office/powerpoint/2010/main" val="16065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360000"/>
            <a:ext cx="7680662" cy="584775"/>
          </a:xfrm>
        </p:spPr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15559" y="1802141"/>
            <a:ext cx="2816772" cy="2822411"/>
            <a:chOff x="4157663" y="2916238"/>
            <a:chExt cx="482600" cy="549275"/>
          </a:xfrm>
        </p:grpSpPr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4693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2" y="2196406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Subqueries in the where clause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310922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Single row subqueries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 smtClean="0"/>
              <a:t>Subqueries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2" y="1286167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to subqueries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03545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Multi row subqueries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90632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Subqueries in the having clause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282" y="401206"/>
            <a:ext cx="8915400" cy="584775"/>
          </a:xfrm>
        </p:spPr>
        <p:txBody>
          <a:bodyPr/>
          <a:lstStyle/>
          <a:p>
            <a:r>
              <a:rPr lang="en-GB" sz="3200" dirty="0" smtClean="0"/>
              <a:t>Introduction to subqueries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950" y="1425702"/>
            <a:ext cx="8420100" cy="52783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 smtClean="0"/>
              <a:t>Often, you have two or more questions in mind that need to be answered sequentially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smtClean="0"/>
              <a:t>Subqueries allow you to solve these types of problems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smtClean="0"/>
              <a:t>Although subqueries can be placed inside almost any clause, they are commonly found in the WHERE clause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smtClean="0"/>
              <a:t>Subqueries can also be found in the HAVING clause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smtClean="0"/>
              <a:t>In </a:t>
            </a:r>
            <a:r>
              <a:rPr lang="en-GB" sz="1800" i="1" dirty="0" smtClean="0"/>
              <a:t>Lesson 19a Advanced Subqueries</a:t>
            </a:r>
            <a:r>
              <a:rPr lang="en-GB" sz="1800" dirty="0" smtClean="0"/>
              <a:t>, subqueries in the FROM clause will be examined</a:t>
            </a:r>
          </a:p>
          <a:p>
            <a:pPr marL="0" indent="0"/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7901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569" y="396680"/>
            <a:ext cx="8915400" cy="584775"/>
          </a:xfrm>
        </p:spPr>
        <p:txBody>
          <a:bodyPr/>
          <a:lstStyle/>
          <a:p>
            <a:r>
              <a:rPr lang="en-GB" dirty="0" smtClean="0"/>
              <a:t>Introduction to subqueries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85950" y="1657351"/>
            <a:ext cx="8420100" cy="1361153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kern="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96435" y="8477393"/>
            <a:ext cx="1565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 bwMode="auto">
          <a:xfrm>
            <a:off x="1885950" y="1445482"/>
            <a:ext cx="8610370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Who earns a higher salary than employee Russell?</a:t>
            </a:r>
          </a:p>
          <a:p>
            <a:pPr lvl="1"/>
            <a:r>
              <a:rPr lang="en-GB" sz="1800" b="0" dirty="0" smtClean="0"/>
              <a:t>- To </a:t>
            </a:r>
            <a:r>
              <a:rPr lang="en-GB" sz="1800" b="0" dirty="0"/>
              <a:t>solve this problem, you need two </a:t>
            </a:r>
            <a:r>
              <a:rPr lang="en-GB" sz="1800" b="0" dirty="0" smtClean="0"/>
              <a:t>queries</a:t>
            </a:r>
            <a:endParaRPr lang="en-GB" sz="1800" b="0" dirty="0"/>
          </a:p>
          <a:p>
            <a:pPr lvl="1"/>
            <a:r>
              <a:rPr lang="en-GB" sz="1800" b="0" dirty="0" smtClean="0"/>
              <a:t>- One </a:t>
            </a:r>
            <a:r>
              <a:rPr lang="en-GB" sz="1800" b="0" dirty="0"/>
              <a:t>to find out how much Russell earns, </a:t>
            </a:r>
            <a:r>
              <a:rPr lang="en-GB" sz="1800" b="0" dirty="0" smtClean="0"/>
              <a:t>and</a:t>
            </a:r>
            <a:endParaRPr lang="en-GB" sz="1800" b="0" dirty="0"/>
          </a:p>
          <a:p>
            <a:pPr lvl="1"/>
            <a:r>
              <a:rPr lang="en-GB" sz="1800" b="0" dirty="0" smtClean="0"/>
              <a:t>- Another </a:t>
            </a:r>
            <a:r>
              <a:rPr lang="en-GB" sz="1800" b="0" dirty="0"/>
              <a:t>to find out who earns more than that </a:t>
            </a:r>
            <a:r>
              <a:rPr lang="en-GB" sz="1800" b="0" dirty="0" smtClean="0"/>
              <a:t>amount</a:t>
            </a:r>
            <a:endParaRPr lang="en-GB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904701"/>
              </p:ext>
            </p:extLst>
          </p:nvPr>
        </p:nvGraphicFramePr>
        <p:xfrm>
          <a:off x="2206874" y="3242819"/>
          <a:ext cx="6604001" cy="2316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343">
                  <a:extLst>
                    <a:ext uri="{9D8B030D-6E8A-4147-A177-3AD203B41FA5}">
                      <a16:colId xmlns:a16="http://schemas.microsoft.com/office/drawing/2014/main" val="422662508"/>
                    </a:ext>
                  </a:extLst>
                </a:gridCol>
                <a:gridCol w="1733006">
                  <a:extLst>
                    <a:ext uri="{9D8B030D-6E8A-4147-A177-3AD203B41FA5}">
                      <a16:colId xmlns:a16="http://schemas.microsoft.com/office/drawing/2014/main" val="911756288"/>
                    </a:ext>
                  </a:extLst>
                </a:gridCol>
                <a:gridCol w="3125652">
                  <a:extLst>
                    <a:ext uri="{9D8B030D-6E8A-4147-A177-3AD203B41FA5}">
                      <a16:colId xmlns:a16="http://schemas.microsoft.com/office/drawing/2014/main" val="10207296"/>
                    </a:ext>
                  </a:extLst>
                </a:gridCol>
              </a:tblGrid>
              <a:tr h="4215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 Query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49374"/>
                  </a:ext>
                </a:extLst>
              </a:tr>
              <a:tr h="7276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 employees earn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more than the salary selected below?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594292"/>
                  </a:ext>
                </a:extLst>
              </a:tr>
              <a:tr h="415788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Subquery: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76290"/>
                  </a:ext>
                </a:extLst>
              </a:tr>
              <a:tr h="751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Russell’s salary?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40525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D58BFE6-A918-42E6-9349-A124ED1FB8C7}"/>
              </a:ext>
            </a:extLst>
          </p:cNvPr>
          <p:cNvGrpSpPr/>
          <p:nvPr/>
        </p:nvGrpSpPr>
        <p:grpSpPr>
          <a:xfrm>
            <a:off x="4257964" y="4887320"/>
            <a:ext cx="1125305" cy="562135"/>
            <a:chOff x="7276836" y="3636213"/>
            <a:chExt cx="693795" cy="671586"/>
          </a:xfrm>
        </p:grpSpPr>
        <p:sp>
          <p:nvSpPr>
            <p:cNvPr id="11" name="Freeform: Shape 333">
              <a:extLst>
                <a:ext uri="{FF2B5EF4-FFF2-40B4-BE49-F238E27FC236}">
                  <a16:creationId xmlns:a16="http://schemas.microsoft.com/office/drawing/2014/main" id="{CBB85429-5083-417E-BBA0-E4F31BF2AB8A}"/>
                </a:ext>
              </a:extLst>
            </p:cNvPr>
            <p:cNvSpPr/>
            <p:nvPr/>
          </p:nvSpPr>
          <p:spPr>
            <a:xfrm>
              <a:off x="7709673" y="3779451"/>
              <a:ext cx="44417" cy="44417"/>
            </a:xfrm>
            <a:custGeom>
              <a:avLst/>
              <a:gdLst>
                <a:gd name="connsiteX0" fmla="*/ 40419 w 44417"/>
                <a:gd name="connsiteY0" fmla="*/ 23541 h 44417"/>
                <a:gd name="connsiteX1" fmla="*/ 23541 w 44417"/>
                <a:gd name="connsiteY1" fmla="*/ 40419 h 44417"/>
                <a:gd name="connsiteX2" fmla="*/ 6663 w 44417"/>
                <a:gd name="connsiteY2" fmla="*/ 23541 h 44417"/>
                <a:gd name="connsiteX3" fmla="*/ 23541 w 44417"/>
                <a:gd name="connsiteY3" fmla="*/ 6663 h 44417"/>
                <a:gd name="connsiteX4" fmla="*/ 40419 w 44417"/>
                <a:gd name="connsiteY4" fmla="*/ 23541 h 4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17" h="44417">
                  <a:moveTo>
                    <a:pt x="40419" y="23541"/>
                  </a:moveTo>
                  <a:cubicBezTo>
                    <a:pt x="40419" y="32424"/>
                    <a:pt x="33313" y="40419"/>
                    <a:pt x="23541" y="40419"/>
                  </a:cubicBezTo>
                  <a:cubicBezTo>
                    <a:pt x="13769" y="40419"/>
                    <a:pt x="6663" y="33313"/>
                    <a:pt x="6663" y="23541"/>
                  </a:cubicBezTo>
                  <a:cubicBezTo>
                    <a:pt x="6663" y="13769"/>
                    <a:pt x="13769" y="6663"/>
                    <a:pt x="23541" y="6663"/>
                  </a:cubicBezTo>
                  <a:cubicBezTo>
                    <a:pt x="33313" y="6663"/>
                    <a:pt x="40419" y="14658"/>
                    <a:pt x="40419" y="23541"/>
                  </a:cubicBezTo>
                  <a:close/>
                </a:path>
              </a:pathLst>
            </a:custGeom>
            <a:noFill/>
            <a:ln w="25072" cap="sq">
              <a:solidFill>
                <a:srgbClr val="00A4F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334">
              <a:extLst>
                <a:ext uri="{FF2B5EF4-FFF2-40B4-BE49-F238E27FC236}">
                  <a16:creationId xmlns:a16="http://schemas.microsoft.com/office/drawing/2014/main" id="{EEAC1716-1C82-413A-A53E-DF8AD51A97FD}"/>
                </a:ext>
              </a:extLst>
            </p:cNvPr>
            <p:cNvSpPr/>
            <p:nvPr/>
          </p:nvSpPr>
          <p:spPr>
            <a:xfrm>
              <a:off x="7493805" y="3922474"/>
              <a:ext cx="44417" cy="44417"/>
            </a:xfrm>
            <a:custGeom>
              <a:avLst/>
              <a:gdLst>
                <a:gd name="connsiteX0" fmla="*/ 40420 w 44417"/>
                <a:gd name="connsiteY0" fmla="*/ 23541 h 44417"/>
                <a:gd name="connsiteX1" fmla="*/ 23541 w 44417"/>
                <a:gd name="connsiteY1" fmla="*/ 40420 h 44417"/>
                <a:gd name="connsiteX2" fmla="*/ 6663 w 44417"/>
                <a:gd name="connsiteY2" fmla="*/ 23541 h 44417"/>
                <a:gd name="connsiteX3" fmla="*/ 23541 w 44417"/>
                <a:gd name="connsiteY3" fmla="*/ 6663 h 44417"/>
                <a:gd name="connsiteX4" fmla="*/ 40420 w 44417"/>
                <a:gd name="connsiteY4" fmla="*/ 23541 h 4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17" h="44417">
                  <a:moveTo>
                    <a:pt x="40420" y="23541"/>
                  </a:moveTo>
                  <a:cubicBezTo>
                    <a:pt x="40420" y="32425"/>
                    <a:pt x="33313" y="40420"/>
                    <a:pt x="23541" y="40420"/>
                  </a:cubicBezTo>
                  <a:cubicBezTo>
                    <a:pt x="13770" y="40420"/>
                    <a:pt x="6663" y="33313"/>
                    <a:pt x="6663" y="23541"/>
                  </a:cubicBezTo>
                  <a:cubicBezTo>
                    <a:pt x="6663" y="13769"/>
                    <a:pt x="13770" y="6663"/>
                    <a:pt x="23541" y="6663"/>
                  </a:cubicBezTo>
                  <a:cubicBezTo>
                    <a:pt x="33313" y="6663"/>
                    <a:pt x="40420" y="13769"/>
                    <a:pt x="40420" y="23541"/>
                  </a:cubicBezTo>
                  <a:close/>
                </a:path>
              </a:pathLst>
            </a:custGeom>
            <a:noFill/>
            <a:ln w="25072" cap="sq">
              <a:solidFill>
                <a:srgbClr val="00A4F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335">
              <a:extLst>
                <a:ext uri="{FF2B5EF4-FFF2-40B4-BE49-F238E27FC236}">
                  <a16:creationId xmlns:a16="http://schemas.microsoft.com/office/drawing/2014/main" id="{355916B8-4F84-4966-928F-55DA0589CC07}"/>
                </a:ext>
              </a:extLst>
            </p:cNvPr>
            <p:cNvSpPr/>
            <p:nvPr/>
          </p:nvSpPr>
          <p:spPr>
            <a:xfrm>
              <a:off x="7544227" y="3636213"/>
              <a:ext cx="426404" cy="293153"/>
            </a:xfrm>
            <a:custGeom>
              <a:avLst/>
              <a:gdLst>
                <a:gd name="connsiteX0" fmla="*/ 17537 w 426404"/>
                <a:gd name="connsiteY0" fmla="*/ 132134 h 293152"/>
                <a:gd name="connsiteX1" fmla="*/ 186322 w 426404"/>
                <a:gd name="connsiteY1" fmla="*/ 17537 h 293152"/>
                <a:gd name="connsiteX2" fmla="*/ 411961 w 426404"/>
                <a:gd name="connsiteY2" fmla="*/ 161449 h 293152"/>
                <a:gd name="connsiteX3" fmla="*/ 236069 w 426404"/>
                <a:gd name="connsiteY3" fmla="*/ 281375 h 29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404" h="293152">
                  <a:moveTo>
                    <a:pt x="17537" y="132134"/>
                  </a:moveTo>
                  <a:lnTo>
                    <a:pt x="186322" y="17537"/>
                  </a:lnTo>
                  <a:lnTo>
                    <a:pt x="411961" y="161449"/>
                  </a:lnTo>
                  <a:lnTo>
                    <a:pt x="236069" y="281375"/>
                  </a:lnTo>
                </a:path>
              </a:pathLst>
            </a:custGeom>
            <a:noFill/>
            <a:ln w="25072" cap="sq">
              <a:solidFill>
                <a:srgbClr val="00A4F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336">
              <a:extLst>
                <a:ext uri="{FF2B5EF4-FFF2-40B4-BE49-F238E27FC236}">
                  <a16:creationId xmlns:a16="http://schemas.microsoft.com/office/drawing/2014/main" id="{06A46EF9-10B4-4E8E-A0FF-9F5F7C6E9DA9}"/>
                </a:ext>
              </a:extLst>
            </p:cNvPr>
            <p:cNvSpPr/>
            <p:nvPr/>
          </p:nvSpPr>
          <p:spPr>
            <a:xfrm>
              <a:off x="7276836" y="3812105"/>
              <a:ext cx="417521" cy="293153"/>
            </a:xfrm>
            <a:custGeom>
              <a:avLst/>
              <a:gdLst>
                <a:gd name="connsiteX0" fmla="*/ 195206 w 417520"/>
                <a:gd name="connsiteY0" fmla="*/ 17537 h 293152"/>
                <a:gd name="connsiteX1" fmla="*/ 17537 w 417520"/>
                <a:gd name="connsiteY1" fmla="*/ 138352 h 293152"/>
                <a:gd name="connsiteX2" fmla="*/ 243176 w 417520"/>
                <a:gd name="connsiteY2" fmla="*/ 283151 h 293152"/>
                <a:gd name="connsiteX3" fmla="*/ 401301 w 417520"/>
                <a:gd name="connsiteY3" fmla="*/ 175662 h 29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520" h="293152">
                  <a:moveTo>
                    <a:pt x="195206" y="17537"/>
                  </a:moveTo>
                  <a:lnTo>
                    <a:pt x="17537" y="138352"/>
                  </a:lnTo>
                  <a:lnTo>
                    <a:pt x="243176" y="283151"/>
                  </a:lnTo>
                  <a:lnTo>
                    <a:pt x="401301" y="175662"/>
                  </a:lnTo>
                </a:path>
              </a:pathLst>
            </a:custGeom>
            <a:noFill/>
            <a:ln w="25072" cap="sq">
              <a:solidFill>
                <a:srgbClr val="00A4F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337">
              <a:extLst>
                <a:ext uri="{FF2B5EF4-FFF2-40B4-BE49-F238E27FC236}">
                  <a16:creationId xmlns:a16="http://schemas.microsoft.com/office/drawing/2014/main" id="{D6A55AC3-7094-40AE-BDEF-B46A45C3B523}"/>
                </a:ext>
              </a:extLst>
            </p:cNvPr>
            <p:cNvSpPr/>
            <p:nvPr/>
          </p:nvSpPr>
          <p:spPr>
            <a:xfrm>
              <a:off x="7601969" y="3710834"/>
              <a:ext cx="257619" cy="151018"/>
            </a:xfrm>
            <a:custGeom>
              <a:avLst/>
              <a:gdLst>
                <a:gd name="connsiteX0" fmla="*/ 17537 w 257619"/>
                <a:gd name="connsiteY0" fmla="*/ 93934 h 151018"/>
                <a:gd name="connsiteX1" fmla="*/ 129468 w 257619"/>
                <a:gd name="connsiteY1" fmla="*/ 17537 h 151018"/>
                <a:gd name="connsiteX2" fmla="*/ 241399 w 257619"/>
                <a:gd name="connsiteY2" fmla="*/ 88605 h 151018"/>
                <a:gd name="connsiteX3" fmla="*/ 164114 w 257619"/>
                <a:gd name="connsiteY3" fmla="*/ 141905 h 15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619" h="151018">
                  <a:moveTo>
                    <a:pt x="17537" y="93934"/>
                  </a:moveTo>
                  <a:lnTo>
                    <a:pt x="129468" y="17537"/>
                  </a:lnTo>
                  <a:lnTo>
                    <a:pt x="241399" y="88605"/>
                  </a:lnTo>
                  <a:lnTo>
                    <a:pt x="164114" y="141905"/>
                  </a:lnTo>
                </a:path>
              </a:pathLst>
            </a:custGeom>
            <a:noFill/>
            <a:ln w="25072" cap="sq">
              <a:solidFill>
                <a:srgbClr val="00A4F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338">
              <a:extLst>
                <a:ext uri="{FF2B5EF4-FFF2-40B4-BE49-F238E27FC236}">
                  <a16:creationId xmlns:a16="http://schemas.microsoft.com/office/drawing/2014/main" id="{CB7995A3-F1B9-4B92-8327-E0F87DCED040}"/>
                </a:ext>
              </a:extLst>
            </p:cNvPr>
            <p:cNvSpPr/>
            <p:nvPr/>
          </p:nvSpPr>
          <p:spPr>
            <a:xfrm>
              <a:off x="7389655" y="3878731"/>
              <a:ext cx="248736" cy="151018"/>
            </a:xfrm>
            <a:custGeom>
              <a:avLst/>
              <a:gdLst>
                <a:gd name="connsiteX0" fmla="*/ 94823 w 248735"/>
                <a:gd name="connsiteY0" fmla="*/ 17537 h 151018"/>
                <a:gd name="connsiteX1" fmla="*/ 17537 w 248735"/>
                <a:gd name="connsiteY1" fmla="*/ 69949 h 151018"/>
                <a:gd name="connsiteX2" fmla="*/ 129469 w 248735"/>
                <a:gd name="connsiteY2" fmla="*/ 141905 h 151018"/>
                <a:gd name="connsiteX3" fmla="*/ 239623 w 248735"/>
                <a:gd name="connsiteY3" fmla="*/ 67284 h 15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735" h="151018">
                  <a:moveTo>
                    <a:pt x="94823" y="17537"/>
                  </a:moveTo>
                  <a:lnTo>
                    <a:pt x="17537" y="69949"/>
                  </a:lnTo>
                  <a:lnTo>
                    <a:pt x="129469" y="141905"/>
                  </a:lnTo>
                  <a:lnTo>
                    <a:pt x="239623" y="67284"/>
                  </a:lnTo>
                </a:path>
              </a:pathLst>
            </a:custGeom>
            <a:noFill/>
            <a:ln w="25072" cap="sq">
              <a:solidFill>
                <a:srgbClr val="00A4F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339">
              <a:extLst>
                <a:ext uri="{FF2B5EF4-FFF2-40B4-BE49-F238E27FC236}">
                  <a16:creationId xmlns:a16="http://schemas.microsoft.com/office/drawing/2014/main" id="{6EAB9D43-D9B2-4A59-A898-9F57963F4B77}"/>
                </a:ext>
              </a:extLst>
            </p:cNvPr>
            <p:cNvSpPr/>
            <p:nvPr/>
          </p:nvSpPr>
          <p:spPr>
            <a:xfrm>
              <a:off x="7276836" y="3998657"/>
              <a:ext cx="426404" cy="177668"/>
            </a:xfrm>
            <a:custGeom>
              <a:avLst/>
              <a:gdLst>
                <a:gd name="connsiteX0" fmla="*/ 17537 w 426404"/>
                <a:gd name="connsiteY0" fmla="*/ 17537 h 177668"/>
                <a:gd name="connsiteX1" fmla="*/ 243176 w 426404"/>
                <a:gd name="connsiteY1" fmla="*/ 162337 h 177668"/>
                <a:gd name="connsiteX2" fmla="*/ 411961 w 426404"/>
                <a:gd name="connsiteY2" fmla="*/ 46852 h 17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6404" h="177668">
                  <a:moveTo>
                    <a:pt x="17537" y="17537"/>
                  </a:moveTo>
                  <a:lnTo>
                    <a:pt x="243176" y="162337"/>
                  </a:lnTo>
                  <a:lnTo>
                    <a:pt x="411961" y="46852"/>
                  </a:lnTo>
                </a:path>
              </a:pathLst>
            </a:custGeom>
            <a:noFill/>
            <a:ln w="25072" cap="sq">
              <a:solidFill>
                <a:srgbClr val="00A4F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340">
              <a:extLst>
                <a:ext uri="{FF2B5EF4-FFF2-40B4-BE49-F238E27FC236}">
                  <a16:creationId xmlns:a16="http://schemas.microsoft.com/office/drawing/2014/main" id="{BE2E62DD-C922-48B7-A9A1-C0AA8B105E39}"/>
                </a:ext>
              </a:extLst>
            </p:cNvPr>
            <p:cNvSpPr/>
            <p:nvPr/>
          </p:nvSpPr>
          <p:spPr>
            <a:xfrm>
              <a:off x="7778749" y="3845862"/>
              <a:ext cx="186552" cy="142135"/>
            </a:xfrm>
            <a:custGeom>
              <a:avLst/>
              <a:gdLst>
                <a:gd name="connsiteX0" fmla="*/ 177439 w 186551"/>
                <a:gd name="connsiteY0" fmla="*/ 17537 h 142134"/>
                <a:gd name="connsiteX1" fmla="*/ 17537 w 186551"/>
                <a:gd name="connsiteY1" fmla="*/ 126803 h 14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51" h="142134">
                  <a:moveTo>
                    <a:pt x="177439" y="17537"/>
                  </a:moveTo>
                  <a:lnTo>
                    <a:pt x="17537" y="126803"/>
                  </a:lnTo>
                </a:path>
              </a:pathLst>
            </a:custGeom>
            <a:noFill/>
            <a:ln w="25072" cap="sq">
              <a:solidFill>
                <a:srgbClr val="00A4F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341">
              <a:extLst>
                <a:ext uri="{FF2B5EF4-FFF2-40B4-BE49-F238E27FC236}">
                  <a16:creationId xmlns:a16="http://schemas.microsoft.com/office/drawing/2014/main" id="{4BA07411-0BB5-4A07-92F7-5CDF2EEF8EA7}"/>
                </a:ext>
              </a:extLst>
            </p:cNvPr>
            <p:cNvSpPr/>
            <p:nvPr/>
          </p:nvSpPr>
          <p:spPr>
            <a:xfrm>
              <a:off x="7276836" y="4064394"/>
              <a:ext cx="417521" cy="177668"/>
            </a:xfrm>
            <a:custGeom>
              <a:avLst/>
              <a:gdLst>
                <a:gd name="connsiteX0" fmla="*/ 17537 w 417520"/>
                <a:gd name="connsiteY0" fmla="*/ 17537 h 177668"/>
                <a:gd name="connsiteX1" fmla="*/ 243176 w 417520"/>
                <a:gd name="connsiteY1" fmla="*/ 162337 h 177668"/>
                <a:gd name="connsiteX2" fmla="*/ 406631 w 417520"/>
                <a:gd name="connsiteY2" fmla="*/ 50406 h 17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520" h="177668">
                  <a:moveTo>
                    <a:pt x="17537" y="17537"/>
                  </a:moveTo>
                  <a:lnTo>
                    <a:pt x="243176" y="162337"/>
                  </a:lnTo>
                  <a:lnTo>
                    <a:pt x="406631" y="50406"/>
                  </a:lnTo>
                </a:path>
              </a:pathLst>
            </a:custGeom>
            <a:noFill/>
            <a:ln w="25072" cap="sq">
              <a:solidFill>
                <a:srgbClr val="00A4F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342">
              <a:extLst>
                <a:ext uri="{FF2B5EF4-FFF2-40B4-BE49-F238E27FC236}">
                  <a16:creationId xmlns:a16="http://schemas.microsoft.com/office/drawing/2014/main" id="{2B0B2137-8AFF-480B-8B04-7F8ED2FE3271}"/>
                </a:ext>
              </a:extLst>
            </p:cNvPr>
            <p:cNvSpPr/>
            <p:nvPr/>
          </p:nvSpPr>
          <p:spPr>
            <a:xfrm>
              <a:off x="7778749" y="3911599"/>
              <a:ext cx="186552" cy="142135"/>
            </a:xfrm>
            <a:custGeom>
              <a:avLst/>
              <a:gdLst>
                <a:gd name="connsiteX0" fmla="*/ 177439 w 186551"/>
                <a:gd name="connsiteY0" fmla="*/ 17537 h 142134"/>
                <a:gd name="connsiteX1" fmla="*/ 17537 w 186551"/>
                <a:gd name="connsiteY1" fmla="*/ 126803 h 14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51" h="142134">
                  <a:moveTo>
                    <a:pt x="177439" y="17537"/>
                  </a:moveTo>
                  <a:lnTo>
                    <a:pt x="17537" y="126803"/>
                  </a:lnTo>
                </a:path>
              </a:pathLst>
            </a:custGeom>
            <a:noFill/>
            <a:ln w="25072" cap="sq">
              <a:solidFill>
                <a:srgbClr val="00A4F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343">
              <a:extLst>
                <a:ext uri="{FF2B5EF4-FFF2-40B4-BE49-F238E27FC236}">
                  <a16:creationId xmlns:a16="http://schemas.microsoft.com/office/drawing/2014/main" id="{D2C8F09A-A6B1-4DE2-A441-90B3B11DE039}"/>
                </a:ext>
              </a:extLst>
            </p:cNvPr>
            <p:cNvSpPr/>
            <p:nvPr/>
          </p:nvSpPr>
          <p:spPr>
            <a:xfrm>
              <a:off x="7276836" y="4130131"/>
              <a:ext cx="435288" cy="177668"/>
            </a:xfrm>
            <a:custGeom>
              <a:avLst/>
              <a:gdLst>
                <a:gd name="connsiteX0" fmla="*/ 17537 w 435287"/>
                <a:gd name="connsiteY0" fmla="*/ 17537 h 177668"/>
                <a:gd name="connsiteX1" fmla="*/ 243176 w 435287"/>
                <a:gd name="connsiteY1" fmla="*/ 161449 h 177668"/>
                <a:gd name="connsiteX2" fmla="*/ 420844 w 435287"/>
                <a:gd name="connsiteY2" fmla="*/ 40634 h 17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5287" h="177668">
                  <a:moveTo>
                    <a:pt x="17537" y="17537"/>
                  </a:moveTo>
                  <a:lnTo>
                    <a:pt x="243176" y="161449"/>
                  </a:lnTo>
                  <a:lnTo>
                    <a:pt x="420844" y="40634"/>
                  </a:lnTo>
                </a:path>
              </a:pathLst>
            </a:custGeom>
            <a:noFill/>
            <a:ln w="25072" cap="sq">
              <a:solidFill>
                <a:srgbClr val="00A4F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344">
              <a:extLst>
                <a:ext uri="{FF2B5EF4-FFF2-40B4-BE49-F238E27FC236}">
                  <a16:creationId xmlns:a16="http://schemas.microsoft.com/office/drawing/2014/main" id="{46598B5D-5AD8-4A8A-81C1-57E9D8AE136A}"/>
                </a:ext>
              </a:extLst>
            </p:cNvPr>
            <p:cNvSpPr/>
            <p:nvPr/>
          </p:nvSpPr>
          <p:spPr>
            <a:xfrm>
              <a:off x="7778749" y="3977337"/>
              <a:ext cx="186552" cy="142135"/>
            </a:xfrm>
            <a:custGeom>
              <a:avLst/>
              <a:gdLst>
                <a:gd name="connsiteX0" fmla="*/ 177439 w 186551"/>
                <a:gd name="connsiteY0" fmla="*/ 17537 h 142134"/>
                <a:gd name="connsiteX1" fmla="*/ 17537 w 186551"/>
                <a:gd name="connsiteY1" fmla="*/ 126803 h 14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51" h="142134">
                  <a:moveTo>
                    <a:pt x="177439" y="17537"/>
                  </a:moveTo>
                  <a:lnTo>
                    <a:pt x="17537" y="126803"/>
                  </a:lnTo>
                </a:path>
              </a:pathLst>
            </a:custGeom>
            <a:noFill/>
            <a:ln w="25072" cap="sq">
              <a:solidFill>
                <a:srgbClr val="00A4F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345">
              <a:extLst>
                <a:ext uri="{FF2B5EF4-FFF2-40B4-BE49-F238E27FC236}">
                  <a16:creationId xmlns:a16="http://schemas.microsoft.com/office/drawing/2014/main" id="{9EC3E610-2E74-4C1C-899D-2FF13E6D59CC}"/>
                </a:ext>
              </a:extLst>
            </p:cNvPr>
            <p:cNvSpPr/>
            <p:nvPr/>
          </p:nvSpPr>
          <p:spPr>
            <a:xfrm>
              <a:off x="7450046" y="3749033"/>
              <a:ext cx="346453" cy="453054"/>
            </a:xfrm>
            <a:custGeom>
              <a:avLst/>
              <a:gdLst>
                <a:gd name="connsiteX0" fmla="*/ 24661 w 346453"/>
                <a:gd name="connsiteY0" fmla="*/ 83275 h 453054"/>
                <a:gd name="connsiteX1" fmla="*/ 247634 w 346453"/>
                <a:gd name="connsiteY1" fmla="*/ 226298 h 453054"/>
                <a:gd name="connsiteX2" fmla="*/ 247634 w 346453"/>
                <a:gd name="connsiteY2" fmla="*/ 425286 h 453054"/>
                <a:gd name="connsiteX3" fmla="*/ 264513 w 346453"/>
                <a:gd name="connsiteY3" fmla="*/ 434170 h 453054"/>
                <a:gd name="connsiteX4" fmla="*/ 329362 w 346453"/>
                <a:gd name="connsiteY4" fmla="*/ 387976 h 453054"/>
                <a:gd name="connsiteX5" fmla="*/ 333804 w 346453"/>
                <a:gd name="connsiteY5" fmla="*/ 379093 h 453054"/>
                <a:gd name="connsiteX6" fmla="*/ 333804 w 346453"/>
                <a:gd name="connsiteY6" fmla="*/ 172997 h 453054"/>
                <a:gd name="connsiteX7" fmla="*/ 94839 w 346453"/>
                <a:gd name="connsiteY7" fmla="*/ 20202 h 453054"/>
                <a:gd name="connsiteX8" fmla="*/ 77961 w 346453"/>
                <a:gd name="connsiteY8" fmla="*/ 20202 h 453054"/>
                <a:gd name="connsiteX9" fmla="*/ 23772 w 346453"/>
                <a:gd name="connsiteY9" fmla="*/ 57513 h 453054"/>
                <a:gd name="connsiteX10" fmla="*/ 24661 w 346453"/>
                <a:gd name="connsiteY10" fmla="*/ 83275 h 45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6453" h="453054">
                  <a:moveTo>
                    <a:pt x="24661" y="83275"/>
                  </a:moveTo>
                  <a:lnTo>
                    <a:pt x="247634" y="226298"/>
                  </a:lnTo>
                  <a:lnTo>
                    <a:pt x="247634" y="425286"/>
                  </a:lnTo>
                  <a:cubicBezTo>
                    <a:pt x="247634" y="434170"/>
                    <a:pt x="257406" y="439500"/>
                    <a:pt x="264513" y="434170"/>
                  </a:cubicBezTo>
                  <a:lnTo>
                    <a:pt x="329362" y="387976"/>
                  </a:lnTo>
                  <a:cubicBezTo>
                    <a:pt x="332027" y="386199"/>
                    <a:pt x="333804" y="382646"/>
                    <a:pt x="333804" y="379093"/>
                  </a:cubicBezTo>
                  <a:lnTo>
                    <a:pt x="333804" y="172997"/>
                  </a:lnTo>
                  <a:lnTo>
                    <a:pt x="94839" y="20202"/>
                  </a:lnTo>
                  <a:cubicBezTo>
                    <a:pt x="89510" y="16649"/>
                    <a:pt x="82403" y="16649"/>
                    <a:pt x="77961" y="20202"/>
                  </a:cubicBezTo>
                  <a:lnTo>
                    <a:pt x="23772" y="57513"/>
                  </a:lnTo>
                  <a:cubicBezTo>
                    <a:pt x="14889" y="63731"/>
                    <a:pt x="15777" y="77056"/>
                    <a:pt x="24661" y="83275"/>
                  </a:cubicBezTo>
                  <a:close/>
                </a:path>
              </a:pathLst>
            </a:custGeom>
            <a:noFill/>
            <a:ln w="25072" cap="sq">
              <a:solidFill>
                <a:srgbClr val="00A4F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792A9F-9308-4A57-B659-1F83F91CC239}"/>
              </a:ext>
            </a:extLst>
          </p:cNvPr>
          <p:cNvGrpSpPr/>
          <p:nvPr/>
        </p:nvGrpSpPr>
        <p:grpSpPr>
          <a:xfrm>
            <a:off x="2581785" y="3730338"/>
            <a:ext cx="997527" cy="547688"/>
            <a:chOff x="3079750" y="4025901"/>
            <a:chExt cx="493713" cy="547688"/>
          </a:xfrm>
        </p:grpSpPr>
        <p:sp>
          <p:nvSpPr>
            <p:cNvPr id="29" name="Freeform 414">
              <a:extLst>
                <a:ext uri="{FF2B5EF4-FFF2-40B4-BE49-F238E27FC236}">
                  <a16:creationId xmlns:a16="http://schemas.microsoft.com/office/drawing/2014/main" id="{0CF2D0A9-0BFA-4A9E-A525-CE1991F36A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9750" y="4144963"/>
              <a:ext cx="493713" cy="428625"/>
            </a:xfrm>
            <a:custGeom>
              <a:avLst/>
              <a:gdLst>
                <a:gd name="T0" fmla="*/ 704 w 932"/>
                <a:gd name="T1" fmla="*/ 475 h 809"/>
                <a:gd name="T2" fmla="*/ 683 w 932"/>
                <a:gd name="T3" fmla="*/ 479 h 809"/>
                <a:gd name="T4" fmla="*/ 670 w 932"/>
                <a:gd name="T5" fmla="*/ 458 h 809"/>
                <a:gd name="T6" fmla="*/ 694 w 932"/>
                <a:gd name="T7" fmla="*/ 233 h 809"/>
                <a:gd name="T8" fmla="*/ 709 w 932"/>
                <a:gd name="T9" fmla="*/ 176 h 809"/>
                <a:gd name="T10" fmla="*/ 768 w 932"/>
                <a:gd name="T11" fmla="*/ 152 h 809"/>
                <a:gd name="T12" fmla="*/ 805 w 932"/>
                <a:gd name="T13" fmla="*/ 184 h 809"/>
                <a:gd name="T14" fmla="*/ 827 w 932"/>
                <a:gd name="T15" fmla="*/ 152 h 809"/>
                <a:gd name="T16" fmla="*/ 908 w 932"/>
                <a:gd name="T17" fmla="*/ 177 h 809"/>
                <a:gd name="T18" fmla="*/ 926 w 932"/>
                <a:gd name="T19" fmla="*/ 458 h 809"/>
                <a:gd name="T20" fmla="*/ 916 w 932"/>
                <a:gd name="T21" fmla="*/ 478 h 809"/>
                <a:gd name="T22" fmla="*/ 894 w 932"/>
                <a:gd name="T23" fmla="*/ 477 h 809"/>
                <a:gd name="T24" fmla="*/ 884 w 932"/>
                <a:gd name="T25" fmla="*/ 458 h 809"/>
                <a:gd name="T26" fmla="*/ 873 w 932"/>
                <a:gd name="T27" fmla="*/ 807 h 809"/>
                <a:gd name="T28" fmla="*/ 815 w 932"/>
                <a:gd name="T29" fmla="*/ 807 h 809"/>
                <a:gd name="T30" fmla="*/ 802 w 932"/>
                <a:gd name="T31" fmla="*/ 491 h 809"/>
                <a:gd name="T32" fmla="*/ 791 w 932"/>
                <a:gd name="T33" fmla="*/ 494 h 809"/>
                <a:gd name="T34" fmla="*/ 777 w 932"/>
                <a:gd name="T35" fmla="*/ 808 h 809"/>
                <a:gd name="T36" fmla="*/ 720 w 932"/>
                <a:gd name="T37" fmla="*/ 804 h 809"/>
                <a:gd name="T38" fmla="*/ 711 w 932"/>
                <a:gd name="T39" fmla="*/ 458 h 809"/>
                <a:gd name="T40" fmla="*/ 41 w 932"/>
                <a:gd name="T41" fmla="*/ 475 h 809"/>
                <a:gd name="T42" fmla="*/ 19 w 932"/>
                <a:gd name="T43" fmla="*/ 479 h 809"/>
                <a:gd name="T44" fmla="*/ 6 w 932"/>
                <a:gd name="T45" fmla="*/ 458 h 809"/>
                <a:gd name="T46" fmla="*/ 20 w 932"/>
                <a:gd name="T47" fmla="*/ 181 h 809"/>
                <a:gd name="T48" fmla="*/ 49 w 932"/>
                <a:gd name="T49" fmla="*/ 168 h 809"/>
                <a:gd name="T50" fmla="*/ 126 w 932"/>
                <a:gd name="T51" fmla="*/ 184 h 809"/>
                <a:gd name="T52" fmla="*/ 156 w 932"/>
                <a:gd name="T53" fmla="*/ 184 h 809"/>
                <a:gd name="T54" fmla="*/ 224 w 932"/>
                <a:gd name="T55" fmla="*/ 169 h 809"/>
                <a:gd name="T56" fmla="*/ 229 w 932"/>
                <a:gd name="T57" fmla="*/ 213 h 809"/>
                <a:gd name="T58" fmla="*/ 262 w 932"/>
                <a:gd name="T59" fmla="*/ 458 h 809"/>
                <a:gd name="T60" fmla="*/ 253 w 932"/>
                <a:gd name="T61" fmla="*/ 478 h 809"/>
                <a:gd name="T62" fmla="*/ 231 w 932"/>
                <a:gd name="T63" fmla="*/ 477 h 809"/>
                <a:gd name="T64" fmla="*/ 221 w 932"/>
                <a:gd name="T65" fmla="*/ 458 h 809"/>
                <a:gd name="T66" fmla="*/ 211 w 932"/>
                <a:gd name="T67" fmla="*/ 807 h 809"/>
                <a:gd name="T68" fmla="*/ 152 w 932"/>
                <a:gd name="T69" fmla="*/ 807 h 809"/>
                <a:gd name="T70" fmla="*/ 139 w 932"/>
                <a:gd name="T71" fmla="*/ 491 h 809"/>
                <a:gd name="T72" fmla="*/ 127 w 932"/>
                <a:gd name="T73" fmla="*/ 494 h 809"/>
                <a:gd name="T74" fmla="*/ 114 w 932"/>
                <a:gd name="T75" fmla="*/ 808 h 809"/>
                <a:gd name="T76" fmla="*/ 57 w 932"/>
                <a:gd name="T77" fmla="*/ 804 h 809"/>
                <a:gd name="T78" fmla="*/ 47 w 932"/>
                <a:gd name="T79" fmla="*/ 458 h 809"/>
                <a:gd name="T80" fmla="*/ 153 w 932"/>
                <a:gd name="T81" fmla="*/ 132 h 809"/>
                <a:gd name="T82" fmla="*/ 185 w 932"/>
                <a:gd name="T83" fmla="*/ 68 h 809"/>
                <a:gd name="T84" fmla="*/ 175 w 932"/>
                <a:gd name="T85" fmla="*/ 17 h 809"/>
                <a:gd name="T86" fmla="*/ 142 w 932"/>
                <a:gd name="T87" fmla="*/ 1 h 809"/>
                <a:gd name="T88" fmla="*/ 107 w 932"/>
                <a:gd name="T89" fmla="*/ 6 h 809"/>
                <a:gd name="T90" fmla="*/ 86 w 932"/>
                <a:gd name="T91" fmla="*/ 32 h 809"/>
                <a:gd name="T92" fmla="*/ 94 w 932"/>
                <a:gd name="T93" fmla="*/ 106 h 809"/>
                <a:gd name="T94" fmla="*/ 129 w 932"/>
                <a:gd name="T95" fmla="*/ 137 h 809"/>
                <a:gd name="T96" fmla="*/ 806 w 932"/>
                <a:gd name="T97" fmla="*/ 136 h 809"/>
                <a:gd name="T98" fmla="*/ 843 w 932"/>
                <a:gd name="T99" fmla="*/ 94 h 809"/>
                <a:gd name="T100" fmla="*/ 844 w 932"/>
                <a:gd name="T101" fmla="*/ 27 h 809"/>
                <a:gd name="T102" fmla="*/ 819 w 932"/>
                <a:gd name="T103" fmla="*/ 4 h 809"/>
                <a:gd name="T104" fmla="*/ 783 w 932"/>
                <a:gd name="T105" fmla="*/ 2 h 809"/>
                <a:gd name="T106" fmla="*/ 754 w 932"/>
                <a:gd name="T107" fmla="*/ 22 h 809"/>
                <a:gd name="T108" fmla="*/ 749 w 932"/>
                <a:gd name="T109" fmla="*/ 82 h 809"/>
                <a:gd name="T110" fmla="*/ 784 w 932"/>
                <a:gd name="T111" fmla="*/ 13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32" h="809">
                  <a:moveTo>
                    <a:pt x="711" y="458"/>
                  </a:moveTo>
                  <a:lnTo>
                    <a:pt x="711" y="458"/>
                  </a:lnTo>
                  <a:lnTo>
                    <a:pt x="710" y="463"/>
                  </a:lnTo>
                  <a:lnTo>
                    <a:pt x="709" y="468"/>
                  </a:lnTo>
                  <a:lnTo>
                    <a:pt x="707" y="472"/>
                  </a:lnTo>
                  <a:lnTo>
                    <a:pt x="704" y="475"/>
                  </a:lnTo>
                  <a:lnTo>
                    <a:pt x="701" y="477"/>
                  </a:lnTo>
                  <a:lnTo>
                    <a:pt x="698" y="479"/>
                  </a:lnTo>
                  <a:lnTo>
                    <a:pt x="694" y="480"/>
                  </a:lnTo>
                  <a:lnTo>
                    <a:pt x="690" y="481"/>
                  </a:lnTo>
                  <a:lnTo>
                    <a:pt x="687" y="480"/>
                  </a:lnTo>
                  <a:lnTo>
                    <a:pt x="683" y="479"/>
                  </a:lnTo>
                  <a:lnTo>
                    <a:pt x="679" y="478"/>
                  </a:lnTo>
                  <a:lnTo>
                    <a:pt x="676" y="475"/>
                  </a:lnTo>
                  <a:lnTo>
                    <a:pt x="674" y="472"/>
                  </a:lnTo>
                  <a:lnTo>
                    <a:pt x="672" y="468"/>
                  </a:lnTo>
                  <a:lnTo>
                    <a:pt x="670" y="464"/>
                  </a:lnTo>
                  <a:lnTo>
                    <a:pt x="670" y="458"/>
                  </a:lnTo>
                  <a:lnTo>
                    <a:pt x="663" y="323"/>
                  </a:lnTo>
                  <a:lnTo>
                    <a:pt x="669" y="282"/>
                  </a:lnTo>
                  <a:lnTo>
                    <a:pt x="669" y="282"/>
                  </a:lnTo>
                  <a:lnTo>
                    <a:pt x="682" y="258"/>
                  </a:lnTo>
                  <a:lnTo>
                    <a:pt x="694" y="233"/>
                  </a:lnTo>
                  <a:lnTo>
                    <a:pt x="694" y="233"/>
                  </a:lnTo>
                  <a:lnTo>
                    <a:pt x="703" y="213"/>
                  </a:lnTo>
                  <a:lnTo>
                    <a:pt x="706" y="205"/>
                  </a:lnTo>
                  <a:lnTo>
                    <a:pt x="708" y="197"/>
                  </a:lnTo>
                  <a:lnTo>
                    <a:pt x="709" y="190"/>
                  </a:lnTo>
                  <a:lnTo>
                    <a:pt x="710" y="183"/>
                  </a:lnTo>
                  <a:lnTo>
                    <a:pt x="709" y="176"/>
                  </a:lnTo>
                  <a:lnTo>
                    <a:pt x="708" y="169"/>
                  </a:lnTo>
                  <a:lnTo>
                    <a:pt x="708" y="169"/>
                  </a:lnTo>
                  <a:lnTo>
                    <a:pt x="713" y="168"/>
                  </a:lnTo>
                  <a:lnTo>
                    <a:pt x="713" y="168"/>
                  </a:lnTo>
                  <a:lnTo>
                    <a:pt x="768" y="152"/>
                  </a:lnTo>
                  <a:lnTo>
                    <a:pt x="768" y="152"/>
                  </a:lnTo>
                  <a:lnTo>
                    <a:pt x="776" y="184"/>
                  </a:lnTo>
                  <a:lnTo>
                    <a:pt x="781" y="198"/>
                  </a:lnTo>
                  <a:lnTo>
                    <a:pt x="788" y="213"/>
                  </a:lnTo>
                  <a:lnTo>
                    <a:pt x="789" y="184"/>
                  </a:lnTo>
                  <a:lnTo>
                    <a:pt x="797" y="179"/>
                  </a:lnTo>
                  <a:lnTo>
                    <a:pt x="805" y="184"/>
                  </a:lnTo>
                  <a:lnTo>
                    <a:pt x="807" y="213"/>
                  </a:lnTo>
                  <a:lnTo>
                    <a:pt x="807" y="213"/>
                  </a:lnTo>
                  <a:lnTo>
                    <a:pt x="813" y="198"/>
                  </a:lnTo>
                  <a:lnTo>
                    <a:pt x="819" y="184"/>
                  </a:lnTo>
                  <a:lnTo>
                    <a:pt x="827" y="152"/>
                  </a:lnTo>
                  <a:lnTo>
                    <a:pt x="827" y="152"/>
                  </a:lnTo>
                  <a:lnTo>
                    <a:pt x="882" y="168"/>
                  </a:lnTo>
                  <a:lnTo>
                    <a:pt x="882" y="168"/>
                  </a:lnTo>
                  <a:lnTo>
                    <a:pt x="896" y="171"/>
                  </a:lnTo>
                  <a:lnTo>
                    <a:pt x="903" y="174"/>
                  </a:lnTo>
                  <a:lnTo>
                    <a:pt x="908" y="177"/>
                  </a:lnTo>
                  <a:lnTo>
                    <a:pt x="908" y="177"/>
                  </a:lnTo>
                  <a:lnTo>
                    <a:pt x="912" y="181"/>
                  </a:lnTo>
                  <a:lnTo>
                    <a:pt x="914" y="186"/>
                  </a:lnTo>
                  <a:lnTo>
                    <a:pt x="915" y="192"/>
                  </a:lnTo>
                  <a:lnTo>
                    <a:pt x="916" y="198"/>
                  </a:lnTo>
                  <a:lnTo>
                    <a:pt x="932" y="323"/>
                  </a:lnTo>
                  <a:lnTo>
                    <a:pt x="926" y="458"/>
                  </a:lnTo>
                  <a:lnTo>
                    <a:pt x="926" y="458"/>
                  </a:lnTo>
                  <a:lnTo>
                    <a:pt x="925" y="464"/>
                  </a:lnTo>
                  <a:lnTo>
                    <a:pt x="924" y="468"/>
                  </a:lnTo>
                  <a:lnTo>
                    <a:pt x="922" y="472"/>
                  </a:lnTo>
                  <a:lnTo>
                    <a:pt x="919" y="475"/>
                  </a:lnTo>
                  <a:lnTo>
                    <a:pt x="916" y="478"/>
                  </a:lnTo>
                  <a:lnTo>
                    <a:pt x="913" y="479"/>
                  </a:lnTo>
                  <a:lnTo>
                    <a:pt x="909" y="480"/>
                  </a:lnTo>
                  <a:lnTo>
                    <a:pt x="905" y="481"/>
                  </a:lnTo>
                  <a:lnTo>
                    <a:pt x="901" y="480"/>
                  </a:lnTo>
                  <a:lnTo>
                    <a:pt x="898" y="479"/>
                  </a:lnTo>
                  <a:lnTo>
                    <a:pt x="894" y="477"/>
                  </a:lnTo>
                  <a:lnTo>
                    <a:pt x="890" y="475"/>
                  </a:lnTo>
                  <a:lnTo>
                    <a:pt x="888" y="472"/>
                  </a:lnTo>
                  <a:lnTo>
                    <a:pt x="886" y="468"/>
                  </a:lnTo>
                  <a:lnTo>
                    <a:pt x="884" y="463"/>
                  </a:lnTo>
                  <a:lnTo>
                    <a:pt x="884" y="458"/>
                  </a:lnTo>
                  <a:lnTo>
                    <a:pt x="884" y="458"/>
                  </a:lnTo>
                  <a:lnTo>
                    <a:pt x="881" y="542"/>
                  </a:lnTo>
                  <a:lnTo>
                    <a:pt x="879" y="631"/>
                  </a:lnTo>
                  <a:lnTo>
                    <a:pt x="876" y="801"/>
                  </a:lnTo>
                  <a:lnTo>
                    <a:pt x="876" y="801"/>
                  </a:lnTo>
                  <a:lnTo>
                    <a:pt x="875" y="804"/>
                  </a:lnTo>
                  <a:lnTo>
                    <a:pt x="873" y="807"/>
                  </a:lnTo>
                  <a:lnTo>
                    <a:pt x="871" y="808"/>
                  </a:lnTo>
                  <a:lnTo>
                    <a:pt x="868" y="809"/>
                  </a:lnTo>
                  <a:lnTo>
                    <a:pt x="821" y="809"/>
                  </a:lnTo>
                  <a:lnTo>
                    <a:pt x="821" y="809"/>
                  </a:lnTo>
                  <a:lnTo>
                    <a:pt x="818" y="808"/>
                  </a:lnTo>
                  <a:lnTo>
                    <a:pt x="815" y="807"/>
                  </a:lnTo>
                  <a:lnTo>
                    <a:pt x="813" y="804"/>
                  </a:lnTo>
                  <a:lnTo>
                    <a:pt x="812" y="801"/>
                  </a:lnTo>
                  <a:lnTo>
                    <a:pt x="804" y="497"/>
                  </a:lnTo>
                  <a:lnTo>
                    <a:pt x="804" y="497"/>
                  </a:lnTo>
                  <a:lnTo>
                    <a:pt x="804" y="494"/>
                  </a:lnTo>
                  <a:lnTo>
                    <a:pt x="802" y="491"/>
                  </a:lnTo>
                  <a:lnTo>
                    <a:pt x="800" y="490"/>
                  </a:lnTo>
                  <a:lnTo>
                    <a:pt x="797" y="489"/>
                  </a:lnTo>
                  <a:lnTo>
                    <a:pt x="797" y="489"/>
                  </a:lnTo>
                  <a:lnTo>
                    <a:pt x="795" y="490"/>
                  </a:lnTo>
                  <a:lnTo>
                    <a:pt x="793" y="491"/>
                  </a:lnTo>
                  <a:lnTo>
                    <a:pt x="791" y="494"/>
                  </a:lnTo>
                  <a:lnTo>
                    <a:pt x="790" y="497"/>
                  </a:lnTo>
                  <a:lnTo>
                    <a:pt x="782" y="801"/>
                  </a:lnTo>
                  <a:lnTo>
                    <a:pt x="782" y="801"/>
                  </a:lnTo>
                  <a:lnTo>
                    <a:pt x="782" y="804"/>
                  </a:lnTo>
                  <a:lnTo>
                    <a:pt x="780" y="807"/>
                  </a:lnTo>
                  <a:lnTo>
                    <a:pt x="777" y="808"/>
                  </a:lnTo>
                  <a:lnTo>
                    <a:pt x="774" y="809"/>
                  </a:lnTo>
                  <a:lnTo>
                    <a:pt x="727" y="809"/>
                  </a:lnTo>
                  <a:lnTo>
                    <a:pt x="727" y="809"/>
                  </a:lnTo>
                  <a:lnTo>
                    <a:pt x="724" y="808"/>
                  </a:lnTo>
                  <a:lnTo>
                    <a:pt x="721" y="807"/>
                  </a:lnTo>
                  <a:lnTo>
                    <a:pt x="720" y="804"/>
                  </a:lnTo>
                  <a:lnTo>
                    <a:pt x="719" y="801"/>
                  </a:lnTo>
                  <a:lnTo>
                    <a:pt x="719" y="801"/>
                  </a:lnTo>
                  <a:lnTo>
                    <a:pt x="716" y="631"/>
                  </a:lnTo>
                  <a:lnTo>
                    <a:pt x="714" y="542"/>
                  </a:lnTo>
                  <a:lnTo>
                    <a:pt x="711" y="458"/>
                  </a:lnTo>
                  <a:lnTo>
                    <a:pt x="711" y="458"/>
                  </a:lnTo>
                  <a:close/>
                  <a:moveTo>
                    <a:pt x="47" y="458"/>
                  </a:moveTo>
                  <a:lnTo>
                    <a:pt x="47" y="458"/>
                  </a:lnTo>
                  <a:lnTo>
                    <a:pt x="47" y="463"/>
                  </a:lnTo>
                  <a:lnTo>
                    <a:pt x="45" y="468"/>
                  </a:lnTo>
                  <a:lnTo>
                    <a:pt x="43" y="472"/>
                  </a:lnTo>
                  <a:lnTo>
                    <a:pt x="41" y="475"/>
                  </a:lnTo>
                  <a:lnTo>
                    <a:pt x="38" y="477"/>
                  </a:lnTo>
                  <a:lnTo>
                    <a:pt x="34" y="479"/>
                  </a:lnTo>
                  <a:lnTo>
                    <a:pt x="31" y="480"/>
                  </a:lnTo>
                  <a:lnTo>
                    <a:pt x="27" y="481"/>
                  </a:lnTo>
                  <a:lnTo>
                    <a:pt x="23" y="480"/>
                  </a:lnTo>
                  <a:lnTo>
                    <a:pt x="19" y="479"/>
                  </a:lnTo>
                  <a:lnTo>
                    <a:pt x="16" y="478"/>
                  </a:lnTo>
                  <a:lnTo>
                    <a:pt x="13" y="475"/>
                  </a:lnTo>
                  <a:lnTo>
                    <a:pt x="10" y="472"/>
                  </a:lnTo>
                  <a:lnTo>
                    <a:pt x="8" y="468"/>
                  </a:lnTo>
                  <a:lnTo>
                    <a:pt x="7" y="464"/>
                  </a:lnTo>
                  <a:lnTo>
                    <a:pt x="6" y="458"/>
                  </a:lnTo>
                  <a:lnTo>
                    <a:pt x="0" y="323"/>
                  </a:lnTo>
                  <a:lnTo>
                    <a:pt x="16" y="198"/>
                  </a:lnTo>
                  <a:lnTo>
                    <a:pt x="16" y="198"/>
                  </a:lnTo>
                  <a:lnTo>
                    <a:pt x="17" y="192"/>
                  </a:lnTo>
                  <a:lnTo>
                    <a:pt x="18" y="186"/>
                  </a:lnTo>
                  <a:lnTo>
                    <a:pt x="20" y="181"/>
                  </a:lnTo>
                  <a:lnTo>
                    <a:pt x="24" y="177"/>
                  </a:lnTo>
                  <a:lnTo>
                    <a:pt x="24" y="177"/>
                  </a:lnTo>
                  <a:lnTo>
                    <a:pt x="29" y="174"/>
                  </a:lnTo>
                  <a:lnTo>
                    <a:pt x="36" y="171"/>
                  </a:lnTo>
                  <a:lnTo>
                    <a:pt x="49" y="168"/>
                  </a:lnTo>
                  <a:lnTo>
                    <a:pt x="49" y="168"/>
                  </a:lnTo>
                  <a:lnTo>
                    <a:pt x="105" y="152"/>
                  </a:lnTo>
                  <a:lnTo>
                    <a:pt x="105" y="152"/>
                  </a:lnTo>
                  <a:lnTo>
                    <a:pt x="113" y="184"/>
                  </a:lnTo>
                  <a:lnTo>
                    <a:pt x="118" y="198"/>
                  </a:lnTo>
                  <a:lnTo>
                    <a:pt x="124" y="213"/>
                  </a:lnTo>
                  <a:lnTo>
                    <a:pt x="126" y="184"/>
                  </a:lnTo>
                  <a:lnTo>
                    <a:pt x="135" y="179"/>
                  </a:lnTo>
                  <a:lnTo>
                    <a:pt x="143" y="184"/>
                  </a:lnTo>
                  <a:lnTo>
                    <a:pt x="144" y="213"/>
                  </a:lnTo>
                  <a:lnTo>
                    <a:pt x="144" y="213"/>
                  </a:lnTo>
                  <a:lnTo>
                    <a:pt x="151" y="198"/>
                  </a:lnTo>
                  <a:lnTo>
                    <a:pt x="156" y="184"/>
                  </a:lnTo>
                  <a:lnTo>
                    <a:pt x="164" y="152"/>
                  </a:lnTo>
                  <a:lnTo>
                    <a:pt x="164" y="152"/>
                  </a:lnTo>
                  <a:lnTo>
                    <a:pt x="219" y="168"/>
                  </a:lnTo>
                  <a:lnTo>
                    <a:pt x="219" y="168"/>
                  </a:lnTo>
                  <a:lnTo>
                    <a:pt x="224" y="169"/>
                  </a:lnTo>
                  <a:lnTo>
                    <a:pt x="224" y="169"/>
                  </a:lnTo>
                  <a:lnTo>
                    <a:pt x="223" y="176"/>
                  </a:lnTo>
                  <a:lnTo>
                    <a:pt x="222" y="183"/>
                  </a:lnTo>
                  <a:lnTo>
                    <a:pt x="223" y="190"/>
                  </a:lnTo>
                  <a:lnTo>
                    <a:pt x="224" y="197"/>
                  </a:lnTo>
                  <a:lnTo>
                    <a:pt x="226" y="205"/>
                  </a:lnTo>
                  <a:lnTo>
                    <a:pt x="229" y="213"/>
                  </a:lnTo>
                  <a:lnTo>
                    <a:pt x="238" y="233"/>
                  </a:lnTo>
                  <a:lnTo>
                    <a:pt x="238" y="233"/>
                  </a:lnTo>
                  <a:lnTo>
                    <a:pt x="250" y="258"/>
                  </a:lnTo>
                  <a:lnTo>
                    <a:pt x="263" y="282"/>
                  </a:lnTo>
                  <a:lnTo>
                    <a:pt x="268" y="323"/>
                  </a:lnTo>
                  <a:lnTo>
                    <a:pt x="262" y="458"/>
                  </a:lnTo>
                  <a:lnTo>
                    <a:pt x="262" y="458"/>
                  </a:lnTo>
                  <a:lnTo>
                    <a:pt x="262" y="464"/>
                  </a:lnTo>
                  <a:lnTo>
                    <a:pt x="260" y="468"/>
                  </a:lnTo>
                  <a:lnTo>
                    <a:pt x="258" y="472"/>
                  </a:lnTo>
                  <a:lnTo>
                    <a:pt x="256" y="475"/>
                  </a:lnTo>
                  <a:lnTo>
                    <a:pt x="253" y="478"/>
                  </a:lnTo>
                  <a:lnTo>
                    <a:pt x="249" y="479"/>
                  </a:lnTo>
                  <a:lnTo>
                    <a:pt x="245" y="480"/>
                  </a:lnTo>
                  <a:lnTo>
                    <a:pt x="242" y="481"/>
                  </a:lnTo>
                  <a:lnTo>
                    <a:pt x="238" y="480"/>
                  </a:lnTo>
                  <a:lnTo>
                    <a:pt x="234" y="479"/>
                  </a:lnTo>
                  <a:lnTo>
                    <a:pt x="231" y="477"/>
                  </a:lnTo>
                  <a:lnTo>
                    <a:pt x="228" y="475"/>
                  </a:lnTo>
                  <a:lnTo>
                    <a:pt x="225" y="472"/>
                  </a:lnTo>
                  <a:lnTo>
                    <a:pt x="223" y="468"/>
                  </a:lnTo>
                  <a:lnTo>
                    <a:pt x="222" y="463"/>
                  </a:lnTo>
                  <a:lnTo>
                    <a:pt x="221" y="458"/>
                  </a:lnTo>
                  <a:lnTo>
                    <a:pt x="221" y="458"/>
                  </a:lnTo>
                  <a:lnTo>
                    <a:pt x="218" y="542"/>
                  </a:lnTo>
                  <a:lnTo>
                    <a:pt x="216" y="631"/>
                  </a:lnTo>
                  <a:lnTo>
                    <a:pt x="213" y="801"/>
                  </a:lnTo>
                  <a:lnTo>
                    <a:pt x="213" y="801"/>
                  </a:lnTo>
                  <a:lnTo>
                    <a:pt x="212" y="804"/>
                  </a:lnTo>
                  <a:lnTo>
                    <a:pt x="211" y="807"/>
                  </a:lnTo>
                  <a:lnTo>
                    <a:pt x="207" y="808"/>
                  </a:lnTo>
                  <a:lnTo>
                    <a:pt x="204" y="809"/>
                  </a:lnTo>
                  <a:lnTo>
                    <a:pt x="158" y="809"/>
                  </a:lnTo>
                  <a:lnTo>
                    <a:pt x="158" y="809"/>
                  </a:lnTo>
                  <a:lnTo>
                    <a:pt x="155" y="808"/>
                  </a:lnTo>
                  <a:lnTo>
                    <a:pt x="152" y="807"/>
                  </a:lnTo>
                  <a:lnTo>
                    <a:pt x="150" y="804"/>
                  </a:lnTo>
                  <a:lnTo>
                    <a:pt x="150" y="801"/>
                  </a:lnTo>
                  <a:lnTo>
                    <a:pt x="142" y="497"/>
                  </a:lnTo>
                  <a:lnTo>
                    <a:pt x="142" y="497"/>
                  </a:lnTo>
                  <a:lnTo>
                    <a:pt x="141" y="494"/>
                  </a:lnTo>
                  <a:lnTo>
                    <a:pt x="139" y="491"/>
                  </a:lnTo>
                  <a:lnTo>
                    <a:pt x="137" y="490"/>
                  </a:lnTo>
                  <a:lnTo>
                    <a:pt x="135" y="489"/>
                  </a:lnTo>
                  <a:lnTo>
                    <a:pt x="135" y="489"/>
                  </a:lnTo>
                  <a:lnTo>
                    <a:pt x="131" y="490"/>
                  </a:lnTo>
                  <a:lnTo>
                    <a:pt x="129" y="491"/>
                  </a:lnTo>
                  <a:lnTo>
                    <a:pt x="127" y="494"/>
                  </a:lnTo>
                  <a:lnTo>
                    <a:pt x="127" y="497"/>
                  </a:lnTo>
                  <a:lnTo>
                    <a:pt x="119" y="801"/>
                  </a:lnTo>
                  <a:lnTo>
                    <a:pt x="119" y="801"/>
                  </a:lnTo>
                  <a:lnTo>
                    <a:pt x="118" y="804"/>
                  </a:lnTo>
                  <a:lnTo>
                    <a:pt x="116" y="807"/>
                  </a:lnTo>
                  <a:lnTo>
                    <a:pt x="114" y="808"/>
                  </a:lnTo>
                  <a:lnTo>
                    <a:pt x="111" y="809"/>
                  </a:lnTo>
                  <a:lnTo>
                    <a:pt x="64" y="809"/>
                  </a:lnTo>
                  <a:lnTo>
                    <a:pt x="64" y="809"/>
                  </a:lnTo>
                  <a:lnTo>
                    <a:pt x="61" y="808"/>
                  </a:lnTo>
                  <a:lnTo>
                    <a:pt x="59" y="807"/>
                  </a:lnTo>
                  <a:lnTo>
                    <a:pt x="57" y="804"/>
                  </a:lnTo>
                  <a:lnTo>
                    <a:pt x="55" y="801"/>
                  </a:lnTo>
                  <a:lnTo>
                    <a:pt x="55" y="801"/>
                  </a:lnTo>
                  <a:lnTo>
                    <a:pt x="52" y="631"/>
                  </a:lnTo>
                  <a:lnTo>
                    <a:pt x="50" y="542"/>
                  </a:lnTo>
                  <a:lnTo>
                    <a:pt x="47" y="458"/>
                  </a:lnTo>
                  <a:lnTo>
                    <a:pt x="47" y="458"/>
                  </a:lnTo>
                  <a:close/>
                  <a:moveTo>
                    <a:pt x="135" y="137"/>
                  </a:moveTo>
                  <a:lnTo>
                    <a:pt x="135" y="137"/>
                  </a:lnTo>
                  <a:lnTo>
                    <a:pt x="139" y="137"/>
                  </a:lnTo>
                  <a:lnTo>
                    <a:pt x="144" y="136"/>
                  </a:lnTo>
                  <a:lnTo>
                    <a:pt x="148" y="134"/>
                  </a:lnTo>
                  <a:lnTo>
                    <a:pt x="153" y="132"/>
                  </a:lnTo>
                  <a:lnTo>
                    <a:pt x="161" y="125"/>
                  </a:lnTo>
                  <a:lnTo>
                    <a:pt x="168" y="116"/>
                  </a:lnTo>
                  <a:lnTo>
                    <a:pt x="174" y="106"/>
                  </a:lnTo>
                  <a:lnTo>
                    <a:pt x="179" y="94"/>
                  </a:lnTo>
                  <a:lnTo>
                    <a:pt x="183" y="82"/>
                  </a:lnTo>
                  <a:lnTo>
                    <a:pt x="185" y="68"/>
                  </a:lnTo>
                  <a:lnTo>
                    <a:pt x="186" y="56"/>
                  </a:lnTo>
                  <a:lnTo>
                    <a:pt x="185" y="43"/>
                  </a:lnTo>
                  <a:lnTo>
                    <a:pt x="183" y="32"/>
                  </a:lnTo>
                  <a:lnTo>
                    <a:pt x="180" y="27"/>
                  </a:lnTo>
                  <a:lnTo>
                    <a:pt x="178" y="22"/>
                  </a:lnTo>
                  <a:lnTo>
                    <a:pt x="175" y="17"/>
                  </a:lnTo>
                  <a:lnTo>
                    <a:pt x="171" y="13"/>
                  </a:lnTo>
                  <a:lnTo>
                    <a:pt x="166" y="9"/>
                  </a:lnTo>
                  <a:lnTo>
                    <a:pt x="161" y="6"/>
                  </a:lnTo>
                  <a:lnTo>
                    <a:pt x="156" y="4"/>
                  </a:lnTo>
                  <a:lnTo>
                    <a:pt x="149" y="2"/>
                  </a:lnTo>
                  <a:lnTo>
                    <a:pt x="142" y="1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26" y="1"/>
                  </a:lnTo>
                  <a:lnTo>
                    <a:pt x="119" y="2"/>
                  </a:lnTo>
                  <a:lnTo>
                    <a:pt x="113" y="4"/>
                  </a:lnTo>
                  <a:lnTo>
                    <a:pt x="107" y="6"/>
                  </a:lnTo>
                  <a:lnTo>
                    <a:pt x="102" y="9"/>
                  </a:lnTo>
                  <a:lnTo>
                    <a:pt x="98" y="13"/>
                  </a:lnTo>
                  <a:lnTo>
                    <a:pt x="94" y="17"/>
                  </a:lnTo>
                  <a:lnTo>
                    <a:pt x="91" y="22"/>
                  </a:lnTo>
                  <a:lnTo>
                    <a:pt x="88" y="27"/>
                  </a:lnTo>
                  <a:lnTo>
                    <a:pt x="86" y="32"/>
                  </a:lnTo>
                  <a:lnTo>
                    <a:pt x="83" y="43"/>
                  </a:lnTo>
                  <a:lnTo>
                    <a:pt x="82" y="56"/>
                  </a:lnTo>
                  <a:lnTo>
                    <a:pt x="83" y="68"/>
                  </a:lnTo>
                  <a:lnTo>
                    <a:pt x="85" y="82"/>
                  </a:lnTo>
                  <a:lnTo>
                    <a:pt x="89" y="94"/>
                  </a:lnTo>
                  <a:lnTo>
                    <a:pt x="94" y="106"/>
                  </a:lnTo>
                  <a:lnTo>
                    <a:pt x="101" y="116"/>
                  </a:lnTo>
                  <a:lnTo>
                    <a:pt x="108" y="125"/>
                  </a:lnTo>
                  <a:lnTo>
                    <a:pt x="116" y="132"/>
                  </a:lnTo>
                  <a:lnTo>
                    <a:pt x="120" y="134"/>
                  </a:lnTo>
                  <a:lnTo>
                    <a:pt x="125" y="136"/>
                  </a:lnTo>
                  <a:lnTo>
                    <a:pt x="129" y="137"/>
                  </a:lnTo>
                  <a:lnTo>
                    <a:pt x="135" y="137"/>
                  </a:lnTo>
                  <a:lnTo>
                    <a:pt x="135" y="137"/>
                  </a:lnTo>
                  <a:close/>
                  <a:moveTo>
                    <a:pt x="797" y="137"/>
                  </a:moveTo>
                  <a:lnTo>
                    <a:pt x="797" y="137"/>
                  </a:lnTo>
                  <a:lnTo>
                    <a:pt x="802" y="137"/>
                  </a:lnTo>
                  <a:lnTo>
                    <a:pt x="806" y="136"/>
                  </a:lnTo>
                  <a:lnTo>
                    <a:pt x="811" y="134"/>
                  </a:lnTo>
                  <a:lnTo>
                    <a:pt x="815" y="132"/>
                  </a:lnTo>
                  <a:lnTo>
                    <a:pt x="824" y="125"/>
                  </a:lnTo>
                  <a:lnTo>
                    <a:pt x="831" y="116"/>
                  </a:lnTo>
                  <a:lnTo>
                    <a:pt x="838" y="106"/>
                  </a:lnTo>
                  <a:lnTo>
                    <a:pt x="843" y="94"/>
                  </a:lnTo>
                  <a:lnTo>
                    <a:pt x="847" y="82"/>
                  </a:lnTo>
                  <a:lnTo>
                    <a:pt x="849" y="68"/>
                  </a:lnTo>
                  <a:lnTo>
                    <a:pt x="850" y="56"/>
                  </a:lnTo>
                  <a:lnTo>
                    <a:pt x="849" y="43"/>
                  </a:lnTo>
                  <a:lnTo>
                    <a:pt x="846" y="32"/>
                  </a:lnTo>
                  <a:lnTo>
                    <a:pt x="844" y="27"/>
                  </a:lnTo>
                  <a:lnTo>
                    <a:pt x="841" y="22"/>
                  </a:lnTo>
                  <a:lnTo>
                    <a:pt x="838" y="17"/>
                  </a:lnTo>
                  <a:lnTo>
                    <a:pt x="834" y="13"/>
                  </a:lnTo>
                  <a:lnTo>
                    <a:pt x="830" y="9"/>
                  </a:lnTo>
                  <a:lnTo>
                    <a:pt x="825" y="6"/>
                  </a:lnTo>
                  <a:lnTo>
                    <a:pt x="819" y="4"/>
                  </a:lnTo>
                  <a:lnTo>
                    <a:pt x="812" y="2"/>
                  </a:lnTo>
                  <a:lnTo>
                    <a:pt x="805" y="1"/>
                  </a:lnTo>
                  <a:lnTo>
                    <a:pt x="797" y="0"/>
                  </a:lnTo>
                  <a:lnTo>
                    <a:pt x="797" y="0"/>
                  </a:lnTo>
                  <a:lnTo>
                    <a:pt x="790" y="1"/>
                  </a:lnTo>
                  <a:lnTo>
                    <a:pt x="783" y="2"/>
                  </a:lnTo>
                  <a:lnTo>
                    <a:pt x="776" y="4"/>
                  </a:lnTo>
                  <a:lnTo>
                    <a:pt x="771" y="6"/>
                  </a:lnTo>
                  <a:lnTo>
                    <a:pt x="766" y="9"/>
                  </a:lnTo>
                  <a:lnTo>
                    <a:pt x="761" y="13"/>
                  </a:lnTo>
                  <a:lnTo>
                    <a:pt x="757" y="17"/>
                  </a:lnTo>
                  <a:lnTo>
                    <a:pt x="754" y="22"/>
                  </a:lnTo>
                  <a:lnTo>
                    <a:pt x="752" y="27"/>
                  </a:lnTo>
                  <a:lnTo>
                    <a:pt x="749" y="32"/>
                  </a:lnTo>
                  <a:lnTo>
                    <a:pt x="747" y="43"/>
                  </a:lnTo>
                  <a:lnTo>
                    <a:pt x="746" y="56"/>
                  </a:lnTo>
                  <a:lnTo>
                    <a:pt x="747" y="68"/>
                  </a:lnTo>
                  <a:lnTo>
                    <a:pt x="749" y="82"/>
                  </a:lnTo>
                  <a:lnTo>
                    <a:pt x="753" y="94"/>
                  </a:lnTo>
                  <a:lnTo>
                    <a:pt x="758" y="106"/>
                  </a:lnTo>
                  <a:lnTo>
                    <a:pt x="764" y="116"/>
                  </a:lnTo>
                  <a:lnTo>
                    <a:pt x="771" y="125"/>
                  </a:lnTo>
                  <a:lnTo>
                    <a:pt x="779" y="132"/>
                  </a:lnTo>
                  <a:lnTo>
                    <a:pt x="784" y="134"/>
                  </a:lnTo>
                  <a:lnTo>
                    <a:pt x="788" y="136"/>
                  </a:lnTo>
                  <a:lnTo>
                    <a:pt x="793" y="137"/>
                  </a:lnTo>
                  <a:lnTo>
                    <a:pt x="797" y="137"/>
                  </a:lnTo>
                  <a:lnTo>
                    <a:pt x="797" y="137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415">
              <a:extLst>
                <a:ext uri="{FF2B5EF4-FFF2-40B4-BE49-F238E27FC236}">
                  <a16:creationId xmlns:a16="http://schemas.microsoft.com/office/drawing/2014/main" id="{E618EDC4-6596-4F66-9633-ED04D75D4C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8892" y="4025901"/>
              <a:ext cx="189634" cy="547688"/>
            </a:xfrm>
            <a:custGeom>
              <a:avLst/>
              <a:gdLst>
                <a:gd name="T0" fmla="*/ 129 w 424"/>
                <a:gd name="T1" fmla="*/ 154 h 1035"/>
                <a:gd name="T2" fmla="*/ 132 w 424"/>
                <a:gd name="T3" fmla="*/ 101 h 1035"/>
                <a:gd name="T4" fmla="*/ 144 w 424"/>
                <a:gd name="T5" fmla="*/ 35 h 1035"/>
                <a:gd name="T6" fmla="*/ 174 w 424"/>
                <a:gd name="T7" fmla="*/ 7 h 1035"/>
                <a:gd name="T8" fmla="*/ 209 w 424"/>
                <a:gd name="T9" fmla="*/ 0 h 1035"/>
                <a:gd name="T10" fmla="*/ 219 w 424"/>
                <a:gd name="T11" fmla="*/ 7 h 1035"/>
                <a:gd name="T12" fmla="*/ 265 w 424"/>
                <a:gd name="T13" fmla="*/ 14 h 1035"/>
                <a:gd name="T14" fmla="*/ 284 w 424"/>
                <a:gd name="T15" fmla="*/ 47 h 1035"/>
                <a:gd name="T16" fmla="*/ 292 w 424"/>
                <a:gd name="T17" fmla="*/ 127 h 1035"/>
                <a:gd name="T18" fmla="*/ 300 w 424"/>
                <a:gd name="T19" fmla="*/ 166 h 1035"/>
                <a:gd name="T20" fmla="*/ 261 w 424"/>
                <a:gd name="T21" fmla="*/ 180 h 1035"/>
                <a:gd name="T22" fmla="*/ 231 w 424"/>
                <a:gd name="T23" fmla="*/ 212 h 1035"/>
                <a:gd name="T24" fmla="*/ 212 w 424"/>
                <a:gd name="T25" fmla="*/ 229 h 1035"/>
                <a:gd name="T26" fmla="*/ 192 w 424"/>
                <a:gd name="T27" fmla="*/ 212 h 1035"/>
                <a:gd name="T28" fmla="*/ 162 w 424"/>
                <a:gd name="T29" fmla="*/ 180 h 1035"/>
                <a:gd name="T30" fmla="*/ 322 w 424"/>
                <a:gd name="T31" fmla="*/ 226 h 1035"/>
                <a:gd name="T32" fmla="*/ 255 w 424"/>
                <a:gd name="T33" fmla="*/ 197 h 1035"/>
                <a:gd name="T34" fmla="*/ 287 w 424"/>
                <a:gd name="T35" fmla="*/ 241 h 1035"/>
                <a:gd name="T36" fmla="*/ 283 w 424"/>
                <a:gd name="T37" fmla="*/ 250 h 1035"/>
                <a:gd name="T38" fmla="*/ 249 w 424"/>
                <a:gd name="T39" fmla="*/ 243 h 1035"/>
                <a:gd name="T40" fmla="*/ 217 w 424"/>
                <a:gd name="T41" fmla="*/ 290 h 1035"/>
                <a:gd name="T42" fmla="*/ 183 w 424"/>
                <a:gd name="T43" fmla="*/ 247 h 1035"/>
                <a:gd name="T44" fmla="*/ 170 w 424"/>
                <a:gd name="T45" fmla="*/ 243 h 1035"/>
                <a:gd name="T46" fmla="*/ 139 w 424"/>
                <a:gd name="T47" fmla="*/ 249 h 1035"/>
                <a:gd name="T48" fmla="*/ 170 w 424"/>
                <a:gd name="T49" fmla="*/ 199 h 1035"/>
                <a:gd name="T50" fmla="*/ 168 w 424"/>
                <a:gd name="T51" fmla="*/ 197 h 1035"/>
                <a:gd name="T52" fmla="*/ 99 w 424"/>
                <a:gd name="T53" fmla="*/ 227 h 1035"/>
                <a:gd name="T54" fmla="*/ 36 w 424"/>
                <a:gd name="T55" fmla="*/ 334 h 1035"/>
                <a:gd name="T56" fmla="*/ 1 w 424"/>
                <a:gd name="T57" fmla="*/ 403 h 1035"/>
                <a:gd name="T58" fmla="*/ 12 w 424"/>
                <a:gd name="T59" fmla="*/ 444 h 1035"/>
                <a:gd name="T60" fmla="*/ 79 w 424"/>
                <a:gd name="T61" fmla="*/ 558 h 1035"/>
                <a:gd name="T62" fmla="*/ 92 w 424"/>
                <a:gd name="T63" fmla="*/ 565 h 1035"/>
                <a:gd name="T64" fmla="*/ 102 w 424"/>
                <a:gd name="T65" fmla="*/ 596 h 1035"/>
                <a:gd name="T66" fmla="*/ 138 w 424"/>
                <a:gd name="T67" fmla="*/ 1024 h 1035"/>
                <a:gd name="T68" fmla="*/ 150 w 424"/>
                <a:gd name="T69" fmla="*/ 1035 h 1035"/>
                <a:gd name="T70" fmla="*/ 196 w 424"/>
                <a:gd name="T71" fmla="*/ 1028 h 1035"/>
                <a:gd name="T72" fmla="*/ 207 w 424"/>
                <a:gd name="T73" fmla="*/ 608 h 1035"/>
                <a:gd name="T74" fmla="*/ 218 w 424"/>
                <a:gd name="T75" fmla="*/ 611 h 1035"/>
                <a:gd name="T76" fmla="*/ 230 w 424"/>
                <a:gd name="T77" fmla="*/ 1032 h 1035"/>
                <a:gd name="T78" fmla="*/ 278 w 424"/>
                <a:gd name="T79" fmla="*/ 1034 h 1035"/>
                <a:gd name="T80" fmla="*/ 294 w 424"/>
                <a:gd name="T81" fmla="*/ 920 h 1035"/>
                <a:gd name="T82" fmla="*/ 330 w 424"/>
                <a:gd name="T83" fmla="*/ 594 h 1035"/>
                <a:gd name="T84" fmla="*/ 336 w 424"/>
                <a:gd name="T85" fmla="*/ 565 h 1035"/>
                <a:gd name="T86" fmla="*/ 366 w 424"/>
                <a:gd name="T87" fmla="*/ 525 h 1035"/>
                <a:gd name="T88" fmla="*/ 417 w 424"/>
                <a:gd name="T89" fmla="*/ 434 h 1035"/>
                <a:gd name="T90" fmla="*/ 420 w 424"/>
                <a:gd name="T91" fmla="*/ 395 h 1035"/>
                <a:gd name="T92" fmla="*/ 367 w 424"/>
                <a:gd name="T93" fmla="*/ 295 h 1035"/>
                <a:gd name="T94" fmla="*/ 322 w 424"/>
                <a:gd name="T95" fmla="*/ 226 h 1035"/>
                <a:gd name="T96" fmla="*/ 123 w 424"/>
                <a:gd name="T97" fmla="*/ 412 h 1035"/>
                <a:gd name="T98" fmla="*/ 123 w 424"/>
                <a:gd name="T99" fmla="*/ 448 h 1035"/>
                <a:gd name="T100" fmla="*/ 108 w 424"/>
                <a:gd name="T101" fmla="*/ 515 h 1035"/>
                <a:gd name="T102" fmla="*/ 111 w 424"/>
                <a:gd name="T103" fmla="*/ 337 h 1035"/>
                <a:gd name="T104" fmla="*/ 308 w 424"/>
                <a:gd name="T105" fmla="*/ 485 h 1035"/>
                <a:gd name="T106" fmla="*/ 299 w 424"/>
                <a:gd name="T107" fmla="*/ 421 h 1035"/>
                <a:gd name="T108" fmla="*/ 313 w 424"/>
                <a:gd name="T109" fmla="*/ 337 h 1035"/>
                <a:gd name="T110" fmla="*/ 316 w 424"/>
                <a:gd name="T111" fmla="*/ 515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4" h="1035">
                  <a:moveTo>
                    <a:pt x="120" y="169"/>
                  </a:moveTo>
                  <a:lnTo>
                    <a:pt x="120" y="169"/>
                  </a:lnTo>
                  <a:lnTo>
                    <a:pt x="124" y="164"/>
                  </a:lnTo>
                  <a:lnTo>
                    <a:pt x="127" y="159"/>
                  </a:lnTo>
                  <a:lnTo>
                    <a:pt x="129" y="154"/>
                  </a:lnTo>
                  <a:lnTo>
                    <a:pt x="130" y="149"/>
                  </a:lnTo>
                  <a:lnTo>
                    <a:pt x="131" y="136"/>
                  </a:lnTo>
                  <a:lnTo>
                    <a:pt x="131" y="124"/>
                  </a:lnTo>
                  <a:lnTo>
                    <a:pt x="131" y="124"/>
                  </a:lnTo>
                  <a:lnTo>
                    <a:pt x="132" y="101"/>
                  </a:lnTo>
                  <a:lnTo>
                    <a:pt x="133" y="80"/>
                  </a:lnTo>
                  <a:lnTo>
                    <a:pt x="136" y="60"/>
                  </a:lnTo>
                  <a:lnTo>
                    <a:pt x="138" y="51"/>
                  </a:lnTo>
                  <a:lnTo>
                    <a:pt x="140" y="43"/>
                  </a:lnTo>
                  <a:lnTo>
                    <a:pt x="144" y="35"/>
                  </a:lnTo>
                  <a:lnTo>
                    <a:pt x="148" y="28"/>
                  </a:lnTo>
                  <a:lnTo>
                    <a:pt x="153" y="22"/>
                  </a:lnTo>
                  <a:lnTo>
                    <a:pt x="159" y="16"/>
                  </a:lnTo>
                  <a:lnTo>
                    <a:pt x="166" y="11"/>
                  </a:lnTo>
                  <a:lnTo>
                    <a:pt x="174" y="7"/>
                  </a:lnTo>
                  <a:lnTo>
                    <a:pt x="185" y="3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202" y="0"/>
                  </a:lnTo>
                  <a:lnTo>
                    <a:pt x="209" y="0"/>
                  </a:lnTo>
                  <a:lnTo>
                    <a:pt x="213" y="1"/>
                  </a:lnTo>
                  <a:lnTo>
                    <a:pt x="215" y="3"/>
                  </a:lnTo>
                  <a:lnTo>
                    <a:pt x="218" y="5"/>
                  </a:lnTo>
                  <a:lnTo>
                    <a:pt x="219" y="7"/>
                  </a:lnTo>
                  <a:lnTo>
                    <a:pt x="219" y="7"/>
                  </a:lnTo>
                  <a:lnTo>
                    <a:pt x="230" y="5"/>
                  </a:lnTo>
                  <a:lnTo>
                    <a:pt x="240" y="5"/>
                  </a:lnTo>
                  <a:lnTo>
                    <a:pt x="249" y="6"/>
                  </a:lnTo>
                  <a:lnTo>
                    <a:pt x="257" y="9"/>
                  </a:lnTo>
                  <a:lnTo>
                    <a:pt x="265" y="14"/>
                  </a:lnTo>
                  <a:lnTo>
                    <a:pt x="272" y="20"/>
                  </a:lnTo>
                  <a:lnTo>
                    <a:pt x="277" y="28"/>
                  </a:lnTo>
                  <a:lnTo>
                    <a:pt x="281" y="37"/>
                  </a:lnTo>
                  <a:lnTo>
                    <a:pt x="281" y="37"/>
                  </a:lnTo>
                  <a:lnTo>
                    <a:pt x="284" y="47"/>
                  </a:lnTo>
                  <a:lnTo>
                    <a:pt x="287" y="56"/>
                  </a:lnTo>
                  <a:lnTo>
                    <a:pt x="290" y="78"/>
                  </a:lnTo>
                  <a:lnTo>
                    <a:pt x="292" y="100"/>
                  </a:lnTo>
                  <a:lnTo>
                    <a:pt x="292" y="127"/>
                  </a:lnTo>
                  <a:lnTo>
                    <a:pt x="292" y="127"/>
                  </a:lnTo>
                  <a:lnTo>
                    <a:pt x="293" y="139"/>
                  </a:lnTo>
                  <a:lnTo>
                    <a:pt x="294" y="151"/>
                  </a:lnTo>
                  <a:lnTo>
                    <a:pt x="295" y="157"/>
                  </a:lnTo>
                  <a:lnTo>
                    <a:pt x="297" y="161"/>
                  </a:lnTo>
                  <a:lnTo>
                    <a:pt x="300" y="166"/>
                  </a:lnTo>
                  <a:lnTo>
                    <a:pt x="303" y="169"/>
                  </a:lnTo>
                  <a:lnTo>
                    <a:pt x="303" y="169"/>
                  </a:lnTo>
                  <a:lnTo>
                    <a:pt x="291" y="174"/>
                  </a:lnTo>
                  <a:lnTo>
                    <a:pt x="277" y="177"/>
                  </a:lnTo>
                  <a:lnTo>
                    <a:pt x="261" y="180"/>
                  </a:lnTo>
                  <a:lnTo>
                    <a:pt x="242" y="182"/>
                  </a:lnTo>
                  <a:lnTo>
                    <a:pt x="240" y="197"/>
                  </a:lnTo>
                  <a:lnTo>
                    <a:pt x="240" y="197"/>
                  </a:lnTo>
                  <a:lnTo>
                    <a:pt x="236" y="204"/>
                  </a:lnTo>
                  <a:lnTo>
                    <a:pt x="231" y="212"/>
                  </a:lnTo>
                  <a:lnTo>
                    <a:pt x="224" y="220"/>
                  </a:lnTo>
                  <a:lnTo>
                    <a:pt x="216" y="228"/>
                  </a:lnTo>
                  <a:lnTo>
                    <a:pt x="216" y="228"/>
                  </a:lnTo>
                  <a:lnTo>
                    <a:pt x="214" y="229"/>
                  </a:lnTo>
                  <a:lnTo>
                    <a:pt x="212" y="229"/>
                  </a:lnTo>
                  <a:lnTo>
                    <a:pt x="209" y="229"/>
                  </a:lnTo>
                  <a:lnTo>
                    <a:pt x="207" y="228"/>
                  </a:lnTo>
                  <a:lnTo>
                    <a:pt x="207" y="228"/>
                  </a:lnTo>
                  <a:lnTo>
                    <a:pt x="199" y="220"/>
                  </a:lnTo>
                  <a:lnTo>
                    <a:pt x="192" y="212"/>
                  </a:lnTo>
                  <a:lnTo>
                    <a:pt x="187" y="204"/>
                  </a:lnTo>
                  <a:lnTo>
                    <a:pt x="184" y="197"/>
                  </a:lnTo>
                  <a:lnTo>
                    <a:pt x="180" y="182"/>
                  </a:lnTo>
                  <a:lnTo>
                    <a:pt x="180" y="182"/>
                  </a:lnTo>
                  <a:lnTo>
                    <a:pt x="162" y="180"/>
                  </a:lnTo>
                  <a:lnTo>
                    <a:pt x="146" y="177"/>
                  </a:lnTo>
                  <a:lnTo>
                    <a:pt x="132" y="174"/>
                  </a:lnTo>
                  <a:lnTo>
                    <a:pt x="120" y="169"/>
                  </a:lnTo>
                  <a:lnTo>
                    <a:pt x="120" y="169"/>
                  </a:lnTo>
                  <a:close/>
                  <a:moveTo>
                    <a:pt x="322" y="226"/>
                  </a:moveTo>
                  <a:lnTo>
                    <a:pt x="322" y="226"/>
                  </a:lnTo>
                  <a:lnTo>
                    <a:pt x="306" y="217"/>
                  </a:lnTo>
                  <a:lnTo>
                    <a:pt x="290" y="210"/>
                  </a:lnTo>
                  <a:lnTo>
                    <a:pt x="255" y="197"/>
                  </a:lnTo>
                  <a:lnTo>
                    <a:pt x="255" y="197"/>
                  </a:lnTo>
                  <a:lnTo>
                    <a:pt x="254" y="197"/>
                  </a:lnTo>
                  <a:lnTo>
                    <a:pt x="253" y="197"/>
                  </a:lnTo>
                  <a:lnTo>
                    <a:pt x="252" y="198"/>
                  </a:lnTo>
                  <a:lnTo>
                    <a:pt x="253" y="199"/>
                  </a:lnTo>
                  <a:lnTo>
                    <a:pt x="287" y="241"/>
                  </a:lnTo>
                  <a:lnTo>
                    <a:pt x="287" y="241"/>
                  </a:lnTo>
                  <a:lnTo>
                    <a:pt x="289" y="244"/>
                  </a:lnTo>
                  <a:lnTo>
                    <a:pt x="288" y="247"/>
                  </a:lnTo>
                  <a:lnTo>
                    <a:pt x="285" y="249"/>
                  </a:lnTo>
                  <a:lnTo>
                    <a:pt x="283" y="250"/>
                  </a:lnTo>
                  <a:lnTo>
                    <a:pt x="282" y="250"/>
                  </a:lnTo>
                  <a:lnTo>
                    <a:pt x="282" y="250"/>
                  </a:lnTo>
                  <a:lnTo>
                    <a:pt x="266" y="246"/>
                  </a:lnTo>
                  <a:lnTo>
                    <a:pt x="253" y="243"/>
                  </a:lnTo>
                  <a:lnTo>
                    <a:pt x="249" y="243"/>
                  </a:lnTo>
                  <a:lnTo>
                    <a:pt x="246" y="244"/>
                  </a:lnTo>
                  <a:lnTo>
                    <a:pt x="243" y="245"/>
                  </a:lnTo>
                  <a:lnTo>
                    <a:pt x="241" y="247"/>
                  </a:lnTo>
                  <a:lnTo>
                    <a:pt x="217" y="290"/>
                  </a:lnTo>
                  <a:lnTo>
                    <a:pt x="217" y="290"/>
                  </a:lnTo>
                  <a:lnTo>
                    <a:pt x="215" y="292"/>
                  </a:lnTo>
                  <a:lnTo>
                    <a:pt x="212" y="293"/>
                  </a:lnTo>
                  <a:lnTo>
                    <a:pt x="209" y="292"/>
                  </a:lnTo>
                  <a:lnTo>
                    <a:pt x="207" y="290"/>
                  </a:lnTo>
                  <a:lnTo>
                    <a:pt x="183" y="247"/>
                  </a:lnTo>
                  <a:lnTo>
                    <a:pt x="183" y="247"/>
                  </a:lnTo>
                  <a:lnTo>
                    <a:pt x="180" y="245"/>
                  </a:lnTo>
                  <a:lnTo>
                    <a:pt x="177" y="244"/>
                  </a:lnTo>
                  <a:lnTo>
                    <a:pt x="174" y="243"/>
                  </a:lnTo>
                  <a:lnTo>
                    <a:pt x="170" y="243"/>
                  </a:lnTo>
                  <a:lnTo>
                    <a:pt x="158" y="246"/>
                  </a:lnTo>
                  <a:lnTo>
                    <a:pt x="142" y="250"/>
                  </a:lnTo>
                  <a:lnTo>
                    <a:pt x="142" y="250"/>
                  </a:lnTo>
                  <a:lnTo>
                    <a:pt x="141" y="250"/>
                  </a:lnTo>
                  <a:lnTo>
                    <a:pt x="139" y="249"/>
                  </a:lnTo>
                  <a:lnTo>
                    <a:pt x="136" y="247"/>
                  </a:lnTo>
                  <a:lnTo>
                    <a:pt x="135" y="244"/>
                  </a:lnTo>
                  <a:lnTo>
                    <a:pt x="137" y="241"/>
                  </a:lnTo>
                  <a:lnTo>
                    <a:pt x="170" y="199"/>
                  </a:lnTo>
                  <a:lnTo>
                    <a:pt x="170" y="199"/>
                  </a:lnTo>
                  <a:lnTo>
                    <a:pt x="171" y="198"/>
                  </a:lnTo>
                  <a:lnTo>
                    <a:pt x="170" y="197"/>
                  </a:lnTo>
                  <a:lnTo>
                    <a:pt x="169" y="197"/>
                  </a:lnTo>
                  <a:lnTo>
                    <a:pt x="168" y="197"/>
                  </a:lnTo>
                  <a:lnTo>
                    <a:pt x="168" y="197"/>
                  </a:lnTo>
                  <a:lnTo>
                    <a:pt x="134" y="210"/>
                  </a:lnTo>
                  <a:lnTo>
                    <a:pt x="118" y="217"/>
                  </a:lnTo>
                  <a:lnTo>
                    <a:pt x="101" y="226"/>
                  </a:lnTo>
                  <a:lnTo>
                    <a:pt x="101" y="226"/>
                  </a:lnTo>
                  <a:lnTo>
                    <a:pt x="99" y="227"/>
                  </a:lnTo>
                  <a:lnTo>
                    <a:pt x="99" y="227"/>
                  </a:lnTo>
                  <a:lnTo>
                    <a:pt x="88" y="243"/>
                  </a:lnTo>
                  <a:lnTo>
                    <a:pt x="77" y="260"/>
                  </a:lnTo>
                  <a:lnTo>
                    <a:pt x="57" y="296"/>
                  </a:lnTo>
                  <a:lnTo>
                    <a:pt x="36" y="334"/>
                  </a:lnTo>
                  <a:lnTo>
                    <a:pt x="15" y="373"/>
                  </a:lnTo>
                  <a:lnTo>
                    <a:pt x="15" y="373"/>
                  </a:lnTo>
                  <a:lnTo>
                    <a:pt x="8" y="386"/>
                  </a:lnTo>
                  <a:lnTo>
                    <a:pt x="4" y="395"/>
                  </a:lnTo>
                  <a:lnTo>
                    <a:pt x="1" y="403"/>
                  </a:lnTo>
                  <a:lnTo>
                    <a:pt x="0" y="410"/>
                  </a:lnTo>
                  <a:lnTo>
                    <a:pt x="1" y="417"/>
                  </a:lnTo>
                  <a:lnTo>
                    <a:pt x="3" y="425"/>
                  </a:lnTo>
                  <a:lnTo>
                    <a:pt x="7" y="434"/>
                  </a:lnTo>
                  <a:lnTo>
                    <a:pt x="12" y="444"/>
                  </a:lnTo>
                  <a:lnTo>
                    <a:pt x="12" y="444"/>
                  </a:lnTo>
                  <a:lnTo>
                    <a:pt x="28" y="477"/>
                  </a:lnTo>
                  <a:lnTo>
                    <a:pt x="42" y="501"/>
                  </a:lnTo>
                  <a:lnTo>
                    <a:pt x="57" y="525"/>
                  </a:lnTo>
                  <a:lnTo>
                    <a:pt x="79" y="558"/>
                  </a:lnTo>
                  <a:lnTo>
                    <a:pt x="79" y="558"/>
                  </a:lnTo>
                  <a:lnTo>
                    <a:pt x="82" y="561"/>
                  </a:lnTo>
                  <a:lnTo>
                    <a:pt x="85" y="563"/>
                  </a:lnTo>
                  <a:lnTo>
                    <a:pt x="88" y="565"/>
                  </a:lnTo>
                  <a:lnTo>
                    <a:pt x="92" y="565"/>
                  </a:lnTo>
                  <a:lnTo>
                    <a:pt x="92" y="565"/>
                  </a:lnTo>
                  <a:lnTo>
                    <a:pt x="87" y="592"/>
                  </a:lnTo>
                  <a:lnTo>
                    <a:pt x="87" y="592"/>
                  </a:lnTo>
                  <a:lnTo>
                    <a:pt x="93" y="594"/>
                  </a:lnTo>
                  <a:lnTo>
                    <a:pt x="102" y="596"/>
                  </a:lnTo>
                  <a:lnTo>
                    <a:pt x="102" y="596"/>
                  </a:lnTo>
                  <a:lnTo>
                    <a:pt x="111" y="702"/>
                  </a:lnTo>
                  <a:lnTo>
                    <a:pt x="121" y="810"/>
                  </a:lnTo>
                  <a:lnTo>
                    <a:pt x="130" y="920"/>
                  </a:lnTo>
                  <a:lnTo>
                    <a:pt x="138" y="1024"/>
                  </a:lnTo>
                  <a:lnTo>
                    <a:pt x="138" y="1024"/>
                  </a:lnTo>
                  <a:lnTo>
                    <a:pt x="139" y="1029"/>
                  </a:lnTo>
                  <a:lnTo>
                    <a:pt x="142" y="1032"/>
                  </a:lnTo>
                  <a:lnTo>
                    <a:pt x="146" y="1034"/>
                  </a:lnTo>
                  <a:lnTo>
                    <a:pt x="150" y="1035"/>
                  </a:lnTo>
                  <a:lnTo>
                    <a:pt x="185" y="1035"/>
                  </a:lnTo>
                  <a:lnTo>
                    <a:pt x="185" y="1035"/>
                  </a:lnTo>
                  <a:lnTo>
                    <a:pt x="190" y="1034"/>
                  </a:lnTo>
                  <a:lnTo>
                    <a:pt x="194" y="1032"/>
                  </a:lnTo>
                  <a:lnTo>
                    <a:pt x="196" y="1028"/>
                  </a:lnTo>
                  <a:lnTo>
                    <a:pt x="197" y="1023"/>
                  </a:lnTo>
                  <a:lnTo>
                    <a:pt x="205" y="616"/>
                  </a:lnTo>
                  <a:lnTo>
                    <a:pt x="205" y="616"/>
                  </a:lnTo>
                  <a:lnTo>
                    <a:pt x="206" y="611"/>
                  </a:lnTo>
                  <a:lnTo>
                    <a:pt x="207" y="608"/>
                  </a:lnTo>
                  <a:lnTo>
                    <a:pt x="210" y="606"/>
                  </a:lnTo>
                  <a:lnTo>
                    <a:pt x="212" y="605"/>
                  </a:lnTo>
                  <a:lnTo>
                    <a:pt x="214" y="606"/>
                  </a:lnTo>
                  <a:lnTo>
                    <a:pt x="216" y="608"/>
                  </a:lnTo>
                  <a:lnTo>
                    <a:pt x="218" y="611"/>
                  </a:lnTo>
                  <a:lnTo>
                    <a:pt x="219" y="616"/>
                  </a:lnTo>
                  <a:lnTo>
                    <a:pt x="227" y="1023"/>
                  </a:lnTo>
                  <a:lnTo>
                    <a:pt x="227" y="1023"/>
                  </a:lnTo>
                  <a:lnTo>
                    <a:pt x="228" y="1028"/>
                  </a:lnTo>
                  <a:lnTo>
                    <a:pt x="230" y="1032"/>
                  </a:lnTo>
                  <a:lnTo>
                    <a:pt x="234" y="1034"/>
                  </a:lnTo>
                  <a:lnTo>
                    <a:pt x="239" y="1035"/>
                  </a:lnTo>
                  <a:lnTo>
                    <a:pt x="274" y="1035"/>
                  </a:lnTo>
                  <a:lnTo>
                    <a:pt x="274" y="1035"/>
                  </a:lnTo>
                  <a:lnTo>
                    <a:pt x="278" y="1034"/>
                  </a:lnTo>
                  <a:lnTo>
                    <a:pt x="282" y="1032"/>
                  </a:lnTo>
                  <a:lnTo>
                    <a:pt x="285" y="1029"/>
                  </a:lnTo>
                  <a:lnTo>
                    <a:pt x="286" y="1024"/>
                  </a:lnTo>
                  <a:lnTo>
                    <a:pt x="286" y="1024"/>
                  </a:lnTo>
                  <a:lnTo>
                    <a:pt x="294" y="920"/>
                  </a:lnTo>
                  <a:lnTo>
                    <a:pt x="303" y="810"/>
                  </a:lnTo>
                  <a:lnTo>
                    <a:pt x="313" y="702"/>
                  </a:lnTo>
                  <a:lnTo>
                    <a:pt x="321" y="596"/>
                  </a:lnTo>
                  <a:lnTo>
                    <a:pt x="321" y="596"/>
                  </a:lnTo>
                  <a:lnTo>
                    <a:pt x="330" y="594"/>
                  </a:lnTo>
                  <a:lnTo>
                    <a:pt x="337" y="592"/>
                  </a:lnTo>
                  <a:lnTo>
                    <a:pt x="337" y="592"/>
                  </a:lnTo>
                  <a:lnTo>
                    <a:pt x="331" y="565"/>
                  </a:lnTo>
                  <a:lnTo>
                    <a:pt x="331" y="565"/>
                  </a:lnTo>
                  <a:lnTo>
                    <a:pt x="336" y="565"/>
                  </a:lnTo>
                  <a:lnTo>
                    <a:pt x="339" y="563"/>
                  </a:lnTo>
                  <a:lnTo>
                    <a:pt x="342" y="561"/>
                  </a:lnTo>
                  <a:lnTo>
                    <a:pt x="345" y="558"/>
                  </a:lnTo>
                  <a:lnTo>
                    <a:pt x="345" y="558"/>
                  </a:lnTo>
                  <a:lnTo>
                    <a:pt x="366" y="525"/>
                  </a:lnTo>
                  <a:lnTo>
                    <a:pt x="382" y="501"/>
                  </a:lnTo>
                  <a:lnTo>
                    <a:pt x="395" y="477"/>
                  </a:lnTo>
                  <a:lnTo>
                    <a:pt x="412" y="444"/>
                  </a:lnTo>
                  <a:lnTo>
                    <a:pt x="412" y="444"/>
                  </a:lnTo>
                  <a:lnTo>
                    <a:pt x="417" y="434"/>
                  </a:lnTo>
                  <a:lnTo>
                    <a:pt x="421" y="425"/>
                  </a:lnTo>
                  <a:lnTo>
                    <a:pt x="423" y="417"/>
                  </a:lnTo>
                  <a:lnTo>
                    <a:pt x="424" y="410"/>
                  </a:lnTo>
                  <a:lnTo>
                    <a:pt x="423" y="403"/>
                  </a:lnTo>
                  <a:lnTo>
                    <a:pt x="420" y="395"/>
                  </a:lnTo>
                  <a:lnTo>
                    <a:pt x="416" y="386"/>
                  </a:lnTo>
                  <a:lnTo>
                    <a:pt x="408" y="373"/>
                  </a:lnTo>
                  <a:lnTo>
                    <a:pt x="408" y="373"/>
                  </a:lnTo>
                  <a:lnTo>
                    <a:pt x="388" y="334"/>
                  </a:lnTo>
                  <a:lnTo>
                    <a:pt x="367" y="295"/>
                  </a:lnTo>
                  <a:lnTo>
                    <a:pt x="346" y="260"/>
                  </a:lnTo>
                  <a:lnTo>
                    <a:pt x="336" y="243"/>
                  </a:lnTo>
                  <a:lnTo>
                    <a:pt x="324" y="227"/>
                  </a:lnTo>
                  <a:lnTo>
                    <a:pt x="324" y="227"/>
                  </a:lnTo>
                  <a:lnTo>
                    <a:pt x="322" y="226"/>
                  </a:lnTo>
                  <a:lnTo>
                    <a:pt x="322" y="226"/>
                  </a:lnTo>
                  <a:close/>
                  <a:moveTo>
                    <a:pt x="111" y="337"/>
                  </a:moveTo>
                  <a:lnTo>
                    <a:pt x="111" y="337"/>
                  </a:lnTo>
                  <a:lnTo>
                    <a:pt x="116" y="370"/>
                  </a:lnTo>
                  <a:lnTo>
                    <a:pt x="123" y="412"/>
                  </a:lnTo>
                  <a:lnTo>
                    <a:pt x="123" y="412"/>
                  </a:lnTo>
                  <a:lnTo>
                    <a:pt x="125" y="421"/>
                  </a:lnTo>
                  <a:lnTo>
                    <a:pt x="125" y="429"/>
                  </a:lnTo>
                  <a:lnTo>
                    <a:pt x="124" y="439"/>
                  </a:lnTo>
                  <a:lnTo>
                    <a:pt x="123" y="448"/>
                  </a:lnTo>
                  <a:lnTo>
                    <a:pt x="120" y="467"/>
                  </a:lnTo>
                  <a:lnTo>
                    <a:pt x="116" y="485"/>
                  </a:lnTo>
                  <a:lnTo>
                    <a:pt x="116" y="485"/>
                  </a:lnTo>
                  <a:lnTo>
                    <a:pt x="108" y="515"/>
                  </a:lnTo>
                  <a:lnTo>
                    <a:pt x="108" y="515"/>
                  </a:lnTo>
                  <a:lnTo>
                    <a:pt x="83" y="467"/>
                  </a:lnTo>
                  <a:lnTo>
                    <a:pt x="60" y="418"/>
                  </a:lnTo>
                  <a:lnTo>
                    <a:pt x="60" y="418"/>
                  </a:lnTo>
                  <a:lnTo>
                    <a:pt x="85" y="377"/>
                  </a:lnTo>
                  <a:lnTo>
                    <a:pt x="111" y="337"/>
                  </a:lnTo>
                  <a:lnTo>
                    <a:pt x="111" y="337"/>
                  </a:lnTo>
                  <a:close/>
                  <a:moveTo>
                    <a:pt x="316" y="515"/>
                  </a:moveTo>
                  <a:lnTo>
                    <a:pt x="316" y="515"/>
                  </a:lnTo>
                  <a:lnTo>
                    <a:pt x="308" y="485"/>
                  </a:lnTo>
                  <a:lnTo>
                    <a:pt x="308" y="485"/>
                  </a:lnTo>
                  <a:lnTo>
                    <a:pt x="304" y="467"/>
                  </a:lnTo>
                  <a:lnTo>
                    <a:pt x="301" y="448"/>
                  </a:lnTo>
                  <a:lnTo>
                    <a:pt x="300" y="439"/>
                  </a:lnTo>
                  <a:lnTo>
                    <a:pt x="299" y="429"/>
                  </a:lnTo>
                  <a:lnTo>
                    <a:pt x="299" y="421"/>
                  </a:lnTo>
                  <a:lnTo>
                    <a:pt x="301" y="412"/>
                  </a:lnTo>
                  <a:lnTo>
                    <a:pt x="301" y="412"/>
                  </a:lnTo>
                  <a:lnTo>
                    <a:pt x="308" y="370"/>
                  </a:lnTo>
                  <a:lnTo>
                    <a:pt x="313" y="337"/>
                  </a:lnTo>
                  <a:lnTo>
                    <a:pt x="313" y="337"/>
                  </a:lnTo>
                  <a:lnTo>
                    <a:pt x="339" y="377"/>
                  </a:lnTo>
                  <a:lnTo>
                    <a:pt x="364" y="418"/>
                  </a:lnTo>
                  <a:lnTo>
                    <a:pt x="364" y="418"/>
                  </a:lnTo>
                  <a:lnTo>
                    <a:pt x="341" y="467"/>
                  </a:lnTo>
                  <a:lnTo>
                    <a:pt x="316" y="515"/>
                  </a:lnTo>
                  <a:lnTo>
                    <a:pt x="316" y="515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566519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0" y="1374250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Introduction to subqueries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310922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Single row subqueries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 smtClean="0"/>
              <a:t>Subqueries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0" y="2239185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Subqueries in the where clause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03545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Multi row subqueries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90632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Subqueries in the having clause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50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Subqueries in the where clause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881275" y="1261022"/>
            <a:ext cx="8775232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The inner query, or subquery executes before the main query.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The result of the subquery is used to complete the outer query.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The shorthand shows the basic layout of subqueries in the WHERE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881275" y="4401895"/>
            <a:ext cx="877523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Enclose subqueries in </a:t>
            </a:r>
            <a:r>
              <a:rPr lang="en-GB" sz="1800" b="0" dirty="0" smtClean="0"/>
              <a:t>parentheses</a:t>
            </a:r>
            <a:endParaRPr lang="en-GB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Place subqueries on the right of the comparison operator for </a:t>
            </a:r>
            <a:r>
              <a:rPr lang="en-GB" sz="1800" b="0" dirty="0" smtClean="0"/>
              <a:t>readability</a:t>
            </a:r>
            <a:endParaRPr lang="en-GB" b="0" dirty="0"/>
          </a:p>
        </p:txBody>
      </p:sp>
      <p:sp>
        <p:nvSpPr>
          <p:cNvPr id="6" name="Rectangle 5"/>
          <p:cNvSpPr/>
          <p:nvPr/>
        </p:nvSpPr>
        <p:spPr>
          <a:xfrm>
            <a:off x="1881275" y="2454432"/>
            <a:ext cx="8219684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>
                <a:latin typeface="Consolas" pitchFamily="49" charset="0"/>
              </a:rPr>
              <a:t>SELECT </a:t>
            </a:r>
            <a:r>
              <a:rPr lang="en-US" sz="2000" b="1" dirty="0" err="1" smtClean="0">
                <a:latin typeface="Consolas" pitchFamily="49" charset="0"/>
              </a:rPr>
              <a:t>select_list</a:t>
            </a:r>
            <a:r>
              <a:rPr lang="en-US" sz="2000" b="1" dirty="0" smtClean="0">
                <a:latin typeface="Consolas" pitchFamily="49" charset="0"/>
              </a:rPr>
              <a:t> </a:t>
            </a:r>
          </a:p>
          <a:p>
            <a:r>
              <a:rPr lang="en-US" sz="2000" b="1" dirty="0" smtClean="0">
                <a:latin typeface="Consolas" pitchFamily="49" charset="0"/>
              </a:rPr>
              <a:t>	FROM table</a:t>
            </a:r>
          </a:p>
          <a:p>
            <a:r>
              <a:rPr lang="en-US" sz="2000" b="1" dirty="0">
                <a:latin typeface="Consolas" pitchFamily="49" charset="0"/>
              </a:rPr>
              <a:t>	</a:t>
            </a:r>
            <a:r>
              <a:rPr lang="en-US" sz="2000" b="1" dirty="0" smtClean="0">
                <a:latin typeface="Consolas" pitchFamily="49" charset="0"/>
              </a:rPr>
              <a:t>WHERE </a:t>
            </a:r>
            <a:r>
              <a:rPr lang="en-US" sz="2000" b="1" dirty="0" err="1" smtClean="0">
                <a:latin typeface="Consolas" pitchFamily="49" charset="0"/>
              </a:rPr>
              <a:t>column_name</a:t>
            </a:r>
            <a:r>
              <a:rPr lang="en-US" sz="2000" b="1" dirty="0" smtClean="0">
                <a:latin typeface="Consolas" pitchFamily="49" charset="0"/>
              </a:rPr>
              <a:t> operator (</a:t>
            </a:r>
            <a:r>
              <a:rPr lang="en-US" sz="2000" b="1" dirty="0" smtClean="0">
                <a:solidFill>
                  <a:srgbClr val="00A4F6"/>
                </a:solidFill>
                <a:latin typeface="Consolas" pitchFamily="49" charset="0"/>
              </a:rPr>
              <a:t>SELECT </a:t>
            </a:r>
            <a:r>
              <a:rPr lang="en-US" sz="2000" b="1" dirty="0" err="1" smtClean="0">
                <a:solidFill>
                  <a:srgbClr val="00A4F6"/>
                </a:solidFill>
                <a:latin typeface="Consolas" pitchFamily="49" charset="0"/>
              </a:rPr>
              <a:t>select_list</a:t>
            </a:r>
            <a:endParaRPr lang="en-US" sz="2000" b="1" dirty="0" smtClean="0">
              <a:solidFill>
                <a:srgbClr val="00A4F6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A4F6"/>
                </a:solidFill>
                <a:latin typeface="Consolas" pitchFamily="49" charset="0"/>
              </a:rPr>
              <a:t>	</a:t>
            </a:r>
            <a:r>
              <a:rPr lang="en-US" sz="2000" b="1" dirty="0" smtClean="0">
                <a:solidFill>
                  <a:srgbClr val="00A4F6"/>
                </a:solidFill>
                <a:latin typeface="Consolas" pitchFamily="49" charset="0"/>
              </a:rPr>
              <a:t>										FROM table</a:t>
            </a:r>
          </a:p>
          <a:p>
            <a:r>
              <a:rPr lang="en-US" sz="2000" b="1" dirty="0">
                <a:solidFill>
                  <a:srgbClr val="00A4F6"/>
                </a:solidFill>
                <a:latin typeface="Consolas" pitchFamily="49" charset="0"/>
              </a:rPr>
              <a:t>	</a:t>
            </a:r>
            <a:r>
              <a:rPr lang="en-US" sz="2000" b="1" dirty="0" smtClean="0">
                <a:solidFill>
                  <a:srgbClr val="00A4F6"/>
                </a:solidFill>
                <a:latin typeface="Consolas" pitchFamily="49" charset="0"/>
              </a:rPr>
              <a:t>										WHERE …</a:t>
            </a:r>
            <a:r>
              <a:rPr lang="en-US" sz="2000" b="1" dirty="0" smtClean="0">
                <a:latin typeface="Consolas" pitchFamily="49" charset="0"/>
              </a:rPr>
              <a:t>);</a:t>
            </a:r>
            <a:endParaRPr lang="en-US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8888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Subqueries in the where clause</a:t>
            </a:r>
            <a:endParaRPr lang="en-GB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881151" y="1282990"/>
            <a:ext cx="8775232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The inner query returns the salary of employee </a:t>
            </a:r>
            <a:r>
              <a:rPr lang="en-GB" sz="1800" b="0" dirty="0" smtClean="0"/>
              <a:t>Russell</a:t>
            </a:r>
            <a:endParaRPr lang="en-GB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The main query returns those who earn more than </a:t>
            </a:r>
            <a:r>
              <a:rPr lang="en-GB" sz="1800" b="0" dirty="0" smtClean="0"/>
              <a:t>14000</a:t>
            </a:r>
            <a:r>
              <a:rPr lang="en-GB" sz="2200" b="0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51" y="4403632"/>
            <a:ext cx="3082282" cy="13971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81151" y="2351463"/>
            <a:ext cx="8219684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salary 			 		    </a:t>
            </a:r>
          </a:p>
          <a:p>
            <a:r>
              <a:rPr lang="en-US" sz="2000" b="1" dirty="0">
                <a:latin typeface="Consolas" pitchFamily="49" charset="0"/>
              </a:rPr>
              <a:t>	FROM employees				</a:t>
            </a:r>
            <a:r>
              <a:rPr lang="en-US" sz="1600" b="1" dirty="0">
                <a:solidFill>
                  <a:srgbClr val="00A4F6"/>
                </a:solidFill>
                <a:latin typeface="Consolas" pitchFamily="49" charset="0"/>
              </a:rPr>
              <a:t>14000</a:t>
            </a:r>
          </a:p>
          <a:p>
            <a:r>
              <a:rPr lang="en-US" sz="2000" b="1" dirty="0">
                <a:latin typeface="Consolas" pitchFamily="49" charset="0"/>
              </a:rPr>
              <a:t>	WHERE salary </a:t>
            </a:r>
            <a:r>
              <a:rPr lang="en-US" sz="2000" b="1" dirty="0" smtClean="0">
                <a:latin typeface="Consolas" pitchFamily="49" charset="0"/>
              </a:rPr>
              <a:t>&gt; </a:t>
            </a:r>
            <a:r>
              <a:rPr lang="en-US" sz="2000" b="1" dirty="0">
                <a:latin typeface="Consolas" pitchFamily="49" charset="0"/>
              </a:rPr>
              <a:t>(SELECT salary</a:t>
            </a:r>
          </a:p>
          <a:p>
            <a:r>
              <a:rPr lang="en-US" sz="2000" b="1" dirty="0">
                <a:latin typeface="Consolas" pitchFamily="49" charset="0"/>
              </a:rPr>
              <a:t>								FROM employees</a:t>
            </a:r>
          </a:p>
          <a:p>
            <a:r>
              <a:rPr lang="en-US" sz="2000" b="1" dirty="0">
                <a:latin typeface="Consolas" pitchFamily="49" charset="0"/>
              </a:rPr>
              <a:t>								WHERE </a:t>
            </a:r>
            <a:r>
              <a:rPr lang="en-US" sz="2000" b="1" dirty="0" err="1">
                <a:latin typeface="Consolas" pitchFamily="49" charset="0"/>
              </a:rPr>
              <a:t>employee_id</a:t>
            </a:r>
            <a:r>
              <a:rPr lang="en-US" sz="2000" b="1" dirty="0">
                <a:latin typeface="Consolas" pitchFamily="49" charset="0"/>
              </a:rPr>
              <a:t> = 145);</a:t>
            </a:r>
          </a:p>
        </p:txBody>
      </p:sp>
    </p:spTree>
    <p:extLst>
      <p:ext uri="{BB962C8B-B14F-4D97-AF65-F5344CB8AC3E}">
        <p14:creationId xmlns:p14="http://schemas.microsoft.com/office/powerpoint/2010/main" val="10448540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5921075" y="2651885"/>
            <a:ext cx="102781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2200" b="0" dirty="0" smtClean="0"/>
              <a:t>returns</a:t>
            </a:r>
            <a:endParaRPr lang="en-GB" sz="2200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485528" y="2170042"/>
          <a:ext cx="2954051" cy="1262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078">
                  <a:extLst>
                    <a:ext uri="{9D8B030D-6E8A-4147-A177-3AD203B41FA5}">
                      <a16:colId xmlns:a16="http://schemas.microsoft.com/office/drawing/2014/main" val="577773939"/>
                    </a:ext>
                  </a:extLst>
                </a:gridCol>
                <a:gridCol w="1288973">
                  <a:extLst>
                    <a:ext uri="{9D8B030D-6E8A-4147-A177-3AD203B41FA5}">
                      <a16:colId xmlns:a16="http://schemas.microsoft.com/office/drawing/2014/main" val="1726816837"/>
                    </a:ext>
                  </a:extLst>
                </a:gridCol>
              </a:tblGrid>
              <a:tr h="631073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MAIN Query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489307"/>
                  </a:ext>
                </a:extLst>
              </a:tr>
              <a:tr h="6310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Subquery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90966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5439579" y="3036605"/>
            <a:ext cx="191693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175" y="2748417"/>
            <a:ext cx="1520654" cy="57637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 bwMode="auto">
          <a:xfrm>
            <a:off x="1650827" y="1574150"/>
            <a:ext cx="89154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A4F6"/>
                </a:solidFill>
              </a:rPr>
              <a:t>Single row subquery</a:t>
            </a:r>
            <a:endParaRPr lang="en-GB" dirty="0">
              <a:solidFill>
                <a:srgbClr val="00A4F6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792536" y="3887694"/>
            <a:ext cx="89154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 smtClean="0">
                <a:solidFill>
                  <a:srgbClr val="00A4F6"/>
                </a:solidFill>
              </a:rPr>
              <a:t>Multi row subquery</a:t>
            </a:r>
            <a:endParaRPr lang="en-GB" b="0" dirty="0">
              <a:solidFill>
                <a:srgbClr val="00A4F6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485528" y="4523207"/>
          <a:ext cx="2954051" cy="1262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078">
                  <a:extLst>
                    <a:ext uri="{9D8B030D-6E8A-4147-A177-3AD203B41FA5}">
                      <a16:colId xmlns:a16="http://schemas.microsoft.com/office/drawing/2014/main" val="577773939"/>
                    </a:ext>
                  </a:extLst>
                </a:gridCol>
                <a:gridCol w="1288973">
                  <a:extLst>
                    <a:ext uri="{9D8B030D-6E8A-4147-A177-3AD203B41FA5}">
                      <a16:colId xmlns:a16="http://schemas.microsoft.com/office/drawing/2014/main" val="1726816837"/>
                    </a:ext>
                  </a:extLst>
                </a:gridCol>
              </a:tblGrid>
              <a:tr h="631073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MAIN Query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489307"/>
                  </a:ext>
                </a:extLst>
              </a:tr>
              <a:tr h="6310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Subquery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909660"/>
                  </a:ext>
                </a:extLst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 bwMode="auto">
          <a:xfrm>
            <a:off x="5872417" y="4992857"/>
            <a:ext cx="102781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2200" b="0" dirty="0" smtClean="0"/>
              <a:t>returns</a:t>
            </a:r>
            <a:endParaRPr lang="en-GB" sz="2200" b="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39579" y="5405232"/>
            <a:ext cx="191693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302" y="4963711"/>
            <a:ext cx="1520654" cy="821643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 bwMode="auto">
          <a:xfrm>
            <a:off x="7892545" y="5672142"/>
            <a:ext cx="44774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subqueries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6918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DM PowerPoint Theme Template 3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89861B3F646489F8AEBE93814FF91" ma:contentTypeVersion="" ma:contentTypeDescription="Create a new document." ma:contentTypeScope="" ma:versionID="f9aaf9ae1821c4efb019990cff0224c4">
  <xsd:schema xmlns:xsd="http://www.w3.org/2001/XMLSchema" xmlns:xs="http://www.w3.org/2001/XMLSchema" xmlns:p="http://schemas.microsoft.com/office/2006/metadata/properties" xmlns:ns3="418db1f2-a8e7-49d4-a361-224a061ae1f9" targetNamespace="http://schemas.microsoft.com/office/2006/metadata/properties" ma:root="true" ma:fieldsID="4d05a0a280ed49aaeb4a0aece908c7fb" ns3:_="">
    <xsd:import namespace="418db1f2-a8e7-49d4-a361-224a061ae1f9"/>
    <xsd:element name="properties">
      <xsd:complexType>
        <xsd:sequence>
          <xsd:element name="documentManagement">
            <xsd:complexType>
              <xsd:all>
                <xsd:element ref="ns3:Day" minOccurs="0"/>
                <xsd:element ref="ns3:Day_x003a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db1f2-a8e7-49d4-a361-224a061ae1f9" elementFormDefault="qualified">
    <xsd:import namespace="http://schemas.microsoft.com/office/2006/documentManagement/types"/>
    <xsd:import namespace="http://schemas.microsoft.com/office/infopath/2007/PartnerControls"/>
    <xsd:element name="Day" ma:index="9" nillable="true" ma:displayName="Day" ma:default="1" ma:format="Dropdown" ma:internalName="Day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  <xsd:element name="Day_x003a_" ma:index="10" nillable="true" ma:displayName="Day:" ma:default="1" ma:format="Dropdown" ma:internalName="Day_x003a_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y_x003a_ xmlns="418db1f2-a8e7-49d4-a361-224a061ae1f9">3</Day_x003a_>
    <Day xmlns="418db1f2-a8e7-49d4-a361-224a061ae1f9">3</Day>
  </documentManagement>
</p:properties>
</file>

<file path=customXml/itemProps1.xml><?xml version="1.0" encoding="utf-8"?>
<ds:datastoreItem xmlns:ds="http://schemas.openxmlformats.org/officeDocument/2006/customXml" ds:itemID="{B874560F-B784-44A4-AB17-6249033513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db1f2-a8e7-49d4-a361-224a061ae1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4EFE08-7695-48C9-822F-0482963E81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C2C827-D27E-4C32-A807-59199A79F0D1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418db1f2-a8e7-49d4-a361-224a061ae1f9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5071</TotalTime>
  <Words>1093</Words>
  <Application>Microsoft Office PowerPoint</Application>
  <PresentationFormat>Widescreen</PresentationFormat>
  <Paragraphs>189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MS PGothic</vt:lpstr>
      <vt:lpstr>MS PGothic</vt:lpstr>
      <vt:lpstr>Arial</vt:lpstr>
      <vt:lpstr>Arial Black</vt:lpstr>
      <vt:lpstr>Calibri</vt:lpstr>
      <vt:lpstr>Consolas</vt:lpstr>
      <vt:lpstr>Open Sans Extrabold</vt:lpstr>
      <vt:lpstr>Wingdings</vt:lpstr>
      <vt:lpstr>ヒラギノ角ゴ Pro W3</vt:lpstr>
      <vt:lpstr>FDM PowerPoint Theme Template 3</vt:lpstr>
      <vt:lpstr>SQL Lesson 14a</vt:lpstr>
      <vt:lpstr>Lesson Objectives</vt:lpstr>
      <vt:lpstr>PowerPoint Presentation</vt:lpstr>
      <vt:lpstr>Introduction to subqueries</vt:lpstr>
      <vt:lpstr>Introduction to subqueries</vt:lpstr>
      <vt:lpstr>PowerPoint Presentation</vt:lpstr>
      <vt:lpstr>Subqueries in the where clause</vt:lpstr>
      <vt:lpstr>Subqueries in the where clause</vt:lpstr>
      <vt:lpstr>Types of subqueries</vt:lpstr>
      <vt:lpstr>PowerPoint Presentation</vt:lpstr>
      <vt:lpstr>Single row subqueries</vt:lpstr>
      <vt:lpstr>Single row subqueries</vt:lpstr>
      <vt:lpstr>Single row subqueries</vt:lpstr>
      <vt:lpstr>PowerPoint Presentation</vt:lpstr>
      <vt:lpstr>Multi row subqueries</vt:lpstr>
      <vt:lpstr>Multi row subqueries using the IN operator</vt:lpstr>
      <vt:lpstr>Multi row subqueries using the ANY operator</vt:lpstr>
      <vt:lpstr>Multi row subqueries using the ALL operator</vt:lpstr>
      <vt:lpstr>PowerPoint Presentation</vt:lpstr>
      <vt:lpstr>Subqueries in the having clause</vt:lpstr>
      <vt:lpstr>Quiz</vt:lpstr>
      <vt:lpstr>Review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Wheeler</dc:creator>
  <cp:lastModifiedBy>Richard Jimenez</cp:lastModifiedBy>
  <cp:revision>329</cp:revision>
  <dcterms:created xsi:type="dcterms:W3CDTF">2018-10-05T13:34:09Z</dcterms:created>
  <dcterms:modified xsi:type="dcterms:W3CDTF">2021-08-13T15:35:10Z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0x01010081089861B3F646489F8AEBE93814FF91</vt:lpwstr>
  </property>
</Properties>
</file>