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384" r:id="rId5"/>
    <p:sldId id="383" r:id="rId6"/>
    <p:sldId id="340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53" r:id="rId21"/>
    <p:sldId id="644" r:id="rId22"/>
    <p:sldId id="645" r:id="rId23"/>
    <p:sldId id="646" r:id="rId24"/>
    <p:sldId id="647" r:id="rId25"/>
    <p:sldId id="648" r:id="rId26"/>
    <p:sldId id="651" r:id="rId27"/>
    <p:sldId id="433" r:id="rId28"/>
    <p:sldId id="652" r:id="rId29"/>
    <p:sldId id="434" r:id="rId30"/>
    <p:sldId id="43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9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5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16230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15a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 smtClean="0"/>
              <a:t>Set Operators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75860" y="4992120"/>
            <a:ext cx="3040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42412" y="1062916"/>
            <a:ext cx="86722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Displays </a:t>
            </a:r>
            <a:r>
              <a:rPr lang="en-GB" sz="1800" b="0" dirty="0"/>
              <a:t>all employees and consultants removing duplicated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Performs a record sort, from left to right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12" y="3948358"/>
            <a:ext cx="320992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12" y="5376841"/>
            <a:ext cx="3105150" cy="962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7877" y="2055322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smtClean="0">
                <a:latin typeface="Consolas" pitchFamily="49" charset="0"/>
              </a:rPr>
              <a:t>employees</a:t>
            </a:r>
          </a:p>
          <a:p>
            <a:r>
              <a:rPr lang="en-US" sz="2000" b="1" dirty="0" smtClean="0">
                <a:latin typeface="Consolas" pitchFamily="49" charset="0"/>
              </a:rPr>
              <a:t>UNION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consultants;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52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47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230045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Union all and union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318777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Minus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 operator guidelines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1183987" y="1145142"/>
            <a:ext cx="86103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Returns the rows that are common to both queries</a:t>
            </a:r>
          </a:p>
        </p:txBody>
      </p:sp>
      <p:sp>
        <p:nvSpPr>
          <p:cNvPr id="6" name="Oval 5"/>
          <p:cNvSpPr/>
          <p:nvPr/>
        </p:nvSpPr>
        <p:spPr>
          <a:xfrm>
            <a:off x="3395685" y="3458432"/>
            <a:ext cx="2614284" cy="254907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5685" y="1867788"/>
            <a:ext cx="2614285" cy="2546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24833" y="3931769"/>
            <a:ext cx="1700980" cy="0"/>
          </a:xfrm>
          <a:prstGeom prst="straightConnector1">
            <a:avLst/>
          </a:prstGeom>
          <a:ln w="57150">
            <a:solidFill>
              <a:srgbClr val="00A4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7519704" y="3724020"/>
            <a:ext cx="20494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b="0" dirty="0"/>
              <a:t>Common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0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Intersect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24656" y="1028454"/>
            <a:ext cx="867224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Displays </a:t>
            </a:r>
            <a:r>
              <a:rPr lang="en-GB" sz="1800" b="0" dirty="0"/>
              <a:t>names that appear in both tables, removing duplicated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Performs a record sort</a:t>
            </a:r>
          </a:p>
          <a:p>
            <a:endParaRPr lang="en-GB" sz="2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56" y="4250724"/>
            <a:ext cx="3414804" cy="10140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4656" y="2071082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smtClean="0">
                <a:latin typeface="Consolas" pitchFamily="49" charset="0"/>
              </a:rPr>
              <a:t>employees</a:t>
            </a:r>
          </a:p>
          <a:p>
            <a:r>
              <a:rPr lang="en-US" sz="2000" b="1" dirty="0" smtClean="0">
                <a:latin typeface="Consolas" pitchFamily="49" charset="0"/>
              </a:rPr>
              <a:t>INTERSECT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consultants;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87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5" y="13851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230045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Union all and union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5" y="405271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8184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Intersect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 operator guidelines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41112" y="1655954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1267114" y="1021336"/>
            <a:ext cx="86103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Returns the distinct rows selected by the first query not </a:t>
            </a:r>
            <a:r>
              <a:rPr lang="en-GB" sz="1800" b="0" dirty="0" smtClean="0"/>
              <a:t>selected by the next query</a:t>
            </a:r>
            <a:endParaRPr lang="en-GB" sz="1800" b="0" dirty="0"/>
          </a:p>
        </p:txBody>
      </p:sp>
      <p:sp>
        <p:nvSpPr>
          <p:cNvPr id="6" name="Oval 5"/>
          <p:cNvSpPr/>
          <p:nvPr/>
        </p:nvSpPr>
        <p:spPr>
          <a:xfrm>
            <a:off x="3176785" y="3863434"/>
            <a:ext cx="2510567" cy="2504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6784" y="2230312"/>
            <a:ext cx="2495694" cy="244231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87351" y="3559278"/>
            <a:ext cx="172064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7536823" y="3434343"/>
            <a:ext cx="30665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 smtClean="0"/>
              <a:t>Returns the </a:t>
            </a:r>
            <a:r>
              <a:rPr lang="en-GB" sz="1800" b="0" dirty="0"/>
              <a:t>data from here…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03479" y="4469258"/>
            <a:ext cx="1604516" cy="3693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7569926" y="4300511"/>
            <a:ext cx="24700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/>
              <a:t>that is not found there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31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231576" y="1110316"/>
            <a:ext cx="86722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Displays </a:t>
            </a:r>
            <a:r>
              <a:rPr lang="en-GB" sz="1800" b="0" dirty="0"/>
              <a:t>employees who are not consultants, removing duplicated rows, if 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Performs a record </a:t>
            </a:r>
            <a:r>
              <a:rPr lang="en-GB" sz="1800" b="0" dirty="0" smtClean="0"/>
              <a:t>sort</a:t>
            </a:r>
            <a:endParaRPr lang="en-GB" sz="18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6" y="3985750"/>
            <a:ext cx="3125314" cy="1219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6" y="5589949"/>
            <a:ext cx="3000375" cy="9620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223609" y="5125170"/>
            <a:ext cx="33888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1576" y="2057312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smtClean="0">
                <a:latin typeface="Consolas" pitchFamily="49" charset="0"/>
              </a:rPr>
              <a:t>employees</a:t>
            </a:r>
          </a:p>
          <a:p>
            <a:r>
              <a:rPr lang="en-US" sz="2000" b="1" dirty="0" smtClean="0">
                <a:latin typeface="Consolas" pitchFamily="49" charset="0"/>
              </a:rPr>
              <a:t>MINUS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consultants;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3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231576" y="1110316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Displays consultants </a:t>
            </a:r>
            <a:r>
              <a:rPr lang="en-GB" sz="1800" b="0" dirty="0"/>
              <a:t>who are not </a:t>
            </a:r>
            <a:r>
              <a:rPr lang="en-GB" sz="1800" b="0" dirty="0" smtClean="0"/>
              <a:t>employees</a:t>
            </a:r>
            <a:endParaRPr lang="en-GB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1231576" y="2057312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consultants</a:t>
            </a:r>
          </a:p>
          <a:p>
            <a:r>
              <a:rPr lang="en-US" sz="2000" b="1" dirty="0">
                <a:latin typeface="Consolas" pitchFamily="49" charset="0"/>
              </a:rPr>
              <a:t>MINUS</a:t>
            </a:r>
          </a:p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6" y="3979007"/>
            <a:ext cx="3155697" cy="27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5" y="13851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230045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Union all and union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3" y="489580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 operator guidelines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8184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Intersect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3" y="40507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Minus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3" y="57408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operator Guidelines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8" y="1064068"/>
            <a:ext cx="951031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column headings come from the first query, so use generic column aliases as </a:t>
            </a:r>
            <a:r>
              <a:rPr lang="en-GB" sz="1800" b="0" dirty="0" smtClean="0"/>
              <a:t>needed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number of columns selected must </a:t>
            </a:r>
            <a:r>
              <a:rPr lang="en-GB" sz="1800" b="0" dirty="0" smtClean="0"/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datatype family of the columns selected must </a:t>
            </a:r>
            <a:r>
              <a:rPr lang="en-GB" sz="1800" b="0" dirty="0" smtClean="0"/>
              <a:t>match</a:t>
            </a:r>
            <a:endParaRPr lang="en-GB" sz="1800" b="0" dirty="0"/>
          </a:p>
          <a:p>
            <a:endParaRPr lang="en-GB" sz="2200" b="0" dirty="0"/>
          </a:p>
        </p:txBody>
      </p:sp>
    </p:spTree>
    <p:extLst>
      <p:ext uri="{BB962C8B-B14F-4D97-AF65-F5344CB8AC3E}">
        <p14:creationId xmlns:p14="http://schemas.microsoft.com/office/powerpoint/2010/main" val="2975724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10354378" cy="2139047"/>
          </a:xfrm>
        </p:spPr>
        <p:txBody>
          <a:bodyPr/>
          <a:lstStyle/>
          <a:p>
            <a:r>
              <a:rPr lang="en-GB" dirty="0" smtClean="0"/>
              <a:t>Describe </a:t>
            </a:r>
            <a:r>
              <a:rPr lang="en-GB" dirty="0"/>
              <a:t>how Set Operators </a:t>
            </a:r>
            <a:r>
              <a:rPr lang="en-GB" dirty="0" smtClean="0"/>
              <a:t>work</a:t>
            </a:r>
          </a:p>
          <a:p>
            <a:endParaRPr lang="en-GB" dirty="0"/>
          </a:p>
          <a:p>
            <a:r>
              <a:rPr lang="en-GB" dirty="0"/>
              <a:t>Use different Set Operators to combine output columns of data from multiple queries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Control the order of rows returned by set operators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/>
              <a:t>completing this lesson you </a:t>
            </a:r>
            <a:r>
              <a:rPr lang="en-GB" dirty="0" smtClean="0"/>
              <a:t>will be able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70122" y="1084941"/>
            <a:ext cx="86722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order by clause can appear only </a:t>
            </a:r>
            <a:r>
              <a:rPr lang="en-GB" sz="1800" b="0" dirty="0" smtClean="0"/>
              <a:t>once, </a:t>
            </a:r>
            <a:r>
              <a:rPr lang="en-GB" sz="1800" b="0" dirty="0"/>
              <a:t>at the very </a:t>
            </a:r>
            <a:r>
              <a:rPr lang="en-GB" sz="1800" b="0" dirty="0" smtClean="0"/>
              <a:t>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To avoid confusion, it is common practice to order by column integers</a:t>
            </a:r>
            <a:endParaRPr lang="en-GB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13" y="4340126"/>
            <a:ext cx="2368186" cy="145970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62169" y="5946414"/>
            <a:ext cx="39616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 guidelines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2808" y="2062186"/>
            <a:ext cx="753300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smtClean="0">
                <a:latin typeface="Consolas" pitchFamily="49" charset="0"/>
              </a:rPr>
              <a:t>consultants</a:t>
            </a:r>
          </a:p>
          <a:p>
            <a:r>
              <a:rPr lang="en-US" sz="2000" b="1" dirty="0" smtClean="0">
                <a:latin typeface="Consolas" pitchFamily="49" charset="0"/>
              </a:rPr>
              <a:t>MINUS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employees</a:t>
            </a:r>
          </a:p>
          <a:p>
            <a:r>
              <a:rPr lang="en-US" sz="2000" b="1" dirty="0" smtClean="0">
                <a:latin typeface="Consolas" pitchFamily="49" charset="0"/>
              </a:rPr>
              <a:t>	ORDER BY 2;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776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5" y="13851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230045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Union all and union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2" y="576542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8184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Intersect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3" y="40507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Minus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2" y="49282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 operator guidelines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1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85" y="3593991"/>
            <a:ext cx="4346484" cy="1661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655885" y="5473734"/>
            <a:ext cx="40135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the select statements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41185" y="1453775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employee_id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FROM employees</a:t>
            </a:r>
          </a:p>
          <a:p>
            <a:r>
              <a:rPr lang="en-US" sz="2000" b="1" dirty="0" smtClean="0">
                <a:latin typeface="Consolas" pitchFamily="49" charset="0"/>
              </a:rPr>
              <a:t>UNION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employee_id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0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FROM </a:t>
            </a:r>
            <a:r>
              <a:rPr lang="en-US" sz="2000" b="1" dirty="0" err="1" smtClean="0">
                <a:latin typeface="Consolas" pitchFamily="49" charset="0"/>
              </a:rPr>
              <a:t>job_history</a:t>
            </a:r>
            <a:r>
              <a:rPr lang="en-US" sz="2000" b="1" dirty="0" smtClean="0">
                <a:latin typeface="Consolas" pitchFamily="49" charset="0"/>
              </a:rPr>
              <a:t>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36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600467" y="5852425"/>
            <a:ext cx="40135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the select statements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41185" y="1453775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NULL AS city</a:t>
            </a:r>
          </a:p>
          <a:p>
            <a:r>
              <a:rPr lang="en-US" sz="2000" b="1" dirty="0">
                <a:latin typeface="Consolas" pitchFamily="49" charset="0"/>
              </a:rPr>
              <a:t>	FROM departments</a:t>
            </a:r>
          </a:p>
          <a:p>
            <a:r>
              <a:rPr lang="en-US" sz="2000" b="1" dirty="0">
                <a:latin typeface="Consolas" pitchFamily="49" charset="0"/>
              </a:rPr>
              <a:t>UNION</a:t>
            </a:r>
          </a:p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r>
              <a:rPr lang="en-US" sz="2000" b="1" dirty="0">
                <a:latin typeface="Consolas" pitchFamily="49" charset="0"/>
              </a:rPr>
              <a:t>, NULL, city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85" y="3411228"/>
            <a:ext cx="7046840" cy="23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9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9236" y="1128185"/>
            <a:ext cx="5307055" cy="646331"/>
          </a:xfrm>
        </p:spPr>
        <p:txBody>
          <a:bodyPr/>
          <a:lstStyle/>
          <a:p>
            <a:r>
              <a:rPr lang="en-GB" dirty="0" smtClean="0"/>
              <a:t>Does the following UNION show duplicates?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1349315" y="1829006"/>
            <a:ext cx="861016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consultant_id</a:t>
            </a:r>
            <a:r>
              <a:rPr lang="en-US" sz="2000" b="1" dirty="0">
                <a:latin typeface="Consolas" pitchFamily="49" charset="0"/>
              </a:rPr>
              <a:t> as id,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consultants</a:t>
            </a:r>
          </a:p>
          <a:p>
            <a:r>
              <a:rPr lang="en-US" sz="2000" b="1" dirty="0">
                <a:latin typeface="Consolas" pitchFamily="49" charset="0"/>
              </a:rPr>
              <a:t>UNION</a:t>
            </a:r>
          </a:p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36" y="5707492"/>
            <a:ext cx="3409950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36" y="6153459"/>
            <a:ext cx="2886075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36" y="4229856"/>
            <a:ext cx="3790004" cy="101000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349315" y="3643632"/>
            <a:ext cx="653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b="0" dirty="0" smtClean="0"/>
              <a:t>…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3030" y="5300730"/>
            <a:ext cx="653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b="0" dirty="0" smtClean="0"/>
              <a:t>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349315" y="5777101"/>
            <a:ext cx="653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b="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200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All set operators sort and remove </a:t>
            </a:r>
            <a:r>
              <a:rPr lang="en-GB" dirty="0" smtClean="0"/>
              <a:t>duplicates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Intersect can show the same results as a </a:t>
            </a:r>
            <a:r>
              <a:rPr lang="en-GB" dirty="0" smtClean="0"/>
              <a:t>join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Set </a:t>
            </a:r>
            <a:r>
              <a:rPr lang="en-GB" dirty="0"/>
              <a:t>operators are limited to two </a:t>
            </a:r>
            <a:r>
              <a:rPr lang="en-GB" dirty="0" smtClean="0"/>
              <a:t>queries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Datatypes can be mixed in the same output </a:t>
            </a:r>
            <a:r>
              <a:rPr lang="en-GB" dirty="0" smtClean="0"/>
              <a:t>column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number of columns selected does not need to </a:t>
            </a:r>
            <a:r>
              <a:rPr lang="en-GB" dirty="0" smtClean="0"/>
              <a:t>match from one query to the next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40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 smtClean="0"/>
              <a:t>In this lesson you learned how to</a:t>
            </a:r>
            <a:endParaRPr lang="en-GB" dirty="0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3" y="2400440"/>
            <a:ext cx="7481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how Set Operators </a:t>
            </a:r>
            <a:r>
              <a:rPr lang="en-GB" dirty="0" smtClean="0"/>
              <a:t>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different Set Operators to combine output columns of multiple queries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 the order of rows returned by set operators</a:t>
            </a: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Union all and union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Intersect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Minus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 operator guidelines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8207"/>
              </p:ext>
            </p:extLst>
          </p:nvPr>
        </p:nvGraphicFramePr>
        <p:xfrm>
          <a:off x="1885952" y="1227666"/>
          <a:ext cx="9493248" cy="5074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416">
                  <a:extLst>
                    <a:ext uri="{9D8B030D-6E8A-4147-A177-3AD203B41FA5}">
                      <a16:colId xmlns:a16="http://schemas.microsoft.com/office/drawing/2014/main" val="581700180"/>
                    </a:ext>
                  </a:extLst>
                </a:gridCol>
                <a:gridCol w="2283305">
                  <a:extLst>
                    <a:ext uri="{9D8B030D-6E8A-4147-A177-3AD203B41FA5}">
                      <a16:colId xmlns:a16="http://schemas.microsoft.com/office/drawing/2014/main" val="2415484188"/>
                    </a:ext>
                  </a:extLst>
                </a:gridCol>
                <a:gridCol w="4045527">
                  <a:extLst>
                    <a:ext uri="{9D8B030D-6E8A-4147-A177-3AD203B41FA5}">
                      <a16:colId xmlns:a16="http://schemas.microsoft.com/office/drawing/2014/main" val="135034423"/>
                    </a:ext>
                  </a:extLst>
                </a:gridCol>
              </a:tblGrid>
              <a:tr h="196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 / UNION ALL – Standard SQL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7158"/>
                  </a:ext>
                </a:extLst>
              </a:tr>
              <a:tr h="14807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13925"/>
                  </a:ext>
                </a:extLst>
              </a:tr>
              <a:tr h="1633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304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59543" y="130225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59543" y="184306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4640" y="18650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47266" y="124387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90451" y="3106757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0451" y="3635578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434" y="475418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90451" y="537860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433917" y="1081191"/>
            <a:ext cx="639096" cy="167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5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278" y="1259448"/>
            <a:ext cx="8420100" cy="7694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Set Operators combine the results of two or more queries into one result.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16840"/>
              </p:ext>
            </p:extLst>
          </p:nvPr>
        </p:nvGraphicFramePr>
        <p:xfrm>
          <a:off x="1254866" y="2405117"/>
          <a:ext cx="7581136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444">
                  <a:extLst>
                    <a:ext uri="{9D8B030D-6E8A-4147-A177-3AD203B41FA5}">
                      <a16:colId xmlns:a16="http://schemas.microsoft.com/office/drawing/2014/main" val="656551284"/>
                    </a:ext>
                  </a:extLst>
                </a:gridCol>
                <a:gridCol w="5023692">
                  <a:extLst>
                    <a:ext uri="{9D8B030D-6E8A-4147-A177-3AD203B41FA5}">
                      <a16:colId xmlns:a16="http://schemas.microsoft.com/office/drawing/2014/main" val="368769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 All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all rows selected including duplications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1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all rows selected eliminating duplications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rows that are common to both queries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rows from the first query that are not selected by the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next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7185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1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47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set operators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Intersect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Set operators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223698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Union all and union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Minus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 operator guidelines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Matching the select statements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1377950" y="1140513"/>
            <a:ext cx="90314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Returns the data from both queries including all duplications</a:t>
            </a:r>
          </a:p>
        </p:txBody>
      </p:sp>
      <p:sp>
        <p:nvSpPr>
          <p:cNvPr id="6" name="Oval 5"/>
          <p:cNvSpPr/>
          <p:nvPr/>
        </p:nvSpPr>
        <p:spPr>
          <a:xfrm>
            <a:off x="3145972" y="1966453"/>
            <a:ext cx="2539675" cy="2354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45972" y="3740332"/>
            <a:ext cx="2539675" cy="2489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30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75860" y="4992120"/>
            <a:ext cx="3040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1" y="3962314"/>
            <a:ext cx="2881792" cy="1030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1" y="5406522"/>
            <a:ext cx="2828925" cy="100012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1425541" y="1039896"/>
            <a:ext cx="808772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Displays </a:t>
            </a:r>
            <a:r>
              <a:rPr lang="en-GB" sz="1800" b="0" dirty="0"/>
              <a:t>all employees and consultants including duplicated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Result is not sorted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5541" y="1985579"/>
            <a:ext cx="75330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smtClean="0">
                <a:latin typeface="Consolas" pitchFamily="49" charset="0"/>
              </a:rPr>
              <a:t>employees</a:t>
            </a:r>
          </a:p>
          <a:p>
            <a:r>
              <a:rPr lang="en-US" sz="2000" b="1" dirty="0" smtClean="0">
                <a:latin typeface="Consolas" pitchFamily="49" charset="0"/>
              </a:rPr>
              <a:t>UNION ALL</a:t>
            </a:r>
          </a:p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first_name</a:t>
            </a:r>
            <a:r>
              <a:rPr lang="en-US" sz="2000" b="1" dirty="0" smtClean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last_name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consultants;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47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1305801" y="1317741"/>
            <a:ext cx="91330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Returns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the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data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from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both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queries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excluding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all</a:t>
            </a:r>
            <a:r>
              <a:rPr lang="en-GB" dirty="0">
                <a:solidFill>
                  <a:srgbClr val="00A4F6"/>
                </a:solidFill>
              </a:rPr>
              <a:t> </a:t>
            </a:r>
            <a:r>
              <a:rPr lang="en-GB" sz="1800" b="0" dirty="0"/>
              <a:t>duplications</a:t>
            </a:r>
          </a:p>
        </p:txBody>
      </p:sp>
      <p:sp>
        <p:nvSpPr>
          <p:cNvPr id="6" name="Oval 5"/>
          <p:cNvSpPr/>
          <p:nvPr/>
        </p:nvSpPr>
        <p:spPr>
          <a:xfrm>
            <a:off x="3446581" y="3772832"/>
            <a:ext cx="2425736" cy="24572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5685" y="1861408"/>
            <a:ext cx="2476632" cy="250375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3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92F2F-92D0-45DD-AD9F-ED30AE22E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purl.org/dc/terms/"/>
    <ds:schemaRef ds:uri="418db1f2-a8e7-49d4-a361-224a061ae1f9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5167</TotalTime>
  <Words>713</Words>
  <Application>Microsoft Office PowerPoint</Application>
  <PresentationFormat>Widescreen</PresentationFormat>
  <Paragraphs>196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Wingdings</vt:lpstr>
      <vt:lpstr>ヒラギノ角ゴ Pro W3</vt:lpstr>
      <vt:lpstr>FDM PowerPoint Theme Template 3</vt:lpstr>
      <vt:lpstr>SQL Lesson 15a</vt:lpstr>
      <vt:lpstr>Lesson Objectives</vt:lpstr>
      <vt:lpstr>PowerPoint Presentation</vt:lpstr>
      <vt:lpstr>Introduction to set operators</vt:lpstr>
      <vt:lpstr>Introduction to set operators</vt:lpstr>
      <vt:lpstr>PowerPoint Presentation</vt:lpstr>
      <vt:lpstr>Union all</vt:lpstr>
      <vt:lpstr>Union all</vt:lpstr>
      <vt:lpstr>Union</vt:lpstr>
      <vt:lpstr>Union</vt:lpstr>
      <vt:lpstr>PowerPoint Presentation</vt:lpstr>
      <vt:lpstr>Intersect</vt:lpstr>
      <vt:lpstr>Intersect</vt:lpstr>
      <vt:lpstr>PowerPoint Presentation</vt:lpstr>
      <vt:lpstr>Minus</vt:lpstr>
      <vt:lpstr>Minus</vt:lpstr>
      <vt:lpstr>Minus</vt:lpstr>
      <vt:lpstr>PowerPoint Presentation</vt:lpstr>
      <vt:lpstr>Set operator Guidelines</vt:lpstr>
      <vt:lpstr>Set operator guidelines</vt:lpstr>
      <vt:lpstr>PowerPoint Presentation</vt:lpstr>
      <vt:lpstr>Matching the select statements</vt:lpstr>
      <vt:lpstr>Matching the select statements</vt:lpstr>
      <vt:lpstr>Quiz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339</cp:revision>
  <dcterms:created xsi:type="dcterms:W3CDTF">2018-10-05T13:34:09Z</dcterms:created>
  <dcterms:modified xsi:type="dcterms:W3CDTF">2021-08-13T15:45:16Z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