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sldIdLst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F6"/>
    <a:srgbClr val="000000"/>
    <a:srgbClr val="0AB45A"/>
    <a:srgbClr val="8FEC8A"/>
    <a:srgbClr val="783CB4"/>
    <a:srgbClr val="969696"/>
    <a:srgbClr val="FF003C"/>
    <a:srgbClr val="FAB914"/>
    <a:srgbClr val="FAB4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3979" autoAdjust="0"/>
  </p:normalViewPr>
  <p:slideViewPr>
    <p:cSldViewPr snapToGrid="0">
      <p:cViewPr varScale="1">
        <p:scale>
          <a:sx n="67" d="100"/>
          <a:sy n="67" d="100"/>
        </p:scale>
        <p:origin x="704" y="44"/>
      </p:cViewPr>
      <p:guideLst/>
    </p:cSldViewPr>
  </p:slideViewPr>
  <p:outlineViewPr>
    <p:cViewPr>
      <p:scale>
        <a:sx n="33" d="100"/>
        <a:sy n="33" d="100"/>
      </p:scale>
      <p:origin x="0" y="-55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6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D55B-BEAB-4B43-AAB8-22FF626FBE93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DE56-EC98-4882-B0E3-8C51D454A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8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7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Pathway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89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70012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70012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4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1800000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000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63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000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2000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03213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503213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4426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4426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820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000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22782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2782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33564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33564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44346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44346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268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3136612"/>
            <a:ext cx="10992198" cy="58477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3200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295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674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369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2432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481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329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60000" y="180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11002378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rgbClr val="00A4F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60000" y="432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11002378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</p:spTree>
    <p:extLst>
      <p:ext uri="{BB962C8B-B14F-4D97-AF65-F5344CB8AC3E}">
        <p14:creationId xmlns:p14="http://schemas.microsoft.com/office/powerpoint/2010/main" val="31757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41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86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1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504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9722625" cy="58477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4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129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2526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233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25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80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017836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2000" y="432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501783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65535" y="180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35" y="1188000"/>
            <a:ext cx="5303025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65535" y="432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5535" y="3708000"/>
            <a:ext cx="5303025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048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97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26123" y="2438400"/>
            <a:ext cx="10363569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/>
              <a:t>Insert 'bubble' text here...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73870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64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/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6400" y="1188000"/>
            <a:ext cx="466059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030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669799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507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00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6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41121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49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31966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1966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1966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000" y="3273365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2000" y="474673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6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4574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7148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827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24557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37114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9671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46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Subject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00" y="1728000"/>
            <a:ext cx="10992198" cy="1077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46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1" r:id="rId8"/>
    <p:sldLayoutId id="2147483673" r:id="rId9"/>
    <p:sldLayoutId id="2147483670" r:id="rId10"/>
    <p:sldLayoutId id="2147483672" r:id="rId11"/>
    <p:sldLayoutId id="2147483674" r:id="rId12"/>
    <p:sldLayoutId id="214748366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98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9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B2CD1-81A2-4A01-9788-7F8A852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SQL </a:t>
            </a:r>
            <a:r>
              <a:rPr lang="en-SG"/>
              <a:t>Lesson 18a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4C8A-A443-4E68-9221-BB5D333D9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99" y="2873623"/>
            <a:ext cx="6869455" cy="2257425"/>
          </a:xfrm>
        </p:spPr>
        <p:txBody>
          <a:bodyPr/>
          <a:lstStyle/>
          <a:p>
            <a:r>
              <a:rPr lang="en-US" dirty="0"/>
              <a:t>Data Manipulation Language and </a:t>
            </a:r>
          </a:p>
          <a:p>
            <a:r>
              <a:rPr lang="en-US" dirty="0"/>
              <a:t>Transactions</a:t>
            </a:r>
            <a:endParaRPr lang="en-SG" dirty="0"/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6037-ADCF-4ED2-B464-301792AABF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2000" y="5328371"/>
            <a:ext cx="5221288" cy="1323439"/>
          </a:xfrm>
        </p:spPr>
        <p:txBody>
          <a:bodyPr>
            <a:spAutoFit/>
          </a:bodyPr>
          <a:lstStyle/>
          <a:p>
            <a:endParaRPr lang="en-SG" sz="1200" dirty="0"/>
          </a:p>
          <a:p>
            <a:endParaRPr lang="en-SG" sz="1200" dirty="0"/>
          </a:p>
          <a:p>
            <a:endParaRPr lang="en-SG" sz="1200" dirty="0"/>
          </a:p>
          <a:p>
            <a:pPr marL="0" indent="0">
              <a:buNone/>
            </a:pPr>
            <a:r>
              <a:rPr lang="en-SG" sz="1200" dirty="0"/>
              <a:t> </a:t>
            </a:r>
            <a:endParaRPr lang="en-GB" sz="1200" dirty="0"/>
          </a:p>
          <a:p>
            <a:pPr marL="0" indent="0">
              <a:buNone/>
            </a:pPr>
            <a:r>
              <a:rPr lang="en-SG" sz="1200" dirty="0"/>
              <a:t>V1.0 2020</a:t>
            </a:r>
          </a:p>
        </p:txBody>
      </p:sp>
    </p:spTree>
    <p:extLst>
      <p:ext uri="{BB962C8B-B14F-4D97-AF65-F5344CB8AC3E}">
        <p14:creationId xmlns:p14="http://schemas.microsoft.com/office/powerpoint/2010/main" val="26316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 bwMode="auto">
          <a:xfrm>
            <a:off x="1362389" y="1479027"/>
            <a:ext cx="867224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SYSDATE function returns the current date and time at the database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1748813" y="2073941"/>
            <a:ext cx="842042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INSERT INTO employees(</a:t>
            </a:r>
            <a:r>
              <a:rPr lang="en-US" sz="2000" b="1" dirty="0" err="1">
                <a:latin typeface="Consolas" pitchFamily="49" charset="0"/>
              </a:rPr>
              <a:t>employee_id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first_name</a:t>
            </a:r>
            <a:r>
              <a:rPr lang="en-US" sz="2000" b="1" dirty="0">
                <a:latin typeface="Consolas" pitchFamily="49" charset="0"/>
              </a:rPr>
              <a:t>, 											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email, </a:t>
            </a:r>
            <a:r>
              <a:rPr lang="en-US" sz="2000" b="1" dirty="0" err="1">
                <a:latin typeface="Consolas" pitchFamily="49" charset="0"/>
              </a:rPr>
              <a:t>phone_number</a:t>
            </a:r>
            <a:r>
              <a:rPr lang="en-US" sz="2000" b="1" dirty="0">
                <a:latin typeface="Consolas" pitchFamily="49" charset="0"/>
              </a:rPr>
              <a:t>, 									</a:t>
            </a:r>
            <a:r>
              <a:rPr lang="en-US" sz="2000" b="1" dirty="0" err="1">
                <a:latin typeface="Consolas" pitchFamily="49" charset="0"/>
              </a:rPr>
              <a:t>hire_date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, salary, 										</a:t>
            </a:r>
            <a:r>
              <a:rPr lang="en-US" sz="2000" b="1" dirty="0" err="1">
                <a:latin typeface="Consolas" pitchFamily="49" charset="0"/>
              </a:rPr>
              <a:t>commission_pct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manager_id</a:t>
            </a:r>
            <a:r>
              <a:rPr lang="en-US" sz="2000" b="1" dirty="0">
                <a:latin typeface="Consolas" pitchFamily="49" charset="0"/>
              </a:rPr>
              <a:t>, 										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</a:rPr>
              <a:t>	VALUES	(</a:t>
            </a:r>
            <a:r>
              <a:rPr lang="en-US" sz="2000" b="1" i="1" dirty="0">
                <a:latin typeface="Consolas" pitchFamily="49" charset="0"/>
              </a:rPr>
              <a:t>207, 'Sally', 'Jones', 'SJONES', 								'515.123.9999', SYSDATE</a:t>
            </a:r>
            <a:r>
              <a:rPr lang="en-US" sz="2000" b="1" dirty="0">
                <a:latin typeface="Consolas" pitchFamily="49" charset="0"/>
              </a:rPr>
              <a:t>,'AC_ACCOUNT' 							8300, NULL, 205, 110);</a:t>
            </a:r>
          </a:p>
        </p:txBody>
      </p:sp>
      <p:sp>
        <p:nvSpPr>
          <p:cNvPr id="9" name="Rectangle 8"/>
          <p:cNvSpPr/>
          <p:nvPr/>
        </p:nvSpPr>
        <p:spPr>
          <a:xfrm>
            <a:off x="5003476" y="2683332"/>
            <a:ext cx="1390071" cy="373903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46406" y="3943928"/>
            <a:ext cx="1025237" cy="30480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362389" y="1008775"/>
            <a:ext cx="8915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Database date and time</a:t>
            </a:r>
          </a:p>
        </p:txBody>
      </p:sp>
    </p:spTree>
    <p:extLst>
      <p:ext uri="{BB962C8B-B14F-4D97-AF65-F5344CB8AC3E}">
        <p14:creationId xmlns:p14="http://schemas.microsoft.com/office/powerpoint/2010/main" val="1051066799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9104" y="1804388"/>
            <a:ext cx="842042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INSERT INTO employees(</a:t>
            </a:r>
            <a:r>
              <a:rPr lang="en-US" sz="2000" b="1" dirty="0" err="1">
                <a:latin typeface="Consolas" pitchFamily="49" charset="0"/>
              </a:rPr>
              <a:t>employee_id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first_name</a:t>
            </a:r>
            <a:r>
              <a:rPr lang="en-US" sz="2000" b="1" dirty="0">
                <a:latin typeface="Consolas" pitchFamily="49" charset="0"/>
              </a:rPr>
              <a:t>, 											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email, </a:t>
            </a:r>
            <a:r>
              <a:rPr lang="en-US" sz="2000" b="1" dirty="0" err="1">
                <a:latin typeface="Consolas" pitchFamily="49" charset="0"/>
              </a:rPr>
              <a:t>phone_number</a:t>
            </a:r>
            <a:r>
              <a:rPr lang="en-US" sz="2000" b="1" dirty="0">
                <a:latin typeface="Consolas" pitchFamily="49" charset="0"/>
              </a:rPr>
              <a:t>, 									</a:t>
            </a:r>
            <a:r>
              <a:rPr lang="en-US" sz="2000" b="1" dirty="0" err="1">
                <a:latin typeface="Consolas" pitchFamily="49" charset="0"/>
              </a:rPr>
              <a:t>hire_date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, salary, 										</a:t>
            </a:r>
            <a:r>
              <a:rPr lang="en-US" sz="2000" b="1" dirty="0" err="1">
                <a:latin typeface="Consolas" pitchFamily="49" charset="0"/>
              </a:rPr>
              <a:t>commission_pct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manager_id</a:t>
            </a:r>
            <a:r>
              <a:rPr lang="en-US" sz="2000" b="1" dirty="0">
                <a:latin typeface="Consolas" pitchFamily="49" charset="0"/>
              </a:rPr>
              <a:t>, 										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</a:rPr>
              <a:t>	VALUES		(208, 'Nina', 'Martin', 'NMARTIN', 								'515.123.3333', '17-FEB-20', 'AC_ACCOUNT'	</a:t>
            </a:r>
          </a:p>
          <a:p>
            <a:r>
              <a:rPr lang="en-US" sz="2000" b="1" dirty="0">
                <a:latin typeface="Consolas" pitchFamily="49" charset="0"/>
              </a:rPr>
              <a:t>				8300, NULL, 205, 110);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401616" y="1067885"/>
            <a:ext cx="8915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A specific date</a:t>
            </a:r>
          </a:p>
        </p:txBody>
      </p:sp>
    </p:spTree>
    <p:extLst>
      <p:ext uri="{BB962C8B-B14F-4D97-AF65-F5344CB8AC3E}">
        <p14:creationId xmlns:p14="http://schemas.microsoft.com/office/powerpoint/2010/main" val="2096616265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409060" y="3360853"/>
            <a:ext cx="89154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Do not use the VALUES clause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Inserts all the rows returned by the subquery into the target 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76782" y="1750618"/>
            <a:ext cx="817995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INSERT INTO </a:t>
            </a:r>
            <a:r>
              <a:rPr lang="en-US" sz="2000" b="1" dirty="0" err="1">
                <a:latin typeface="Consolas" pitchFamily="49" charset="0"/>
              </a:rPr>
              <a:t>sales_reps</a:t>
            </a:r>
            <a:r>
              <a:rPr lang="en-US" sz="2000" b="1" dirty="0">
                <a:latin typeface="Consolas" pitchFamily="49" charset="0"/>
              </a:rPr>
              <a:t>(id, </a:t>
            </a:r>
            <a:r>
              <a:rPr lang="en-US" sz="2000" b="1" dirty="0" err="1">
                <a:latin typeface="Consolas" pitchFamily="49" charset="0"/>
              </a:rPr>
              <a:t>lname</a:t>
            </a:r>
            <a:r>
              <a:rPr lang="en-US" sz="2000" b="1" dirty="0">
                <a:latin typeface="Consolas" pitchFamily="49" charset="0"/>
              </a:rPr>
              <a:t>, salary, </a:t>
            </a:r>
            <a:r>
              <a:rPr lang="en-US" sz="2000" b="1" dirty="0" err="1">
                <a:latin typeface="Consolas" pitchFamily="49" charset="0"/>
              </a:rPr>
              <a:t>comm</a:t>
            </a:r>
            <a:r>
              <a:rPr lang="en-US" sz="2000" b="1" dirty="0">
                <a:latin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</a:rPr>
              <a:t>	SELECT </a:t>
            </a:r>
            <a:r>
              <a:rPr lang="en-US" sz="2000" b="1" dirty="0" err="1">
                <a:latin typeface="Consolas" pitchFamily="49" charset="0"/>
              </a:rPr>
              <a:t>employee_id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salary, </a:t>
            </a:r>
            <a:r>
              <a:rPr lang="en-US" sz="2000" b="1" dirty="0" err="1">
                <a:latin typeface="Consolas" pitchFamily="49" charset="0"/>
              </a:rPr>
              <a:t>commission_pct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	FROM employees</a:t>
            </a:r>
          </a:p>
          <a:p>
            <a:r>
              <a:rPr lang="en-US" sz="2000" b="1" dirty="0">
                <a:latin typeface="Consolas" pitchFamily="49" charset="0"/>
              </a:rPr>
              <a:t>		WHERE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 = 'SA_REP';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48343" y="4247813"/>
            <a:ext cx="817995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INSERT INTO </a:t>
            </a:r>
            <a:r>
              <a:rPr lang="en-US" sz="2000" b="1" dirty="0" err="1">
                <a:latin typeface="Consolas" pitchFamily="49" charset="0"/>
              </a:rPr>
              <a:t>emps_copy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SELECT *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409060" y="1065631"/>
            <a:ext cx="8915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Copy rows from another table</a:t>
            </a:r>
          </a:p>
        </p:txBody>
      </p:sp>
    </p:spTree>
    <p:extLst>
      <p:ext uri="{BB962C8B-B14F-4D97-AF65-F5344CB8AC3E}">
        <p14:creationId xmlns:p14="http://schemas.microsoft.com/office/powerpoint/2010/main" val="2224278593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1306451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9" y="220450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Insert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DML and transactions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88" y="3119983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Delete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90632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345265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1427533" y="1156212"/>
            <a:ext cx="8915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Modify data within rows in a table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427533" y="1769761"/>
            <a:ext cx="8915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One or more rows may be updated at a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4697" y="2531015"/>
            <a:ext cx="7337777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UPDATE 	table</a:t>
            </a:r>
          </a:p>
          <a:p>
            <a:r>
              <a:rPr lang="en-US" sz="2000" b="1" dirty="0">
                <a:latin typeface="Consolas" pitchFamily="49" charset="0"/>
              </a:rPr>
              <a:t>	SET 	column1 = value1, column2 = value2, etc.</a:t>
            </a:r>
          </a:p>
          <a:p>
            <a:r>
              <a:rPr lang="en-US" sz="2000" b="1" dirty="0">
                <a:latin typeface="Consolas" pitchFamily="49" charset="0"/>
              </a:rPr>
              <a:t>	[WHERE	condition];</a:t>
            </a:r>
          </a:p>
        </p:txBody>
      </p:sp>
    </p:spTree>
    <p:extLst>
      <p:ext uri="{BB962C8B-B14F-4D97-AF65-F5344CB8AC3E}">
        <p14:creationId xmlns:p14="http://schemas.microsoft.com/office/powerpoint/2010/main" val="3827652286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387427" y="1238096"/>
            <a:ext cx="840772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row or rows to be updated are specified in the WHERE clause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387427" y="3599094"/>
            <a:ext cx="840772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Every row in the table will be updated if the WHERE clause is omitted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4907" y="1966945"/>
            <a:ext cx="7337777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UPDATE employees</a:t>
            </a:r>
          </a:p>
          <a:p>
            <a:r>
              <a:rPr lang="en-US" sz="2000" b="1" dirty="0">
                <a:latin typeface="Consolas" pitchFamily="49" charset="0"/>
              </a:rPr>
              <a:t>	SET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 = 'SA_MAN', salary = 11000</a:t>
            </a: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err="1">
                <a:latin typeface="Consolas" pitchFamily="49" charset="0"/>
              </a:rPr>
              <a:t>employee_id</a:t>
            </a:r>
            <a:r>
              <a:rPr lang="en-US" sz="2000" b="1" dirty="0">
                <a:latin typeface="Consolas" pitchFamily="49" charset="0"/>
              </a:rPr>
              <a:t> = 150;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4907" y="4312555"/>
            <a:ext cx="733777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UPDATE </a:t>
            </a:r>
            <a:r>
              <a:rPr lang="en-US" sz="2000" b="1" dirty="0" err="1">
                <a:latin typeface="Consolas" pitchFamily="49" charset="0"/>
              </a:rPr>
              <a:t>emps_copy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SET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 = 110;</a:t>
            </a:r>
          </a:p>
        </p:txBody>
      </p:sp>
    </p:spTree>
    <p:extLst>
      <p:ext uri="{BB962C8B-B14F-4D97-AF65-F5344CB8AC3E}">
        <p14:creationId xmlns:p14="http://schemas.microsoft.com/office/powerpoint/2010/main" val="3662172131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764667" y="984675"/>
            <a:ext cx="808772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Subqueries can be used in the SET clause.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Update employee 113’s job and salary to match employee 205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4667" y="1748168"/>
            <a:ext cx="8336987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UPDATE employees						  </a:t>
            </a:r>
            <a:r>
              <a:rPr lang="en-US" sz="1600" b="1" dirty="0">
                <a:solidFill>
                  <a:srgbClr val="00A4F6"/>
                </a:solidFill>
                <a:latin typeface="Consolas" pitchFamily="49" charset="0"/>
              </a:rPr>
              <a:t>AC_MGR	12000</a:t>
            </a:r>
          </a:p>
          <a:p>
            <a:r>
              <a:rPr lang="en-US" sz="2000" b="1" dirty="0">
                <a:latin typeface="Consolas" pitchFamily="49" charset="0"/>
              </a:rPr>
              <a:t>	SET (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, salary) = (SELECT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, salary</a:t>
            </a:r>
          </a:p>
          <a:p>
            <a:r>
              <a:rPr lang="en-US" sz="2000" b="1" dirty="0">
                <a:latin typeface="Consolas" pitchFamily="49" charset="0"/>
              </a:rPr>
              <a:t>	  									FROM employees</a:t>
            </a:r>
          </a:p>
          <a:p>
            <a:r>
              <a:rPr lang="en-US" sz="2000" b="1" dirty="0">
                <a:latin typeface="Consolas" pitchFamily="49" charset="0"/>
              </a:rPr>
              <a:t>										WHERE </a:t>
            </a:r>
            <a:r>
              <a:rPr lang="en-US" sz="2000" b="1" dirty="0" err="1">
                <a:latin typeface="Consolas" pitchFamily="49" charset="0"/>
              </a:rPr>
              <a:t>employee_id</a:t>
            </a:r>
            <a:r>
              <a:rPr lang="en-US" sz="2000" b="1" dirty="0">
                <a:latin typeface="Consolas" pitchFamily="49" charset="0"/>
              </a:rPr>
              <a:t> = 205)</a:t>
            </a: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err="1">
                <a:latin typeface="Consolas" pitchFamily="49" charset="0"/>
              </a:rPr>
              <a:t>employee_id</a:t>
            </a:r>
            <a:r>
              <a:rPr lang="en-US" sz="2000" b="1" dirty="0">
                <a:latin typeface="Consolas" pitchFamily="49" charset="0"/>
              </a:rPr>
              <a:t> = 113;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DFBF47-31F6-464B-8608-390DF8D53A4F}"/>
              </a:ext>
            </a:extLst>
          </p:cNvPr>
          <p:cNvSpPr/>
          <p:nvPr/>
        </p:nvSpPr>
        <p:spPr>
          <a:xfrm>
            <a:off x="1764668" y="3635678"/>
            <a:ext cx="833698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UPDATE employees						  </a:t>
            </a:r>
            <a:r>
              <a:rPr lang="en-US" sz="1600" b="1" dirty="0">
                <a:solidFill>
                  <a:srgbClr val="00A4F6"/>
                </a:solidFill>
                <a:latin typeface="Consolas" pitchFamily="49" charset="0"/>
              </a:rPr>
              <a:t>AC_MGR	12000</a:t>
            </a:r>
          </a:p>
          <a:p>
            <a:r>
              <a:rPr lang="en-US" sz="2000" b="1" dirty="0">
                <a:latin typeface="Consolas" pitchFamily="49" charset="0"/>
              </a:rPr>
              <a:t>	SET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 = (SELECT </a:t>
            </a:r>
            <a:r>
              <a:rPr lang="en-US" sz="2000" b="1" dirty="0" err="1">
                <a:latin typeface="Consolas" pitchFamily="49" charset="0"/>
              </a:rPr>
              <a:t>job_id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  					FROM employees</a:t>
            </a:r>
          </a:p>
          <a:p>
            <a:r>
              <a:rPr lang="en-US" sz="2000" b="1" dirty="0">
                <a:latin typeface="Consolas" pitchFamily="49" charset="0"/>
              </a:rPr>
              <a:t>						WHERE </a:t>
            </a:r>
            <a:r>
              <a:rPr lang="en-US" sz="2000" b="1" dirty="0" err="1">
                <a:latin typeface="Consolas" pitchFamily="49" charset="0"/>
              </a:rPr>
              <a:t>employee_id</a:t>
            </a:r>
            <a:r>
              <a:rPr lang="en-US" sz="2000" b="1" dirty="0">
                <a:latin typeface="Consolas" pitchFamily="49" charset="0"/>
              </a:rPr>
              <a:t> = 205),</a:t>
            </a:r>
          </a:p>
          <a:p>
            <a:r>
              <a:rPr lang="en-US" sz="2000" b="1" dirty="0">
                <a:latin typeface="Consolas" pitchFamily="49" charset="0"/>
              </a:rPr>
              <a:t>	salary = (SELECT salary</a:t>
            </a:r>
          </a:p>
          <a:p>
            <a:r>
              <a:rPr lang="en-US" sz="2000" b="1" dirty="0">
                <a:latin typeface="Consolas" pitchFamily="49" charset="0"/>
              </a:rPr>
              <a:t>	  					FROM employees</a:t>
            </a:r>
          </a:p>
          <a:p>
            <a:r>
              <a:rPr lang="en-US" sz="2000" b="1" dirty="0">
                <a:latin typeface="Consolas" pitchFamily="49" charset="0"/>
              </a:rPr>
              <a:t>						WHERE </a:t>
            </a:r>
            <a:r>
              <a:rPr lang="en-US" sz="2000" b="1" dirty="0" err="1">
                <a:latin typeface="Consolas" pitchFamily="49" charset="0"/>
              </a:rPr>
              <a:t>employee_id</a:t>
            </a:r>
            <a:r>
              <a:rPr lang="en-US" sz="2000" b="1" dirty="0">
                <a:latin typeface="Consolas" pitchFamily="49" charset="0"/>
              </a:rPr>
              <a:t> = 205)</a:t>
            </a:r>
          </a:p>
          <a:p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err="1">
                <a:latin typeface="Consolas" pitchFamily="49" charset="0"/>
              </a:rPr>
              <a:t>employee_id</a:t>
            </a:r>
            <a:r>
              <a:rPr lang="en-US" sz="2000" b="1" dirty="0">
                <a:latin typeface="Consolas" pitchFamily="49" charset="0"/>
              </a:rPr>
              <a:t> = 113;</a:t>
            </a:r>
          </a:p>
        </p:txBody>
      </p:sp>
    </p:spTree>
    <p:extLst>
      <p:ext uri="{BB962C8B-B14F-4D97-AF65-F5344CB8AC3E}">
        <p14:creationId xmlns:p14="http://schemas.microsoft.com/office/powerpoint/2010/main" val="3882161277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 bwMode="auto">
          <a:xfrm>
            <a:off x="1389022" y="1286718"/>
            <a:ext cx="808772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Subqueries can be used to retrieve values from another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6950" y="2039688"/>
            <a:ext cx="8336987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UPDATE </a:t>
            </a:r>
            <a:r>
              <a:rPr lang="en-US" sz="2000" b="1" dirty="0" err="1">
                <a:latin typeface="Consolas" pitchFamily="49" charset="0"/>
              </a:rPr>
              <a:t>emps_copy</a:t>
            </a:r>
            <a:r>
              <a:rPr lang="en-US" sz="2000" b="1" dirty="0">
                <a:latin typeface="Consolas" pitchFamily="49" charset="0"/>
              </a:rPr>
              <a:t>								</a:t>
            </a:r>
            <a:r>
              <a:rPr lang="en-US" sz="1600" b="1" dirty="0">
                <a:solidFill>
                  <a:srgbClr val="00A4F6"/>
                </a:solidFill>
                <a:latin typeface="Consolas" pitchFamily="49" charset="0"/>
              </a:rPr>
              <a:t>90</a:t>
            </a:r>
          </a:p>
          <a:p>
            <a:r>
              <a:rPr lang="en-US" sz="2000" b="1" dirty="0">
                <a:latin typeface="Consolas" pitchFamily="49" charset="0"/>
              </a:rPr>
              <a:t>SET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 = (SELECT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								FROM employees</a:t>
            </a:r>
          </a:p>
          <a:p>
            <a:r>
              <a:rPr lang="en-US" sz="2000" b="1" dirty="0">
                <a:latin typeface="Consolas" pitchFamily="49" charset="0"/>
              </a:rPr>
              <a:t>									WHERE </a:t>
            </a:r>
            <a:r>
              <a:rPr lang="en-US" sz="2000" b="1" dirty="0" err="1">
                <a:latin typeface="Consolas" pitchFamily="49" charset="0"/>
              </a:rPr>
              <a:t>employee_id</a:t>
            </a:r>
            <a:r>
              <a:rPr lang="en-US" sz="2000" b="1" dirty="0">
                <a:latin typeface="Consolas" pitchFamily="49" charset="0"/>
              </a:rPr>
              <a:t> = 100)</a:t>
            </a:r>
          </a:p>
          <a:p>
            <a:r>
              <a:rPr lang="en-US" sz="2000" b="1" dirty="0">
                <a:latin typeface="Consolas" pitchFamily="49" charset="0"/>
              </a:rPr>
              <a:t>WHERE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		  = (SELECT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		</a:t>
            </a:r>
            <a:r>
              <a:rPr lang="en-US" sz="1600" b="1" dirty="0">
                <a:solidFill>
                  <a:srgbClr val="00A4F6"/>
                </a:solidFill>
                <a:latin typeface="Consolas" pitchFamily="49" charset="0"/>
              </a:rPr>
              <a:t>AD_ASST</a:t>
            </a:r>
          </a:p>
          <a:p>
            <a:r>
              <a:rPr lang="en-US" sz="2000" b="1" dirty="0">
                <a:latin typeface="Consolas" pitchFamily="49" charset="0"/>
              </a:rPr>
              <a:t>									FROM employees</a:t>
            </a:r>
          </a:p>
          <a:p>
            <a:r>
              <a:rPr lang="en-US" sz="2000" b="1" dirty="0">
                <a:latin typeface="Consolas" pitchFamily="49" charset="0"/>
              </a:rPr>
              <a:t>									WHERE </a:t>
            </a:r>
            <a:r>
              <a:rPr lang="en-US" sz="2000" b="1" dirty="0" err="1">
                <a:latin typeface="Consolas" pitchFamily="49" charset="0"/>
              </a:rPr>
              <a:t>employee_id</a:t>
            </a:r>
            <a:r>
              <a:rPr lang="en-US" sz="2000" b="1" dirty="0">
                <a:latin typeface="Consolas" pitchFamily="49" charset="0"/>
              </a:rPr>
              <a:t> = 200);</a:t>
            </a:r>
          </a:p>
        </p:txBody>
      </p:sp>
    </p:spTree>
    <p:extLst>
      <p:ext uri="{BB962C8B-B14F-4D97-AF65-F5344CB8AC3E}">
        <p14:creationId xmlns:p14="http://schemas.microsoft.com/office/powerpoint/2010/main" val="826977548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1306451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9" y="220450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Insert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DML and transactions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88" y="4008265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7" y="311020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90632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256982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2796435" y="8477393"/>
            <a:ext cx="1565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 bwMode="auto">
          <a:xfrm>
            <a:off x="1353738" y="1430200"/>
            <a:ext cx="8915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Remove rows from a table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7701839" y="3400014"/>
            <a:ext cx="193828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1800" b="0" dirty="0"/>
              <a:t>Delete this row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 bwMode="auto">
          <a:xfrm>
            <a:off x="1437730" y="3884002"/>
            <a:ext cx="109686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/>
              <a:t>Result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58" y="4447693"/>
            <a:ext cx="4181475" cy="1638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7" name="Straight Arrow Connector 26"/>
          <p:cNvCxnSpPr/>
          <p:nvPr/>
        </p:nvCxnSpPr>
        <p:spPr>
          <a:xfrm flipH="1">
            <a:off x="5977693" y="3609942"/>
            <a:ext cx="1549448" cy="0"/>
          </a:xfrm>
          <a:prstGeom prst="straightConnector1">
            <a:avLst/>
          </a:prstGeom>
          <a:ln w="38100">
            <a:solidFill>
              <a:srgbClr val="00A4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59" y="1837219"/>
            <a:ext cx="4181475" cy="1857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156552" y="3411655"/>
            <a:ext cx="2313542" cy="22963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428769568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1939311"/>
            <a:ext cx="10354378" cy="3200876"/>
          </a:xfrm>
        </p:spPr>
        <p:txBody>
          <a:bodyPr/>
          <a:lstStyle/>
          <a:p>
            <a:r>
              <a:rPr lang="en-GB" dirty="0"/>
              <a:t>Describe each Data Manipulation Language statement</a:t>
            </a:r>
          </a:p>
          <a:p>
            <a:endParaRPr lang="en-GB" dirty="0"/>
          </a:p>
          <a:p>
            <a:r>
              <a:rPr lang="en-GB" dirty="0"/>
              <a:t>Insert rows into a table</a:t>
            </a:r>
          </a:p>
          <a:p>
            <a:endParaRPr lang="en-GB" dirty="0"/>
          </a:p>
          <a:p>
            <a:r>
              <a:rPr lang="en-GB" dirty="0"/>
              <a:t>Update rows already in a table</a:t>
            </a:r>
          </a:p>
          <a:p>
            <a:endParaRPr lang="en-GB" dirty="0"/>
          </a:p>
          <a:p>
            <a:r>
              <a:rPr lang="en-GB" dirty="0"/>
              <a:t>Delete data rows from a table</a:t>
            </a:r>
          </a:p>
          <a:p>
            <a:endParaRPr lang="en-GB" dirty="0"/>
          </a:p>
          <a:p>
            <a:r>
              <a:rPr lang="en-GB" dirty="0"/>
              <a:t>Manage transactions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60000" y="1104873"/>
            <a:ext cx="8550473" cy="461665"/>
          </a:xfrm>
        </p:spPr>
        <p:txBody>
          <a:bodyPr/>
          <a:lstStyle/>
          <a:p>
            <a:r>
              <a:rPr lang="en-GB" dirty="0"/>
              <a:t>After completing this lesson you will be able to </a:t>
            </a:r>
          </a:p>
        </p:txBody>
      </p:sp>
    </p:spTree>
    <p:extLst>
      <p:ext uri="{BB962C8B-B14F-4D97-AF65-F5344CB8AC3E}">
        <p14:creationId xmlns:p14="http://schemas.microsoft.com/office/powerpoint/2010/main" val="78179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 bwMode="auto">
          <a:xfrm>
            <a:off x="1407663" y="1289085"/>
            <a:ext cx="8185092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DELETE will remove existing rows from a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Anything shown in square brackets is optional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You would not use square brackets in your actual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FROM keyword makes your code more intuitive to understand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737286" y="2796308"/>
            <a:ext cx="527946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DELETE [FROM] table</a:t>
            </a:r>
          </a:p>
          <a:p>
            <a:r>
              <a:rPr lang="en-US" sz="2000" b="1" dirty="0">
                <a:latin typeface="Consolas" pitchFamily="49" charset="0"/>
              </a:rPr>
              <a:t>	[WHERE condition];</a:t>
            </a:r>
          </a:p>
        </p:txBody>
      </p:sp>
    </p:spTree>
    <p:extLst>
      <p:ext uri="{BB962C8B-B14F-4D97-AF65-F5344CB8AC3E}">
        <p14:creationId xmlns:p14="http://schemas.microsoft.com/office/powerpoint/2010/main" val="1570430961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416615" y="1246075"/>
            <a:ext cx="840772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Delete </a:t>
            </a:r>
            <a:r>
              <a:rPr lang="en-GB" sz="1800" b="0" dirty="0"/>
              <a:t>specific</a:t>
            </a:r>
            <a:r>
              <a:rPr lang="en-GB" sz="2200" b="0" dirty="0"/>
              <a:t> row or </a:t>
            </a:r>
            <a:r>
              <a:rPr lang="en-GB" sz="1800" b="0" dirty="0"/>
              <a:t>rows</a:t>
            </a:r>
            <a:endParaRPr lang="en-GB" sz="2200" b="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416615" y="3172444"/>
            <a:ext cx="52976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All rows will be deleted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1804230" y="1932096"/>
            <a:ext cx="527946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DELETE FROM departments</a:t>
            </a: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 = 120;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04230" y="3828016"/>
            <a:ext cx="527946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DELETE FROM </a:t>
            </a:r>
            <a:r>
              <a:rPr lang="en-US" sz="2000" b="1" dirty="0" err="1">
                <a:latin typeface="Consolas" pitchFamily="49" charset="0"/>
              </a:rPr>
              <a:t>emps_copy</a:t>
            </a:r>
            <a:r>
              <a:rPr lang="en-US" sz="2000" b="1" dirty="0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6359712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379357" y="1210011"/>
            <a:ext cx="840772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Deleting rows in one table where values are found in another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9575" y="1983032"/>
            <a:ext cx="9587346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DELETE FROM employees</a:t>
            </a: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  = 						</a:t>
            </a:r>
            <a:r>
              <a:rPr lang="en-US" sz="2000" b="1" dirty="0">
                <a:solidFill>
                  <a:srgbClr val="00A4F6"/>
                </a:solidFill>
                <a:latin typeface="Consolas" pitchFamily="49" charset="0"/>
              </a:rPr>
              <a:t>70</a:t>
            </a:r>
          </a:p>
          <a:p>
            <a:r>
              <a:rPr lang="en-US" sz="2000" b="1" dirty="0">
                <a:latin typeface="Consolas" pitchFamily="49" charset="0"/>
              </a:rPr>
              <a:t>						(SELECT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						FROM departments</a:t>
            </a:r>
          </a:p>
          <a:p>
            <a:r>
              <a:rPr lang="en-US" sz="2000" b="1" dirty="0">
                <a:latin typeface="Consolas" pitchFamily="49" charset="0"/>
              </a:rPr>
              <a:t>							WHERE </a:t>
            </a:r>
            <a:r>
              <a:rPr lang="en-US" sz="2000" b="1" dirty="0" err="1">
                <a:latin typeface="Consolas" pitchFamily="49" charset="0"/>
              </a:rPr>
              <a:t>department_name</a:t>
            </a:r>
            <a:r>
              <a:rPr lang="en-US" sz="2000" b="1" dirty="0">
                <a:latin typeface="Consolas" pitchFamily="49" charset="0"/>
              </a:rPr>
              <a:t> = '</a:t>
            </a:r>
            <a:r>
              <a:rPr lang="en-US" sz="2000" b="1" dirty="0" err="1">
                <a:latin typeface="Consolas" pitchFamily="49" charset="0"/>
              </a:rPr>
              <a:t>Public_Relations</a:t>
            </a:r>
            <a:r>
              <a:rPr lang="en-US" sz="2000" b="1" dirty="0">
                <a:latin typeface="Consolas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892349763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1306451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9" y="220450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Insert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DML and transactions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85" y="4983563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7" y="311020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6" y="4046885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70829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 bwMode="auto">
          <a:xfrm>
            <a:off x="1397831" y="1179346"/>
            <a:ext cx="8407725" cy="281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A database transaction consists of DML statements that constitute one consistent change to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A transaction is considered to be a logical unit of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For example:</a:t>
            </a:r>
          </a:p>
          <a:p>
            <a:pPr lvl="1"/>
            <a:r>
              <a:rPr lang="en-GB" sz="1800" b="0" dirty="0"/>
              <a:t>- A transfer of funds between two accounts should include a debit from one 	account and a credit to another account in the same amount</a:t>
            </a:r>
          </a:p>
          <a:p>
            <a:pPr lvl="1"/>
            <a:r>
              <a:rPr lang="en-GB" sz="1800" b="0" dirty="0"/>
              <a:t>- Both actions should succeed or fail together</a:t>
            </a:r>
          </a:p>
          <a:p>
            <a:pPr lvl="1"/>
            <a:r>
              <a:rPr lang="en-GB" sz="1800" b="0" dirty="0"/>
              <a:t>- The commit should occur after both steps are successfully completed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2924250585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 bwMode="auto">
          <a:xfrm>
            <a:off x="1396989" y="1829074"/>
            <a:ext cx="8407725" cy="281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A database transaction begins when the first DML statement is executed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transaction ends when one of the following events occurs</a:t>
            </a:r>
          </a:p>
          <a:p>
            <a:pPr lvl="1"/>
            <a:r>
              <a:rPr lang="en-GB" sz="1800" b="0" dirty="0"/>
              <a:t>- A COMMIT or ROLLBACK statement is issued</a:t>
            </a:r>
          </a:p>
          <a:p>
            <a:pPr lvl="1"/>
            <a:r>
              <a:rPr lang="en-GB" sz="1800" b="0" dirty="0"/>
              <a:t>- A DDL statement is executed – implicit COMMIT</a:t>
            </a:r>
          </a:p>
          <a:p>
            <a:pPr lvl="1"/>
            <a:r>
              <a:rPr lang="en-GB" sz="1800" b="0" dirty="0"/>
              <a:t>- A DCL statement is executed – implicit COMMIT </a:t>
            </a:r>
          </a:p>
          <a:p>
            <a:pPr lvl="1"/>
            <a:r>
              <a:rPr lang="en-GB" sz="1800" b="0" dirty="0"/>
              <a:t>- The user exits SQL Developer</a:t>
            </a:r>
          </a:p>
          <a:p>
            <a:pPr lvl="1"/>
            <a:r>
              <a:rPr lang="en-GB" sz="1800" b="0" dirty="0"/>
              <a:t>- The database crashes - implicit ROLLBACK</a:t>
            </a:r>
          </a:p>
          <a:p>
            <a:pPr lvl="1"/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ALL DML CHANGES MUST BE EITHER COMMITED OR ROLLED BACK</a:t>
            </a:r>
            <a:endParaRPr lang="en-GB" sz="18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396989" y="1110900"/>
            <a:ext cx="8915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Start and 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91963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 bwMode="auto">
          <a:xfrm>
            <a:off x="960967" y="1884363"/>
            <a:ext cx="8407725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b="0" dirty="0"/>
              <a:t>Ensure data consistency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1800" b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b="0" dirty="0"/>
              <a:t>Allow changes to be previewed before being made permanent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1800" b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b="0" dirty="0"/>
              <a:t>Allow logically related operations to be grouped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427403" y="1134922"/>
            <a:ext cx="8915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Advantages of COMMIT and ROLLBACK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3119594385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456655"/>
              </p:ext>
            </p:extLst>
          </p:nvPr>
        </p:nvGraphicFramePr>
        <p:xfrm>
          <a:off x="961705" y="1173841"/>
          <a:ext cx="8835987" cy="451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922">
                  <a:extLst>
                    <a:ext uri="{9D8B030D-6E8A-4147-A177-3AD203B41FA5}">
                      <a16:colId xmlns:a16="http://schemas.microsoft.com/office/drawing/2014/main" val="2598609984"/>
                    </a:ext>
                  </a:extLst>
                </a:gridCol>
                <a:gridCol w="1658682">
                  <a:extLst>
                    <a:ext uri="{9D8B030D-6E8A-4147-A177-3AD203B41FA5}">
                      <a16:colId xmlns:a16="http://schemas.microsoft.com/office/drawing/2014/main" val="2677699315"/>
                    </a:ext>
                  </a:extLst>
                </a:gridCol>
                <a:gridCol w="5475383">
                  <a:extLst>
                    <a:ext uri="{9D8B030D-6E8A-4147-A177-3AD203B41FA5}">
                      <a16:colId xmlns:a16="http://schemas.microsoft.com/office/drawing/2014/main" val="3876148002"/>
                    </a:ext>
                  </a:extLst>
                </a:gridCol>
              </a:tblGrid>
              <a:tr h="4302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103610"/>
                  </a:ext>
                </a:extLst>
              </a:tr>
              <a:tr h="430280">
                <a:tc rowSpan="9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88683"/>
                  </a:ext>
                </a:extLst>
              </a:tr>
              <a:tr h="4302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Savepoint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641999"/>
                  </a:ext>
                </a:extLst>
              </a:tr>
              <a:tr h="4302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353662"/>
                  </a:ext>
                </a:extLst>
              </a:tr>
              <a:tr h="4302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927130"/>
                  </a:ext>
                </a:extLst>
              </a:tr>
              <a:tr h="4302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Savepoint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99473"/>
                  </a:ext>
                </a:extLst>
              </a:tr>
              <a:tr h="4302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847382"/>
                  </a:ext>
                </a:extLst>
              </a:tr>
              <a:tr h="4302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10225"/>
                  </a:ext>
                </a:extLst>
              </a:tr>
              <a:tr h="4302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409423"/>
                  </a:ext>
                </a:extLst>
              </a:tr>
              <a:tr h="4302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ROLLBACK        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ROLLBACK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ROLLBACK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   </a:t>
                      </a:r>
                    </a:p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B;                    to A;                          or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COMMIT;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26107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48318" y="1619948"/>
            <a:ext cx="947450" cy="34152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04251" y="2456166"/>
            <a:ext cx="947450" cy="37936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98743" y="2936090"/>
            <a:ext cx="958466" cy="36355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04251" y="3763763"/>
            <a:ext cx="991517" cy="3525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24654" y="1520288"/>
            <a:ext cx="0" cy="36796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89772" y="4202784"/>
            <a:ext cx="991517" cy="38079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71589" y="4670061"/>
            <a:ext cx="991517" cy="33050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379699" y="3520911"/>
            <a:ext cx="0" cy="149350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169940" y="2263209"/>
            <a:ext cx="0" cy="272739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501451" y="1510752"/>
            <a:ext cx="0" cy="358047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542415" y="3520911"/>
            <a:ext cx="83728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542415" y="2263209"/>
            <a:ext cx="26275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554877" y="1510752"/>
            <a:ext cx="494657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2984123338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 bwMode="auto">
          <a:xfrm>
            <a:off x="1638300" y="1762253"/>
            <a:ext cx="14762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1800" b="0" dirty="0"/>
              <a:t>Employees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2077761"/>
            <a:ext cx="1696598" cy="10476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94233" y="2559317"/>
            <a:ext cx="1784733" cy="1537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51" y="2508270"/>
            <a:ext cx="206856" cy="2557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955629" y="1660186"/>
            <a:ext cx="2714427" cy="279525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 bwMode="auto">
          <a:xfrm rot="20941311">
            <a:off x="3629764" y="1730317"/>
            <a:ext cx="263303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1600" b="0" dirty="0"/>
              <a:t>RDBMS creates snapshot of old data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461462" y="1829341"/>
            <a:ext cx="3356565" cy="738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856477" y="1505673"/>
            <a:ext cx="2912730" cy="106200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112" y="2087746"/>
            <a:ext cx="417002" cy="316581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255704" y="4047953"/>
          <a:ext cx="6775373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943">
                  <a:extLst>
                    <a:ext uri="{9D8B030D-6E8A-4147-A177-3AD203B41FA5}">
                      <a16:colId xmlns:a16="http://schemas.microsoft.com/office/drawing/2014/main" val="2279997516"/>
                    </a:ext>
                  </a:extLst>
                </a:gridCol>
                <a:gridCol w="3547430">
                  <a:extLst>
                    <a:ext uri="{9D8B030D-6E8A-4147-A177-3AD203B41FA5}">
                      <a16:colId xmlns:a16="http://schemas.microsoft.com/office/drawing/2014/main" val="3437972095"/>
                    </a:ext>
                  </a:extLst>
                </a:gridCol>
              </a:tblGrid>
              <a:tr h="3152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UserB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006835"/>
                  </a:ext>
                </a:extLst>
              </a:tr>
              <a:tr h="78811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am - UPDATE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Austin salary 4800 =&gt; 5000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 is locked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Snapshot is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9:05 - SELECT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Cannot view locked row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Sees the snapshot of Austin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977206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 flipH="1" flipV="1">
            <a:off x="3461462" y="2793405"/>
            <a:ext cx="2738283" cy="116527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048000" y="3175972"/>
            <a:ext cx="18039" cy="782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3461461" y="1939710"/>
            <a:ext cx="3389560" cy="7644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 bwMode="auto">
          <a:xfrm rot="20941311">
            <a:off x="3964898" y="2393355"/>
            <a:ext cx="2633032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1800" b="0" dirty="0">
                <a:solidFill>
                  <a:schemeClr val="accent1"/>
                </a:solidFill>
              </a:rPr>
              <a:t>Row</a:t>
            </a:r>
            <a:r>
              <a:rPr lang="en-GB" sz="1600" b="0" dirty="0">
                <a:solidFill>
                  <a:schemeClr val="accent1"/>
                </a:solidFill>
              </a:rPr>
              <a:t> lock sends </a:t>
            </a:r>
            <a:r>
              <a:rPr lang="en-GB" sz="1600" b="0" dirty="0" err="1">
                <a:solidFill>
                  <a:schemeClr val="accent1"/>
                </a:solidFill>
              </a:rPr>
              <a:t>UserB</a:t>
            </a:r>
            <a:r>
              <a:rPr lang="en-GB" sz="1600" b="0" dirty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en-GB" sz="1600" b="0" dirty="0">
                <a:solidFill>
                  <a:schemeClr val="accent1"/>
                </a:solidFill>
              </a:rPr>
              <a:t>To snapshot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6860897" y="1088901"/>
            <a:ext cx="2064431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200" b="0" dirty="0"/>
              <a:t>Undo </a:t>
            </a:r>
            <a:r>
              <a:rPr lang="en-GB" sz="1800" b="0" dirty="0"/>
              <a:t>Segment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3646" y="341527"/>
            <a:ext cx="10992198" cy="584775"/>
          </a:xfrm>
        </p:spPr>
        <p:txBody>
          <a:bodyPr/>
          <a:lstStyle/>
          <a:p>
            <a:r>
              <a:rPr lang="en-US" dirty="0"/>
              <a:t>Transactions - read consistency</a:t>
            </a:r>
          </a:p>
        </p:txBody>
      </p:sp>
    </p:spTree>
    <p:extLst>
      <p:ext uri="{BB962C8B-B14F-4D97-AF65-F5344CB8AC3E}">
        <p14:creationId xmlns:p14="http://schemas.microsoft.com/office/powerpoint/2010/main" val="503393823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 bwMode="auto">
          <a:xfrm>
            <a:off x="1399522" y="1197503"/>
            <a:ext cx="8449938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err="1">
                <a:solidFill>
                  <a:srgbClr val="00A4F6"/>
                </a:solidFill>
              </a:rPr>
              <a:t>UserA</a:t>
            </a:r>
            <a:r>
              <a:rPr lang="en-GB" dirty="0">
                <a:solidFill>
                  <a:srgbClr val="00A4F6"/>
                </a:solidFill>
              </a:rPr>
              <a:t> - COMMIT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Changes remain in the table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Lock is removed from updated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Undo segment space is freed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All users can see the changes in the table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 bwMode="auto">
          <a:xfrm>
            <a:off x="1399522" y="3195398"/>
            <a:ext cx="8449938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err="1">
                <a:solidFill>
                  <a:srgbClr val="00A4F6"/>
                </a:solidFill>
              </a:rPr>
              <a:t>UserA</a:t>
            </a:r>
            <a:r>
              <a:rPr lang="en-GB" dirty="0">
                <a:solidFill>
                  <a:srgbClr val="00A4F6"/>
                </a:solidFill>
              </a:rPr>
              <a:t> - ROLLBACK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Snapshot data goes back into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Lock is removed from updated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Undo segment space is freed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All users can see the unchanged data in the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- read consistency</a:t>
            </a:r>
          </a:p>
        </p:txBody>
      </p:sp>
    </p:spTree>
    <p:extLst>
      <p:ext uri="{BB962C8B-B14F-4D97-AF65-F5344CB8AC3E}">
        <p14:creationId xmlns:p14="http://schemas.microsoft.com/office/powerpoint/2010/main" val="4065531778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2" y="2196406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Insert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310922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DML and transactions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2" y="1286167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Delete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90632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188136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1734837"/>
            <a:ext cx="10354378" cy="249299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DML statements must be committed or rolled back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DELETE statement removes a table from the database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UPDATE statement can be used to add columns to a table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 SAVEPOINT is a marker that can be rolled back to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60000" y="1108973"/>
            <a:ext cx="7060553" cy="461665"/>
          </a:xfrm>
        </p:spPr>
        <p:txBody>
          <a:bodyPr/>
          <a:lstStyle/>
          <a:p>
            <a:r>
              <a:rPr lang="en-GB" dirty="0"/>
              <a:t>True or false?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484B82-33D4-4A89-8EF4-05CFD91085FC}"/>
              </a:ext>
            </a:extLst>
          </p:cNvPr>
          <p:cNvGrpSpPr>
            <a:grpSpLocks noChangeAspect="1"/>
          </p:cNvGrpSpPr>
          <p:nvPr/>
        </p:nvGrpSpPr>
        <p:grpSpPr>
          <a:xfrm>
            <a:off x="8944302" y="455333"/>
            <a:ext cx="979922" cy="1115305"/>
            <a:chOff x="4157663" y="1806575"/>
            <a:chExt cx="482600" cy="549275"/>
          </a:xfrm>
        </p:grpSpPr>
        <p:sp>
          <p:nvSpPr>
            <p:cNvPr id="6" name="Freeform 71">
              <a:extLst>
                <a:ext uri="{FF2B5EF4-FFF2-40B4-BE49-F238E27FC236}">
                  <a16:creationId xmlns:a16="http://schemas.microsoft.com/office/drawing/2014/main" id="{BA6ADF02-0C72-48F7-B271-95490777A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1806575"/>
              <a:ext cx="482600" cy="549275"/>
            </a:xfrm>
            <a:custGeom>
              <a:avLst/>
              <a:gdLst>
                <a:gd name="T0" fmla="*/ 875 w 912"/>
                <a:gd name="T1" fmla="*/ 1023 h 1037"/>
                <a:gd name="T2" fmla="*/ 850 w 912"/>
                <a:gd name="T3" fmla="*/ 1037 h 1037"/>
                <a:gd name="T4" fmla="*/ 820 w 912"/>
                <a:gd name="T5" fmla="*/ 1004 h 1037"/>
                <a:gd name="T6" fmla="*/ 749 w 912"/>
                <a:gd name="T7" fmla="*/ 870 h 1037"/>
                <a:gd name="T8" fmla="*/ 732 w 912"/>
                <a:gd name="T9" fmla="*/ 746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8 h 1037"/>
                <a:gd name="T18" fmla="*/ 731 w 912"/>
                <a:gd name="T19" fmla="*/ 112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8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0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5 h 1037"/>
                <a:gd name="T42" fmla="*/ 159 w 912"/>
                <a:gd name="T43" fmla="*/ 725 h 1037"/>
                <a:gd name="T44" fmla="*/ 182 w 912"/>
                <a:gd name="T45" fmla="*/ 745 h 1037"/>
                <a:gd name="T46" fmla="*/ 171 w 912"/>
                <a:gd name="T47" fmla="*/ 769 h 1037"/>
                <a:gd name="T48" fmla="*/ 127 w 912"/>
                <a:gd name="T49" fmla="*/ 770 h 1037"/>
                <a:gd name="T50" fmla="*/ 143 w 912"/>
                <a:gd name="T51" fmla="*/ 838 h 1037"/>
                <a:gd name="T52" fmla="*/ 143 w 912"/>
                <a:gd name="T53" fmla="*/ 880 h 1037"/>
                <a:gd name="T54" fmla="*/ 216 w 912"/>
                <a:gd name="T55" fmla="*/ 914 h 1037"/>
                <a:gd name="T56" fmla="*/ 341 w 912"/>
                <a:gd name="T57" fmla="*/ 933 h 1037"/>
                <a:gd name="T58" fmla="*/ 409 w 912"/>
                <a:gd name="T59" fmla="*/ 976 h 1037"/>
                <a:gd name="T60" fmla="*/ 425 w 912"/>
                <a:gd name="T61" fmla="*/ 1021 h 1037"/>
                <a:gd name="T62" fmla="*/ 403 w 912"/>
                <a:gd name="T63" fmla="*/ 1037 h 1037"/>
                <a:gd name="T64" fmla="*/ 381 w 912"/>
                <a:gd name="T65" fmla="*/ 1022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4 h 1037"/>
                <a:gd name="T72" fmla="*/ 99 w 912"/>
                <a:gd name="T73" fmla="*/ 901 h 1037"/>
                <a:gd name="T74" fmla="*/ 92 w 912"/>
                <a:gd name="T75" fmla="*/ 847 h 1037"/>
                <a:gd name="T76" fmla="*/ 87 w 912"/>
                <a:gd name="T77" fmla="*/ 804 h 1037"/>
                <a:gd name="T78" fmla="*/ 64 w 912"/>
                <a:gd name="T79" fmla="*/ 773 h 1037"/>
                <a:gd name="T80" fmla="*/ 65 w 912"/>
                <a:gd name="T81" fmla="*/ 747 h 1037"/>
                <a:gd name="T82" fmla="*/ 79 w 912"/>
                <a:gd name="T83" fmla="*/ 691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5 h 1037"/>
                <a:gd name="T90" fmla="*/ 108 w 912"/>
                <a:gd name="T91" fmla="*/ 289 h 1037"/>
                <a:gd name="T92" fmla="*/ 171 w 912"/>
                <a:gd name="T93" fmla="*/ 171 h 1037"/>
                <a:gd name="T94" fmla="*/ 263 w 912"/>
                <a:gd name="T95" fmla="*/ 83 h 1037"/>
                <a:gd name="T96" fmla="*/ 403 w 912"/>
                <a:gd name="T97" fmla="*/ 15 h 1037"/>
                <a:gd name="T98" fmla="*/ 531 w 912"/>
                <a:gd name="T99" fmla="*/ 0 h 1037"/>
                <a:gd name="T100" fmla="*/ 663 w 912"/>
                <a:gd name="T101" fmla="*/ 25 h 1037"/>
                <a:gd name="T102" fmla="*/ 777 w 912"/>
                <a:gd name="T103" fmla="*/ 86 h 1037"/>
                <a:gd name="T104" fmla="*/ 862 w 912"/>
                <a:gd name="T105" fmla="*/ 177 h 1037"/>
                <a:gd name="T106" fmla="*/ 907 w 912"/>
                <a:gd name="T107" fmla="*/ 298 h 1037"/>
                <a:gd name="T108" fmla="*/ 907 w 912"/>
                <a:gd name="T109" fmla="*/ 421 h 1037"/>
                <a:gd name="T110" fmla="*/ 832 w 912"/>
                <a:gd name="T111" fmla="*/ 629 h 1037"/>
                <a:gd name="T112" fmla="*/ 778 w 912"/>
                <a:gd name="T113" fmla="*/ 769 h 1037"/>
                <a:gd name="T114" fmla="*/ 804 w 912"/>
                <a:gd name="T115" fmla="*/ 874 h 1037"/>
                <a:gd name="T116" fmla="*/ 874 w 912"/>
                <a:gd name="T117" fmla="*/ 100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0"/>
                  </a:moveTo>
                  <a:lnTo>
                    <a:pt x="874" y="1000"/>
                  </a:lnTo>
                  <a:lnTo>
                    <a:pt x="876" y="1004"/>
                  </a:lnTo>
                  <a:lnTo>
                    <a:pt x="877" y="1009"/>
                  </a:lnTo>
                  <a:lnTo>
                    <a:pt x="877" y="1014"/>
                  </a:lnTo>
                  <a:lnTo>
                    <a:pt x="876" y="1018"/>
                  </a:lnTo>
                  <a:lnTo>
                    <a:pt x="875" y="1023"/>
                  </a:lnTo>
                  <a:lnTo>
                    <a:pt x="872" y="1026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7"/>
                  </a:lnTo>
                  <a:lnTo>
                    <a:pt x="831" y="1023"/>
                  </a:lnTo>
                  <a:lnTo>
                    <a:pt x="831" y="1023"/>
                  </a:lnTo>
                  <a:lnTo>
                    <a:pt x="820" y="1004"/>
                  </a:lnTo>
                  <a:lnTo>
                    <a:pt x="820" y="1004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1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1"/>
                  </a:lnTo>
                  <a:lnTo>
                    <a:pt x="738" y="833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79"/>
                  </a:lnTo>
                  <a:lnTo>
                    <a:pt x="730" y="763"/>
                  </a:lnTo>
                  <a:lnTo>
                    <a:pt x="732" y="746"/>
                  </a:lnTo>
                  <a:lnTo>
                    <a:pt x="732" y="746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79"/>
                  </a:lnTo>
                  <a:lnTo>
                    <a:pt x="763" y="658"/>
                  </a:lnTo>
                  <a:lnTo>
                    <a:pt x="785" y="613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2"/>
                  </a:lnTo>
                  <a:lnTo>
                    <a:pt x="838" y="497"/>
                  </a:lnTo>
                  <a:lnTo>
                    <a:pt x="846" y="472"/>
                  </a:lnTo>
                  <a:lnTo>
                    <a:pt x="853" y="444"/>
                  </a:lnTo>
                  <a:lnTo>
                    <a:pt x="859" y="417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6"/>
                  </a:lnTo>
                  <a:lnTo>
                    <a:pt x="864" y="356"/>
                  </a:lnTo>
                  <a:lnTo>
                    <a:pt x="863" y="338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2"/>
                  </a:lnTo>
                  <a:lnTo>
                    <a:pt x="846" y="257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1"/>
                  </a:lnTo>
                  <a:lnTo>
                    <a:pt x="810" y="188"/>
                  </a:lnTo>
                  <a:lnTo>
                    <a:pt x="801" y="176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1"/>
                  </a:lnTo>
                  <a:lnTo>
                    <a:pt x="731" y="112"/>
                  </a:lnTo>
                  <a:lnTo>
                    <a:pt x="718" y="104"/>
                  </a:lnTo>
                  <a:lnTo>
                    <a:pt x="704" y="96"/>
                  </a:lnTo>
                  <a:lnTo>
                    <a:pt x="689" y="89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8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2"/>
                  </a:lnTo>
                  <a:lnTo>
                    <a:pt x="325" y="101"/>
                  </a:lnTo>
                  <a:lnTo>
                    <a:pt x="308" y="111"/>
                  </a:lnTo>
                  <a:lnTo>
                    <a:pt x="291" y="122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4"/>
                  </a:lnTo>
                  <a:lnTo>
                    <a:pt x="232" y="174"/>
                  </a:lnTo>
                  <a:lnTo>
                    <a:pt x="221" y="187"/>
                  </a:lnTo>
                  <a:lnTo>
                    <a:pt x="210" y="200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5"/>
                  </a:lnTo>
                  <a:lnTo>
                    <a:pt x="167" y="270"/>
                  </a:lnTo>
                  <a:lnTo>
                    <a:pt x="161" y="284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5"/>
                  </a:lnTo>
                  <a:lnTo>
                    <a:pt x="145" y="360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0"/>
                  </a:lnTo>
                  <a:lnTo>
                    <a:pt x="146" y="428"/>
                  </a:lnTo>
                  <a:lnTo>
                    <a:pt x="144" y="438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0"/>
                  </a:lnTo>
                  <a:lnTo>
                    <a:pt x="97" y="538"/>
                  </a:lnTo>
                  <a:lnTo>
                    <a:pt x="68" y="593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4"/>
                  </a:lnTo>
                  <a:lnTo>
                    <a:pt x="137" y="669"/>
                  </a:lnTo>
                  <a:lnTo>
                    <a:pt x="137" y="674"/>
                  </a:lnTo>
                  <a:lnTo>
                    <a:pt x="137" y="679"/>
                  </a:lnTo>
                  <a:lnTo>
                    <a:pt x="136" y="685"/>
                  </a:lnTo>
                  <a:lnTo>
                    <a:pt x="136" y="685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5"/>
                  </a:lnTo>
                  <a:lnTo>
                    <a:pt x="182" y="750"/>
                  </a:lnTo>
                  <a:lnTo>
                    <a:pt x="182" y="750"/>
                  </a:lnTo>
                  <a:lnTo>
                    <a:pt x="182" y="754"/>
                  </a:lnTo>
                  <a:lnTo>
                    <a:pt x="180" y="759"/>
                  </a:lnTo>
                  <a:lnTo>
                    <a:pt x="178" y="763"/>
                  </a:lnTo>
                  <a:lnTo>
                    <a:pt x="175" y="766"/>
                  </a:lnTo>
                  <a:lnTo>
                    <a:pt x="171" y="769"/>
                  </a:lnTo>
                  <a:lnTo>
                    <a:pt x="167" y="771"/>
                  </a:lnTo>
                  <a:lnTo>
                    <a:pt x="162" y="773"/>
                  </a:lnTo>
                  <a:lnTo>
                    <a:pt x="158" y="773"/>
                  </a:lnTo>
                  <a:lnTo>
                    <a:pt x="158" y="773"/>
                  </a:lnTo>
                  <a:lnTo>
                    <a:pt x="144" y="772"/>
                  </a:lnTo>
                  <a:lnTo>
                    <a:pt x="127" y="770"/>
                  </a:lnTo>
                  <a:lnTo>
                    <a:pt x="127" y="770"/>
                  </a:lnTo>
                  <a:lnTo>
                    <a:pt x="136" y="776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8"/>
                  </a:lnTo>
                  <a:lnTo>
                    <a:pt x="143" y="838"/>
                  </a:lnTo>
                  <a:lnTo>
                    <a:pt x="141" y="848"/>
                  </a:lnTo>
                  <a:lnTo>
                    <a:pt x="140" y="859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09"/>
                  </a:lnTo>
                  <a:lnTo>
                    <a:pt x="216" y="914"/>
                  </a:lnTo>
                  <a:lnTo>
                    <a:pt x="235" y="917"/>
                  </a:lnTo>
                  <a:lnTo>
                    <a:pt x="268" y="924"/>
                  </a:lnTo>
                  <a:lnTo>
                    <a:pt x="268" y="924"/>
                  </a:lnTo>
                  <a:lnTo>
                    <a:pt x="288" y="927"/>
                  </a:lnTo>
                  <a:lnTo>
                    <a:pt x="309" y="929"/>
                  </a:lnTo>
                  <a:lnTo>
                    <a:pt x="330" y="931"/>
                  </a:lnTo>
                  <a:lnTo>
                    <a:pt x="341" y="933"/>
                  </a:lnTo>
                  <a:lnTo>
                    <a:pt x="351" y="936"/>
                  </a:lnTo>
                  <a:lnTo>
                    <a:pt x="361" y="939"/>
                  </a:lnTo>
                  <a:lnTo>
                    <a:pt x="371" y="943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2"/>
                  </a:lnTo>
                  <a:lnTo>
                    <a:pt x="424" y="1002"/>
                  </a:lnTo>
                  <a:lnTo>
                    <a:pt x="426" y="1007"/>
                  </a:lnTo>
                  <a:lnTo>
                    <a:pt x="426" y="1012"/>
                  </a:lnTo>
                  <a:lnTo>
                    <a:pt x="426" y="1016"/>
                  </a:lnTo>
                  <a:lnTo>
                    <a:pt x="425" y="1021"/>
                  </a:lnTo>
                  <a:lnTo>
                    <a:pt x="423" y="1025"/>
                  </a:lnTo>
                  <a:lnTo>
                    <a:pt x="420" y="1028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6"/>
                  </a:lnTo>
                  <a:lnTo>
                    <a:pt x="381" y="1022"/>
                  </a:lnTo>
                  <a:lnTo>
                    <a:pt x="381" y="1022"/>
                  </a:lnTo>
                  <a:lnTo>
                    <a:pt x="376" y="1013"/>
                  </a:lnTo>
                  <a:lnTo>
                    <a:pt x="369" y="1005"/>
                  </a:lnTo>
                  <a:lnTo>
                    <a:pt x="364" y="999"/>
                  </a:lnTo>
                  <a:lnTo>
                    <a:pt x="357" y="993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4"/>
                  </a:lnTo>
                  <a:lnTo>
                    <a:pt x="139" y="939"/>
                  </a:lnTo>
                  <a:lnTo>
                    <a:pt x="129" y="934"/>
                  </a:lnTo>
                  <a:lnTo>
                    <a:pt x="121" y="928"/>
                  </a:lnTo>
                  <a:lnTo>
                    <a:pt x="113" y="921"/>
                  </a:lnTo>
                  <a:lnTo>
                    <a:pt x="106" y="913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2"/>
                  </a:lnTo>
                  <a:lnTo>
                    <a:pt x="91" y="854"/>
                  </a:lnTo>
                  <a:lnTo>
                    <a:pt x="92" y="847"/>
                  </a:lnTo>
                  <a:lnTo>
                    <a:pt x="94" y="834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0"/>
                  </a:lnTo>
                  <a:lnTo>
                    <a:pt x="64" y="773"/>
                  </a:lnTo>
                  <a:lnTo>
                    <a:pt x="66" y="767"/>
                  </a:lnTo>
                  <a:lnTo>
                    <a:pt x="70" y="761"/>
                  </a:lnTo>
                  <a:lnTo>
                    <a:pt x="76" y="756"/>
                  </a:lnTo>
                  <a:lnTo>
                    <a:pt x="76" y="756"/>
                  </a:lnTo>
                  <a:lnTo>
                    <a:pt x="72" y="754"/>
                  </a:lnTo>
                  <a:lnTo>
                    <a:pt x="68" y="751"/>
                  </a:lnTo>
                  <a:lnTo>
                    <a:pt x="65" y="747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1"/>
                  </a:lnTo>
                  <a:lnTo>
                    <a:pt x="79" y="691"/>
                  </a:lnTo>
                  <a:lnTo>
                    <a:pt x="51" y="684"/>
                  </a:lnTo>
                  <a:lnTo>
                    <a:pt x="37" y="679"/>
                  </a:lnTo>
                  <a:lnTo>
                    <a:pt x="28" y="675"/>
                  </a:lnTo>
                  <a:lnTo>
                    <a:pt x="28" y="675"/>
                  </a:lnTo>
                  <a:lnTo>
                    <a:pt x="19" y="669"/>
                  </a:lnTo>
                  <a:lnTo>
                    <a:pt x="11" y="662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4"/>
                  </a:lnTo>
                  <a:lnTo>
                    <a:pt x="6" y="604"/>
                  </a:lnTo>
                  <a:lnTo>
                    <a:pt x="6" y="604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4"/>
                  </a:lnTo>
                  <a:lnTo>
                    <a:pt x="98" y="426"/>
                  </a:lnTo>
                  <a:lnTo>
                    <a:pt x="100" y="419"/>
                  </a:lnTo>
                  <a:lnTo>
                    <a:pt x="100" y="415"/>
                  </a:lnTo>
                  <a:lnTo>
                    <a:pt x="100" y="415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0"/>
                  </a:lnTo>
                  <a:lnTo>
                    <a:pt x="97" y="342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0"/>
                  </a:lnTo>
                  <a:lnTo>
                    <a:pt x="121" y="253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2"/>
                  </a:lnTo>
                  <a:lnTo>
                    <a:pt x="160" y="186"/>
                  </a:lnTo>
                  <a:lnTo>
                    <a:pt x="171" y="171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0"/>
                  </a:lnTo>
                  <a:lnTo>
                    <a:pt x="246" y="96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8"/>
                  </a:lnTo>
                  <a:lnTo>
                    <a:pt x="360" y="29"/>
                  </a:lnTo>
                  <a:lnTo>
                    <a:pt x="382" y="22"/>
                  </a:lnTo>
                  <a:lnTo>
                    <a:pt x="403" y="15"/>
                  </a:lnTo>
                  <a:lnTo>
                    <a:pt x="424" y="10"/>
                  </a:lnTo>
                  <a:lnTo>
                    <a:pt x="446" y="6"/>
                  </a:lnTo>
                  <a:lnTo>
                    <a:pt x="468" y="3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4"/>
                  </a:lnTo>
                  <a:lnTo>
                    <a:pt x="589" y="6"/>
                  </a:lnTo>
                  <a:lnTo>
                    <a:pt x="608" y="10"/>
                  </a:lnTo>
                  <a:lnTo>
                    <a:pt x="627" y="14"/>
                  </a:lnTo>
                  <a:lnTo>
                    <a:pt x="645" y="19"/>
                  </a:lnTo>
                  <a:lnTo>
                    <a:pt x="663" y="25"/>
                  </a:lnTo>
                  <a:lnTo>
                    <a:pt x="680" y="31"/>
                  </a:lnTo>
                  <a:lnTo>
                    <a:pt x="698" y="39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6"/>
                  </a:lnTo>
                  <a:lnTo>
                    <a:pt x="791" y="97"/>
                  </a:lnTo>
                  <a:lnTo>
                    <a:pt x="804" y="109"/>
                  </a:lnTo>
                  <a:lnTo>
                    <a:pt x="817" y="121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7"/>
                  </a:lnTo>
                  <a:lnTo>
                    <a:pt x="871" y="193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9" y="260"/>
                  </a:lnTo>
                  <a:lnTo>
                    <a:pt x="903" y="278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6"/>
                  </a:lnTo>
                  <a:lnTo>
                    <a:pt x="912" y="356"/>
                  </a:lnTo>
                  <a:lnTo>
                    <a:pt x="912" y="356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1"/>
                  </a:lnTo>
                  <a:lnTo>
                    <a:pt x="902" y="451"/>
                  </a:lnTo>
                  <a:lnTo>
                    <a:pt x="895" y="481"/>
                  </a:lnTo>
                  <a:lnTo>
                    <a:pt x="886" y="508"/>
                  </a:lnTo>
                  <a:lnTo>
                    <a:pt x="876" y="533"/>
                  </a:lnTo>
                  <a:lnTo>
                    <a:pt x="866" y="559"/>
                  </a:lnTo>
                  <a:lnTo>
                    <a:pt x="854" y="583"/>
                  </a:lnTo>
                  <a:lnTo>
                    <a:pt x="832" y="629"/>
                  </a:lnTo>
                  <a:lnTo>
                    <a:pt x="810" y="672"/>
                  </a:lnTo>
                  <a:lnTo>
                    <a:pt x="801" y="693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6"/>
                  </a:lnTo>
                  <a:lnTo>
                    <a:pt x="780" y="756"/>
                  </a:lnTo>
                  <a:lnTo>
                    <a:pt x="778" y="769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8"/>
                  </a:lnTo>
                  <a:lnTo>
                    <a:pt x="791" y="843"/>
                  </a:lnTo>
                  <a:lnTo>
                    <a:pt x="797" y="858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2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0"/>
                  </a:lnTo>
                  <a:lnTo>
                    <a:pt x="874" y="1000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2">
              <a:extLst>
                <a:ext uri="{FF2B5EF4-FFF2-40B4-BE49-F238E27FC236}">
                  <a16:creationId xmlns:a16="http://schemas.microsoft.com/office/drawing/2014/main" id="{6F087664-77DA-45B5-B952-9F0A5C225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1890713"/>
              <a:ext cx="333375" cy="261938"/>
            </a:xfrm>
            <a:custGeom>
              <a:avLst/>
              <a:gdLst>
                <a:gd name="T0" fmla="*/ 234 w 630"/>
                <a:gd name="T1" fmla="*/ 333 h 494"/>
                <a:gd name="T2" fmla="*/ 237 w 630"/>
                <a:gd name="T3" fmla="*/ 358 h 494"/>
                <a:gd name="T4" fmla="*/ 235 w 630"/>
                <a:gd name="T5" fmla="*/ 447 h 494"/>
                <a:gd name="T6" fmla="*/ 184 w 630"/>
                <a:gd name="T7" fmla="*/ 451 h 494"/>
                <a:gd name="T8" fmla="*/ 105 w 630"/>
                <a:gd name="T9" fmla="*/ 494 h 494"/>
                <a:gd name="T10" fmla="*/ 76 w 630"/>
                <a:gd name="T11" fmla="*/ 451 h 494"/>
                <a:gd name="T12" fmla="*/ 0 w 630"/>
                <a:gd name="T13" fmla="*/ 405 h 494"/>
                <a:gd name="T14" fmla="*/ 22 w 630"/>
                <a:gd name="T15" fmla="*/ 358 h 494"/>
                <a:gd name="T16" fmla="*/ 0 w 630"/>
                <a:gd name="T17" fmla="*/ 312 h 494"/>
                <a:gd name="T18" fmla="*/ 66 w 630"/>
                <a:gd name="T19" fmla="*/ 272 h 494"/>
                <a:gd name="T20" fmla="*/ 105 w 630"/>
                <a:gd name="T21" fmla="*/ 223 h 494"/>
                <a:gd name="T22" fmla="*/ 172 w 630"/>
                <a:gd name="T23" fmla="*/ 259 h 494"/>
                <a:gd name="T24" fmla="*/ 205 w 630"/>
                <a:gd name="T25" fmla="*/ 280 h 494"/>
                <a:gd name="T26" fmla="*/ 379 w 630"/>
                <a:gd name="T27" fmla="*/ 119 h 494"/>
                <a:gd name="T28" fmla="*/ 411 w 630"/>
                <a:gd name="T29" fmla="*/ 107 h 494"/>
                <a:gd name="T30" fmla="*/ 445 w 630"/>
                <a:gd name="T31" fmla="*/ 107 h 494"/>
                <a:gd name="T32" fmla="*/ 477 w 630"/>
                <a:gd name="T33" fmla="*/ 119 h 494"/>
                <a:gd name="T34" fmla="*/ 497 w 630"/>
                <a:gd name="T35" fmla="*/ 138 h 494"/>
                <a:gd name="T36" fmla="*/ 514 w 630"/>
                <a:gd name="T37" fmla="*/ 169 h 494"/>
                <a:gd name="T38" fmla="*/ 517 w 630"/>
                <a:gd name="T39" fmla="*/ 202 h 494"/>
                <a:gd name="T40" fmla="*/ 506 w 630"/>
                <a:gd name="T41" fmla="*/ 236 h 494"/>
                <a:gd name="T42" fmla="*/ 491 w 630"/>
                <a:gd name="T43" fmla="*/ 257 h 494"/>
                <a:gd name="T44" fmla="*/ 461 w 630"/>
                <a:gd name="T45" fmla="*/ 276 h 494"/>
                <a:gd name="T46" fmla="*/ 427 w 630"/>
                <a:gd name="T47" fmla="*/ 283 h 494"/>
                <a:gd name="T48" fmla="*/ 394 w 630"/>
                <a:gd name="T49" fmla="*/ 276 h 494"/>
                <a:gd name="T50" fmla="*/ 365 w 630"/>
                <a:gd name="T51" fmla="*/ 257 h 494"/>
                <a:gd name="T52" fmla="*/ 348 w 630"/>
                <a:gd name="T53" fmla="*/ 236 h 494"/>
                <a:gd name="T54" fmla="*/ 339 w 630"/>
                <a:gd name="T55" fmla="*/ 202 h 494"/>
                <a:gd name="T56" fmla="*/ 342 w 630"/>
                <a:gd name="T57" fmla="*/ 169 h 494"/>
                <a:gd name="T58" fmla="*/ 359 w 630"/>
                <a:gd name="T59" fmla="*/ 138 h 494"/>
                <a:gd name="T60" fmla="*/ 495 w 630"/>
                <a:gd name="T61" fmla="*/ 0 h 494"/>
                <a:gd name="T62" fmla="*/ 544 w 630"/>
                <a:gd name="T63" fmla="*/ 93 h 494"/>
                <a:gd name="T64" fmla="*/ 566 w 630"/>
                <a:gd name="T65" fmla="*/ 126 h 494"/>
                <a:gd name="T66" fmla="*/ 630 w 630"/>
                <a:gd name="T67" fmla="*/ 156 h 494"/>
                <a:gd name="T68" fmla="*/ 573 w 630"/>
                <a:gd name="T69" fmla="*/ 244 h 494"/>
                <a:gd name="T70" fmla="*/ 556 w 630"/>
                <a:gd name="T71" fmla="*/ 279 h 494"/>
                <a:gd name="T72" fmla="*/ 562 w 630"/>
                <a:gd name="T73" fmla="*/ 350 h 494"/>
                <a:gd name="T74" fmla="*/ 458 w 630"/>
                <a:gd name="T75" fmla="*/ 345 h 494"/>
                <a:gd name="T76" fmla="*/ 418 w 630"/>
                <a:gd name="T77" fmla="*/ 348 h 494"/>
                <a:gd name="T78" fmla="*/ 360 w 630"/>
                <a:gd name="T79" fmla="*/ 389 h 494"/>
                <a:gd name="T80" fmla="*/ 312 w 630"/>
                <a:gd name="T81" fmla="*/ 296 h 494"/>
                <a:gd name="T82" fmla="*/ 290 w 630"/>
                <a:gd name="T83" fmla="*/ 262 h 494"/>
                <a:gd name="T84" fmla="*/ 225 w 630"/>
                <a:gd name="T85" fmla="*/ 233 h 494"/>
                <a:gd name="T86" fmla="*/ 282 w 630"/>
                <a:gd name="T87" fmla="*/ 145 h 494"/>
                <a:gd name="T88" fmla="*/ 300 w 630"/>
                <a:gd name="T89" fmla="*/ 109 h 494"/>
                <a:gd name="T90" fmla="*/ 293 w 630"/>
                <a:gd name="T91" fmla="*/ 38 h 494"/>
                <a:gd name="T92" fmla="*/ 398 w 630"/>
                <a:gd name="T93" fmla="*/ 43 h 494"/>
                <a:gd name="T94" fmla="*/ 438 w 630"/>
                <a:gd name="T95" fmla="*/ 40 h 494"/>
                <a:gd name="T96" fmla="*/ 467 w 630"/>
                <a:gd name="T97" fmla="*/ 45 h 494"/>
                <a:gd name="T98" fmla="*/ 142 w 630"/>
                <a:gd name="T99" fmla="*/ 300 h 494"/>
                <a:gd name="T100" fmla="*/ 179 w 630"/>
                <a:gd name="T101" fmla="*/ 325 h 494"/>
                <a:gd name="T102" fmla="*/ 191 w 630"/>
                <a:gd name="T103" fmla="*/ 358 h 494"/>
                <a:gd name="T104" fmla="*/ 185 w 630"/>
                <a:gd name="T105" fmla="*/ 382 h 494"/>
                <a:gd name="T106" fmla="*/ 153 w 630"/>
                <a:gd name="T107" fmla="*/ 413 h 494"/>
                <a:gd name="T108" fmla="*/ 130 w 630"/>
                <a:gd name="T109" fmla="*/ 418 h 494"/>
                <a:gd name="T110" fmla="*/ 96 w 630"/>
                <a:gd name="T111" fmla="*/ 408 h 494"/>
                <a:gd name="T112" fmla="*/ 71 w 630"/>
                <a:gd name="T113" fmla="*/ 370 h 494"/>
                <a:gd name="T114" fmla="*/ 71 w 630"/>
                <a:gd name="T115" fmla="*/ 352 h 494"/>
                <a:gd name="T116" fmla="*/ 88 w 630"/>
                <a:gd name="T117" fmla="*/ 316 h 494"/>
                <a:gd name="T118" fmla="*/ 124 w 630"/>
                <a:gd name="T119" fmla="*/ 299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0" h="494">
                  <a:moveTo>
                    <a:pt x="205" y="280"/>
                  </a:moveTo>
                  <a:lnTo>
                    <a:pt x="235" y="269"/>
                  </a:lnTo>
                  <a:lnTo>
                    <a:pt x="259" y="312"/>
                  </a:lnTo>
                  <a:lnTo>
                    <a:pt x="234" y="333"/>
                  </a:lnTo>
                  <a:lnTo>
                    <a:pt x="234" y="333"/>
                  </a:lnTo>
                  <a:lnTo>
                    <a:pt x="237" y="345"/>
                  </a:lnTo>
                  <a:lnTo>
                    <a:pt x="237" y="358"/>
                  </a:lnTo>
                  <a:lnTo>
                    <a:pt x="237" y="358"/>
                  </a:lnTo>
                  <a:lnTo>
                    <a:pt x="237" y="371"/>
                  </a:lnTo>
                  <a:lnTo>
                    <a:pt x="234" y="384"/>
                  </a:lnTo>
                  <a:lnTo>
                    <a:pt x="259" y="405"/>
                  </a:lnTo>
                  <a:lnTo>
                    <a:pt x="235" y="447"/>
                  </a:lnTo>
                  <a:lnTo>
                    <a:pt x="205" y="436"/>
                  </a:lnTo>
                  <a:lnTo>
                    <a:pt x="205" y="436"/>
                  </a:lnTo>
                  <a:lnTo>
                    <a:pt x="195" y="444"/>
                  </a:lnTo>
                  <a:lnTo>
                    <a:pt x="184" y="451"/>
                  </a:lnTo>
                  <a:lnTo>
                    <a:pt x="172" y="456"/>
                  </a:lnTo>
                  <a:lnTo>
                    <a:pt x="160" y="462"/>
                  </a:lnTo>
                  <a:lnTo>
                    <a:pt x="154" y="494"/>
                  </a:lnTo>
                  <a:lnTo>
                    <a:pt x="105" y="494"/>
                  </a:lnTo>
                  <a:lnTo>
                    <a:pt x="100" y="462"/>
                  </a:lnTo>
                  <a:lnTo>
                    <a:pt x="100" y="462"/>
                  </a:lnTo>
                  <a:lnTo>
                    <a:pt x="88" y="456"/>
                  </a:lnTo>
                  <a:lnTo>
                    <a:pt x="76" y="451"/>
                  </a:lnTo>
                  <a:lnTo>
                    <a:pt x="66" y="444"/>
                  </a:lnTo>
                  <a:lnTo>
                    <a:pt x="56" y="436"/>
                  </a:lnTo>
                  <a:lnTo>
                    <a:pt x="24" y="447"/>
                  </a:lnTo>
                  <a:lnTo>
                    <a:pt x="0" y="405"/>
                  </a:lnTo>
                  <a:lnTo>
                    <a:pt x="25" y="384"/>
                  </a:lnTo>
                  <a:lnTo>
                    <a:pt x="25" y="384"/>
                  </a:lnTo>
                  <a:lnTo>
                    <a:pt x="23" y="371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23" y="345"/>
                  </a:lnTo>
                  <a:lnTo>
                    <a:pt x="25" y="333"/>
                  </a:lnTo>
                  <a:lnTo>
                    <a:pt x="0" y="312"/>
                  </a:lnTo>
                  <a:lnTo>
                    <a:pt x="24" y="269"/>
                  </a:lnTo>
                  <a:lnTo>
                    <a:pt x="56" y="280"/>
                  </a:lnTo>
                  <a:lnTo>
                    <a:pt x="56" y="280"/>
                  </a:lnTo>
                  <a:lnTo>
                    <a:pt x="66" y="272"/>
                  </a:lnTo>
                  <a:lnTo>
                    <a:pt x="76" y="265"/>
                  </a:lnTo>
                  <a:lnTo>
                    <a:pt x="88" y="259"/>
                  </a:lnTo>
                  <a:lnTo>
                    <a:pt x="100" y="255"/>
                  </a:lnTo>
                  <a:lnTo>
                    <a:pt x="105" y="223"/>
                  </a:lnTo>
                  <a:lnTo>
                    <a:pt x="154" y="223"/>
                  </a:lnTo>
                  <a:lnTo>
                    <a:pt x="160" y="255"/>
                  </a:lnTo>
                  <a:lnTo>
                    <a:pt x="160" y="255"/>
                  </a:lnTo>
                  <a:lnTo>
                    <a:pt x="172" y="259"/>
                  </a:lnTo>
                  <a:lnTo>
                    <a:pt x="184" y="265"/>
                  </a:lnTo>
                  <a:lnTo>
                    <a:pt x="195" y="272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65" y="132"/>
                  </a:moveTo>
                  <a:lnTo>
                    <a:pt x="365" y="132"/>
                  </a:lnTo>
                  <a:lnTo>
                    <a:pt x="372" y="125"/>
                  </a:lnTo>
                  <a:lnTo>
                    <a:pt x="379" y="119"/>
                  </a:lnTo>
                  <a:lnTo>
                    <a:pt x="386" y="115"/>
                  </a:lnTo>
                  <a:lnTo>
                    <a:pt x="394" y="111"/>
                  </a:lnTo>
                  <a:lnTo>
                    <a:pt x="402" y="109"/>
                  </a:lnTo>
                  <a:lnTo>
                    <a:pt x="411" y="107"/>
                  </a:lnTo>
                  <a:lnTo>
                    <a:pt x="419" y="105"/>
                  </a:lnTo>
                  <a:lnTo>
                    <a:pt x="427" y="105"/>
                  </a:lnTo>
                  <a:lnTo>
                    <a:pt x="437" y="105"/>
                  </a:lnTo>
                  <a:lnTo>
                    <a:pt x="445" y="107"/>
                  </a:lnTo>
                  <a:lnTo>
                    <a:pt x="453" y="109"/>
                  </a:lnTo>
                  <a:lnTo>
                    <a:pt x="461" y="111"/>
                  </a:lnTo>
                  <a:lnTo>
                    <a:pt x="469" y="115"/>
                  </a:lnTo>
                  <a:lnTo>
                    <a:pt x="477" y="119"/>
                  </a:lnTo>
                  <a:lnTo>
                    <a:pt x="484" y="125"/>
                  </a:lnTo>
                  <a:lnTo>
                    <a:pt x="491" y="132"/>
                  </a:lnTo>
                  <a:lnTo>
                    <a:pt x="491" y="132"/>
                  </a:lnTo>
                  <a:lnTo>
                    <a:pt x="497" y="138"/>
                  </a:lnTo>
                  <a:lnTo>
                    <a:pt x="502" y="145"/>
                  </a:lnTo>
                  <a:lnTo>
                    <a:pt x="506" y="153"/>
                  </a:lnTo>
                  <a:lnTo>
                    <a:pt x="510" y="161"/>
                  </a:lnTo>
                  <a:lnTo>
                    <a:pt x="514" y="169"/>
                  </a:lnTo>
                  <a:lnTo>
                    <a:pt x="516" y="177"/>
                  </a:lnTo>
                  <a:lnTo>
                    <a:pt x="517" y="185"/>
                  </a:lnTo>
                  <a:lnTo>
                    <a:pt x="517" y="194"/>
                  </a:lnTo>
                  <a:lnTo>
                    <a:pt x="517" y="202"/>
                  </a:lnTo>
                  <a:lnTo>
                    <a:pt x="516" y="211"/>
                  </a:lnTo>
                  <a:lnTo>
                    <a:pt x="514" y="220"/>
                  </a:lnTo>
                  <a:lnTo>
                    <a:pt x="510" y="228"/>
                  </a:lnTo>
                  <a:lnTo>
                    <a:pt x="506" y="236"/>
                  </a:lnTo>
                  <a:lnTo>
                    <a:pt x="502" y="243"/>
                  </a:lnTo>
                  <a:lnTo>
                    <a:pt x="497" y="250"/>
                  </a:lnTo>
                  <a:lnTo>
                    <a:pt x="491" y="257"/>
                  </a:lnTo>
                  <a:lnTo>
                    <a:pt x="491" y="257"/>
                  </a:lnTo>
                  <a:lnTo>
                    <a:pt x="484" y="263"/>
                  </a:lnTo>
                  <a:lnTo>
                    <a:pt x="477" y="268"/>
                  </a:lnTo>
                  <a:lnTo>
                    <a:pt x="469" y="273"/>
                  </a:lnTo>
                  <a:lnTo>
                    <a:pt x="461" y="276"/>
                  </a:lnTo>
                  <a:lnTo>
                    <a:pt x="453" y="279"/>
                  </a:lnTo>
                  <a:lnTo>
                    <a:pt x="445" y="281"/>
                  </a:lnTo>
                  <a:lnTo>
                    <a:pt x="437" y="282"/>
                  </a:lnTo>
                  <a:lnTo>
                    <a:pt x="427" y="283"/>
                  </a:lnTo>
                  <a:lnTo>
                    <a:pt x="419" y="282"/>
                  </a:lnTo>
                  <a:lnTo>
                    <a:pt x="411" y="281"/>
                  </a:lnTo>
                  <a:lnTo>
                    <a:pt x="402" y="279"/>
                  </a:lnTo>
                  <a:lnTo>
                    <a:pt x="394" y="276"/>
                  </a:lnTo>
                  <a:lnTo>
                    <a:pt x="386" y="273"/>
                  </a:lnTo>
                  <a:lnTo>
                    <a:pt x="379" y="268"/>
                  </a:lnTo>
                  <a:lnTo>
                    <a:pt x="372" y="263"/>
                  </a:lnTo>
                  <a:lnTo>
                    <a:pt x="365" y="257"/>
                  </a:lnTo>
                  <a:lnTo>
                    <a:pt x="365" y="257"/>
                  </a:lnTo>
                  <a:lnTo>
                    <a:pt x="359" y="250"/>
                  </a:lnTo>
                  <a:lnTo>
                    <a:pt x="354" y="243"/>
                  </a:lnTo>
                  <a:lnTo>
                    <a:pt x="348" y="236"/>
                  </a:lnTo>
                  <a:lnTo>
                    <a:pt x="345" y="228"/>
                  </a:lnTo>
                  <a:lnTo>
                    <a:pt x="342" y="220"/>
                  </a:lnTo>
                  <a:lnTo>
                    <a:pt x="340" y="211"/>
                  </a:lnTo>
                  <a:lnTo>
                    <a:pt x="339" y="202"/>
                  </a:lnTo>
                  <a:lnTo>
                    <a:pt x="338" y="194"/>
                  </a:lnTo>
                  <a:lnTo>
                    <a:pt x="339" y="185"/>
                  </a:lnTo>
                  <a:lnTo>
                    <a:pt x="340" y="177"/>
                  </a:lnTo>
                  <a:lnTo>
                    <a:pt x="342" y="169"/>
                  </a:lnTo>
                  <a:lnTo>
                    <a:pt x="345" y="161"/>
                  </a:lnTo>
                  <a:lnTo>
                    <a:pt x="348" y="153"/>
                  </a:lnTo>
                  <a:lnTo>
                    <a:pt x="354" y="145"/>
                  </a:lnTo>
                  <a:lnTo>
                    <a:pt x="359" y="138"/>
                  </a:lnTo>
                  <a:lnTo>
                    <a:pt x="365" y="132"/>
                  </a:lnTo>
                  <a:lnTo>
                    <a:pt x="365" y="132"/>
                  </a:lnTo>
                  <a:close/>
                  <a:moveTo>
                    <a:pt x="467" y="45"/>
                  </a:moveTo>
                  <a:lnTo>
                    <a:pt x="495" y="0"/>
                  </a:lnTo>
                  <a:lnTo>
                    <a:pt x="562" y="38"/>
                  </a:lnTo>
                  <a:lnTo>
                    <a:pt x="537" y="86"/>
                  </a:lnTo>
                  <a:lnTo>
                    <a:pt x="537" y="86"/>
                  </a:lnTo>
                  <a:lnTo>
                    <a:pt x="544" y="93"/>
                  </a:lnTo>
                  <a:lnTo>
                    <a:pt x="550" y="101"/>
                  </a:lnTo>
                  <a:lnTo>
                    <a:pt x="556" y="109"/>
                  </a:lnTo>
                  <a:lnTo>
                    <a:pt x="561" y="117"/>
                  </a:lnTo>
                  <a:lnTo>
                    <a:pt x="566" y="126"/>
                  </a:lnTo>
                  <a:lnTo>
                    <a:pt x="570" y="136"/>
                  </a:lnTo>
                  <a:lnTo>
                    <a:pt x="573" y="145"/>
                  </a:lnTo>
                  <a:lnTo>
                    <a:pt x="576" y="154"/>
                  </a:lnTo>
                  <a:lnTo>
                    <a:pt x="630" y="156"/>
                  </a:lnTo>
                  <a:lnTo>
                    <a:pt x="630" y="233"/>
                  </a:lnTo>
                  <a:lnTo>
                    <a:pt x="576" y="235"/>
                  </a:lnTo>
                  <a:lnTo>
                    <a:pt x="576" y="235"/>
                  </a:lnTo>
                  <a:lnTo>
                    <a:pt x="573" y="244"/>
                  </a:lnTo>
                  <a:lnTo>
                    <a:pt x="570" y="253"/>
                  </a:lnTo>
                  <a:lnTo>
                    <a:pt x="566" y="262"/>
                  </a:lnTo>
                  <a:lnTo>
                    <a:pt x="561" y="270"/>
                  </a:lnTo>
                  <a:lnTo>
                    <a:pt x="556" y="279"/>
                  </a:lnTo>
                  <a:lnTo>
                    <a:pt x="550" y="287"/>
                  </a:lnTo>
                  <a:lnTo>
                    <a:pt x="544" y="296"/>
                  </a:lnTo>
                  <a:lnTo>
                    <a:pt x="537" y="303"/>
                  </a:lnTo>
                  <a:lnTo>
                    <a:pt x="562" y="350"/>
                  </a:lnTo>
                  <a:lnTo>
                    <a:pt x="495" y="389"/>
                  </a:lnTo>
                  <a:lnTo>
                    <a:pt x="467" y="343"/>
                  </a:lnTo>
                  <a:lnTo>
                    <a:pt x="467" y="343"/>
                  </a:lnTo>
                  <a:lnTo>
                    <a:pt x="458" y="345"/>
                  </a:lnTo>
                  <a:lnTo>
                    <a:pt x="448" y="347"/>
                  </a:lnTo>
                  <a:lnTo>
                    <a:pt x="438" y="348"/>
                  </a:lnTo>
                  <a:lnTo>
                    <a:pt x="427" y="348"/>
                  </a:lnTo>
                  <a:lnTo>
                    <a:pt x="418" y="348"/>
                  </a:lnTo>
                  <a:lnTo>
                    <a:pt x="408" y="347"/>
                  </a:lnTo>
                  <a:lnTo>
                    <a:pt x="398" y="345"/>
                  </a:lnTo>
                  <a:lnTo>
                    <a:pt x="389" y="343"/>
                  </a:lnTo>
                  <a:lnTo>
                    <a:pt x="360" y="389"/>
                  </a:lnTo>
                  <a:lnTo>
                    <a:pt x="293" y="350"/>
                  </a:lnTo>
                  <a:lnTo>
                    <a:pt x="319" y="303"/>
                  </a:lnTo>
                  <a:lnTo>
                    <a:pt x="319" y="303"/>
                  </a:lnTo>
                  <a:lnTo>
                    <a:pt x="312" y="296"/>
                  </a:lnTo>
                  <a:lnTo>
                    <a:pt x="305" y="287"/>
                  </a:lnTo>
                  <a:lnTo>
                    <a:pt x="300" y="279"/>
                  </a:lnTo>
                  <a:lnTo>
                    <a:pt x="294" y="270"/>
                  </a:lnTo>
                  <a:lnTo>
                    <a:pt x="290" y="262"/>
                  </a:lnTo>
                  <a:lnTo>
                    <a:pt x="286" y="253"/>
                  </a:lnTo>
                  <a:lnTo>
                    <a:pt x="282" y="244"/>
                  </a:lnTo>
                  <a:lnTo>
                    <a:pt x="280" y="235"/>
                  </a:lnTo>
                  <a:lnTo>
                    <a:pt x="225" y="233"/>
                  </a:lnTo>
                  <a:lnTo>
                    <a:pt x="225" y="156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2" y="145"/>
                  </a:lnTo>
                  <a:lnTo>
                    <a:pt x="286" y="136"/>
                  </a:lnTo>
                  <a:lnTo>
                    <a:pt x="290" y="126"/>
                  </a:lnTo>
                  <a:lnTo>
                    <a:pt x="294" y="117"/>
                  </a:lnTo>
                  <a:lnTo>
                    <a:pt x="300" y="109"/>
                  </a:lnTo>
                  <a:lnTo>
                    <a:pt x="305" y="101"/>
                  </a:lnTo>
                  <a:lnTo>
                    <a:pt x="312" y="93"/>
                  </a:lnTo>
                  <a:lnTo>
                    <a:pt x="319" y="86"/>
                  </a:lnTo>
                  <a:lnTo>
                    <a:pt x="293" y="38"/>
                  </a:lnTo>
                  <a:lnTo>
                    <a:pt x="360" y="0"/>
                  </a:lnTo>
                  <a:lnTo>
                    <a:pt x="389" y="45"/>
                  </a:lnTo>
                  <a:lnTo>
                    <a:pt x="389" y="45"/>
                  </a:lnTo>
                  <a:lnTo>
                    <a:pt x="398" y="43"/>
                  </a:lnTo>
                  <a:lnTo>
                    <a:pt x="408" y="41"/>
                  </a:lnTo>
                  <a:lnTo>
                    <a:pt x="418" y="40"/>
                  </a:lnTo>
                  <a:lnTo>
                    <a:pt x="427" y="40"/>
                  </a:lnTo>
                  <a:lnTo>
                    <a:pt x="438" y="40"/>
                  </a:lnTo>
                  <a:lnTo>
                    <a:pt x="448" y="41"/>
                  </a:lnTo>
                  <a:lnTo>
                    <a:pt x="458" y="43"/>
                  </a:lnTo>
                  <a:lnTo>
                    <a:pt x="467" y="45"/>
                  </a:lnTo>
                  <a:lnTo>
                    <a:pt x="467" y="45"/>
                  </a:lnTo>
                  <a:close/>
                  <a:moveTo>
                    <a:pt x="130" y="299"/>
                  </a:moveTo>
                  <a:lnTo>
                    <a:pt x="130" y="299"/>
                  </a:lnTo>
                  <a:lnTo>
                    <a:pt x="136" y="299"/>
                  </a:lnTo>
                  <a:lnTo>
                    <a:pt x="142" y="300"/>
                  </a:lnTo>
                  <a:lnTo>
                    <a:pt x="153" y="303"/>
                  </a:lnTo>
                  <a:lnTo>
                    <a:pt x="163" y="309"/>
                  </a:lnTo>
                  <a:lnTo>
                    <a:pt x="172" y="316"/>
                  </a:lnTo>
                  <a:lnTo>
                    <a:pt x="179" y="325"/>
                  </a:lnTo>
                  <a:lnTo>
                    <a:pt x="185" y="335"/>
                  </a:lnTo>
                  <a:lnTo>
                    <a:pt x="188" y="346"/>
                  </a:lnTo>
                  <a:lnTo>
                    <a:pt x="189" y="352"/>
                  </a:lnTo>
                  <a:lnTo>
                    <a:pt x="191" y="358"/>
                  </a:lnTo>
                  <a:lnTo>
                    <a:pt x="191" y="358"/>
                  </a:lnTo>
                  <a:lnTo>
                    <a:pt x="189" y="364"/>
                  </a:lnTo>
                  <a:lnTo>
                    <a:pt x="188" y="370"/>
                  </a:lnTo>
                  <a:lnTo>
                    <a:pt x="185" y="382"/>
                  </a:lnTo>
                  <a:lnTo>
                    <a:pt x="179" y="392"/>
                  </a:lnTo>
                  <a:lnTo>
                    <a:pt x="172" y="401"/>
                  </a:lnTo>
                  <a:lnTo>
                    <a:pt x="163" y="408"/>
                  </a:lnTo>
                  <a:lnTo>
                    <a:pt x="153" y="413"/>
                  </a:lnTo>
                  <a:lnTo>
                    <a:pt x="142" y="417"/>
                  </a:lnTo>
                  <a:lnTo>
                    <a:pt x="136" y="418"/>
                  </a:lnTo>
                  <a:lnTo>
                    <a:pt x="130" y="418"/>
                  </a:lnTo>
                  <a:lnTo>
                    <a:pt x="130" y="418"/>
                  </a:lnTo>
                  <a:lnTo>
                    <a:pt x="124" y="418"/>
                  </a:lnTo>
                  <a:lnTo>
                    <a:pt x="118" y="417"/>
                  </a:lnTo>
                  <a:lnTo>
                    <a:pt x="106" y="413"/>
                  </a:lnTo>
                  <a:lnTo>
                    <a:pt x="96" y="408"/>
                  </a:lnTo>
                  <a:lnTo>
                    <a:pt x="88" y="401"/>
                  </a:lnTo>
                  <a:lnTo>
                    <a:pt x="80" y="392"/>
                  </a:lnTo>
                  <a:lnTo>
                    <a:pt x="75" y="382"/>
                  </a:lnTo>
                  <a:lnTo>
                    <a:pt x="71" y="370"/>
                  </a:lnTo>
                  <a:lnTo>
                    <a:pt x="71" y="364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1" y="352"/>
                  </a:lnTo>
                  <a:lnTo>
                    <a:pt x="71" y="346"/>
                  </a:lnTo>
                  <a:lnTo>
                    <a:pt x="75" y="335"/>
                  </a:lnTo>
                  <a:lnTo>
                    <a:pt x="80" y="325"/>
                  </a:lnTo>
                  <a:lnTo>
                    <a:pt x="88" y="316"/>
                  </a:lnTo>
                  <a:lnTo>
                    <a:pt x="96" y="309"/>
                  </a:lnTo>
                  <a:lnTo>
                    <a:pt x="106" y="303"/>
                  </a:lnTo>
                  <a:lnTo>
                    <a:pt x="118" y="300"/>
                  </a:lnTo>
                  <a:lnTo>
                    <a:pt x="124" y="299"/>
                  </a:lnTo>
                  <a:lnTo>
                    <a:pt x="130" y="299"/>
                  </a:lnTo>
                  <a:lnTo>
                    <a:pt x="130" y="29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6763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Review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2000" y="1178753"/>
            <a:ext cx="11002378" cy="461665"/>
          </a:xfrm>
        </p:spPr>
        <p:txBody>
          <a:bodyPr/>
          <a:lstStyle/>
          <a:p>
            <a:r>
              <a:rPr lang="en-GB" dirty="0"/>
              <a:t>In this lesson you learned how to</a:t>
            </a:r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697C2A90-2641-47B8-8111-9E852094AFB2}"/>
              </a:ext>
            </a:extLst>
          </p:cNvPr>
          <p:cNvGrpSpPr/>
          <p:nvPr/>
        </p:nvGrpSpPr>
        <p:grpSpPr>
          <a:xfrm>
            <a:off x="774877" y="2290342"/>
            <a:ext cx="2223136" cy="2447925"/>
            <a:chOff x="5385543" y="3650456"/>
            <a:chExt cx="2223136" cy="2447925"/>
          </a:xfrm>
          <a:solidFill>
            <a:srgbClr val="00A4F6"/>
          </a:solidFill>
        </p:grpSpPr>
        <p:sp>
          <p:nvSpPr>
            <p:cNvPr id="6" name="Freeform: Shape 9">
              <a:extLst>
                <a:ext uri="{FF2B5EF4-FFF2-40B4-BE49-F238E27FC236}">
                  <a16:creationId xmlns:a16="http://schemas.microsoft.com/office/drawing/2014/main" id="{4FA94625-2514-467B-9D8D-C46B2DCE326C}"/>
                </a:ext>
              </a:extLst>
            </p:cNvPr>
            <p:cNvSpPr/>
            <p:nvPr/>
          </p:nvSpPr>
          <p:spPr>
            <a:xfrm>
              <a:off x="5385543" y="3650456"/>
              <a:ext cx="1524000" cy="2447925"/>
            </a:xfrm>
            <a:custGeom>
              <a:avLst/>
              <a:gdLst>
                <a:gd name="connsiteX0" fmla="*/ 1108284 w 1524000"/>
                <a:gd name="connsiteY0" fmla="*/ 769144 h 2447925"/>
                <a:gd name="connsiteX1" fmla="*/ 873017 w 1524000"/>
                <a:gd name="connsiteY1" fmla="*/ 553879 h 2447925"/>
                <a:gd name="connsiteX2" fmla="*/ 845394 w 1524000"/>
                <a:gd name="connsiteY2" fmla="*/ 530066 h 2447925"/>
                <a:gd name="connsiteX3" fmla="*/ 674897 w 1524000"/>
                <a:gd name="connsiteY3" fmla="*/ 454819 h 2447925"/>
                <a:gd name="connsiteX4" fmla="*/ 607269 w 1524000"/>
                <a:gd name="connsiteY4" fmla="*/ 724376 h 2447925"/>
                <a:gd name="connsiteX5" fmla="*/ 592982 w 1524000"/>
                <a:gd name="connsiteY5" fmla="*/ 551974 h 2447925"/>
                <a:gd name="connsiteX6" fmla="*/ 569169 w 1524000"/>
                <a:gd name="connsiteY6" fmla="*/ 535781 h 2447925"/>
                <a:gd name="connsiteX7" fmla="*/ 544404 w 1524000"/>
                <a:gd name="connsiteY7" fmla="*/ 551974 h 2447925"/>
                <a:gd name="connsiteX8" fmla="*/ 531069 w 1524000"/>
                <a:gd name="connsiteY8" fmla="*/ 724376 h 2447925"/>
                <a:gd name="connsiteX9" fmla="*/ 463442 w 1524000"/>
                <a:gd name="connsiteY9" fmla="*/ 454819 h 2447925"/>
                <a:gd name="connsiteX10" fmla="*/ 256749 w 1524000"/>
                <a:gd name="connsiteY10" fmla="*/ 536734 h 2447925"/>
                <a:gd name="connsiteX11" fmla="*/ 251034 w 1524000"/>
                <a:gd name="connsiteY11" fmla="*/ 540544 h 2447925"/>
                <a:gd name="connsiteX12" fmla="*/ 9099 w 1524000"/>
                <a:gd name="connsiteY12" fmla="*/ 890111 h 2447925"/>
                <a:gd name="connsiteX13" fmla="*/ 264369 w 1524000"/>
                <a:gd name="connsiteY13" fmla="*/ 1340644 h 2447925"/>
                <a:gd name="connsiteX14" fmla="*/ 264369 w 1524000"/>
                <a:gd name="connsiteY14" fmla="*/ 1483519 h 2447925"/>
                <a:gd name="connsiteX15" fmla="*/ 300564 w 1524000"/>
                <a:gd name="connsiteY15" fmla="*/ 1503521 h 2447925"/>
                <a:gd name="connsiteX16" fmla="*/ 334854 w 1524000"/>
                <a:gd name="connsiteY16" fmla="*/ 2426494 h 2447925"/>
                <a:gd name="connsiteX17" fmla="*/ 353904 w 1524000"/>
                <a:gd name="connsiteY17" fmla="*/ 2444591 h 2447925"/>
                <a:gd name="connsiteX18" fmla="*/ 502494 w 1524000"/>
                <a:gd name="connsiteY18" fmla="*/ 2444591 h 2447925"/>
                <a:gd name="connsiteX19" fmla="*/ 521544 w 1524000"/>
                <a:gd name="connsiteY19" fmla="*/ 2425541 h 2447925"/>
                <a:gd name="connsiteX20" fmla="*/ 546309 w 1524000"/>
                <a:gd name="connsiteY20" fmla="*/ 1523524 h 2447925"/>
                <a:gd name="connsiteX21" fmla="*/ 568217 w 1524000"/>
                <a:gd name="connsiteY21" fmla="*/ 1500664 h 2447925"/>
                <a:gd name="connsiteX22" fmla="*/ 590124 w 1524000"/>
                <a:gd name="connsiteY22" fmla="*/ 1523524 h 2447925"/>
                <a:gd name="connsiteX23" fmla="*/ 614889 w 1524000"/>
                <a:gd name="connsiteY23" fmla="*/ 2425541 h 2447925"/>
                <a:gd name="connsiteX24" fmla="*/ 633939 w 1524000"/>
                <a:gd name="connsiteY24" fmla="*/ 2444591 h 2447925"/>
                <a:gd name="connsiteX25" fmla="*/ 782529 w 1524000"/>
                <a:gd name="connsiteY25" fmla="*/ 2444591 h 2447925"/>
                <a:gd name="connsiteX26" fmla="*/ 801579 w 1524000"/>
                <a:gd name="connsiteY26" fmla="*/ 2426494 h 2447925"/>
                <a:gd name="connsiteX27" fmla="*/ 835869 w 1524000"/>
                <a:gd name="connsiteY27" fmla="*/ 1503521 h 2447925"/>
                <a:gd name="connsiteX28" fmla="*/ 873969 w 1524000"/>
                <a:gd name="connsiteY28" fmla="*/ 1493044 h 2447925"/>
                <a:gd name="connsiteX29" fmla="*/ 873969 w 1524000"/>
                <a:gd name="connsiteY29" fmla="*/ 844391 h 2447925"/>
                <a:gd name="connsiteX30" fmla="*/ 1060659 w 1524000"/>
                <a:gd name="connsiteY30" fmla="*/ 956786 h 2447925"/>
                <a:gd name="connsiteX31" fmla="*/ 1165434 w 1524000"/>
                <a:gd name="connsiteY31" fmla="*/ 945356 h 2447925"/>
                <a:gd name="connsiteX32" fmla="*/ 1497857 w 1524000"/>
                <a:gd name="connsiteY32" fmla="*/ 689134 h 2447925"/>
                <a:gd name="connsiteX33" fmla="*/ 1390224 w 1524000"/>
                <a:gd name="connsiteY33" fmla="*/ 571024 h 2447925"/>
                <a:gd name="connsiteX34" fmla="*/ 1108284 w 1524000"/>
                <a:gd name="connsiteY34" fmla="*/ 769144 h 2447925"/>
                <a:gd name="connsiteX35" fmla="*/ 1108284 w 1524000"/>
                <a:gd name="connsiteY35" fmla="*/ 769144 h 2447925"/>
                <a:gd name="connsiteX36" fmla="*/ 569169 w 1524000"/>
                <a:gd name="connsiteY36" fmla="*/ 416719 h 2447925"/>
                <a:gd name="connsiteX37" fmla="*/ 569169 w 1524000"/>
                <a:gd name="connsiteY37" fmla="*/ 7144 h 2447925"/>
                <a:gd name="connsiteX38" fmla="*/ 569169 w 1524000"/>
                <a:gd name="connsiteY38" fmla="*/ 416719 h 2447925"/>
                <a:gd name="connsiteX39" fmla="*/ 569169 w 1524000"/>
                <a:gd name="connsiteY39" fmla="*/ 416719 h 2447925"/>
                <a:gd name="connsiteX40" fmla="*/ 283419 w 1524000"/>
                <a:gd name="connsiteY40" fmla="*/ 1092994 h 2447925"/>
                <a:gd name="connsiteX41" fmla="*/ 191979 w 1524000"/>
                <a:gd name="connsiteY41" fmla="*/ 930116 h 2447925"/>
                <a:gd name="connsiteX42" fmla="*/ 283419 w 1524000"/>
                <a:gd name="connsiteY42" fmla="*/ 778669 h 2447925"/>
                <a:gd name="connsiteX43" fmla="*/ 283419 w 1524000"/>
                <a:gd name="connsiteY43" fmla="*/ 1092994 h 2447925"/>
                <a:gd name="connsiteX44" fmla="*/ 283419 w 1524000"/>
                <a:gd name="connsiteY44" fmla="*/ 1092994 h 244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24000" h="2447925">
                  <a:moveTo>
                    <a:pt x="1108284" y="769144"/>
                  </a:moveTo>
                  <a:cubicBezTo>
                    <a:pt x="979697" y="677704"/>
                    <a:pt x="914927" y="596741"/>
                    <a:pt x="873017" y="553879"/>
                  </a:cubicBezTo>
                  <a:cubicBezTo>
                    <a:pt x="862539" y="543401"/>
                    <a:pt x="854919" y="533876"/>
                    <a:pt x="845394" y="530066"/>
                  </a:cubicBezTo>
                  <a:lnTo>
                    <a:pt x="674897" y="454819"/>
                  </a:lnTo>
                  <a:cubicBezTo>
                    <a:pt x="658704" y="521494"/>
                    <a:pt x="638702" y="663416"/>
                    <a:pt x="607269" y="724376"/>
                  </a:cubicBezTo>
                  <a:lnTo>
                    <a:pt x="592982" y="551974"/>
                  </a:lnTo>
                  <a:lnTo>
                    <a:pt x="569169" y="535781"/>
                  </a:lnTo>
                  <a:lnTo>
                    <a:pt x="544404" y="551974"/>
                  </a:lnTo>
                  <a:lnTo>
                    <a:pt x="531069" y="724376"/>
                  </a:lnTo>
                  <a:cubicBezTo>
                    <a:pt x="500589" y="663416"/>
                    <a:pt x="479634" y="521494"/>
                    <a:pt x="463442" y="454819"/>
                  </a:cubicBezTo>
                  <a:lnTo>
                    <a:pt x="256749" y="536734"/>
                  </a:lnTo>
                  <a:cubicBezTo>
                    <a:pt x="254844" y="537686"/>
                    <a:pt x="252939" y="539591"/>
                    <a:pt x="251034" y="540544"/>
                  </a:cubicBezTo>
                  <a:cubicBezTo>
                    <a:pt x="214839" y="563404"/>
                    <a:pt x="42437" y="753904"/>
                    <a:pt x="9099" y="890111"/>
                  </a:cubicBezTo>
                  <a:cubicBezTo>
                    <a:pt x="-14713" y="986314"/>
                    <a:pt x="185312" y="1239679"/>
                    <a:pt x="264369" y="1340644"/>
                  </a:cubicBezTo>
                  <a:lnTo>
                    <a:pt x="264369" y="1483519"/>
                  </a:lnTo>
                  <a:cubicBezTo>
                    <a:pt x="271989" y="1492091"/>
                    <a:pt x="288182" y="1500664"/>
                    <a:pt x="300564" y="1503521"/>
                  </a:cubicBezTo>
                  <a:cubicBezTo>
                    <a:pt x="304374" y="1581626"/>
                    <a:pt x="328187" y="2274094"/>
                    <a:pt x="334854" y="2426494"/>
                  </a:cubicBezTo>
                  <a:cubicBezTo>
                    <a:pt x="334854" y="2436971"/>
                    <a:pt x="343427" y="2444591"/>
                    <a:pt x="353904" y="2444591"/>
                  </a:cubicBezTo>
                  <a:lnTo>
                    <a:pt x="502494" y="2444591"/>
                  </a:lnTo>
                  <a:cubicBezTo>
                    <a:pt x="512972" y="2444591"/>
                    <a:pt x="521544" y="2436019"/>
                    <a:pt x="521544" y="2425541"/>
                  </a:cubicBezTo>
                  <a:lnTo>
                    <a:pt x="546309" y="1523524"/>
                  </a:lnTo>
                  <a:cubicBezTo>
                    <a:pt x="546309" y="1508284"/>
                    <a:pt x="557739" y="1500664"/>
                    <a:pt x="568217" y="1500664"/>
                  </a:cubicBezTo>
                  <a:cubicBezTo>
                    <a:pt x="578694" y="1500664"/>
                    <a:pt x="590124" y="1508284"/>
                    <a:pt x="590124" y="1523524"/>
                  </a:cubicBezTo>
                  <a:lnTo>
                    <a:pt x="614889" y="2425541"/>
                  </a:lnTo>
                  <a:cubicBezTo>
                    <a:pt x="614889" y="2436019"/>
                    <a:pt x="623462" y="2444591"/>
                    <a:pt x="633939" y="2444591"/>
                  </a:cubicBezTo>
                  <a:lnTo>
                    <a:pt x="782529" y="2444591"/>
                  </a:lnTo>
                  <a:cubicBezTo>
                    <a:pt x="793007" y="2444591"/>
                    <a:pt x="801579" y="2436971"/>
                    <a:pt x="801579" y="2426494"/>
                  </a:cubicBezTo>
                  <a:cubicBezTo>
                    <a:pt x="808247" y="2274094"/>
                    <a:pt x="831107" y="1580674"/>
                    <a:pt x="835869" y="1503521"/>
                  </a:cubicBezTo>
                  <a:lnTo>
                    <a:pt x="873969" y="1493044"/>
                  </a:lnTo>
                  <a:lnTo>
                    <a:pt x="873969" y="844391"/>
                  </a:lnTo>
                  <a:cubicBezTo>
                    <a:pt x="931119" y="882491"/>
                    <a:pt x="985412" y="924401"/>
                    <a:pt x="1060659" y="956786"/>
                  </a:cubicBezTo>
                  <a:cubicBezTo>
                    <a:pt x="1098759" y="972979"/>
                    <a:pt x="1135907" y="968216"/>
                    <a:pt x="1165434" y="945356"/>
                  </a:cubicBezTo>
                  <a:lnTo>
                    <a:pt x="1497857" y="689134"/>
                  </a:lnTo>
                  <a:cubicBezTo>
                    <a:pt x="1573104" y="618649"/>
                    <a:pt x="1471187" y="509111"/>
                    <a:pt x="1390224" y="571024"/>
                  </a:cubicBezTo>
                  <a:cubicBezTo>
                    <a:pt x="1320692" y="623411"/>
                    <a:pt x="1246397" y="680561"/>
                    <a:pt x="1108284" y="769144"/>
                  </a:cubicBezTo>
                  <a:lnTo>
                    <a:pt x="1108284" y="769144"/>
                  </a:lnTo>
                  <a:close/>
                  <a:moveTo>
                    <a:pt x="569169" y="416719"/>
                  </a:moveTo>
                  <a:cubicBezTo>
                    <a:pt x="719664" y="416719"/>
                    <a:pt x="826344" y="7144"/>
                    <a:pt x="569169" y="7144"/>
                  </a:cubicBezTo>
                  <a:cubicBezTo>
                    <a:pt x="311994" y="7144"/>
                    <a:pt x="418674" y="416719"/>
                    <a:pt x="569169" y="416719"/>
                  </a:cubicBezTo>
                  <a:lnTo>
                    <a:pt x="569169" y="416719"/>
                  </a:lnTo>
                  <a:close/>
                  <a:moveTo>
                    <a:pt x="283419" y="1092994"/>
                  </a:moveTo>
                  <a:cubicBezTo>
                    <a:pt x="223412" y="992981"/>
                    <a:pt x="191979" y="930116"/>
                    <a:pt x="191979" y="930116"/>
                  </a:cubicBezTo>
                  <a:cubicBezTo>
                    <a:pt x="191979" y="930116"/>
                    <a:pt x="251034" y="830104"/>
                    <a:pt x="283419" y="778669"/>
                  </a:cubicBezTo>
                  <a:lnTo>
                    <a:pt x="283419" y="1092994"/>
                  </a:lnTo>
                  <a:lnTo>
                    <a:pt x="283419" y="10929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: Shape 10">
              <a:extLst>
                <a:ext uri="{FF2B5EF4-FFF2-40B4-BE49-F238E27FC236}">
                  <a16:creationId xmlns:a16="http://schemas.microsoft.com/office/drawing/2014/main" id="{77AF1307-B69E-4B98-B158-BEC568883FB0}"/>
                </a:ext>
              </a:extLst>
            </p:cNvPr>
            <p:cNvSpPr/>
            <p:nvPr/>
          </p:nvSpPr>
          <p:spPr>
            <a:xfrm>
              <a:off x="7034371" y="3696176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A72E6BBF-8F9F-4EC5-A031-3B723E7DA339}"/>
                </a:ext>
              </a:extLst>
            </p:cNvPr>
            <p:cNvSpPr/>
            <p:nvPr/>
          </p:nvSpPr>
          <p:spPr>
            <a:xfrm>
              <a:off x="7034371" y="4315301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84DA560-0281-4F29-B3A6-C339282E4711}"/>
                </a:ext>
              </a:extLst>
            </p:cNvPr>
            <p:cNvSpPr/>
            <p:nvPr/>
          </p:nvSpPr>
          <p:spPr>
            <a:xfrm>
              <a:off x="7034371" y="4933474"/>
              <a:ext cx="514350" cy="514350"/>
            </a:xfrm>
            <a:custGeom>
              <a:avLst/>
              <a:gdLst>
                <a:gd name="connsiteX0" fmla="*/ 509111 w 514350"/>
                <a:gd name="connsiteY0" fmla="*/ 223361 h 514350"/>
                <a:gd name="connsiteX1" fmla="*/ 509111 w 514350"/>
                <a:gd name="connsiteY1" fmla="*/ 477679 h 514350"/>
                <a:gd name="connsiteX2" fmla="*/ 477679 w 514350"/>
                <a:gd name="connsiteY2" fmla="*/ 509111 h 514350"/>
                <a:gd name="connsiteX3" fmla="*/ 38576 w 514350"/>
                <a:gd name="connsiteY3" fmla="*/ 509111 h 514350"/>
                <a:gd name="connsiteX4" fmla="*/ 7144 w 514350"/>
                <a:gd name="connsiteY4" fmla="*/ 477679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3361 h 514350"/>
                <a:gd name="connsiteX15" fmla="*/ 509111 w 514350"/>
                <a:gd name="connsiteY15" fmla="*/ 22336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3361"/>
                  </a:moveTo>
                  <a:lnTo>
                    <a:pt x="509111" y="477679"/>
                  </a:lnTo>
                  <a:cubicBezTo>
                    <a:pt x="509111" y="494824"/>
                    <a:pt x="494824" y="509111"/>
                    <a:pt x="477679" y="509111"/>
                  </a:cubicBezTo>
                  <a:lnTo>
                    <a:pt x="38576" y="509111"/>
                  </a:lnTo>
                  <a:cubicBezTo>
                    <a:pt x="21431" y="509111"/>
                    <a:pt x="7144" y="494824"/>
                    <a:pt x="7144" y="477679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4319"/>
                    <a:pt x="489109" y="244316"/>
                    <a:pt x="509111" y="223361"/>
                  </a:cubicBezTo>
                  <a:lnTo>
                    <a:pt x="509111" y="2233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16B6AEBC-98BF-480D-9779-82AD7C24955C}"/>
                </a:ext>
              </a:extLst>
            </p:cNvPr>
            <p:cNvSpPr/>
            <p:nvPr/>
          </p:nvSpPr>
          <p:spPr>
            <a:xfrm>
              <a:off x="7151479" y="3734708"/>
              <a:ext cx="457200" cy="1609725"/>
            </a:xfrm>
            <a:custGeom>
              <a:avLst/>
              <a:gdLst>
                <a:gd name="connsiteX0" fmla="*/ 70058 w 457200"/>
                <a:gd name="connsiteY0" fmla="*/ 1366883 h 1609725"/>
                <a:gd name="connsiteX1" fmla="*/ 7193 w 457200"/>
                <a:gd name="connsiteY1" fmla="*/ 1378313 h 1609725"/>
                <a:gd name="connsiteX2" fmla="*/ 38625 w 457200"/>
                <a:gd name="connsiteY2" fmla="*/ 1566908 h 1609725"/>
                <a:gd name="connsiteX3" fmla="*/ 110063 w 457200"/>
                <a:gd name="connsiteY3" fmla="*/ 1606913 h 1609725"/>
                <a:gd name="connsiteX4" fmla="*/ 452963 w 457200"/>
                <a:gd name="connsiteY4" fmla="*/ 1290683 h 1609725"/>
                <a:gd name="connsiteX5" fmla="*/ 422483 w 457200"/>
                <a:gd name="connsiteY5" fmla="*/ 1248773 h 1609725"/>
                <a:gd name="connsiteX6" fmla="*/ 108158 w 457200"/>
                <a:gd name="connsiteY6" fmla="*/ 1490708 h 1609725"/>
                <a:gd name="connsiteX7" fmla="*/ 70058 w 457200"/>
                <a:gd name="connsiteY7" fmla="*/ 1366883 h 1609725"/>
                <a:gd name="connsiteX8" fmla="*/ 70058 w 457200"/>
                <a:gd name="connsiteY8" fmla="*/ 1366883 h 1609725"/>
                <a:gd name="connsiteX9" fmla="*/ 70058 w 457200"/>
                <a:gd name="connsiteY9" fmla="*/ 128632 h 1609725"/>
                <a:gd name="connsiteX10" fmla="*/ 7193 w 457200"/>
                <a:gd name="connsiteY10" fmla="*/ 140062 h 1609725"/>
                <a:gd name="connsiteX11" fmla="*/ 38625 w 457200"/>
                <a:gd name="connsiteY11" fmla="*/ 328657 h 1609725"/>
                <a:gd name="connsiteX12" fmla="*/ 110063 w 457200"/>
                <a:gd name="connsiteY12" fmla="*/ 368662 h 1609725"/>
                <a:gd name="connsiteX13" fmla="*/ 452963 w 457200"/>
                <a:gd name="connsiteY13" fmla="*/ 52432 h 1609725"/>
                <a:gd name="connsiteX14" fmla="*/ 422483 w 457200"/>
                <a:gd name="connsiteY14" fmla="*/ 10522 h 1609725"/>
                <a:gd name="connsiteX15" fmla="*/ 108158 w 457200"/>
                <a:gd name="connsiteY15" fmla="*/ 252457 h 1609725"/>
                <a:gd name="connsiteX16" fmla="*/ 70058 w 457200"/>
                <a:gd name="connsiteY16" fmla="*/ 128632 h 1609725"/>
                <a:gd name="connsiteX17" fmla="*/ 70058 w 457200"/>
                <a:gd name="connsiteY17" fmla="*/ 128632 h 1609725"/>
                <a:gd name="connsiteX18" fmla="*/ 70058 w 457200"/>
                <a:gd name="connsiteY18" fmla="*/ 747757 h 1609725"/>
                <a:gd name="connsiteX19" fmla="*/ 7193 w 457200"/>
                <a:gd name="connsiteY19" fmla="*/ 759188 h 1609725"/>
                <a:gd name="connsiteX20" fmla="*/ 38625 w 457200"/>
                <a:gd name="connsiteY20" fmla="*/ 947782 h 1609725"/>
                <a:gd name="connsiteX21" fmla="*/ 110063 w 457200"/>
                <a:gd name="connsiteY21" fmla="*/ 987788 h 1609725"/>
                <a:gd name="connsiteX22" fmla="*/ 452963 w 457200"/>
                <a:gd name="connsiteY22" fmla="*/ 671557 h 1609725"/>
                <a:gd name="connsiteX23" fmla="*/ 422483 w 457200"/>
                <a:gd name="connsiteY23" fmla="*/ 629647 h 1609725"/>
                <a:gd name="connsiteX24" fmla="*/ 108158 w 457200"/>
                <a:gd name="connsiteY24" fmla="*/ 871582 h 1609725"/>
                <a:gd name="connsiteX25" fmla="*/ 70058 w 457200"/>
                <a:gd name="connsiteY25" fmla="*/ 747757 h 1609725"/>
                <a:gd name="connsiteX26" fmla="*/ 70058 w 457200"/>
                <a:gd name="connsiteY26" fmla="*/ 747757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7200" h="1609725">
                  <a:moveTo>
                    <a:pt x="70058" y="1366883"/>
                  </a:moveTo>
                  <a:cubicBezTo>
                    <a:pt x="59580" y="1330688"/>
                    <a:pt x="5288" y="1343070"/>
                    <a:pt x="7193" y="1378313"/>
                  </a:cubicBezTo>
                  <a:cubicBezTo>
                    <a:pt x="11003" y="1464990"/>
                    <a:pt x="19575" y="1490708"/>
                    <a:pt x="38625" y="1566908"/>
                  </a:cubicBezTo>
                  <a:cubicBezTo>
                    <a:pt x="45293" y="1593577"/>
                    <a:pt x="88155" y="1624058"/>
                    <a:pt x="110063" y="1606913"/>
                  </a:cubicBezTo>
                  <a:cubicBezTo>
                    <a:pt x="259605" y="1486898"/>
                    <a:pt x="323423" y="1431652"/>
                    <a:pt x="452963" y="1290683"/>
                  </a:cubicBezTo>
                  <a:cubicBezTo>
                    <a:pt x="472965" y="1268775"/>
                    <a:pt x="439628" y="1234485"/>
                    <a:pt x="422483" y="1248773"/>
                  </a:cubicBezTo>
                  <a:cubicBezTo>
                    <a:pt x="294848" y="1348785"/>
                    <a:pt x="233888" y="1402125"/>
                    <a:pt x="108158" y="1490708"/>
                  </a:cubicBezTo>
                  <a:cubicBezTo>
                    <a:pt x="91965" y="1445940"/>
                    <a:pt x="80535" y="1400220"/>
                    <a:pt x="70058" y="1366883"/>
                  </a:cubicBezTo>
                  <a:lnTo>
                    <a:pt x="70058" y="1366883"/>
                  </a:lnTo>
                  <a:close/>
                  <a:moveTo>
                    <a:pt x="70058" y="128632"/>
                  </a:moveTo>
                  <a:cubicBezTo>
                    <a:pt x="59580" y="92437"/>
                    <a:pt x="5288" y="104820"/>
                    <a:pt x="7193" y="140062"/>
                  </a:cubicBezTo>
                  <a:cubicBezTo>
                    <a:pt x="11003" y="226740"/>
                    <a:pt x="19575" y="252457"/>
                    <a:pt x="38625" y="328657"/>
                  </a:cubicBezTo>
                  <a:cubicBezTo>
                    <a:pt x="45293" y="355328"/>
                    <a:pt x="88155" y="385807"/>
                    <a:pt x="110063" y="368662"/>
                  </a:cubicBezTo>
                  <a:cubicBezTo>
                    <a:pt x="259605" y="248647"/>
                    <a:pt x="323423" y="193402"/>
                    <a:pt x="452963" y="52432"/>
                  </a:cubicBezTo>
                  <a:cubicBezTo>
                    <a:pt x="472965" y="30525"/>
                    <a:pt x="439628" y="-3765"/>
                    <a:pt x="422483" y="10522"/>
                  </a:cubicBezTo>
                  <a:cubicBezTo>
                    <a:pt x="294848" y="110535"/>
                    <a:pt x="233888" y="163875"/>
                    <a:pt x="108158" y="252457"/>
                  </a:cubicBezTo>
                  <a:cubicBezTo>
                    <a:pt x="91965" y="207690"/>
                    <a:pt x="80535" y="162922"/>
                    <a:pt x="70058" y="128632"/>
                  </a:cubicBezTo>
                  <a:lnTo>
                    <a:pt x="70058" y="128632"/>
                  </a:lnTo>
                  <a:close/>
                  <a:moveTo>
                    <a:pt x="70058" y="747757"/>
                  </a:moveTo>
                  <a:cubicBezTo>
                    <a:pt x="59580" y="711563"/>
                    <a:pt x="5288" y="723945"/>
                    <a:pt x="7193" y="759188"/>
                  </a:cubicBezTo>
                  <a:cubicBezTo>
                    <a:pt x="11003" y="845865"/>
                    <a:pt x="19575" y="871582"/>
                    <a:pt x="38625" y="947782"/>
                  </a:cubicBezTo>
                  <a:cubicBezTo>
                    <a:pt x="45293" y="974453"/>
                    <a:pt x="88155" y="1004932"/>
                    <a:pt x="110063" y="987788"/>
                  </a:cubicBezTo>
                  <a:cubicBezTo>
                    <a:pt x="259605" y="867772"/>
                    <a:pt x="323423" y="812528"/>
                    <a:pt x="452963" y="671557"/>
                  </a:cubicBezTo>
                  <a:cubicBezTo>
                    <a:pt x="472965" y="649650"/>
                    <a:pt x="439628" y="615360"/>
                    <a:pt x="422483" y="629647"/>
                  </a:cubicBezTo>
                  <a:cubicBezTo>
                    <a:pt x="294848" y="729660"/>
                    <a:pt x="233888" y="783000"/>
                    <a:pt x="108158" y="871582"/>
                  </a:cubicBezTo>
                  <a:cubicBezTo>
                    <a:pt x="91965" y="826815"/>
                    <a:pt x="80535" y="781095"/>
                    <a:pt x="70058" y="747757"/>
                  </a:cubicBezTo>
                  <a:lnTo>
                    <a:pt x="70058" y="7477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519053" y="2336062"/>
            <a:ext cx="74814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Insert rows into a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Update rows already in a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Delete data rows from a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Manage transactions</a:t>
            </a:r>
          </a:p>
        </p:txBody>
      </p:sp>
    </p:spTree>
    <p:extLst>
      <p:ext uri="{BB962C8B-B14F-4D97-AF65-F5344CB8AC3E}">
        <p14:creationId xmlns:p14="http://schemas.microsoft.com/office/powerpoint/2010/main" val="35955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15559" y="1802141"/>
            <a:ext cx="2816772" cy="2822411"/>
            <a:chOff x="4157663" y="2916238"/>
            <a:chExt cx="482600" cy="549275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2251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DML and transaction introduction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480958" y="1137959"/>
            <a:ext cx="8672247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A Data Manipulation Language statement is executed when you</a:t>
            </a:r>
          </a:p>
          <a:p>
            <a:pPr lvl="1"/>
            <a:r>
              <a:rPr lang="en-GB" sz="1800" b="0" dirty="0"/>
              <a:t>- Add a new row or to a table</a:t>
            </a:r>
          </a:p>
          <a:p>
            <a:pPr lvl="1"/>
            <a:r>
              <a:rPr lang="en-GB" sz="1800" b="0" dirty="0"/>
              <a:t>- Modify existing rows in a table</a:t>
            </a:r>
          </a:p>
          <a:p>
            <a:pPr lvl="1"/>
            <a:r>
              <a:rPr lang="en-GB" sz="1800" b="0" dirty="0"/>
              <a:t>- Remove existing rows from a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A transaction is a group of DML statements that form a logical unit of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Transaction Control Language allows you to manage transactions</a:t>
            </a:r>
            <a:endParaRPr lang="en-GB" sz="2200" b="0" dirty="0"/>
          </a:p>
        </p:txBody>
      </p:sp>
    </p:spTree>
    <p:extLst>
      <p:ext uri="{BB962C8B-B14F-4D97-AF65-F5344CB8AC3E}">
        <p14:creationId xmlns:p14="http://schemas.microsoft.com/office/powerpoint/2010/main" val="338321205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1306451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310922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DML and transactions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0" y="2207840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Delete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90632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333268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2796435" y="8477393"/>
            <a:ext cx="1565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 bwMode="auto">
          <a:xfrm>
            <a:off x="1366091" y="1096883"/>
            <a:ext cx="8915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/>
              <a:t>Adding a new row to a table: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95" y="3397884"/>
            <a:ext cx="1647825" cy="247650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 bwMode="auto">
          <a:xfrm>
            <a:off x="6343651" y="3411656"/>
            <a:ext cx="423793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1800" b="0" dirty="0"/>
              <a:t>Insert new row into Regions table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 bwMode="auto">
          <a:xfrm>
            <a:off x="1366091" y="4011640"/>
            <a:ext cx="109686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/>
              <a:t>Result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1" y="1630090"/>
            <a:ext cx="4181475" cy="163830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>
            <a:off x="4664868" y="3552825"/>
            <a:ext cx="1549448" cy="0"/>
          </a:xfrm>
          <a:prstGeom prst="straightConnector1">
            <a:avLst/>
          </a:prstGeom>
          <a:ln w="38100">
            <a:solidFill>
              <a:srgbClr val="00A4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4388784"/>
            <a:ext cx="4181475" cy="18573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016942297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418515" y="1186412"/>
            <a:ext cx="818509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basic INSERT statement allows </a:t>
            </a:r>
            <a:r>
              <a:rPr lang="en-GB" sz="1800" i="1" dirty="0"/>
              <a:t>one</a:t>
            </a:r>
            <a:r>
              <a:rPr lang="en-GB" sz="1800" b="0" dirty="0"/>
              <a:t> row to be inserted at a 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87358" y="2216463"/>
            <a:ext cx="724740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INSERT INTO table(column1, column2, etc.)</a:t>
            </a:r>
          </a:p>
          <a:p>
            <a:r>
              <a:rPr lang="en-US" sz="2000" b="1" dirty="0">
                <a:latin typeface="Consolas" pitchFamily="49" charset="0"/>
              </a:rPr>
              <a:t>	VALUES(value1, value2, etc.);</a:t>
            </a:r>
          </a:p>
        </p:txBody>
      </p:sp>
    </p:spTree>
    <p:extLst>
      <p:ext uri="{BB962C8B-B14F-4D97-AF65-F5344CB8AC3E}">
        <p14:creationId xmlns:p14="http://schemas.microsoft.com/office/powerpoint/2010/main" val="112259736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403412" y="3711613"/>
            <a:ext cx="8107751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Enclose</a:t>
            </a:r>
            <a:r>
              <a:rPr lang="en-GB" sz="2200" b="0" dirty="0"/>
              <a:t> character and date values in single quotations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403412" y="1562823"/>
            <a:ext cx="867224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List the columns that will receive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List the corresponding values in the VALUES clause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5158" y="2348938"/>
            <a:ext cx="83305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INSERT INTO departments(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department_name</a:t>
            </a:r>
            <a:r>
              <a:rPr lang="en-US" sz="2000" b="1" dirty="0">
                <a:latin typeface="Consolas" pitchFamily="49" charset="0"/>
              </a:rPr>
              <a:t>, 										</a:t>
            </a:r>
            <a:r>
              <a:rPr lang="en-US" sz="2000" b="1" dirty="0" err="1">
                <a:latin typeface="Consolas" pitchFamily="49" charset="0"/>
              </a:rPr>
              <a:t>manager_id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location_id</a:t>
            </a:r>
            <a:r>
              <a:rPr lang="en-US" sz="2000" b="1" dirty="0">
                <a:latin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</a:rPr>
              <a:t>	VALUES(280, 'Operations', 101, 1800);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403412" y="1046050"/>
            <a:ext cx="8915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Values for each column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3632059931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425540" y="1586435"/>
            <a:ext cx="867224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Implicit method: Omit the columns from the column list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425540" y="3358581"/>
            <a:ext cx="867224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Explicit method: Specify NULL in the VALUES list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0032" y="2183967"/>
            <a:ext cx="802326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INSERT INTO departments (</a:t>
            </a:r>
            <a:r>
              <a:rPr lang="en-US" sz="2000" b="1" dirty="0" err="1">
                <a:latin typeface="Consolas" pitchFamily="49" charset="0"/>
              </a:rPr>
              <a:t>department_id,department_name</a:t>
            </a:r>
            <a:r>
              <a:rPr lang="en-US" sz="2000" b="1" dirty="0">
                <a:latin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</a:rPr>
              <a:t>	VALUES(290, 'Dining Services');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0031" y="3898079"/>
            <a:ext cx="802326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INSERT INTO departments(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department_name</a:t>
            </a:r>
            <a:r>
              <a:rPr lang="en-US" sz="2000" b="1" dirty="0">
                <a:latin typeface="Consolas" pitchFamily="49" charset="0"/>
              </a:rPr>
              <a:t>, 								</a:t>
            </a:r>
            <a:r>
              <a:rPr lang="en-US" sz="2000" b="1" dirty="0" err="1">
                <a:latin typeface="Consolas" pitchFamily="49" charset="0"/>
              </a:rPr>
              <a:t>manager_id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location_id</a:t>
            </a:r>
            <a:r>
              <a:rPr lang="en-US" sz="2000" b="1" dirty="0">
                <a:latin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</a:rPr>
              <a:t>	VALUES(290, 'Dining Services', NULL, NULL);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425540" y="1033754"/>
            <a:ext cx="8915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Inserting nulls</a:t>
            </a:r>
          </a:p>
        </p:txBody>
      </p:sp>
    </p:spTree>
    <p:extLst>
      <p:ext uri="{BB962C8B-B14F-4D97-AF65-F5344CB8AC3E}">
        <p14:creationId xmlns:p14="http://schemas.microsoft.com/office/powerpoint/2010/main" val="34885411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89861B3F646489F8AEBE93814FF91" ma:contentTypeVersion="" ma:contentTypeDescription="Create a new document." ma:contentTypeScope="" ma:versionID="f9aaf9ae1821c4efb019990cff0224c4">
  <xsd:schema xmlns:xsd="http://www.w3.org/2001/XMLSchema" xmlns:xs="http://www.w3.org/2001/XMLSchema" xmlns:p="http://schemas.microsoft.com/office/2006/metadata/properties" xmlns:ns3="418db1f2-a8e7-49d4-a361-224a061ae1f9" targetNamespace="http://schemas.microsoft.com/office/2006/metadata/properties" ma:root="true" ma:fieldsID="4d05a0a280ed49aaeb4a0aece908c7fb" ns3:_="">
    <xsd:import namespace="418db1f2-a8e7-49d4-a361-224a061ae1f9"/>
    <xsd:element name="properties">
      <xsd:complexType>
        <xsd:sequence>
          <xsd:element name="documentManagement">
            <xsd:complexType>
              <xsd:all>
                <xsd:element ref="ns3:Day" minOccurs="0"/>
                <xsd:element ref="ns3:Day_x003a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db1f2-a8e7-49d4-a361-224a061ae1f9" elementFormDefault="qualified">
    <xsd:import namespace="http://schemas.microsoft.com/office/2006/documentManagement/types"/>
    <xsd:import namespace="http://schemas.microsoft.com/office/infopath/2007/PartnerControls"/>
    <xsd:element name="Day" ma:index="9" nillable="true" ma:displayName="Day" ma:default="1" ma:format="Dropdown" ma:internalName="Day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  <xsd:element name="Day_x003a_" ma:index="10" nillable="true" ma:displayName="Day:" ma:default="1" ma:format="Dropdown" ma:internalName="Day_x003a_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y_x003a_ xmlns="418db1f2-a8e7-49d4-a361-224a061ae1f9">4</Day_x003a_>
    <Day xmlns="418db1f2-a8e7-49d4-a361-224a061ae1f9">4</Day>
  </documentManagement>
</p:properties>
</file>

<file path=customXml/itemProps1.xml><?xml version="1.0" encoding="utf-8"?>
<ds:datastoreItem xmlns:ds="http://schemas.openxmlformats.org/officeDocument/2006/customXml" ds:itemID="{274EFE08-7695-48C9-822F-0482963E81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FEB689-86A8-4D67-8AD0-9049373E86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db1f2-a8e7-49d4-a361-224a061ae1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C2C827-D27E-4C32-A807-59199A79F0D1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elements/1.1/"/>
    <ds:schemaRef ds:uri="418db1f2-a8e7-49d4-a361-224a061ae1f9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5737</TotalTime>
  <Words>1618</Words>
  <Application>Microsoft Office PowerPoint</Application>
  <PresentationFormat>Widescreen</PresentationFormat>
  <Paragraphs>254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Calibri</vt:lpstr>
      <vt:lpstr>Consolas</vt:lpstr>
      <vt:lpstr>Wingdings</vt:lpstr>
      <vt:lpstr>FDM PowerPoint Theme Template 3</vt:lpstr>
      <vt:lpstr>SQL Lesson 18a</vt:lpstr>
      <vt:lpstr>Lesson Objectives</vt:lpstr>
      <vt:lpstr>PowerPoint Presentation</vt:lpstr>
      <vt:lpstr>DML and transaction introduction</vt:lpstr>
      <vt:lpstr>PowerPoint Presentation</vt:lpstr>
      <vt:lpstr>Insert</vt:lpstr>
      <vt:lpstr>Insert</vt:lpstr>
      <vt:lpstr>Insert</vt:lpstr>
      <vt:lpstr>Insert</vt:lpstr>
      <vt:lpstr>Insert</vt:lpstr>
      <vt:lpstr>Insert </vt:lpstr>
      <vt:lpstr>Insert </vt:lpstr>
      <vt:lpstr>PowerPoint Presentation</vt:lpstr>
      <vt:lpstr>Update</vt:lpstr>
      <vt:lpstr>Update</vt:lpstr>
      <vt:lpstr>Update</vt:lpstr>
      <vt:lpstr>Update</vt:lpstr>
      <vt:lpstr>PowerPoint Presentation</vt:lpstr>
      <vt:lpstr>Delete</vt:lpstr>
      <vt:lpstr>Delete</vt:lpstr>
      <vt:lpstr>Delete</vt:lpstr>
      <vt:lpstr>Delete</vt:lpstr>
      <vt:lpstr>PowerPoint Presentation</vt:lpstr>
      <vt:lpstr>Transactions</vt:lpstr>
      <vt:lpstr>Transctions</vt:lpstr>
      <vt:lpstr>Transactions</vt:lpstr>
      <vt:lpstr>Transactions</vt:lpstr>
      <vt:lpstr>Transactions - read consistency</vt:lpstr>
      <vt:lpstr>Transactions - read consistency</vt:lpstr>
      <vt:lpstr>Quiz</vt:lpstr>
      <vt:lpstr>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Wheeler</dc:creator>
  <cp:lastModifiedBy>Richard Jimenez</cp:lastModifiedBy>
  <cp:revision>369</cp:revision>
  <dcterms:created xsi:type="dcterms:W3CDTF">2018-10-05T13:34:09Z</dcterms:created>
  <dcterms:modified xsi:type="dcterms:W3CDTF">2022-03-25T20:59:50Z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0x01010081089861B3F646489F8AEBE93814FF91</vt:lpwstr>
  </property>
</Properties>
</file>