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384" r:id="rId5"/>
    <p:sldId id="383" r:id="rId6"/>
    <p:sldId id="700" r:id="rId7"/>
    <p:sldId id="691" r:id="rId8"/>
    <p:sldId id="692" r:id="rId9"/>
    <p:sldId id="693" r:id="rId10"/>
    <p:sldId id="702" r:id="rId11"/>
    <p:sldId id="694" r:id="rId12"/>
    <p:sldId id="695" r:id="rId13"/>
    <p:sldId id="696" r:id="rId14"/>
    <p:sldId id="697" r:id="rId15"/>
    <p:sldId id="701" r:id="rId16"/>
    <p:sldId id="703" r:id="rId17"/>
    <p:sldId id="698" r:id="rId18"/>
    <p:sldId id="704" r:id="rId19"/>
    <p:sldId id="699" r:id="rId20"/>
    <p:sldId id="652" r:id="rId21"/>
    <p:sldId id="434" r:id="rId22"/>
    <p:sldId id="43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62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</a:t>
            </a:r>
            <a:r>
              <a:rPr lang="en-SG" smtClean="0"/>
              <a:t>Lesson 19a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 smtClean="0"/>
              <a:t>Data Definition Language - Views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11" y="2869711"/>
            <a:ext cx="8577444" cy="213966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2402352" y="5267328"/>
            <a:ext cx="3253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4011" y="1664389"/>
            <a:ext cx="62036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*</a:t>
            </a:r>
          </a:p>
          <a:p>
            <a:r>
              <a:rPr lang="en-US" sz="2000" b="1" dirty="0">
                <a:latin typeface="Consolas" pitchFamily="49" charset="0"/>
              </a:rPr>
              <a:t>	FROM emps50_vu;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3626" y="944775"/>
            <a:ext cx="6508810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Retrieving data using a view</a:t>
            </a:r>
            <a:endParaRPr lang="en-GB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8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434774" y="1829632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 columns selected in a view must have a name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3626" y="944775"/>
            <a:ext cx="2721899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view</a:t>
            </a:r>
            <a:endParaRPr lang="en-GB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85756" y="2621642"/>
            <a:ext cx="892842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CREATE OR REPLACE VIEW </a:t>
            </a:r>
            <a:r>
              <a:rPr lang="en-US" sz="2000" b="1" dirty="0" err="1">
                <a:latin typeface="Consolas" pitchFamily="49" charset="0"/>
              </a:rPr>
              <a:t>yearly_pay_vu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AS 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smtClean="0">
                <a:latin typeface="Consolas" pitchFamily="49" charset="0"/>
              </a:rPr>
              <a:t>salary </a:t>
            </a:r>
            <a:r>
              <a:rPr lang="en-US" sz="2000" b="1" dirty="0">
                <a:latin typeface="Consolas" pitchFamily="49" charset="0"/>
              </a:rPr>
              <a:t>* 12 AS </a:t>
            </a:r>
            <a:r>
              <a:rPr lang="en-US" sz="2000" b="1" dirty="0" err="1">
                <a:latin typeface="Consolas" pitchFamily="49" charset="0"/>
              </a:rPr>
              <a:t>yearly_pay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	FROM employees</a:t>
            </a:r>
            <a:r>
              <a:rPr lang="en-US" sz="2000" b="1" dirty="0" smtClean="0">
                <a:latin typeface="Consolas" pitchFamily="49" charset="0"/>
              </a:rPr>
              <a:t>;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7756" y="2933595"/>
            <a:ext cx="1944061" cy="391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2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2402352" y="4906009"/>
            <a:ext cx="32534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200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4011" y="1664389"/>
            <a:ext cx="62036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*</a:t>
            </a:r>
          </a:p>
          <a:p>
            <a:r>
              <a:rPr lang="en-US" sz="2000" b="1" dirty="0">
                <a:latin typeface="Consolas" pitchFamily="49" charset="0"/>
              </a:rPr>
              <a:t>	FROM </a:t>
            </a:r>
            <a:r>
              <a:rPr lang="en-US" sz="2000" b="1" dirty="0" err="1" smtClean="0">
                <a:latin typeface="Consolas" pitchFamily="49" charset="0"/>
              </a:rPr>
              <a:t>yearly_pay_vu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3626" y="944775"/>
            <a:ext cx="6508810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Retrieving data using a view</a:t>
            </a:r>
            <a:endParaRPr lang="en-GB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11" y="2832388"/>
            <a:ext cx="4871358" cy="19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84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141621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229723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1" y="316634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Modify views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Drop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397829" y="1569217"/>
            <a:ext cx="818509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Modify the emps50_vu by reducing the columns selected and giving each column an alias.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3626" y="944775"/>
            <a:ext cx="2721899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view</a:t>
            </a:r>
            <a:endParaRPr lang="en-GB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7829" y="2486511"/>
            <a:ext cx="1033549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CREATE OR REPLACE VIEW </a:t>
            </a:r>
            <a:r>
              <a:rPr lang="en-US" sz="2000" b="1" dirty="0" smtClean="0">
                <a:latin typeface="Consolas" pitchFamily="49" charset="0"/>
              </a:rPr>
              <a:t>emps50_vu</a:t>
            </a:r>
            <a:r>
              <a:rPr lang="en-US" sz="2000" b="1" dirty="0">
                <a:latin typeface="Consolas" pitchFamily="49" charset="0"/>
              </a:rPr>
              <a:t>	(</a:t>
            </a:r>
            <a:r>
              <a:rPr lang="en-US" sz="2000" b="1" dirty="0" err="1">
                <a:latin typeface="Consolas" pitchFamily="49" charset="0"/>
              </a:rPr>
              <a:t>empid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fname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sal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</a:rPr>
              <a:t>mgr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deptid</a:t>
            </a:r>
            <a:r>
              <a:rPr lang="en-US" sz="2000" b="1" dirty="0">
                <a:latin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</a:rPr>
              <a:t>	AS 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first_name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smtClean="0">
                <a:latin typeface="Consolas" pitchFamily="49" charset="0"/>
              </a:rPr>
              <a:t>salary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manager_id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smtClean="0">
                <a:latin typeface="Consolas" pitchFamily="49" charset="0"/>
              </a:rPr>
              <a:t>				</a:t>
            </a:r>
            <a:r>
              <a:rPr lang="en-US" sz="2000" b="1" dirty="0" err="1" smtClean="0">
                <a:latin typeface="Consolas" pitchFamily="49" charset="0"/>
              </a:rPr>
              <a:t>department_id</a:t>
            </a:r>
            <a:endParaRPr lang="en-US" sz="2000" b="1" i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</a:rPr>
              <a:t>	FROM </a:t>
            </a:r>
            <a:r>
              <a:rPr lang="en-US" sz="2000" b="1" dirty="0">
                <a:latin typeface="Consolas" pitchFamily="49" charset="0"/>
              </a:rPr>
              <a:t>employees</a:t>
            </a:r>
          </a:p>
          <a:p>
            <a:r>
              <a:rPr lang="en-US" sz="2000" b="1" dirty="0">
                <a:latin typeface="Consolas" pitchFamily="49" charset="0"/>
              </a:rPr>
              <a:t>		</a:t>
            </a:r>
            <a:r>
              <a:rPr lang="en-US" sz="2000" b="1" dirty="0" smtClean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50;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473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141621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229723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0" y="412815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 views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0" y="3178248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Modify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6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444011" y="1664829"/>
            <a:ext cx="818509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view can be removed from the database without loss of data because it holds no data of its </a:t>
            </a:r>
            <a:r>
              <a:rPr lang="en-GB" sz="1800" b="0" dirty="0" smtClean="0"/>
              <a:t>own</a:t>
            </a:r>
            <a:endParaRPr lang="en-GB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3626" y="944775"/>
            <a:ext cx="2721899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Dropping a view</a:t>
            </a:r>
            <a:endParaRPr lang="en-GB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8047" y="2646493"/>
            <a:ext cx="364522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DROP VIEW </a:t>
            </a:r>
            <a:r>
              <a:rPr lang="en-US" sz="2000" b="1" dirty="0" err="1">
                <a:latin typeface="Consolas" pitchFamily="49" charset="0"/>
              </a:rPr>
              <a:t>view_name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8048" y="3705101"/>
            <a:ext cx="364522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DROP VIEW </a:t>
            </a:r>
            <a:r>
              <a:rPr lang="en-US" sz="2000" b="1" dirty="0" err="1">
                <a:latin typeface="Consolas" pitchFamily="49" charset="0"/>
              </a:rPr>
              <a:t>yearly_pay_vu</a:t>
            </a:r>
            <a:r>
              <a:rPr lang="en-US" sz="2000" b="1" dirty="0">
                <a:latin typeface="Consolas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986173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98546" y="1744073"/>
            <a:ext cx="7496073" cy="13542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Views must </a:t>
            </a:r>
            <a:r>
              <a:rPr lang="en-GB" smtClean="0"/>
              <a:t>be updated periodically </a:t>
            </a:r>
            <a:r>
              <a:rPr lang="en-GB" dirty="0" smtClean="0"/>
              <a:t>to synchronize with their underlying tables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view is a query with a name, permanently stored in the </a:t>
            </a:r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398546" y="1003690"/>
            <a:ext cx="7060553" cy="461665"/>
          </a:xfrm>
        </p:spPr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940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78753"/>
            <a:ext cx="11002378" cy="461665"/>
          </a:xfrm>
        </p:spPr>
        <p:txBody>
          <a:bodyPr/>
          <a:lstStyle/>
          <a:p>
            <a:r>
              <a:rPr lang="en-GB" dirty="0" smtClean="0"/>
              <a:t>In this lesson you learned how to</a:t>
            </a:r>
            <a:endParaRPr lang="en-GB" dirty="0"/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19054" y="2336062"/>
            <a:ext cx="6410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smtClean="0"/>
              <a:t>views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Retrieve data using </a:t>
            </a:r>
            <a:r>
              <a:rPr lang="en-GB" dirty="0" smtClean="0"/>
              <a:t>views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Modify 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8550473" cy="1785104"/>
          </a:xfrm>
        </p:spPr>
        <p:txBody>
          <a:bodyPr/>
          <a:lstStyle/>
          <a:p>
            <a:r>
              <a:rPr lang="en-GB" dirty="0" smtClean="0"/>
              <a:t>Create views</a:t>
            </a:r>
          </a:p>
          <a:p>
            <a:endParaRPr lang="en-GB" dirty="0"/>
          </a:p>
          <a:p>
            <a:r>
              <a:rPr lang="en-GB" dirty="0" smtClean="0"/>
              <a:t>Retrieve data using views</a:t>
            </a:r>
          </a:p>
          <a:p>
            <a:endParaRPr lang="en-GB" dirty="0"/>
          </a:p>
          <a:p>
            <a:r>
              <a:rPr lang="en-GB" dirty="0" smtClean="0"/>
              <a:t>Modify views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 smtClean="0"/>
              <a:t>After </a:t>
            </a:r>
            <a:r>
              <a:rPr lang="en-GB" dirty="0"/>
              <a:t>completing this lesson you </a:t>
            </a:r>
            <a:r>
              <a:rPr lang="en-GB" dirty="0" smtClean="0"/>
              <a:t>will be able 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Create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Modify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ntroduction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Drop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6460"/>
              </p:ext>
            </p:extLst>
          </p:nvPr>
        </p:nvGraphicFramePr>
        <p:xfrm>
          <a:off x="1480957" y="1564745"/>
          <a:ext cx="8346534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79">
                  <a:extLst>
                    <a:ext uri="{9D8B030D-6E8A-4147-A177-3AD203B41FA5}">
                      <a16:colId xmlns:a16="http://schemas.microsoft.com/office/drawing/2014/main" val="2594673115"/>
                    </a:ext>
                  </a:extLst>
                </a:gridCol>
                <a:gridCol w="6059055">
                  <a:extLst>
                    <a:ext uri="{9D8B030D-6E8A-4147-A177-3AD203B41FA5}">
                      <a16:colId xmlns:a16="http://schemas.microsoft.com/office/drawing/2014/main" val="2366804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7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storage unit composed of rows and columns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subsets of data from one or more underlying tables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60127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82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434775" y="1367705"/>
            <a:ext cx="818509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Views control which columns and/or rows a user can </a:t>
            </a:r>
            <a:r>
              <a:rPr lang="en-GB" sz="1800" b="0" dirty="0" smtClean="0"/>
              <a:t>see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Views present a subset of table data to a </a:t>
            </a:r>
            <a:r>
              <a:rPr lang="en-GB" sz="1800" b="0" dirty="0" smtClean="0"/>
              <a:t>user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view is a SELECT statement that has a </a:t>
            </a:r>
            <a:r>
              <a:rPr lang="en-GB" sz="1800" b="0" dirty="0" smtClean="0"/>
              <a:t>name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Views are permanently stored in the Data Dictionary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73" y="2536355"/>
            <a:ext cx="6684565" cy="3529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4134850"/>
            <a:ext cx="4057650" cy="1762125"/>
          </a:xfrm>
          <a:prstGeom prst="rect">
            <a:avLst/>
          </a:prstGeom>
        </p:spPr>
      </p:pic>
      <p:sp>
        <p:nvSpPr>
          <p:cNvPr id="9" name="Parallelogram 8"/>
          <p:cNvSpPr/>
          <p:nvPr/>
        </p:nvSpPr>
        <p:spPr>
          <a:xfrm>
            <a:off x="2038351" y="3443845"/>
            <a:ext cx="4804807" cy="691004"/>
          </a:xfrm>
          <a:prstGeom prst="parallelogram">
            <a:avLst>
              <a:gd name="adj" fmla="val 109209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/>
          <p:cNvSpPr/>
          <p:nvPr/>
        </p:nvSpPr>
        <p:spPr>
          <a:xfrm rot="8332449">
            <a:off x="5385722" y="4003592"/>
            <a:ext cx="2125148" cy="1362613"/>
          </a:xfrm>
          <a:prstGeom prst="parallelogram">
            <a:avLst>
              <a:gd name="adj" fmla="val 8730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038350" y="4134850"/>
            <a:ext cx="4057650" cy="1762125"/>
          </a:xfrm>
          <a:prstGeom prst="flowChartProcess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428" y="341527"/>
            <a:ext cx="10992198" cy="584775"/>
          </a:xfrm>
        </p:spPr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347059" y="857272"/>
            <a:ext cx="10992198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view?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268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348346" y="1750089"/>
            <a:ext cx="9520361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Views allow users to see only the data they need to </a:t>
            </a:r>
            <a:r>
              <a:rPr lang="en-GB" sz="1800" b="0" dirty="0" smtClean="0"/>
              <a:t>see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Views can make complex queries </a:t>
            </a:r>
            <a:r>
              <a:rPr lang="en-GB" sz="1800" b="0" dirty="0" smtClean="0"/>
              <a:t>simple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Views present different versions of the same data to different </a:t>
            </a:r>
            <a:r>
              <a:rPr lang="en-GB" sz="1800" b="0" dirty="0" smtClean="0"/>
              <a:t>users</a:t>
            </a: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Views are dynamic because they always show the current data in the underlying </a:t>
            </a:r>
            <a:r>
              <a:rPr lang="en-GB" sz="1800" b="0" dirty="0" smtClean="0"/>
              <a:t>tables</a:t>
            </a:r>
            <a:endParaRPr lang="en-GB" sz="1800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313893" y="944775"/>
            <a:ext cx="10992198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views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69745E-C755-4221-9EEC-32AB1B77F89D}"/>
              </a:ext>
            </a:extLst>
          </p:cNvPr>
          <p:cNvGrpSpPr/>
          <p:nvPr/>
        </p:nvGrpSpPr>
        <p:grpSpPr>
          <a:xfrm>
            <a:off x="5373817" y="3311318"/>
            <a:ext cx="2595260" cy="2636899"/>
            <a:chOff x="3049588" y="4025901"/>
            <a:chExt cx="531812" cy="549275"/>
          </a:xfrm>
        </p:grpSpPr>
        <p:sp>
          <p:nvSpPr>
            <p:cNvPr id="17" name="Freeform 92">
              <a:extLst>
                <a:ext uri="{FF2B5EF4-FFF2-40B4-BE49-F238E27FC236}">
                  <a16:creationId xmlns:a16="http://schemas.microsoft.com/office/drawing/2014/main" id="{0DE48BAE-9D99-420E-AC06-09ADB7101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6600" y="4025901"/>
              <a:ext cx="304800" cy="549275"/>
            </a:xfrm>
            <a:custGeom>
              <a:avLst/>
              <a:gdLst>
                <a:gd name="T0" fmla="*/ 141 w 575"/>
                <a:gd name="T1" fmla="*/ 779 h 1037"/>
                <a:gd name="T2" fmla="*/ 100 w 575"/>
                <a:gd name="T3" fmla="*/ 1028 h 1037"/>
                <a:gd name="T4" fmla="*/ 21 w 575"/>
                <a:gd name="T5" fmla="*/ 1036 h 1037"/>
                <a:gd name="T6" fmla="*/ 8 w 575"/>
                <a:gd name="T7" fmla="*/ 1021 h 1037"/>
                <a:gd name="T8" fmla="*/ 39 w 575"/>
                <a:gd name="T9" fmla="*/ 691 h 1037"/>
                <a:gd name="T10" fmla="*/ 275 w 575"/>
                <a:gd name="T11" fmla="*/ 613 h 1037"/>
                <a:gd name="T12" fmla="*/ 22 w 575"/>
                <a:gd name="T13" fmla="*/ 598 h 1037"/>
                <a:gd name="T14" fmla="*/ 0 w 575"/>
                <a:gd name="T15" fmla="*/ 568 h 1037"/>
                <a:gd name="T16" fmla="*/ 18 w 575"/>
                <a:gd name="T17" fmla="*/ 528 h 1037"/>
                <a:gd name="T18" fmla="*/ 323 w 575"/>
                <a:gd name="T19" fmla="*/ 354 h 1037"/>
                <a:gd name="T20" fmla="*/ 362 w 575"/>
                <a:gd name="T21" fmla="*/ 288 h 1037"/>
                <a:gd name="T22" fmla="*/ 426 w 575"/>
                <a:gd name="T23" fmla="*/ 248 h 1037"/>
                <a:gd name="T24" fmla="*/ 473 w 575"/>
                <a:gd name="T25" fmla="*/ 243 h 1037"/>
                <a:gd name="T26" fmla="*/ 510 w 575"/>
                <a:gd name="T27" fmla="*/ 275 h 1037"/>
                <a:gd name="T28" fmla="*/ 390 w 575"/>
                <a:gd name="T29" fmla="*/ 633 h 1037"/>
                <a:gd name="T30" fmla="*/ 386 w 575"/>
                <a:gd name="T31" fmla="*/ 693 h 1037"/>
                <a:gd name="T32" fmla="*/ 387 w 575"/>
                <a:gd name="T33" fmla="*/ 740 h 1037"/>
                <a:gd name="T34" fmla="*/ 164 w 575"/>
                <a:gd name="T35" fmla="*/ 769 h 1037"/>
                <a:gd name="T36" fmla="*/ 454 w 575"/>
                <a:gd name="T37" fmla="*/ 206 h 1037"/>
                <a:gd name="T38" fmla="*/ 495 w 575"/>
                <a:gd name="T39" fmla="*/ 174 h 1037"/>
                <a:gd name="T40" fmla="*/ 530 w 575"/>
                <a:gd name="T41" fmla="*/ 93 h 1037"/>
                <a:gd name="T42" fmla="*/ 522 w 575"/>
                <a:gd name="T43" fmla="*/ 39 h 1037"/>
                <a:gd name="T44" fmla="*/ 478 w 575"/>
                <a:gd name="T45" fmla="*/ 5 h 1037"/>
                <a:gd name="T46" fmla="*/ 424 w 575"/>
                <a:gd name="T47" fmla="*/ 3 h 1037"/>
                <a:gd name="T48" fmla="*/ 383 w 575"/>
                <a:gd name="T49" fmla="*/ 36 h 1037"/>
                <a:gd name="T50" fmla="*/ 368 w 575"/>
                <a:gd name="T51" fmla="*/ 91 h 1037"/>
                <a:gd name="T52" fmla="*/ 385 w 575"/>
                <a:gd name="T53" fmla="*/ 176 h 1037"/>
                <a:gd name="T54" fmla="*/ 418 w 575"/>
                <a:gd name="T55" fmla="*/ 208 h 1037"/>
                <a:gd name="T56" fmla="*/ 575 w 575"/>
                <a:gd name="T57" fmla="*/ 404 h 1037"/>
                <a:gd name="T58" fmla="*/ 563 w 575"/>
                <a:gd name="T59" fmla="*/ 389 h 1037"/>
                <a:gd name="T60" fmla="*/ 531 w 575"/>
                <a:gd name="T61" fmla="*/ 397 h 1037"/>
                <a:gd name="T62" fmla="*/ 418 w 575"/>
                <a:gd name="T63" fmla="*/ 658 h 1037"/>
                <a:gd name="T64" fmla="*/ 430 w 575"/>
                <a:gd name="T65" fmla="*/ 730 h 1037"/>
                <a:gd name="T66" fmla="*/ 447 w 575"/>
                <a:gd name="T67" fmla="*/ 752 h 1037"/>
                <a:gd name="T68" fmla="*/ 396 w 575"/>
                <a:gd name="T69" fmla="*/ 774 h 1037"/>
                <a:gd name="T70" fmla="*/ 190 w 575"/>
                <a:gd name="T71" fmla="*/ 798 h 1037"/>
                <a:gd name="T72" fmla="*/ 171 w 575"/>
                <a:gd name="T73" fmla="*/ 816 h 1037"/>
                <a:gd name="T74" fmla="*/ 175 w 575"/>
                <a:gd name="T75" fmla="*/ 837 h 1037"/>
                <a:gd name="T76" fmla="*/ 279 w 575"/>
                <a:gd name="T77" fmla="*/ 846 h 1037"/>
                <a:gd name="T78" fmla="*/ 289 w 575"/>
                <a:gd name="T79" fmla="*/ 860 h 1037"/>
                <a:gd name="T80" fmla="*/ 382 w 575"/>
                <a:gd name="T81" fmla="*/ 860 h 1037"/>
                <a:gd name="T82" fmla="*/ 478 w 575"/>
                <a:gd name="T83" fmla="*/ 846 h 1037"/>
                <a:gd name="T84" fmla="*/ 497 w 575"/>
                <a:gd name="T85" fmla="*/ 836 h 1037"/>
                <a:gd name="T86" fmla="*/ 352 w 575"/>
                <a:gd name="T87" fmla="*/ 895 h 1037"/>
                <a:gd name="T88" fmla="*/ 442 w 575"/>
                <a:gd name="T89" fmla="*/ 923 h 1037"/>
                <a:gd name="T90" fmla="*/ 464 w 575"/>
                <a:gd name="T91" fmla="*/ 951 h 1037"/>
                <a:gd name="T92" fmla="*/ 480 w 575"/>
                <a:gd name="T93" fmla="*/ 1033 h 1037"/>
                <a:gd name="T94" fmla="*/ 461 w 575"/>
                <a:gd name="T95" fmla="*/ 1035 h 1037"/>
                <a:gd name="T96" fmla="*/ 432 w 575"/>
                <a:gd name="T97" fmla="*/ 957 h 1037"/>
                <a:gd name="T98" fmla="*/ 352 w 575"/>
                <a:gd name="T99" fmla="*/ 1020 h 1037"/>
                <a:gd name="T100" fmla="*/ 339 w 575"/>
                <a:gd name="T101" fmla="*/ 1036 h 1037"/>
                <a:gd name="T102" fmla="*/ 321 w 575"/>
                <a:gd name="T103" fmla="*/ 1027 h 1037"/>
                <a:gd name="T104" fmla="*/ 246 w 575"/>
                <a:gd name="T105" fmla="*/ 952 h 1037"/>
                <a:gd name="T106" fmla="*/ 217 w 575"/>
                <a:gd name="T107" fmla="*/ 1025 h 1037"/>
                <a:gd name="T108" fmla="*/ 197 w 575"/>
                <a:gd name="T109" fmla="*/ 1036 h 1037"/>
                <a:gd name="T110" fmla="*/ 186 w 575"/>
                <a:gd name="T111" fmla="*/ 1018 h 1037"/>
                <a:gd name="T112" fmla="*/ 218 w 575"/>
                <a:gd name="T113" fmla="*/ 932 h 1037"/>
                <a:gd name="T114" fmla="*/ 251 w 575"/>
                <a:gd name="T115" fmla="*/ 9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5" h="1037">
                  <a:moveTo>
                    <a:pt x="164" y="769"/>
                  </a:moveTo>
                  <a:lnTo>
                    <a:pt x="164" y="769"/>
                  </a:lnTo>
                  <a:lnTo>
                    <a:pt x="154" y="771"/>
                  </a:lnTo>
                  <a:lnTo>
                    <a:pt x="148" y="773"/>
                  </a:lnTo>
                  <a:lnTo>
                    <a:pt x="144" y="776"/>
                  </a:lnTo>
                  <a:lnTo>
                    <a:pt x="141" y="779"/>
                  </a:lnTo>
                  <a:lnTo>
                    <a:pt x="138" y="782"/>
                  </a:lnTo>
                  <a:lnTo>
                    <a:pt x="136" y="788"/>
                  </a:lnTo>
                  <a:lnTo>
                    <a:pt x="135" y="793"/>
                  </a:lnTo>
                  <a:lnTo>
                    <a:pt x="101" y="1022"/>
                  </a:lnTo>
                  <a:lnTo>
                    <a:pt x="101" y="1022"/>
                  </a:lnTo>
                  <a:lnTo>
                    <a:pt x="100" y="1028"/>
                  </a:lnTo>
                  <a:lnTo>
                    <a:pt x="96" y="1033"/>
                  </a:lnTo>
                  <a:lnTo>
                    <a:pt x="91" y="1036"/>
                  </a:lnTo>
                  <a:lnTo>
                    <a:pt x="86" y="1037"/>
                  </a:lnTo>
                  <a:lnTo>
                    <a:pt x="24" y="1037"/>
                  </a:lnTo>
                  <a:lnTo>
                    <a:pt x="24" y="1037"/>
                  </a:lnTo>
                  <a:lnTo>
                    <a:pt x="21" y="1036"/>
                  </a:lnTo>
                  <a:lnTo>
                    <a:pt x="17" y="1035"/>
                  </a:lnTo>
                  <a:lnTo>
                    <a:pt x="15" y="1033"/>
                  </a:lnTo>
                  <a:lnTo>
                    <a:pt x="12" y="1031"/>
                  </a:lnTo>
                  <a:lnTo>
                    <a:pt x="10" y="1029"/>
                  </a:lnTo>
                  <a:lnTo>
                    <a:pt x="9" y="1025"/>
                  </a:lnTo>
                  <a:lnTo>
                    <a:pt x="8" y="1021"/>
                  </a:lnTo>
                  <a:lnTo>
                    <a:pt x="8" y="1018"/>
                  </a:lnTo>
                  <a:lnTo>
                    <a:pt x="29" y="723"/>
                  </a:lnTo>
                  <a:lnTo>
                    <a:pt x="29" y="723"/>
                  </a:lnTo>
                  <a:lnTo>
                    <a:pt x="31" y="712"/>
                  </a:lnTo>
                  <a:lnTo>
                    <a:pt x="34" y="701"/>
                  </a:lnTo>
                  <a:lnTo>
                    <a:pt x="39" y="691"/>
                  </a:lnTo>
                  <a:lnTo>
                    <a:pt x="46" y="683"/>
                  </a:lnTo>
                  <a:lnTo>
                    <a:pt x="54" y="675"/>
                  </a:lnTo>
                  <a:lnTo>
                    <a:pt x="63" y="669"/>
                  </a:lnTo>
                  <a:lnTo>
                    <a:pt x="74" y="664"/>
                  </a:lnTo>
                  <a:lnTo>
                    <a:pt x="85" y="660"/>
                  </a:lnTo>
                  <a:lnTo>
                    <a:pt x="275" y="613"/>
                  </a:lnTo>
                  <a:lnTo>
                    <a:pt x="282" y="569"/>
                  </a:lnTo>
                  <a:lnTo>
                    <a:pt x="46" y="602"/>
                  </a:lnTo>
                  <a:lnTo>
                    <a:pt x="46" y="602"/>
                  </a:lnTo>
                  <a:lnTo>
                    <a:pt x="37" y="602"/>
                  </a:lnTo>
                  <a:lnTo>
                    <a:pt x="30" y="601"/>
                  </a:lnTo>
                  <a:lnTo>
                    <a:pt x="22" y="598"/>
                  </a:lnTo>
                  <a:lnTo>
                    <a:pt x="16" y="594"/>
                  </a:lnTo>
                  <a:lnTo>
                    <a:pt x="10" y="589"/>
                  </a:lnTo>
                  <a:lnTo>
                    <a:pt x="6" y="583"/>
                  </a:lnTo>
                  <a:lnTo>
                    <a:pt x="2" y="576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60"/>
                  </a:lnTo>
                  <a:lnTo>
                    <a:pt x="1" y="553"/>
                  </a:lnTo>
                  <a:lnTo>
                    <a:pt x="4" y="546"/>
                  </a:lnTo>
                  <a:lnTo>
                    <a:pt x="7" y="539"/>
                  </a:lnTo>
                  <a:lnTo>
                    <a:pt x="12" y="533"/>
                  </a:lnTo>
                  <a:lnTo>
                    <a:pt x="18" y="528"/>
                  </a:lnTo>
                  <a:lnTo>
                    <a:pt x="24" y="525"/>
                  </a:lnTo>
                  <a:lnTo>
                    <a:pt x="31" y="523"/>
                  </a:lnTo>
                  <a:lnTo>
                    <a:pt x="257" y="474"/>
                  </a:lnTo>
                  <a:lnTo>
                    <a:pt x="313" y="378"/>
                  </a:lnTo>
                  <a:lnTo>
                    <a:pt x="313" y="378"/>
                  </a:lnTo>
                  <a:lnTo>
                    <a:pt x="323" y="354"/>
                  </a:lnTo>
                  <a:lnTo>
                    <a:pt x="328" y="342"/>
                  </a:lnTo>
                  <a:lnTo>
                    <a:pt x="334" y="330"/>
                  </a:lnTo>
                  <a:lnTo>
                    <a:pt x="340" y="319"/>
                  </a:lnTo>
                  <a:lnTo>
                    <a:pt x="347" y="309"/>
                  </a:lnTo>
                  <a:lnTo>
                    <a:pt x="354" y="298"/>
                  </a:lnTo>
                  <a:lnTo>
                    <a:pt x="362" y="288"/>
                  </a:lnTo>
                  <a:lnTo>
                    <a:pt x="371" y="279"/>
                  </a:lnTo>
                  <a:lnTo>
                    <a:pt x="381" y="271"/>
                  </a:lnTo>
                  <a:lnTo>
                    <a:pt x="391" y="264"/>
                  </a:lnTo>
                  <a:lnTo>
                    <a:pt x="402" y="258"/>
                  </a:lnTo>
                  <a:lnTo>
                    <a:pt x="414" y="253"/>
                  </a:lnTo>
                  <a:lnTo>
                    <a:pt x="426" y="248"/>
                  </a:lnTo>
                  <a:lnTo>
                    <a:pt x="439" y="245"/>
                  </a:lnTo>
                  <a:lnTo>
                    <a:pt x="453" y="243"/>
                  </a:lnTo>
                  <a:lnTo>
                    <a:pt x="453" y="243"/>
                  </a:lnTo>
                  <a:lnTo>
                    <a:pt x="463" y="243"/>
                  </a:lnTo>
                  <a:lnTo>
                    <a:pt x="473" y="243"/>
                  </a:lnTo>
                  <a:lnTo>
                    <a:pt x="473" y="243"/>
                  </a:lnTo>
                  <a:lnTo>
                    <a:pt x="483" y="245"/>
                  </a:lnTo>
                  <a:lnTo>
                    <a:pt x="490" y="249"/>
                  </a:lnTo>
                  <a:lnTo>
                    <a:pt x="497" y="254"/>
                  </a:lnTo>
                  <a:lnTo>
                    <a:pt x="503" y="260"/>
                  </a:lnTo>
                  <a:lnTo>
                    <a:pt x="507" y="267"/>
                  </a:lnTo>
                  <a:lnTo>
                    <a:pt x="510" y="275"/>
                  </a:lnTo>
                  <a:lnTo>
                    <a:pt x="512" y="284"/>
                  </a:lnTo>
                  <a:lnTo>
                    <a:pt x="511" y="293"/>
                  </a:lnTo>
                  <a:lnTo>
                    <a:pt x="498" y="390"/>
                  </a:lnTo>
                  <a:lnTo>
                    <a:pt x="394" y="622"/>
                  </a:lnTo>
                  <a:lnTo>
                    <a:pt x="394" y="622"/>
                  </a:lnTo>
                  <a:lnTo>
                    <a:pt x="390" y="633"/>
                  </a:lnTo>
                  <a:lnTo>
                    <a:pt x="387" y="643"/>
                  </a:lnTo>
                  <a:lnTo>
                    <a:pt x="385" y="653"/>
                  </a:lnTo>
                  <a:lnTo>
                    <a:pt x="384" y="663"/>
                  </a:lnTo>
                  <a:lnTo>
                    <a:pt x="384" y="673"/>
                  </a:lnTo>
                  <a:lnTo>
                    <a:pt x="384" y="683"/>
                  </a:lnTo>
                  <a:lnTo>
                    <a:pt x="386" y="693"/>
                  </a:lnTo>
                  <a:lnTo>
                    <a:pt x="388" y="705"/>
                  </a:lnTo>
                  <a:lnTo>
                    <a:pt x="399" y="739"/>
                  </a:lnTo>
                  <a:lnTo>
                    <a:pt x="399" y="739"/>
                  </a:lnTo>
                  <a:lnTo>
                    <a:pt x="400" y="742"/>
                  </a:lnTo>
                  <a:lnTo>
                    <a:pt x="400" y="742"/>
                  </a:lnTo>
                  <a:lnTo>
                    <a:pt x="387" y="740"/>
                  </a:lnTo>
                  <a:lnTo>
                    <a:pt x="375" y="738"/>
                  </a:lnTo>
                  <a:lnTo>
                    <a:pt x="375" y="738"/>
                  </a:lnTo>
                  <a:lnTo>
                    <a:pt x="360" y="738"/>
                  </a:lnTo>
                  <a:lnTo>
                    <a:pt x="346" y="740"/>
                  </a:lnTo>
                  <a:lnTo>
                    <a:pt x="164" y="769"/>
                  </a:lnTo>
                  <a:lnTo>
                    <a:pt x="164" y="769"/>
                  </a:lnTo>
                  <a:close/>
                  <a:moveTo>
                    <a:pt x="425" y="210"/>
                  </a:moveTo>
                  <a:lnTo>
                    <a:pt x="425" y="210"/>
                  </a:lnTo>
                  <a:lnTo>
                    <a:pt x="432" y="210"/>
                  </a:lnTo>
                  <a:lnTo>
                    <a:pt x="440" y="210"/>
                  </a:lnTo>
                  <a:lnTo>
                    <a:pt x="447" y="208"/>
                  </a:lnTo>
                  <a:lnTo>
                    <a:pt x="454" y="206"/>
                  </a:lnTo>
                  <a:lnTo>
                    <a:pt x="461" y="203"/>
                  </a:lnTo>
                  <a:lnTo>
                    <a:pt x="468" y="198"/>
                  </a:lnTo>
                  <a:lnTo>
                    <a:pt x="476" y="193"/>
                  </a:lnTo>
                  <a:lnTo>
                    <a:pt x="483" y="187"/>
                  </a:lnTo>
                  <a:lnTo>
                    <a:pt x="489" y="181"/>
                  </a:lnTo>
                  <a:lnTo>
                    <a:pt x="495" y="174"/>
                  </a:lnTo>
                  <a:lnTo>
                    <a:pt x="506" y="158"/>
                  </a:lnTo>
                  <a:lnTo>
                    <a:pt x="516" y="139"/>
                  </a:lnTo>
                  <a:lnTo>
                    <a:pt x="523" y="121"/>
                  </a:lnTo>
                  <a:lnTo>
                    <a:pt x="526" y="112"/>
                  </a:lnTo>
                  <a:lnTo>
                    <a:pt x="528" y="102"/>
                  </a:lnTo>
                  <a:lnTo>
                    <a:pt x="530" y="93"/>
                  </a:lnTo>
                  <a:lnTo>
                    <a:pt x="530" y="83"/>
                  </a:lnTo>
                  <a:lnTo>
                    <a:pt x="530" y="74"/>
                  </a:lnTo>
                  <a:lnTo>
                    <a:pt x="530" y="64"/>
                  </a:lnTo>
                  <a:lnTo>
                    <a:pt x="528" y="55"/>
                  </a:lnTo>
                  <a:lnTo>
                    <a:pt x="525" y="47"/>
                  </a:lnTo>
                  <a:lnTo>
                    <a:pt x="522" y="39"/>
                  </a:lnTo>
                  <a:lnTo>
                    <a:pt x="517" y="32"/>
                  </a:lnTo>
                  <a:lnTo>
                    <a:pt x="512" y="25"/>
                  </a:lnTo>
                  <a:lnTo>
                    <a:pt x="505" y="19"/>
                  </a:lnTo>
                  <a:lnTo>
                    <a:pt x="497" y="14"/>
                  </a:lnTo>
                  <a:lnTo>
                    <a:pt x="488" y="9"/>
                  </a:lnTo>
                  <a:lnTo>
                    <a:pt x="478" y="5"/>
                  </a:lnTo>
                  <a:lnTo>
                    <a:pt x="466" y="2"/>
                  </a:lnTo>
                  <a:lnTo>
                    <a:pt x="466" y="2"/>
                  </a:lnTo>
                  <a:lnTo>
                    <a:pt x="454" y="1"/>
                  </a:lnTo>
                  <a:lnTo>
                    <a:pt x="443" y="0"/>
                  </a:lnTo>
                  <a:lnTo>
                    <a:pt x="433" y="1"/>
                  </a:lnTo>
                  <a:lnTo>
                    <a:pt x="424" y="3"/>
                  </a:lnTo>
                  <a:lnTo>
                    <a:pt x="415" y="6"/>
                  </a:lnTo>
                  <a:lnTo>
                    <a:pt x="408" y="11"/>
                  </a:lnTo>
                  <a:lnTo>
                    <a:pt x="401" y="16"/>
                  </a:lnTo>
                  <a:lnTo>
                    <a:pt x="393" y="22"/>
                  </a:lnTo>
                  <a:lnTo>
                    <a:pt x="388" y="28"/>
                  </a:lnTo>
                  <a:lnTo>
                    <a:pt x="383" y="36"/>
                  </a:lnTo>
                  <a:lnTo>
                    <a:pt x="379" y="44"/>
                  </a:lnTo>
                  <a:lnTo>
                    <a:pt x="375" y="52"/>
                  </a:lnTo>
                  <a:lnTo>
                    <a:pt x="373" y="61"/>
                  </a:lnTo>
                  <a:lnTo>
                    <a:pt x="370" y="72"/>
                  </a:lnTo>
                  <a:lnTo>
                    <a:pt x="369" y="81"/>
                  </a:lnTo>
                  <a:lnTo>
                    <a:pt x="368" y="91"/>
                  </a:lnTo>
                  <a:lnTo>
                    <a:pt x="368" y="111"/>
                  </a:lnTo>
                  <a:lnTo>
                    <a:pt x="370" y="130"/>
                  </a:lnTo>
                  <a:lnTo>
                    <a:pt x="374" y="150"/>
                  </a:lnTo>
                  <a:lnTo>
                    <a:pt x="377" y="159"/>
                  </a:lnTo>
                  <a:lnTo>
                    <a:pt x="381" y="168"/>
                  </a:lnTo>
                  <a:lnTo>
                    <a:pt x="385" y="176"/>
                  </a:lnTo>
                  <a:lnTo>
                    <a:pt x="389" y="183"/>
                  </a:lnTo>
                  <a:lnTo>
                    <a:pt x="394" y="190"/>
                  </a:lnTo>
                  <a:lnTo>
                    <a:pt x="400" y="195"/>
                  </a:lnTo>
                  <a:lnTo>
                    <a:pt x="406" y="200"/>
                  </a:lnTo>
                  <a:lnTo>
                    <a:pt x="412" y="204"/>
                  </a:lnTo>
                  <a:lnTo>
                    <a:pt x="418" y="208"/>
                  </a:lnTo>
                  <a:lnTo>
                    <a:pt x="425" y="210"/>
                  </a:lnTo>
                  <a:lnTo>
                    <a:pt x="425" y="210"/>
                  </a:lnTo>
                  <a:close/>
                  <a:moveTo>
                    <a:pt x="549" y="541"/>
                  </a:moveTo>
                  <a:lnTo>
                    <a:pt x="575" y="407"/>
                  </a:lnTo>
                  <a:lnTo>
                    <a:pt x="575" y="407"/>
                  </a:lnTo>
                  <a:lnTo>
                    <a:pt x="575" y="404"/>
                  </a:lnTo>
                  <a:lnTo>
                    <a:pt x="575" y="400"/>
                  </a:lnTo>
                  <a:lnTo>
                    <a:pt x="573" y="397"/>
                  </a:lnTo>
                  <a:lnTo>
                    <a:pt x="571" y="394"/>
                  </a:lnTo>
                  <a:lnTo>
                    <a:pt x="569" y="392"/>
                  </a:lnTo>
                  <a:lnTo>
                    <a:pt x="566" y="390"/>
                  </a:lnTo>
                  <a:lnTo>
                    <a:pt x="563" y="389"/>
                  </a:lnTo>
                  <a:lnTo>
                    <a:pt x="559" y="388"/>
                  </a:lnTo>
                  <a:lnTo>
                    <a:pt x="550" y="388"/>
                  </a:lnTo>
                  <a:lnTo>
                    <a:pt x="550" y="388"/>
                  </a:lnTo>
                  <a:lnTo>
                    <a:pt x="543" y="389"/>
                  </a:lnTo>
                  <a:lnTo>
                    <a:pt x="536" y="392"/>
                  </a:lnTo>
                  <a:lnTo>
                    <a:pt x="531" y="397"/>
                  </a:lnTo>
                  <a:lnTo>
                    <a:pt x="528" y="403"/>
                  </a:lnTo>
                  <a:lnTo>
                    <a:pt x="424" y="636"/>
                  </a:lnTo>
                  <a:lnTo>
                    <a:pt x="424" y="636"/>
                  </a:lnTo>
                  <a:lnTo>
                    <a:pt x="422" y="643"/>
                  </a:lnTo>
                  <a:lnTo>
                    <a:pt x="419" y="650"/>
                  </a:lnTo>
                  <a:lnTo>
                    <a:pt x="418" y="658"/>
                  </a:lnTo>
                  <a:lnTo>
                    <a:pt x="417" y="665"/>
                  </a:lnTo>
                  <a:lnTo>
                    <a:pt x="417" y="672"/>
                  </a:lnTo>
                  <a:lnTo>
                    <a:pt x="417" y="680"/>
                  </a:lnTo>
                  <a:lnTo>
                    <a:pt x="418" y="687"/>
                  </a:lnTo>
                  <a:lnTo>
                    <a:pt x="420" y="695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32" y="736"/>
                  </a:lnTo>
                  <a:lnTo>
                    <a:pt x="434" y="741"/>
                  </a:lnTo>
                  <a:lnTo>
                    <a:pt x="438" y="745"/>
                  </a:lnTo>
                  <a:lnTo>
                    <a:pt x="442" y="749"/>
                  </a:lnTo>
                  <a:lnTo>
                    <a:pt x="447" y="752"/>
                  </a:lnTo>
                  <a:lnTo>
                    <a:pt x="452" y="755"/>
                  </a:lnTo>
                  <a:lnTo>
                    <a:pt x="458" y="756"/>
                  </a:lnTo>
                  <a:lnTo>
                    <a:pt x="463" y="757"/>
                  </a:lnTo>
                  <a:lnTo>
                    <a:pt x="458" y="792"/>
                  </a:lnTo>
                  <a:lnTo>
                    <a:pt x="396" y="774"/>
                  </a:lnTo>
                  <a:lnTo>
                    <a:pt x="396" y="774"/>
                  </a:lnTo>
                  <a:lnTo>
                    <a:pt x="384" y="772"/>
                  </a:lnTo>
                  <a:lnTo>
                    <a:pt x="373" y="770"/>
                  </a:lnTo>
                  <a:lnTo>
                    <a:pt x="362" y="770"/>
                  </a:lnTo>
                  <a:lnTo>
                    <a:pt x="351" y="772"/>
                  </a:lnTo>
                  <a:lnTo>
                    <a:pt x="190" y="798"/>
                  </a:lnTo>
                  <a:lnTo>
                    <a:pt x="190" y="798"/>
                  </a:lnTo>
                  <a:lnTo>
                    <a:pt x="185" y="799"/>
                  </a:lnTo>
                  <a:lnTo>
                    <a:pt x="181" y="801"/>
                  </a:lnTo>
                  <a:lnTo>
                    <a:pt x="178" y="804"/>
                  </a:lnTo>
                  <a:lnTo>
                    <a:pt x="174" y="808"/>
                  </a:lnTo>
                  <a:lnTo>
                    <a:pt x="172" y="811"/>
                  </a:lnTo>
                  <a:lnTo>
                    <a:pt x="171" y="816"/>
                  </a:lnTo>
                  <a:lnTo>
                    <a:pt x="170" y="820"/>
                  </a:lnTo>
                  <a:lnTo>
                    <a:pt x="170" y="825"/>
                  </a:lnTo>
                  <a:lnTo>
                    <a:pt x="170" y="825"/>
                  </a:lnTo>
                  <a:lnTo>
                    <a:pt x="171" y="829"/>
                  </a:lnTo>
                  <a:lnTo>
                    <a:pt x="173" y="833"/>
                  </a:lnTo>
                  <a:lnTo>
                    <a:pt x="175" y="837"/>
                  </a:lnTo>
                  <a:lnTo>
                    <a:pt x="178" y="840"/>
                  </a:lnTo>
                  <a:lnTo>
                    <a:pt x="182" y="842"/>
                  </a:lnTo>
                  <a:lnTo>
                    <a:pt x="185" y="844"/>
                  </a:lnTo>
                  <a:lnTo>
                    <a:pt x="190" y="845"/>
                  </a:lnTo>
                  <a:lnTo>
                    <a:pt x="194" y="846"/>
                  </a:lnTo>
                  <a:lnTo>
                    <a:pt x="279" y="846"/>
                  </a:lnTo>
                  <a:lnTo>
                    <a:pt x="279" y="846"/>
                  </a:lnTo>
                  <a:lnTo>
                    <a:pt x="279" y="846"/>
                  </a:lnTo>
                  <a:lnTo>
                    <a:pt x="279" y="849"/>
                  </a:lnTo>
                  <a:lnTo>
                    <a:pt x="280" y="852"/>
                  </a:lnTo>
                  <a:lnTo>
                    <a:pt x="284" y="857"/>
                  </a:lnTo>
                  <a:lnTo>
                    <a:pt x="289" y="860"/>
                  </a:lnTo>
                  <a:lnTo>
                    <a:pt x="292" y="861"/>
                  </a:lnTo>
                  <a:lnTo>
                    <a:pt x="295" y="862"/>
                  </a:lnTo>
                  <a:lnTo>
                    <a:pt x="376" y="862"/>
                  </a:lnTo>
                  <a:lnTo>
                    <a:pt x="376" y="862"/>
                  </a:lnTo>
                  <a:lnTo>
                    <a:pt x="379" y="861"/>
                  </a:lnTo>
                  <a:lnTo>
                    <a:pt x="382" y="860"/>
                  </a:lnTo>
                  <a:lnTo>
                    <a:pt x="387" y="857"/>
                  </a:lnTo>
                  <a:lnTo>
                    <a:pt x="391" y="852"/>
                  </a:lnTo>
                  <a:lnTo>
                    <a:pt x="392" y="849"/>
                  </a:lnTo>
                  <a:lnTo>
                    <a:pt x="392" y="846"/>
                  </a:lnTo>
                  <a:lnTo>
                    <a:pt x="392" y="846"/>
                  </a:lnTo>
                  <a:lnTo>
                    <a:pt x="478" y="846"/>
                  </a:lnTo>
                  <a:lnTo>
                    <a:pt x="478" y="846"/>
                  </a:lnTo>
                  <a:lnTo>
                    <a:pt x="482" y="845"/>
                  </a:lnTo>
                  <a:lnTo>
                    <a:pt x="487" y="844"/>
                  </a:lnTo>
                  <a:lnTo>
                    <a:pt x="491" y="842"/>
                  </a:lnTo>
                  <a:lnTo>
                    <a:pt x="494" y="839"/>
                  </a:lnTo>
                  <a:lnTo>
                    <a:pt x="497" y="836"/>
                  </a:lnTo>
                  <a:lnTo>
                    <a:pt x="499" y="833"/>
                  </a:lnTo>
                  <a:lnTo>
                    <a:pt x="501" y="828"/>
                  </a:lnTo>
                  <a:lnTo>
                    <a:pt x="502" y="824"/>
                  </a:lnTo>
                  <a:lnTo>
                    <a:pt x="549" y="541"/>
                  </a:lnTo>
                  <a:lnTo>
                    <a:pt x="549" y="541"/>
                  </a:lnTo>
                  <a:close/>
                  <a:moveTo>
                    <a:pt x="352" y="895"/>
                  </a:moveTo>
                  <a:lnTo>
                    <a:pt x="352" y="919"/>
                  </a:lnTo>
                  <a:lnTo>
                    <a:pt x="421" y="919"/>
                  </a:lnTo>
                  <a:lnTo>
                    <a:pt x="421" y="919"/>
                  </a:lnTo>
                  <a:lnTo>
                    <a:pt x="428" y="919"/>
                  </a:lnTo>
                  <a:lnTo>
                    <a:pt x="435" y="921"/>
                  </a:lnTo>
                  <a:lnTo>
                    <a:pt x="442" y="923"/>
                  </a:lnTo>
                  <a:lnTo>
                    <a:pt x="448" y="927"/>
                  </a:lnTo>
                  <a:lnTo>
                    <a:pt x="448" y="927"/>
                  </a:lnTo>
                  <a:lnTo>
                    <a:pt x="453" y="932"/>
                  </a:lnTo>
                  <a:lnTo>
                    <a:pt x="458" y="937"/>
                  </a:lnTo>
                  <a:lnTo>
                    <a:pt x="462" y="944"/>
                  </a:lnTo>
                  <a:lnTo>
                    <a:pt x="464" y="951"/>
                  </a:lnTo>
                  <a:lnTo>
                    <a:pt x="485" y="1015"/>
                  </a:lnTo>
                  <a:lnTo>
                    <a:pt x="485" y="1015"/>
                  </a:lnTo>
                  <a:lnTo>
                    <a:pt x="486" y="1018"/>
                  </a:lnTo>
                  <a:lnTo>
                    <a:pt x="486" y="1021"/>
                  </a:lnTo>
                  <a:lnTo>
                    <a:pt x="484" y="1028"/>
                  </a:lnTo>
                  <a:lnTo>
                    <a:pt x="480" y="1033"/>
                  </a:lnTo>
                  <a:lnTo>
                    <a:pt x="478" y="1035"/>
                  </a:lnTo>
                  <a:lnTo>
                    <a:pt x="474" y="1036"/>
                  </a:lnTo>
                  <a:lnTo>
                    <a:pt x="474" y="1036"/>
                  </a:lnTo>
                  <a:lnTo>
                    <a:pt x="470" y="1036"/>
                  </a:lnTo>
                  <a:lnTo>
                    <a:pt x="467" y="1036"/>
                  </a:lnTo>
                  <a:lnTo>
                    <a:pt x="461" y="1035"/>
                  </a:lnTo>
                  <a:lnTo>
                    <a:pt x="457" y="1031"/>
                  </a:lnTo>
                  <a:lnTo>
                    <a:pt x="455" y="1028"/>
                  </a:lnTo>
                  <a:lnTo>
                    <a:pt x="454" y="1025"/>
                  </a:lnTo>
                  <a:lnTo>
                    <a:pt x="434" y="960"/>
                  </a:lnTo>
                  <a:lnTo>
                    <a:pt x="434" y="960"/>
                  </a:lnTo>
                  <a:lnTo>
                    <a:pt x="432" y="957"/>
                  </a:lnTo>
                  <a:lnTo>
                    <a:pt x="429" y="954"/>
                  </a:lnTo>
                  <a:lnTo>
                    <a:pt x="429" y="954"/>
                  </a:lnTo>
                  <a:lnTo>
                    <a:pt x="426" y="952"/>
                  </a:lnTo>
                  <a:lnTo>
                    <a:pt x="421" y="952"/>
                  </a:lnTo>
                  <a:lnTo>
                    <a:pt x="352" y="952"/>
                  </a:lnTo>
                  <a:lnTo>
                    <a:pt x="352" y="1020"/>
                  </a:lnTo>
                  <a:lnTo>
                    <a:pt x="352" y="1020"/>
                  </a:lnTo>
                  <a:lnTo>
                    <a:pt x="352" y="1024"/>
                  </a:lnTo>
                  <a:lnTo>
                    <a:pt x="351" y="1027"/>
                  </a:lnTo>
                  <a:lnTo>
                    <a:pt x="347" y="1032"/>
                  </a:lnTo>
                  <a:lnTo>
                    <a:pt x="342" y="1035"/>
                  </a:lnTo>
                  <a:lnTo>
                    <a:pt x="339" y="1036"/>
                  </a:lnTo>
                  <a:lnTo>
                    <a:pt x="336" y="1037"/>
                  </a:lnTo>
                  <a:lnTo>
                    <a:pt x="336" y="1037"/>
                  </a:lnTo>
                  <a:lnTo>
                    <a:pt x="333" y="1036"/>
                  </a:lnTo>
                  <a:lnTo>
                    <a:pt x="330" y="1035"/>
                  </a:lnTo>
                  <a:lnTo>
                    <a:pt x="325" y="1032"/>
                  </a:lnTo>
                  <a:lnTo>
                    <a:pt x="321" y="1027"/>
                  </a:lnTo>
                  <a:lnTo>
                    <a:pt x="320" y="1024"/>
                  </a:lnTo>
                  <a:lnTo>
                    <a:pt x="320" y="1020"/>
                  </a:lnTo>
                  <a:lnTo>
                    <a:pt x="320" y="952"/>
                  </a:lnTo>
                  <a:lnTo>
                    <a:pt x="251" y="952"/>
                  </a:lnTo>
                  <a:lnTo>
                    <a:pt x="251" y="952"/>
                  </a:lnTo>
                  <a:lnTo>
                    <a:pt x="246" y="952"/>
                  </a:lnTo>
                  <a:lnTo>
                    <a:pt x="243" y="954"/>
                  </a:lnTo>
                  <a:lnTo>
                    <a:pt x="243" y="954"/>
                  </a:lnTo>
                  <a:lnTo>
                    <a:pt x="240" y="957"/>
                  </a:lnTo>
                  <a:lnTo>
                    <a:pt x="238" y="960"/>
                  </a:lnTo>
                  <a:lnTo>
                    <a:pt x="217" y="1025"/>
                  </a:lnTo>
                  <a:lnTo>
                    <a:pt x="217" y="1025"/>
                  </a:lnTo>
                  <a:lnTo>
                    <a:pt x="216" y="1028"/>
                  </a:lnTo>
                  <a:lnTo>
                    <a:pt x="214" y="1031"/>
                  </a:lnTo>
                  <a:lnTo>
                    <a:pt x="209" y="1035"/>
                  </a:lnTo>
                  <a:lnTo>
                    <a:pt x="203" y="1036"/>
                  </a:lnTo>
                  <a:lnTo>
                    <a:pt x="200" y="1036"/>
                  </a:lnTo>
                  <a:lnTo>
                    <a:pt x="197" y="1036"/>
                  </a:lnTo>
                  <a:lnTo>
                    <a:pt x="197" y="1036"/>
                  </a:lnTo>
                  <a:lnTo>
                    <a:pt x="194" y="1035"/>
                  </a:lnTo>
                  <a:lnTo>
                    <a:pt x="192" y="1033"/>
                  </a:lnTo>
                  <a:lnTo>
                    <a:pt x="188" y="1028"/>
                  </a:lnTo>
                  <a:lnTo>
                    <a:pt x="186" y="1021"/>
                  </a:lnTo>
                  <a:lnTo>
                    <a:pt x="186" y="1018"/>
                  </a:lnTo>
                  <a:lnTo>
                    <a:pt x="187" y="1015"/>
                  </a:lnTo>
                  <a:lnTo>
                    <a:pt x="207" y="951"/>
                  </a:lnTo>
                  <a:lnTo>
                    <a:pt x="207" y="951"/>
                  </a:lnTo>
                  <a:lnTo>
                    <a:pt x="209" y="944"/>
                  </a:lnTo>
                  <a:lnTo>
                    <a:pt x="213" y="937"/>
                  </a:lnTo>
                  <a:lnTo>
                    <a:pt x="218" y="932"/>
                  </a:lnTo>
                  <a:lnTo>
                    <a:pt x="223" y="927"/>
                  </a:lnTo>
                  <a:lnTo>
                    <a:pt x="223" y="927"/>
                  </a:lnTo>
                  <a:lnTo>
                    <a:pt x="229" y="923"/>
                  </a:lnTo>
                  <a:lnTo>
                    <a:pt x="236" y="921"/>
                  </a:lnTo>
                  <a:lnTo>
                    <a:pt x="243" y="919"/>
                  </a:lnTo>
                  <a:lnTo>
                    <a:pt x="251" y="919"/>
                  </a:lnTo>
                  <a:lnTo>
                    <a:pt x="320" y="919"/>
                  </a:lnTo>
                  <a:lnTo>
                    <a:pt x="320" y="895"/>
                  </a:lnTo>
                  <a:lnTo>
                    <a:pt x="352" y="895"/>
                  </a:lnTo>
                  <a:lnTo>
                    <a:pt x="352" y="895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93">
              <a:extLst>
                <a:ext uri="{FF2B5EF4-FFF2-40B4-BE49-F238E27FC236}">
                  <a16:creationId xmlns:a16="http://schemas.microsoft.com/office/drawing/2014/main" id="{01979BD5-1E05-4F9E-A843-4BAE0EA1D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343401"/>
              <a:ext cx="255587" cy="231775"/>
            </a:xfrm>
            <a:custGeom>
              <a:avLst/>
              <a:gdLst>
                <a:gd name="T0" fmla="*/ 79 w 482"/>
                <a:gd name="T1" fmla="*/ 405 h 438"/>
                <a:gd name="T2" fmla="*/ 79 w 482"/>
                <a:gd name="T3" fmla="*/ 49 h 438"/>
                <a:gd name="T4" fmla="*/ 33 w 482"/>
                <a:gd name="T5" fmla="*/ 49 h 438"/>
                <a:gd name="T6" fmla="*/ 33 w 482"/>
                <a:gd name="T7" fmla="*/ 49 h 438"/>
                <a:gd name="T8" fmla="*/ 26 w 482"/>
                <a:gd name="T9" fmla="*/ 48 h 438"/>
                <a:gd name="T10" fmla="*/ 20 w 482"/>
                <a:gd name="T11" fmla="*/ 46 h 438"/>
                <a:gd name="T12" fmla="*/ 14 w 482"/>
                <a:gd name="T13" fmla="*/ 43 h 438"/>
                <a:gd name="T14" fmla="*/ 9 w 482"/>
                <a:gd name="T15" fmla="*/ 39 h 438"/>
                <a:gd name="T16" fmla="*/ 5 w 482"/>
                <a:gd name="T17" fmla="*/ 34 h 438"/>
                <a:gd name="T18" fmla="*/ 2 w 482"/>
                <a:gd name="T19" fmla="*/ 29 h 438"/>
                <a:gd name="T20" fmla="*/ 1 w 482"/>
                <a:gd name="T21" fmla="*/ 22 h 438"/>
                <a:gd name="T22" fmla="*/ 0 w 482"/>
                <a:gd name="T23" fmla="*/ 16 h 438"/>
                <a:gd name="T24" fmla="*/ 0 w 482"/>
                <a:gd name="T25" fmla="*/ 0 h 438"/>
                <a:gd name="T26" fmla="*/ 482 w 482"/>
                <a:gd name="T27" fmla="*/ 0 h 438"/>
                <a:gd name="T28" fmla="*/ 482 w 482"/>
                <a:gd name="T29" fmla="*/ 16 h 438"/>
                <a:gd name="T30" fmla="*/ 482 w 482"/>
                <a:gd name="T31" fmla="*/ 16 h 438"/>
                <a:gd name="T32" fmla="*/ 481 w 482"/>
                <a:gd name="T33" fmla="*/ 22 h 438"/>
                <a:gd name="T34" fmla="*/ 479 w 482"/>
                <a:gd name="T35" fmla="*/ 29 h 438"/>
                <a:gd name="T36" fmla="*/ 476 w 482"/>
                <a:gd name="T37" fmla="*/ 34 h 438"/>
                <a:gd name="T38" fmla="*/ 472 w 482"/>
                <a:gd name="T39" fmla="*/ 39 h 438"/>
                <a:gd name="T40" fmla="*/ 468 w 482"/>
                <a:gd name="T41" fmla="*/ 43 h 438"/>
                <a:gd name="T42" fmla="*/ 462 w 482"/>
                <a:gd name="T43" fmla="*/ 46 h 438"/>
                <a:gd name="T44" fmla="*/ 456 w 482"/>
                <a:gd name="T45" fmla="*/ 48 h 438"/>
                <a:gd name="T46" fmla="*/ 450 w 482"/>
                <a:gd name="T47" fmla="*/ 49 h 438"/>
                <a:gd name="T48" fmla="*/ 355 w 482"/>
                <a:gd name="T49" fmla="*/ 49 h 438"/>
                <a:gd name="T50" fmla="*/ 355 w 482"/>
                <a:gd name="T51" fmla="*/ 405 h 438"/>
                <a:gd name="T52" fmla="*/ 357 w 482"/>
                <a:gd name="T53" fmla="*/ 405 h 438"/>
                <a:gd name="T54" fmla="*/ 357 w 482"/>
                <a:gd name="T55" fmla="*/ 405 h 438"/>
                <a:gd name="T56" fmla="*/ 362 w 482"/>
                <a:gd name="T57" fmla="*/ 405 h 438"/>
                <a:gd name="T58" fmla="*/ 366 w 482"/>
                <a:gd name="T59" fmla="*/ 406 h 438"/>
                <a:gd name="T60" fmla="*/ 370 w 482"/>
                <a:gd name="T61" fmla="*/ 409 h 438"/>
                <a:gd name="T62" fmla="*/ 374 w 482"/>
                <a:gd name="T63" fmla="*/ 412 h 438"/>
                <a:gd name="T64" fmla="*/ 377 w 482"/>
                <a:gd name="T65" fmla="*/ 415 h 438"/>
                <a:gd name="T66" fmla="*/ 379 w 482"/>
                <a:gd name="T67" fmla="*/ 419 h 438"/>
                <a:gd name="T68" fmla="*/ 380 w 482"/>
                <a:gd name="T69" fmla="*/ 425 h 438"/>
                <a:gd name="T70" fmla="*/ 381 w 482"/>
                <a:gd name="T71" fmla="*/ 430 h 438"/>
                <a:gd name="T72" fmla="*/ 381 w 482"/>
                <a:gd name="T73" fmla="*/ 438 h 438"/>
                <a:gd name="T74" fmla="*/ 0 w 482"/>
                <a:gd name="T75" fmla="*/ 438 h 438"/>
                <a:gd name="T76" fmla="*/ 0 w 482"/>
                <a:gd name="T77" fmla="*/ 430 h 438"/>
                <a:gd name="T78" fmla="*/ 0 w 482"/>
                <a:gd name="T79" fmla="*/ 430 h 438"/>
                <a:gd name="T80" fmla="*/ 0 w 482"/>
                <a:gd name="T81" fmla="*/ 425 h 438"/>
                <a:gd name="T82" fmla="*/ 2 w 482"/>
                <a:gd name="T83" fmla="*/ 419 h 438"/>
                <a:gd name="T84" fmla="*/ 4 w 482"/>
                <a:gd name="T85" fmla="*/ 415 h 438"/>
                <a:gd name="T86" fmla="*/ 7 w 482"/>
                <a:gd name="T87" fmla="*/ 412 h 438"/>
                <a:gd name="T88" fmla="*/ 10 w 482"/>
                <a:gd name="T89" fmla="*/ 409 h 438"/>
                <a:gd name="T90" fmla="*/ 15 w 482"/>
                <a:gd name="T91" fmla="*/ 406 h 438"/>
                <a:gd name="T92" fmla="*/ 20 w 482"/>
                <a:gd name="T93" fmla="*/ 405 h 438"/>
                <a:gd name="T94" fmla="*/ 25 w 482"/>
                <a:gd name="T95" fmla="*/ 405 h 438"/>
                <a:gd name="T96" fmla="*/ 79 w 482"/>
                <a:gd name="T97" fmla="*/ 405 h 438"/>
                <a:gd name="T98" fmla="*/ 79 w 482"/>
                <a:gd name="T99" fmla="*/ 40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2" h="438">
                  <a:moveTo>
                    <a:pt x="79" y="405"/>
                  </a:moveTo>
                  <a:lnTo>
                    <a:pt x="79" y="49"/>
                  </a:lnTo>
                  <a:lnTo>
                    <a:pt x="33" y="49"/>
                  </a:lnTo>
                  <a:lnTo>
                    <a:pt x="33" y="49"/>
                  </a:lnTo>
                  <a:lnTo>
                    <a:pt x="26" y="48"/>
                  </a:lnTo>
                  <a:lnTo>
                    <a:pt x="20" y="46"/>
                  </a:lnTo>
                  <a:lnTo>
                    <a:pt x="14" y="43"/>
                  </a:lnTo>
                  <a:lnTo>
                    <a:pt x="9" y="39"/>
                  </a:lnTo>
                  <a:lnTo>
                    <a:pt x="5" y="34"/>
                  </a:lnTo>
                  <a:lnTo>
                    <a:pt x="2" y="29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82" y="0"/>
                  </a:lnTo>
                  <a:lnTo>
                    <a:pt x="482" y="16"/>
                  </a:lnTo>
                  <a:lnTo>
                    <a:pt x="482" y="16"/>
                  </a:lnTo>
                  <a:lnTo>
                    <a:pt x="481" y="22"/>
                  </a:lnTo>
                  <a:lnTo>
                    <a:pt x="479" y="29"/>
                  </a:lnTo>
                  <a:lnTo>
                    <a:pt x="476" y="34"/>
                  </a:lnTo>
                  <a:lnTo>
                    <a:pt x="472" y="39"/>
                  </a:lnTo>
                  <a:lnTo>
                    <a:pt x="468" y="43"/>
                  </a:lnTo>
                  <a:lnTo>
                    <a:pt x="462" y="46"/>
                  </a:lnTo>
                  <a:lnTo>
                    <a:pt x="456" y="48"/>
                  </a:lnTo>
                  <a:lnTo>
                    <a:pt x="450" y="49"/>
                  </a:lnTo>
                  <a:lnTo>
                    <a:pt x="355" y="49"/>
                  </a:lnTo>
                  <a:lnTo>
                    <a:pt x="355" y="405"/>
                  </a:lnTo>
                  <a:lnTo>
                    <a:pt x="357" y="405"/>
                  </a:lnTo>
                  <a:lnTo>
                    <a:pt x="357" y="405"/>
                  </a:lnTo>
                  <a:lnTo>
                    <a:pt x="362" y="405"/>
                  </a:lnTo>
                  <a:lnTo>
                    <a:pt x="366" y="406"/>
                  </a:lnTo>
                  <a:lnTo>
                    <a:pt x="370" y="409"/>
                  </a:lnTo>
                  <a:lnTo>
                    <a:pt x="374" y="412"/>
                  </a:lnTo>
                  <a:lnTo>
                    <a:pt x="377" y="415"/>
                  </a:lnTo>
                  <a:lnTo>
                    <a:pt x="379" y="419"/>
                  </a:lnTo>
                  <a:lnTo>
                    <a:pt x="380" y="425"/>
                  </a:lnTo>
                  <a:lnTo>
                    <a:pt x="381" y="430"/>
                  </a:lnTo>
                  <a:lnTo>
                    <a:pt x="381" y="438"/>
                  </a:lnTo>
                  <a:lnTo>
                    <a:pt x="0" y="438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0" y="425"/>
                  </a:lnTo>
                  <a:lnTo>
                    <a:pt x="2" y="419"/>
                  </a:lnTo>
                  <a:lnTo>
                    <a:pt x="4" y="415"/>
                  </a:lnTo>
                  <a:lnTo>
                    <a:pt x="7" y="412"/>
                  </a:lnTo>
                  <a:lnTo>
                    <a:pt x="10" y="409"/>
                  </a:lnTo>
                  <a:lnTo>
                    <a:pt x="15" y="406"/>
                  </a:lnTo>
                  <a:lnTo>
                    <a:pt x="20" y="405"/>
                  </a:lnTo>
                  <a:lnTo>
                    <a:pt x="25" y="405"/>
                  </a:lnTo>
                  <a:lnTo>
                    <a:pt x="79" y="405"/>
                  </a:lnTo>
                  <a:lnTo>
                    <a:pt x="79" y="405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94">
              <a:extLst>
                <a:ext uri="{FF2B5EF4-FFF2-40B4-BE49-F238E27FC236}">
                  <a16:creationId xmlns:a16="http://schemas.microsoft.com/office/drawing/2014/main" id="{410679DC-B7B8-42F5-B69A-E3AB4F9FD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4124326"/>
              <a:ext cx="104775" cy="201613"/>
            </a:xfrm>
            <a:custGeom>
              <a:avLst/>
              <a:gdLst>
                <a:gd name="T0" fmla="*/ 45 w 198"/>
                <a:gd name="T1" fmla="*/ 9 h 381"/>
                <a:gd name="T2" fmla="*/ 77 w 198"/>
                <a:gd name="T3" fmla="*/ 1 h 381"/>
                <a:gd name="T4" fmla="*/ 77 w 198"/>
                <a:gd name="T5" fmla="*/ 1 h 381"/>
                <a:gd name="T6" fmla="*/ 80 w 198"/>
                <a:gd name="T7" fmla="*/ 0 h 381"/>
                <a:gd name="T8" fmla="*/ 83 w 198"/>
                <a:gd name="T9" fmla="*/ 1 h 381"/>
                <a:gd name="T10" fmla="*/ 85 w 198"/>
                <a:gd name="T11" fmla="*/ 3 h 381"/>
                <a:gd name="T12" fmla="*/ 87 w 198"/>
                <a:gd name="T13" fmla="*/ 6 h 381"/>
                <a:gd name="T14" fmla="*/ 162 w 198"/>
                <a:gd name="T15" fmla="*/ 288 h 381"/>
                <a:gd name="T16" fmla="*/ 162 w 198"/>
                <a:gd name="T17" fmla="*/ 288 h 381"/>
                <a:gd name="T18" fmla="*/ 163 w 198"/>
                <a:gd name="T19" fmla="*/ 292 h 381"/>
                <a:gd name="T20" fmla="*/ 162 w 198"/>
                <a:gd name="T21" fmla="*/ 295 h 381"/>
                <a:gd name="T22" fmla="*/ 160 w 198"/>
                <a:gd name="T23" fmla="*/ 297 h 381"/>
                <a:gd name="T24" fmla="*/ 157 w 198"/>
                <a:gd name="T25" fmla="*/ 298 h 381"/>
                <a:gd name="T26" fmla="*/ 125 w 198"/>
                <a:gd name="T27" fmla="*/ 307 h 381"/>
                <a:gd name="T28" fmla="*/ 125 w 198"/>
                <a:gd name="T29" fmla="*/ 307 h 381"/>
                <a:gd name="T30" fmla="*/ 122 w 198"/>
                <a:gd name="T31" fmla="*/ 307 h 381"/>
                <a:gd name="T32" fmla="*/ 119 w 198"/>
                <a:gd name="T33" fmla="*/ 306 h 381"/>
                <a:gd name="T34" fmla="*/ 116 w 198"/>
                <a:gd name="T35" fmla="*/ 304 h 381"/>
                <a:gd name="T36" fmla="*/ 115 w 198"/>
                <a:gd name="T37" fmla="*/ 301 h 381"/>
                <a:gd name="T38" fmla="*/ 80 w 198"/>
                <a:gd name="T39" fmla="*/ 170 h 381"/>
                <a:gd name="T40" fmla="*/ 53 w 198"/>
                <a:gd name="T41" fmla="*/ 170 h 381"/>
                <a:gd name="T42" fmla="*/ 53 w 198"/>
                <a:gd name="T43" fmla="*/ 334 h 381"/>
                <a:gd name="T44" fmla="*/ 182 w 198"/>
                <a:gd name="T45" fmla="*/ 348 h 381"/>
                <a:gd name="T46" fmla="*/ 182 w 198"/>
                <a:gd name="T47" fmla="*/ 348 h 381"/>
                <a:gd name="T48" fmla="*/ 186 w 198"/>
                <a:gd name="T49" fmla="*/ 348 h 381"/>
                <a:gd name="T50" fmla="*/ 189 w 198"/>
                <a:gd name="T51" fmla="*/ 349 h 381"/>
                <a:gd name="T52" fmla="*/ 192 w 198"/>
                <a:gd name="T53" fmla="*/ 351 h 381"/>
                <a:gd name="T54" fmla="*/ 194 w 198"/>
                <a:gd name="T55" fmla="*/ 353 h 381"/>
                <a:gd name="T56" fmla="*/ 197 w 198"/>
                <a:gd name="T57" fmla="*/ 358 h 381"/>
                <a:gd name="T58" fmla="*/ 198 w 198"/>
                <a:gd name="T59" fmla="*/ 365 h 381"/>
                <a:gd name="T60" fmla="*/ 196 w 198"/>
                <a:gd name="T61" fmla="*/ 371 h 381"/>
                <a:gd name="T62" fmla="*/ 193 w 198"/>
                <a:gd name="T63" fmla="*/ 376 h 381"/>
                <a:gd name="T64" fmla="*/ 191 w 198"/>
                <a:gd name="T65" fmla="*/ 378 h 381"/>
                <a:gd name="T66" fmla="*/ 188 w 198"/>
                <a:gd name="T67" fmla="*/ 379 h 381"/>
                <a:gd name="T68" fmla="*/ 185 w 198"/>
                <a:gd name="T69" fmla="*/ 380 h 381"/>
                <a:gd name="T70" fmla="*/ 182 w 198"/>
                <a:gd name="T71" fmla="*/ 381 h 381"/>
                <a:gd name="T72" fmla="*/ 16 w 198"/>
                <a:gd name="T73" fmla="*/ 381 h 381"/>
                <a:gd name="T74" fmla="*/ 16 w 198"/>
                <a:gd name="T75" fmla="*/ 381 h 381"/>
                <a:gd name="T76" fmla="*/ 12 w 198"/>
                <a:gd name="T77" fmla="*/ 380 h 381"/>
                <a:gd name="T78" fmla="*/ 9 w 198"/>
                <a:gd name="T79" fmla="*/ 379 h 381"/>
                <a:gd name="T80" fmla="*/ 6 w 198"/>
                <a:gd name="T81" fmla="*/ 377 h 381"/>
                <a:gd name="T82" fmla="*/ 4 w 198"/>
                <a:gd name="T83" fmla="*/ 375 h 381"/>
                <a:gd name="T84" fmla="*/ 2 w 198"/>
                <a:gd name="T85" fmla="*/ 372 h 381"/>
                <a:gd name="T86" fmla="*/ 1 w 198"/>
                <a:gd name="T87" fmla="*/ 369 h 381"/>
                <a:gd name="T88" fmla="*/ 0 w 198"/>
                <a:gd name="T89" fmla="*/ 366 h 381"/>
                <a:gd name="T90" fmla="*/ 0 w 198"/>
                <a:gd name="T91" fmla="*/ 362 h 381"/>
                <a:gd name="T92" fmla="*/ 20 w 198"/>
                <a:gd name="T93" fmla="*/ 153 h 381"/>
                <a:gd name="T94" fmla="*/ 20 w 198"/>
                <a:gd name="T95" fmla="*/ 153 h 381"/>
                <a:gd name="T96" fmla="*/ 20 w 198"/>
                <a:gd name="T97" fmla="*/ 150 h 381"/>
                <a:gd name="T98" fmla="*/ 21 w 198"/>
                <a:gd name="T99" fmla="*/ 147 h 381"/>
                <a:gd name="T100" fmla="*/ 25 w 198"/>
                <a:gd name="T101" fmla="*/ 142 h 381"/>
                <a:gd name="T102" fmla="*/ 30 w 198"/>
                <a:gd name="T103" fmla="*/ 139 h 381"/>
                <a:gd name="T104" fmla="*/ 33 w 198"/>
                <a:gd name="T105" fmla="*/ 138 h 381"/>
                <a:gd name="T106" fmla="*/ 36 w 198"/>
                <a:gd name="T107" fmla="*/ 138 h 381"/>
                <a:gd name="T108" fmla="*/ 72 w 198"/>
                <a:gd name="T109" fmla="*/ 138 h 381"/>
                <a:gd name="T110" fmla="*/ 40 w 198"/>
                <a:gd name="T111" fmla="*/ 19 h 381"/>
                <a:gd name="T112" fmla="*/ 40 w 198"/>
                <a:gd name="T113" fmla="*/ 19 h 381"/>
                <a:gd name="T114" fmla="*/ 39 w 198"/>
                <a:gd name="T115" fmla="*/ 16 h 381"/>
                <a:gd name="T116" fmla="*/ 40 w 198"/>
                <a:gd name="T117" fmla="*/ 13 h 381"/>
                <a:gd name="T118" fmla="*/ 42 w 198"/>
                <a:gd name="T119" fmla="*/ 10 h 381"/>
                <a:gd name="T120" fmla="*/ 45 w 198"/>
                <a:gd name="T121" fmla="*/ 9 h 381"/>
                <a:gd name="T122" fmla="*/ 45 w 198"/>
                <a:gd name="T123" fmla="*/ 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8" h="381">
                  <a:moveTo>
                    <a:pt x="45" y="9"/>
                  </a:moveTo>
                  <a:lnTo>
                    <a:pt x="77" y="1"/>
                  </a:lnTo>
                  <a:lnTo>
                    <a:pt x="77" y="1"/>
                  </a:lnTo>
                  <a:lnTo>
                    <a:pt x="80" y="0"/>
                  </a:lnTo>
                  <a:lnTo>
                    <a:pt x="83" y="1"/>
                  </a:lnTo>
                  <a:lnTo>
                    <a:pt x="85" y="3"/>
                  </a:lnTo>
                  <a:lnTo>
                    <a:pt x="87" y="6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3" y="292"/>
                  </a:lnTo>
                  <a:lnTo>
                    <a:pt x="162" y="295"/>
                  </a:lnTo>
                  <a:lnTo>
                    <a:pt x="160" y="297"/>
                  </a:lnTo>
                  <a:lnTo>
                    <a:pt x="157" y="298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2" y="307"/>
                  </a:lnTo>
                  <a:lnTo>
                    <a:pt x="119" y="306"/>
                  </a:lnTo>
                  <a:lnTo>
                    <a:pt x="116" y="304"/>
                  </a:lnTo>
                  <a:lnTo>
                    <a:pt x="115" y="301"/>
                  </a:lnTo>
                  <a:lnTo>
                    <a:pt x="80" y="170"/>
                  </a:lnTo>
                  <a:lnTo>
                    <a:pt x="53" y="170"/>
                  </a:lnTo>
                  <a:lnTo>
                    <a:pt x="53" y="334"/>
                  </a:lnTo>
                  <a:lnTo>
                    <a:pt x="182" y="348"/>
                  </a:lnTo>
                  <a:lnTo>
                    <a:pt x="182" y="348"/>
                  </a:lnTo>
                  <a:lnTo>
                    <a:pt x="186" y="348"/>
                  </a:lnTo>
                  <a:lnTo>
                    <a:pt x="189" y="349"/>
                  </a:lnTo>
                  <a:lnTo>
                    <a:pt x="192" y="351"/>
                  </a:lnTo>
                  <a:lnTo>
                    <a:pt x="194" y="353"/>
                  </a:lnTo>
                  <a:lnTo>
                    <a:pt x="197" y="358"/>
                  </a:lnTo>
                  <a:lnTo>
                    <a:pt x="198" y="365"/>
                  </a:lnTo>
                  <a:lnTo>
                    <a:pt x="196" y="371"/>
                  </a:lnTo>
                  <a:lnTo>
                    <a:pt x="193" y="376"/>
                  </a:lnTo>
                  <a:lnTo>
                    <a:pt x="191" y="378"/>
                  </a:lnTo>
                  <a:lnTo>
                    <a:pt x="188" y="379"/>
                  </a:lnTo>
                  <a:lnTo>
                    <a:pt x="185" y="380"/>
                  </a:lnTo>
                  <a:lnTo>
                    <a:pt x="182" y="381"/>
                  </a:lnTo>
                  <a:lnTo>
                    <a:pt x="16" y="381"/>
                  </a:lnTo>
                  <a:lnTo>
                    <a:pt x="16" y="381"/>
                  </a:lnTo>
                  <a:lnTo>
                    <a:pt x="12" y="380"/>
                  </a:lnTo>
                  <a:lnTo>
                    <a:pt x="9" y="379"/>
                  </a:lnTo>
                  <a:lnTo>
                    <a:pt x="6" y="377"/>
                  </a:lnTo>
                  <a:lnTo>
                    <a:pt x="4" y="375"/>
                  </a:lnTo>
                  <a:lnTo>
                    <a:pt x="2" y="372"/>
                  </a:lnTo>
                  <a:lnTo>
                    <a:pt x="1" y="369"/>
                  </a:lnTo>
                  <a:lnTo>
                    <a:pt x="0" y="366"/>
                  </a:lnTo>
                  <a:lnTo>
                    <a:pt x="0" y="362"/>
                  </a:lnTo>
                  <a:lnTo>
                    <a:pt x="20" y="153"/>
                  </a:lnTo>
                  <a:lnTo>
                    <a:pt x="20" y="153"/>
                  </a:lnTo>
                  <a:lnTo>
                    <a:pt x="20" y="150"/>
                  </a:lnTo>
                  <a:lnTo>
                    <a:pt x="21" y="147"/>
                  </a:lnTo>
                  <a:lnTo>
                    <a:pt x="25" y="142"/>
                  </a:lnTo>
                  <a:lnTo>
                    <a:pt x="30" y="139"/>
                  </a:lnTo>
                  <a:lnTo>
                    <a:pt x="33" y="138"/>
                  </a:lnTo>
                  <a:lnTo>
                    <a:pt x="36" y="138"/>
                  </a:lnTo>
                  <a:lnTo>
                    <a:pt x="72" y="138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9" y="16"/>
                  </a:lnTo>
                  <a:lnTo>
                    <a:pt x="40" y="13"/>
                  </a:lnTo>
                  <a:lnTo>
                    <a:pt x="42" y="10"/>
                  </a:lnTo>
                  <a:lnTo>
                    <a:pt x="45" y="9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0" y="3783826"/>
            <a:ext cx="1754528" cy="21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141621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Modify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Views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2287123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views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Drop views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1434775" y="1716647"/>
            <a:ext cx="81850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CREATE VIEW statement is written with a subquery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411" y="2350019"/>
            <a:ext cx="620369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CREATE OR REPLACE VIEW </a:t>
            </a:r>
            <a:r>
              <a:rPr lang="en-US" sz="2000" b="1" dirty="0" err="1">
                <a:latin typeface="Consolas" pitchFamily="49" charset="0"/>
              </a:rPr>
              <a:t>view_name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AS SELECT col1, col2, col3,etc</a:t>
            </a:r>
          </a:p>
          <a:p>
            <a:r>
              <a:rPr lang="en-US" sz="2000" b="1" dirty="0">
                <a:latin typeface="Consolas" pitchFamily="49" charset="0"/>
              </a:rPr>
              <a:t>			FROM tables</a:t>
            </a:r>
          </a:p>
          <a:p>
            <a:r>
              <a:rPr lang="en-US" sz="2000" b="1" dirty="0">
                <a:latin typeface="Consolas" pitchFamily="49" charset="0"/>
              </a:rPr>
              <a:t>			WHERE </a:t>
            </a:r>
            <a:r>
              <a:rPr lang="en-US" sz="2000" b="1" dirty="0" err="1">
                <a:latin typeface="Consolas" pitchFamily="49" charset="0"/>
              </a:rPr>
              <a:t>etc</a:t>
            </a:r>
            <a:r>
              <a:rPr lang="en-US" sz="2000" b="1" dirty="0" smtClean="0">
                <a:latin typeface="Consolas" pitchFamily="49" charset="0"/>
              </a:rPr>
              <a:t>;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3626" y="944775"/>
            <a:ext cx="5954629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view</a:t>
            </a:r>
            <a:endParaRPr lang="en-GB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413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1407066" y="3864232"/>
            <a:ext cx="48634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Describe the structure of the view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407066" y="1641727"/>
            <a:ext cx="757100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user may have no need to see data about employees outside of their </a:t>
            </a:r>
            <a:r>
              <a:rPr lang="en-GB" sz="1800" b="0" dirty="0" smtClean="0"/>
              <a:t>own department</a:t>
            </a:r>
            <a:endParaRPr lang="en-GB" sz="1800" b="0" dirty="0"/>
          </a:p>
        </p:txBody>
      </p:sp>
      <p:sp>
        <p:nvSpPr>
          <p:cNvPr id="8" name="Rectangle 7"/>
          <p:cNvSpPr/>
          <p:nvPr/>
        </p:nvSpPr>
        <p:spPr>
          <a:xfrm>
            <a:off x="1739576" y="2320417"/>
            <a:ext cx="620369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CREATE OR REPLACE VIEW emps50_vu</a:t>
            </a:r>
          </a:p>
          <a:p>
            <a:r>
              <a:rPr lang="en-US" sz="2000" b="1" dirty="0">
                <a:latin typeface="Consolas" pitchFamily="49" charset="0"/>
              </a:rPr>
              <a:t>	AS SELECT *</a:t>
            </a:r>
          </a:p>
          <a:p>
            <a:r>
              <a:rPr lang="en-US" sz="2000" b="1" dirty="0">
                <a:latin typeface="Consolas" pitchFamily="49" charset="0"/>
              </a:rPr>
              <a:t>			FROM employees</a:t>
            </a:r>
          </a:p>
          <a:p>
            <a:r>
              <a:rPr lang="en-US" sz="2000" b="1" dirty="0">
                <a:latin typeface="Consolas" pitchFamily="49" charset="0"/>
              </a:rPr>
              <a:t>			WHERE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 = 50</a:t>
            </a:r>
            <a:r>
              <a:rPr lang="en-US" sz="2000" b="1" dirty="0" smtClean="0">
                <a:latin typeface="Consolas" pitchFamily="49" charset="0"/>
              </a:rPr>
              <a:t>;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9576" y="4407773"/>
            <a:ext cx="620369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DESC emps50_vu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23626" y="944775"/>
            <a:ext cx="6508810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view</a:t>
            </a:r>
            <a:endParaRPr lang="en-GB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241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4</Day_x003a_>
    <Day xmlns="418db1f2-a8e7-49d4-a361-224a061ae1f9">4</Day>
  </documentManagement>
</p:properties>
</file>

<file path=customXml/itemProps1.xml><?xml version="1.0" encoding="utf-8"?>
<ds:datastoreItem xmlns:ds="http://schemas.openxmlformats.org/officeDocument/2006/customXml" ds:itemID="{E94D0C65-AD95-4CC9-A577-F76FC0E2D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418db1f2-a8e7-49d4-a361-224a061ae1f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5651</TotalTime>
  <Words>475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MS PGothic</vt:lpstr>
      <vt:lpstr>MS PGothic</vt:lpstr>
      <vt:lpstr>Arial</vt:lpstr>
      <vt:lpstr>Arial Black</vt:lpstr>
      <vt:lpstr>Calibri</vt:lpstr>
      <vt:lpstr>Consolas</vt:lpstr>
      <vt:lpstr>Open Sans Extrabold</vt:lpstr>
      <vt:lpstr>Wingdings</vt:lpstr>
      <vt:lpstr>ヒラギノ角ゴ Pro W3</vt:lpstr>
      <vt:lpstr>FDM PowerPoint Theme Template 3</vt:lpstr>
      <vt:lpstr>SQL Lesson 19a</vt:lpstr>
      <vt:lpstr>Lesson Objectives</vt:lpstr>
      <vt:lpstr>PowerPoint Presentation</vt:lpstr>
      <vt:lpstr>Views</vt:lpstr>
      <vt:lpstr>Views</vt:lpstr>
      <vt:lpstr>Views</vt:lpstr>
      <vt:lpstr>PowerPoint Presentation</vt:lpstr>
      <vt:lpstr>Views</vt:lpstr>
      <vt:lpstr>Views</vt:lpstr>
      <vt:lpstr>Views</vt:lpstr>
      <vt:lpstr>Views</vt:lpstr>
      <vt:lpstr>Views</vt:lpstr>
      <vt:lpstr>PowerPoint Presentation</vt:lpstr>
      <vt:lpstr>Views</vt:lpstr>
      <vt:lpstr>PowerPoint Presentation</vt:lpstr>
      <vt:lpstr>Views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372</cp:revision>
  <dcterms:created xsi:type="dcterms:W3CDTF">2018-10-05T13:34:09Z</dcterms:created>
  <dcterms:modified xsi:type="dcterms:W3CDTF">2021-08-13T16:10:40Z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