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384" r:id="rId5"/>
    <p:sldId id="383" r:id="rId6"/>
    <p:sldId id="700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32" r:id="rId24"/>
    <p:sldId id="722" r:id="rId25"/>
    <p:sldId id="723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731" r:id="rId34"/>
    <p:sldId id="652" r:id="rId35"/>
    <p:sldId id="434" r:id="rId36"/>
    <p:sldId id="43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70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</a:t>
            </a:r>
            <a:r>
              <a:rPr lang="en-SG"/>
              <a:t>Lesson 20a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Advanced Subqueries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EXISTS operator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8" y="1449447"/>
            <a:ext cx="8826824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Tests for the existence of a value in the result of the subquery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If the value is found, the subquery stops and TRUE is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If the value is not found in the subquery, FALSE is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i="1" dirty="0"/>
              <a:t>The subquery does not return any table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EXISTS was originally introduced to make correlated subqueries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28417783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EXISTS operator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88594" y="1408841"/>
            <a:ext cx="818509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Who is a manager?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47" y="4069783"/>
            <a:ext cx="5098877" cy="16937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765786" y="5865712"/>
            <a:ext cx="3862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8048" y="2008192"/>
            <a:ext cx="842966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</a:t>
            </a:r>
          </a:p>
          <a:p>
            <a:r>
              <a:rPr lang="en-US" sz="2000" b="1" dirty="0">
                <a:latin typeface="Consolas" pitchFamily="49" charset="0"/>
              </a:rPr>
              <a:t>	WHERE EXISTS 	(SELECT 'x' </a:t>
            </a:r>
          </a:p>
          <a:p>
            <a:r>
              <a:rPr lang="en-US" sz="2000" b="1" dirty="0">
                <a:latin typeface="Consolas" pitchFamily="49" charset="0"/>
              </a:rPr>
              <a:t>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WHERE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e.employee_id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025027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EXISTS operator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07067" y="1405814"/>
            <a:ext cx="81850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Find departments with no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NOT flips TRUE to FALSE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96333" y="6224466"/>
            <a:ext cx="3862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21" y="4316938"/>
            <a:ext cx="5395704" cy="1606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6521" y="2282290"/>
            <a:ext cx="88616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departments d</a:t>
            </a:r>
          </a:p>
          <a:p>
            <a:r>
              <a:rPr lang="en-US" sz="2000" b="1" dirty="0">
                <a:latin typeface="Consolas" pitchFamily="49" charset="0"/>
              </a:rPr>
              <a:t>	WHERE NOT EXISTS (</a:t>
            </a:r>
            <a:r>
              <a:rPr lang="en-US" sz="2000" b="1">
                <a:latin typeface="Consolas" pitchFamily="49" charset="0"/>
              </a:rPr>
              <a:t>SELECT 'x'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457456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14671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2333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320038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6168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88791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</p:spTree>
    <p:extLst>
      <p:ext uri="{BB962C8B-B14F-4D97-AF65-F5344CB8AC3E}">
        <p14:creationId xmlns:p14="http://schemas.microsoft.com/office/powerpoint/2010/main" val="24320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comparison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69124" y="1438619"/>
            <a:ext cx="848607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Correlated subqueries can sometimes be avoided by writing non-correlated subqueries or 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There are times when pairwise comparison can be used with a non-correlated subquery to return the same data as a correlated subquery</a:t>
            </a:r>
          </a:p>
        </p:txBody>
      </p:sp>
    </p:spTree>
    <p:extLst>
      <p:ext uri="{BB962C8B-B14F-4D97-AF65-F5344CB8AC3E}">
        <p14:creationId xmlns:p14="http://schemas.microsoft.com/office/powerpoint/2010/main" val="369121532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comparison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391495" y="5686890"/>
            <a:ext cx="4306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35" y="4046237"/>
            <a:ext cx="4388832" cy="129001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402853" y="1250615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Who earns the lowest salary in their department?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This can be answered using a correlated subquery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3835" y="2064386"/>
            <a:ext cx="84635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FROM employees e</a:t>
            </a:r>
          </a:p>
          <a:p>
            <a:r>
              <a:rPr lang="en-US" sz="2000" b="1" dirty="0">
                <a:latin typeface="Consolas" pitchFamily="49" charset="0"/>
              </a:rPr>
              <a:t>  WHERE salary = (SELECT MIN(salary)</a:t>
            </a:r>
          </a:p>
          <a:p>
            <a:r>
              <a:rPr lang="en-US" sz="2000" b="1" dirty="0">
                <a:latin typeface="Consolas" pitchFamily="49" charset="0"/>
              </a:rPr>
              <a:t>      					FROM employees</a:t>
            </a:r>
          </a:p>
          <a:p>
            <a:r>
              <a:rPr lang="en-US" sz="2000" b="1" dirty="0">
                <a:latin typeface="Consolas" pitchFamily="49" charset="0"/>
              </a:rPr>
              <a:t>      				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984598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comparison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304316" y="6237959"/>
            <a:ext cx="4306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376305" y="1417128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An non-correlated subquery using pairwise comparison can also provide the same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83" y="4495385"/>
            <a:ext cx="2815413" cy="16190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399550" y="4451367"/>
            <a:ext cx="261826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Inner query 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9550" y="2355962"/>
            <a:ext cx="101127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FROM employees </a:t>
            </a:r>
          </a:p>
          <a:p>
            <a:r>
              <a:rPr lang="en-US" sz="2000" b="1" dirty="0">
                <a:latin typeface="Consolas" pitchFamily="49" charset="0"/>
              </a:rPr>
              <a:t>  WHERE (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salary) IN 	(SELECT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min(salary)</a:t>
            </a:r>
          </a:p>
          <a:p>
            <a:r>
              <a:rPr lang="en-US" sz="2000" b="1" dirty="0">
                <a:latin typeface="Consolas" pitchFamily="49" charset="0"/>
              </a:rPr>
              <a:t>        										FROM employees</a:t>
            </a:r>
          </a:p>
          <a:p>
            <a:r>
              <a:rPr lang="en-US" sz="2000" b="1" dirty="0">
                <a:latin typeface="Consolas" pitchFamily="49" charset="0"/>
              </a:rPr>
              <a:t>        										GROUP BY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609786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comparison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527731" y="5641304"/>
            <a:ext cx="4306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375144" y="1384435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Outer query final result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25" y="1917359"/>
            <a:ext cx="4520762" cy="35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748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14671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2333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409505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20038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6168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88791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</p:spTree>
    <p:extLst>
      <p:ext uri="{BB962C8B-B14F-4D97-AF65-F5344CB8AC3E}">
        <p14:creationId xmlns:p14="http://schemas.microsoft.com/office/powerpoint/2010/main" val="11474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Subquery in the FROM Clause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7645" y="1402834"/>
            <a:ext cx="89724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When you SELECT from a subquery, you are selecting from a temporary result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0154" y="1983549"/>
            <a:ext cx="873617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AVG(</a:t>
            </a:r>
            <a:r>
              <a:rPr lang="en-US" sz="2000" b="1" dirty="0" err="1">
                <a:latin typeface="Consolas" pitchFamily="49" charset="0"/>
              </a:rPr>
              <a:t>dept_tot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FROM (SELECT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sum(salary) AS </a:t>
            </a:r>
            <a:r>
              <a:rPr lang="en-US" sz="2000" b="1" dirty="0" err="1">
                <a:latin typeface="Consolas" pitchFamily="49" charset="0"/>
              </a:rPr>
              <a:t>dept_tot</a:t>
            </a:r>
            <a:r>
              <a:rPr lang="en-US" sz="2000" b="1" dirty="0">
                <a:latin typeface="Consolas" pitchFamily="49" charset="0"/>
              </a:rPr>
              <a:t>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GROUP BY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) a;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99551" y="3767738"/>
            <a:ext cx="941795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outer query selects FROM “a”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is a query that is inline, has a name, and represents a result set of data, much like a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is known as an </a:t>
            </a:r>
            <a:r>
              <a:rPr lang="en-GB" sz="1800" b="0" i="1" dirty="0"/>
              <a:t>Inline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An inline view is not permanently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09945501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8550473" cy="3908762"/>
          </a:xfrm>
        </p:spPr>
        <p:txBody>
          <a:bodyPr/>
          <a:lstStyle/>
          <a:p>
            <a:r>
              <a:rPr lang="en-GB" dirty="0"/>
              <a:t>Understand correlated subqueries</a:t>
            </a:r>
          </a:p>
          <a:p>
            <a:endParaRPr lang="en-GB" dirty="0"/>
          </a:p>
          <a:p>
            <a:r>
              <a:rPr lang="en-GB" dirty="0"/>
              <a:t>Use EXISTS operator with correlated subqueries</a:t>
            </a:r>
          </a:p>
          <a:p>
            <a:endParaRPr lang="en-GB" dirty="0"/>
          </a:p>
          <a:p>
            <a:r>
              <a:rPr lang="en-GB" dirty="0"/>
              <a:t>Invoke Pairwise comparisons</a:t>
            </a:r>
          </a:p>
          <a:p>
            <a:endParaRPr lang="en-GB" dirty="0"/>
          </a:p>
          <a:p>
            <a:r>
              <a:rPr lang="en-GB" dirty="0"/>
              <a:t>SELECT from a subquery in the FROM clause</a:t>
            </a:r>
          </a:p>
          <a:p>
            <a:endParaRPr lang="en-GB" dirty="0"/>
          </a:p>
          <a:p>
            <a:r>
              <a:rPr lang="en-GB" dirty="0"/>
              <a:t>JOIN to a subquery</a:t>
            </a:r>
          </a:p>
          <a:p>
            <a:endParaRPr lang="en-GB" dirty="0"/>
          </a:p>
          <a:p>
            <a:r>
              <a:rPr lang="en-GB" dirty="0"/>
              <a:t>Invoke the WITH clause for complicated queries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/>
              <a:t>After completing this lesson you will be able to 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Subquery in the FROM clause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2" y="2084853"/>
            <a:ext cx="3124579" cy="18974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730517" y="4287884"/>
            <a:ext cx="47898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88593" y="1456091"/>
            <a:ext cx="426406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Inline view a creates this result table</a:t>
            </a:r>
          </a:p>
        </p:txBody>
      </p:sp>
    </p:spTree>
    <p:extLst>
      <p:ext uri="{BB962C8B-B14F-4D97-AF65-F5344CB8AC3E}">
        <p14:creationId xmlns:p14="http://schemas.microsoft.com/office/powerpoint/2010/main" val="31959239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Subquery in the FROM clause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88592" y="1455948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outer query merely selects the average of the second column in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7" y="2108175"/>
            <a:ext cx="7169617" cy="7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5760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14671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2333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5006586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20038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408170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88791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</p:spTree>
    <p:extLst>
      <p:ext uri="{BB962C8B-B14F-4D97-AF65-F5344CB8AC3E}">
        <p14:creationId xmlns:p14="http://schemas.microsoft.com/office/powerpoint/2010/main" val="4729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to a Subquery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59132" y="1458965"/>
            <a:ext cx="89724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In this example the departments table is joined to inline view c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2404" y="2115195"/>
            <a:ext cx="7249159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d.department_name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c.city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FROM departments d JOIN</a:t>
            </a:r>
          </a:p>
          <a:p>
            <a:r>
              <a:rPr lang="en-US" sz="2000" b="1" dirty="0">
                <a:latin typeface="Consolas" pitchFamily="49" charset="0"/>
              </a:rPr>
              <a:t>				(SELECT city,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FROM locations join countries </a:t>
            </a:r>
          </a:p>
          <a:p>
            <a:r>
              <a:rPr lang="en-US" sz="2000" b="1" dirty="0">
                <a:latin typeface="Consolas" pitchFamily="49" charset="0"/>
              </a:rPr>
              <a:t>					USING (</a:t>
            </a:r>
            <a:r>
              <a:rPr lang="en-US" sz="2000" b="1" dirty="0" err="1">
                <a:latin typeface="Consolas" pitchFamily="49" charset="0"/>
              </a:rPr>
              <a:t>country_id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				JOIN regions</a:t>
            </a:r>
          </a:p>
          <a:p>
            <a:r>
              <a:rPr lang="en-US" sz="2000" b="1" dirty="0">
                <a:latin typeface="Consolas" pitchFamily="49" charset="0"/>
              </a:rPr>
              <a:t>					USING (</a:t>
            </a:r>
            <a:r>
              <a:rPr lang="en-US" sz="2000" b="1" dirty="0" err="1">
                <a:latin typeface="Consolas" pitchFamily="49" charset="0"/>
              </a:rPr>
              <a:t>region_id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				WHERE </a:t>
            </a:r>
            <a:r>
              <a:rPr lang="en-US" sz="2000" b="1" dirty="0" err="1">
                <a:latin typeface="Consolas" pitchFamily="49" charset="0"/>
              </a:rPr>
              <a:t>region_id</a:t>
            </a:r>
            <a:r>
              <a:rPr lang="en-US" sz="2000" b="1" dirty="0">
                <a:latin typeface="Consolas" pitchFamily="49" charset="0"/>
              </a:rPr>
              <a:t> IN (3,4)	) c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d.location_id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c.location_id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ORDER BY 1;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3114" y="4349864"/>
            <a:ext cx="212437" cy="29556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878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to a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6" y="1428239"/>
            <a:ext cx="49198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Inline view c creates this result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47" y="2052968"/>
            <a:ext cx="3548005" cy="21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564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to a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16302" y="1426199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result of joining departments table to c inline view 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57" y="1922849"/>
            <a:ext cx="5317988" cy="2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533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14671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2333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7" y="582967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20038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408170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496303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</p:spTree>
    <p:extLst>
      <p:ext uri="{BB962C8B-B14F-4D97-AF65-F5344CB8AC3E}">
        <p14:creationId xmlns:p14="http://schemas.microsoft.com/office/powerpoint/2010/main" val="15648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clause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6" y="1411184"/>
            <a:ext cx="8185092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WITH clause allows complex queries to be broken into smaller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It is useful when joins, subqueries, aggregation, or repeated query blocks are being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WITH allows you to make inline views which can be repeatedly referenced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inline views create output that can be used as input to subsequent queries</a:t>
            </a:r>
          </a:p>
        </p:txBody>
      </p:sp>
    </p:spTree>
    <p:extLst>
      <p:ext uri="{BB962C8B-B14F-4D97-AF65-F5344CB8AC3E}">
        <p14:creationId xmlns:p14="http://schemas.microsoft.com/office/powerpoint/2010/main" val="126407919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clause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90314" y="944775"/>
            <a:ext cx="9842826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Suppose you need to find the department names and their total salary for any department whose total salary is greater than the average of all the total salaries by 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solution could be arrived at without the WITH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6714" y="2156698"/>
            <a:ext cx="943642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 SELECT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SUM(salary)</a:t>
            </a:r>
          </a:p>
          <a:p>
            <a:r>
              <a:rPr lang="en-US" sz="2000" b="1" dirty="0">
                <a:latin typeface="Consolas" pitchFamily="49" charset="0"/>
              </a:rPr>
              <a:t>    FROM employees e JOIN departments d </a:t>
            </a:r>
          </a:p>
          <a:p>
            <a:r>
              <a:rPr lang="en-US" sz="2000" b="1" dirty="0">
                <a:latin typeface="Consolas" pitchFamily="49" charset="0"/>
              </a:rPr>
              <a:t>	 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  GROUP BY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  HAVING SUM(salary) &gt; (SELECT AVG(SUM(salary))  </a:t>
            </a:r>
            <a:r>
              <a:rPr lang="en-US" sz="2000" b="1" dirty="0">
                <a:solidFill>
                  <a:schemeClr val="accent1"/>
                </a:solidFill>
                <a:latin typeface="Consolas" pitchFamily="49" charset="0"/>
              </a:rPr>
              <a:t>62218.181818</a:t>
            </a:r>
          </a:p>
          <a:p>
            <a:r>
              <a:rPr lang="en-US" sz="2000" b="1" dirty="0">
                <a:latin typeface="Consolas" pitchFamily="49" charset="0"/>
              </a:rPr>
              <a:t>              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IS NOT NULL</a:t>
            </a:r>
          </a:p>
          <a:p>
            <a:r>
              <a:rPr lang="en-US" sz="2000" b="1" dirty="0">
                <a:latin typeface="Consolas" pitchFamily="49" charset="0"/>
              </a:rPr>
              <a:t>       	                    GROUP BY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)                   	 ORDER BY 1;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26908" y="5210763"/>
            <a:ext cx="449059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WHERE clause removes employee Grant, with a null </a:t>
            </a:r>
            <a:r>
              <a:rPr lang="en-GB" sz="1800" b="0" dirty="0" err="1"/>
              <a:t>department_id</a:t>
            </a:r>
            <a:r>
              <a:rPr lang="en-GB" sz="1800" b="0" dirty="0"/>
              <a:t>, from the calculations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4" y="5210763"/>
            <a:ext cx="4245341" cy="11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589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clause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6" y="1390808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Using the WITH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9356" y="1989689"/>
            <a:ext cx="9436426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WITH a AS (</a:t>
            </a:r>
          </a:p>
          <a:p>
            <a:r>
              <a:rPr lang="en-US" sz="2000" b="1" dirty="0">
                <a:latin typeface="Consolas" pitchFamily="49" charset="0"/>
              </a:rPr>
              <a:t>		SELECT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sum(salary)	AS </a:t>
            </a:r>
            <a:r>
              <a:rPr lang="en-US" sz="2000" b="1" dirty="0" err="1">
                <a:latin typeface="Consolas" pitchFamily="49" charset="0"/>
              </a:rPr>
              <a:t>totpay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FROM employees e JOIN departments d</a:t>
            </a:r>
          </a:p>
          <a:p>
            <a:r>
              <a:rPr lang="en-US" sz="2000" b="1" dirty="0">
                <a:latin typeface="Consolas" pitchFamily="49" charset="0"/>
              </a:rPr>
              <a:t>		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GROUP BY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),</a:t>
            </a:r>
          </a:p>
          <a:p>
            <a:r>
              <a:rPr lang="en-US" sz="2000" b="1" dirty="0">
                <a:latin typeface="Consolas" pitchFamily="49" charset="0"/>
              </a:rPr>
              <a:t>	  b AS (</a:t>
            </a:r>
          </a:p>
          <a:p>
            <a:r>
              <a:rPr lang="en-US" sz="2000" b="1" dirty="0">
                <a:latin typeface="Consolas" pitchFamily="49" charset="0"/>
              </a:rPr>
              <a:t>		SELECT </a:t>
            </a:r>
            <a:r>
              <a:rPr lang="en-US" sz="2000" b="1" dirty="0" err="1">
                <a:latin typeface="Consolas" pitchFamily="49" charset="0"/>
              </a:rPr>
              <a:t>avg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totpay</a:t>
            </a:r>
            <a:r>
              <a:rPr lang="en-US" sz="2000" b="1" dirty="0">
                <a:latin typeface="Consolas" pitchFamily="49" charset="0"/>
              </a:rPr>
              <a:t>) AS </a:t>
            </a:r>
            <a:r>
              <a:rPr lang="en-US" sz="2000" b="1" dirty="0" err="1">
                <a:latin typeface="Consolas" pitchFamily="49" charset="0"/>
              </a:rPr>
              <a:t>depts_avg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FROM a)</a:t>
            </a:r>
          </a:p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tot_pay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a</a:t>
            </a:r>
          </a:p>
          <a:p>
            <a:r>
              <a:rPr lang="en-US" sz="2000" b="1" dirty="0">
                <a:latin typeface="Consolas" pitchFamily="49" charset="0"/>
              </a:rPr>
              <a:t>	WHERE  </a:t>
            </a:r>
            <a:r>
              <a:rPr lang="en-US" sz="2000" b="1" dirty="0" err="1">
                <a:latin typeface="Consolas" pitchFamily="49" charset="0"/>
              </a:rPr>
              <a:t>totpay</a:t>
            </a:r>
            <a:r>
              <a:rPr lang="en-US" sz="2000" b="1" dirty="0">
                <a:latin typeface="Consolas" pitchFamily="49" charset="0"/>
              </a:rPr>
              <a:t> &gt; (SELECT </a:t>
            </a:r>
            <a:r>
              <a:rPr lang="en-US" sz="2000" b="1" dirty="0" err="1">
                <a:latin typeface="Consolas" pitchFamily="49" charset="0"/>
              </a:rPr>
              <a:t>depts_avg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		FROM b)</a:t>
            </a:r>
          </a:p>
          <a:p>
            <a:r>
              <a:rPr lang="en-US" sz="2000" b="1" dirty="0">
                <a:latin typeface="Consolas" pitchFamily="49" charset="0"/>
              </a:rPr>
              <a:t>	ORDER BY 1;</a:t>
            </a:r>
          </a:p>
        </p:txBody>
      </p:sp>
    </p:spTree>
    <p:extLst>
      <p:ext uri="{BB962C8B-B14F-4D97-AF65-F5344CB8AC3E}">
        <p14:creationId xmlns:p14="http://schemas.microsoft.com/office/powerpoint/2010/main" val="185451809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6168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88791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</p:spTree>
    <p:extLst>
      <p:ext uri="{BB962C8B-B14F-4D97-AF65-F5344CB8AC3E}">
        <p14:creationId xmlns:p14="http://schemas.microsoft.com/office/powerpoint/2010/main" val="35036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 txBox="1">
            <a:spLocks/>
          </p:cNvSpPr>
          <p:nvPr/>
        </p:nvSpPr>
        <p:spPr>
          <a:xfrm>
            <a:off x="8709181" y="3987596"/>
            <a:ext cx="1474581" cy="5106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GB" sz="1800" b="1" dirty="0"/>
          </a:p>
        </p:txBody>
      </p:sp>
      <p:sp>
        <p:nvSpPr>
          <p:cNvPr id="64" name="Rectangle 63"/>
          <p:cNvSpPr/>
          <p:nvPr/>
        </p:nvSpPr>
        <p:spPr>
          <a:xfrm>
            <a:off x="1504221" y="5279573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final result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864559" y="1389070"/>
            <a:ext cx="1030312" cy="52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00782" y="4565859"/>
            <a:ext cx="1253729" cy="69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533948" y="3297382"/>
            <a:ext cx="1360462" cy="19821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49597" y="520702"/>
            <a:ext cx="4214962" cy="3967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39804" y="1976822"/>
            <a:ext cx="5109214" cy="58422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87821" y="4468892"/>
            <a:ext cx="1240220" cy="7346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7" y="942392"/>
            <a:ext cx="4280148" cy="355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03" y="2559916"/>
            <a:ext cx="5109215" cy="609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46" y="5347174"/>
            <a:ext cx="3843336" cy="10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1551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98546" y="1744072"/>
            <a:ext cx="9879054" cy="38901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Correlated subqueries reference columns from an outer query 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EXISTS operator was designed to slow down correlated subqueries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Pairwise comparison allows comparing two values from outer query rows with two values from inner query rows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 inline view is a subquery in the FROM or JOIN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WITH allows complex queries to be broken into smaller parts using inline views as building blocks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98546" y="1003690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40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78753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4" y="2336062"/>
            <a:ext cx="64100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and use correlated subqueries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EXISTS operator with correlated subqueries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Invoke Pairwise comparisons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SELECT from a subquery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to subqueries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Invoke the WITH clause for complicated queries</a:t>
            </a: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97830" y="1401476"/>
            <a:ext cx="8185092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correlated subquery occurs when the inner query references a column from a table in the outer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correlated, or co-related subquery allows the server to perform row by row processing of the outer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subquery is executed once for every row selected by the outer query: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380" y="3605162"/>
            <a:ext cx="2837793" cy="725214"/>
          </a:xfrm>
          <a:prstGeom prst="rect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candidate row from outer 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2380" y="4550583"/>
            <a:ext cx="2837793" cy="725214"/>
          </a:xfrm>
          <a:prstGeom prst="rect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inner query using candidate row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2380" y="5494874"/>
            <a:ext cx="2837793" cy="1062944"/>
          </a:xfrm>
          <a:prstGeom prst="rect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value selected in inner query to keep or disqualify candidate row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55731" y="6026346"/>
            <a:ext cx="116664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3155731" y="3967769"/>
            <a:ext cx="116664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98531" y="4612313"/>
            <a:ext cx="914400" cy="794586"/>
          </a:xfrm>
          <a:prstGeom prst="rect">
            <a:avLst/>
          </a:prstGeom>
          <a:noFill/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</a:p>
        </p:txBody>
      </p:sp>
      <p:cxnSp>
        <p:nvCxnSpPr>
          <p:cNvPr id="34" name="Straight Connector 33"/>
          <p:cNvCxnSpPr>
            <a:endCxn id="31" idx="0"/>
          </p:cNvCxnSpPr>
          <p:nvPr/>
        </p:nvCxnSpPr>
        <p:spPr>
          <a:xfrm>
            <a:off x="3155731" y="3968901"/>
            <a:ext cx="0" cy="64341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1" idx="2"/>
          </p:cNvCxnSpPr>
          <p:nvPr/>
        </p:nvCxnSpPr>
        <p:spPr>
          <a:xfrm flipV="1">
            <a:off x="3155731" y="5406899"/>
            <a:ext cx="0" cy="6194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46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46224" y="1421791"/>
            <a:ext cx="8185092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The correlated subquery references a column from the outer query.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7969" y="2605925"/>
            <a:ext cx="678558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column(s)</a:t>
            </a: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>
                <a:latin typeface="Consolas" pitchFamily="49" charset="0"/>
              </a:rPr>
              <a:t>outer_table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column_name</a:t>
            </a:r>
            <a:r>
              <a:rPr lang="en-US" sz="2000" b="1" dirty="0">
                <a:latin typeface="Consolas" pitchFamily="49" charset="0"/>
              </a:rPr>
              <a:t> operator </a:t>
            </a:r>
          </a:p>
          <a:p>
            <a:r>
              <a:rPr lang="en-US" sz="2000" b="1" dirty="0">
                <a:latin typeface="Consolas" pitchFamily="49" charset="0"/>
              </a:rPr>
              <a:t>		(SELECT column</a:t>
            </a:r>
          </a:p>
          <a:p>
            <a:r>
              <a:rPr lang="en-US" sz="2000" b="1" dirty="0">
                <a:latin typeface="Consolas" pitchFamily="49" charset="0"/>
              </a:rPr>
              <a:t>			FROM </a:t>
            </a:r>
            <a:r>
              <a:rPr lang="en-US" sz="2000" b="1" dirty="0" err="1">
                <a:latin typeface="Consolas" pitchFamily="49" charset="0"/>
              </a:rPr>
              <a:t>inner_table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WHERE column = </a:t>
            </a:r>
            <a:r>
              <a:rPr lang="en-US" sz="2000" b="1" i="1" dirty="0" err="1">
                <a:latin typeface="Consolas" pitchFamily="49" charset="0"/>
              </a:rPr>
              <a:t>outer_table.column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1672" y="4174836"/>
            <a:ext cx="2601217" cy="2879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222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0121" y="1398700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Find employees who earn more than the average salary of their job id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70121" y="4496459"/>
            <a:ext cx="81850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Each time a row from the outer query is selected, the inner query is executed through the entire inner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8812" y="2293554"/>
            <a:ext cx="765254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</a:t>
            </a:r>
          </a:p>
          <a:p>
            <a:r>
              <a:rPr lang="en-US" sz="2000" b="1" dirty="0">
                <a:latin typeface="Consolas" pitchFamily="49" charset="0"/>
              </a:rPr>
              <a:t>	WHERE salary &gt; (SELECT AVG(salary) </a:t>
            </a:r>
          </a:p>
          <a:p>
            <a:r>
              <a:rPr lang="en-US" sz="2000" b="1" dirty="0">
                <a:latin typeface="Consolas" pitchFamily="49" charset="0"/>
              </a:rPr>
              <a:t>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e.job_id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618783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145976" y="1421791"/>
            <a:ext cx="818509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77" y="1897756"/>
            <a:ext cx="4882817" cy="408027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359192" y="5978035"/>
            <a:ext cx="42643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46748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0121" y="1418277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Find employees who have changed jobs more than once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576" y="2072407"/>
            <a:ext cx="765254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</a:t>
            </a:r>
          </a:p>
          <a:p>
            <a:r>
              <a:rPr lang="en-US" sz="2000" b="1" dirty="0">
                <a:latin typeface="Consolas" pitchFamily="49" charset="0"/>
              </a:rPr>
              <a:t>	WHERE 2 &lt;= (SELECT COUNT(*) </a:t>
            </a:r>
          </a:p>
          <a:p>
            <a:r>
              <a:rPr lang="en-US" sz="2000" b="1" dirty="0">
                <a:latin typeface="Consolas" pitchFamily="49" charset="0"/>
              </a:rPr>
              <a:t>					FROM </a:t>
            </a:r>
            <a:r>
              <a:rPr lang="en-US" sz="2000" b="1" dirty="0" err="1">
                <a:latin typeface="Consolas" pitchFamily="49" charset="0"/>
              </a:rPr>
              <a:t>job_history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e.employee_id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76" y="4198044"/>
            <a:ext cx="4527112" cy="14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903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14671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Correlated Subqueries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Pairwise comparison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Advanced subqueries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1" y="228817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EXISTS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Subquery in the FROM clause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6168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to a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88791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WITH clause</a:t>
            </a:r>
          </a:p>
        </p:txBody>
      </p:sp>
    </p:spTree>
    <p:extLst>
      <p:ext uri="{BB962C8B-B14F-4D97-AF65-F5344CB8AC3E}">
        <p14:creationId xmlns:p14="http://schemas.microsoft.com/office/powerpoint/2010/main" val="30338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4</Day_x003a_>
    <Day xmlns="418db1f2-a8e7-49d4-a361-224a061ae1f9">4</Day>
  </documentManagement>
</p:properties>
</file>

<file path=customXml/itemProps1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D23629-8778-4885-8FB2-C158F4F16D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418db1f2-a8e7-49d4-a361-224a061ae1f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5742</TotalTime>
  <Words>1546</Words>
  <Application>Microsoft Office PowerPoint</Application>
  <PresentationFormat>Widescreen</PresentationFormat>
  <Paragraphs>244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Wingdings</vt:lpstr>
      <vt:lpstr>FDM PowerPoint Theme Template 3</vt:lpstr>
      <vt:lpstr>SQL Lesson 20a</vt:lpstr>
      <vt:lpstr>Lesson Objectives</vt:lpstr>
      <vt:lpstr>PowerPoint Presentation</vt:lpstr>
      <vt:lpstr>Correlated subqueries</vt:lpstr>
      <vt:lpstr>Correlated subquery</vt:lpstr>
      <vt:lpstr>Correlated subquery</vt:lpstr>
      <vt:lpstr>Correlated subquery</vt:lpstr>
      <vt:lpstr>Correlated subquery</vt:lpstr>
      <vt:lpstr>PowerPoint Presentation</vt:lpstr>
      <vt:lpstr>EXISTS operator</vt:lpstr>
      <vt:lpstr>EXISTS operator</vt:lpstr>
      <vt:lpstr>EXISTS operator</vt:lpstr>
      <vt:lpstr>PowerPoint Presentation</vt:lpstr>
      <vt:lpstr>Pairwise comparison</vt:lpstr>
      <vt:lpstr>Pairwise comparison</vt:lpstr>
      <vt:lpstr>Pairwise comparison</vt:lpstr>
      <vt:lpstr>Pairwise comparison</vt:lpstr>
      <vt:lpstr>PowerPoint Presentation</vt:lpstr>
      <vt:lpstr>Subquery in the FROM Clause</vt:lpstr>
      <vt:lpstr>Subquery in the FROM clause</vt:lpstr>
      <vt:lpstr>Subquery in the FROM clause</vt:lpstr>
      <vt:lpstr>PowerPoint Presentation</vt:lpstr>
      <vt:lpstr>JOIN to a Subquery</vt:lpstr>
      <vt:lpstr>JOIN to a subquery</vt:lpstr>
      <vt:lpstr>JOIN to a subquery</vt:lpstr>
      <vt:lpstr>PowerPoint Presentation</vt:lpstr>
      <vt:lpstr>WITH clause</vt:lpstr>
      <vt:lpstr>WITH clause</vt:lpstr>
      <vt:lpstr>WITH clause</vt:lpstr>
      <vt:lpstr>PowerPoint Presentation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397</cp:revision>
  <dcterms:created xsi:type="dcterms:W3CDTF">2018-10-05T13:34:09Z</dcterms:created>
  <dcterms:modified xsi:type="dcterms:W3CDTF">2022-03-25T21:02:48Z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