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2"/>
    <p:sldId id="260" r:id="rId3"/>
    <p:sldId id="302" r:id="rId4"/>
    <p:sldId id="290" r:id="rId5"/>
    <p:sldId id="291" r:id="rId6"/>
    <p:sldId id="299" r:id="rId7"/>
    <p:sldId id="292" r:id="rId8"/>
    <p:sldId id="293" r:id="rId9"/>
    <p:sldId id="304" r:id="rId10"/>
    <p:sldId id="295" r:id="rId11"/>
    <p:sldId id="296" r:id="rId12"/>
    <p:sldId id="318" r:id="rId13"/>
    <p:sldId id="319" r:id="rId14"/>
    <p:sldId id="321" r:id="rId15"/>
    <p:sldId id="289" r:id="rId16"/>
    <p:sldId id="297" r:id="rId17"/>
    <p:sldId id="300" r:id="rId18"/>
    <p:sldId id="298" r:id="rId19"/>
    <p:sldId id="28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90">
          <p15:clr>
            <a:srgbClr val="A4A3A4"/>
          </p15:clr>
        </p15:guide>
        <p15:guide id="2" pos="287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258" y="-58"/>
      </p:cViewPr>
      <p:guideLst>
        <p:guide orient="horz" pos="2190"/>
        <p:guide pos="2873"/>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pPr/>
              <a:t>08-11-2023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pPr/>
              <a:t>‹#›</a:t>
            </a:fld>
            <a:endParaRPr lang="en-IN"/>
          </a:p>
        </p:txBody>
      </p:sp>
    </p:spTree>
    <p:extLst>
      <p:ext uri="{BB962C8B-B14F-4D97-AF65-F5344CB8AC3E}">
        <p14:creationId xmlns:p14="http://schemas.microsoft.com/office/powerpoint/2010/main" val="333199601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pPr/>
              <a:t>08-11-2023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pPr/>
              <a:t>‹#›</a:t>
            </a:fld>
            <a:endParaRPr lang="en-IN"/>
          </a:p>
        </p:txBody>
      </p:sp>
    </p:spTree>
    <p:extLst>
      <p:ext uri="{BB962C8B-B14F-4D97-AF65-F5344CB8AC3E}">
        <p14:creationId xmlns:p14="http://schemas.microsoft.com/office/powerpoint/2010/main" val="302544507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val="2545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Header Placeholder 3"/>
          <p:cNvSpPr>
            <a:spLocks noGrp="1"/>
          </p:cNvSpPr>
          <p:nvPr>
            <p:ph type="hdr" sz="quarter"/>
          </p:nvPr>
        </p:nvSpPr>
        <p:spPr/>
        <p:txBody>
          <a:bodyPr/>
          <a:lstStyle/>
          <a:p>
            <a:r>
              <a:rPr lang="en-IN"/>
              <a:t>REVIEW-I</a:t>
            </a:r>
          </a:p>
        </p:txBody>
      </p:sp>
      <p:sp>
        <p:nvSpPr>
          <p:cNvPr id="5" name="Footer Placeholder 4"/>
          <p:cNvSpPr>
            <a:spLocks noGrp="1"/>
          </p:cNvSpPr>
          <p:nvPr>
            <p:ph type="ftr" sz="quarter" idx="4"/>
          </p:nvPr>
        </p:nvSpPr>
        <p:spPr/>
        <p:txBody>
          <a:bodyPr/>
          <a:lstStyle/>
          <a:p>
            <a:r>
              <a:rPr lang="en-IN"/>
              <a:t>BATCH NO:                   PRESENTED DATE:</a:t>
            </a:r>
          </a:p>
        </p:txBody>
      </p:sp>
      <p:sp>
        <p:nvSpPr>
          <p:cNvPr id="6" name="Slide Number Placeholder 5"/>
          <p:cNvSpPr>
            <a:spLocks noGrp="1"/>
          </p:cNvSpPr>
          <p:nvPr>
            <p:ph type="sldNum" sz="quarter" idx="5"/>
          </p:nvPr>
        </p:nvSpPr>
        <p:spPr/>
        <p:txBody>
          <a:bodyPr/>
          <a:lstStyle/>
          <a:p>
            <a:fld id="{20769F63-365D-4A0A-B033-A46EF4671CBB}" type="slidenum">
              <a:rPr lang="en-IN" smtClean="0"/>
              <a:pPr/>
              <a:t>10</a:t>
            </a:fld>
            <a:endParaRPr lang="en-IN"/>
          </a:p>
        </p:txBody>
      </p:sp>
    </p:spTree>
    <p:extLst>
      <p:ext uri="{BB962C8B-B14F-4D97-AF65-F5344CB8AC3E}">
        <p14:creationId xmlns:p14="http://schemas.microsoft.com/office/powerpoint/2010/main" val="22224902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pPr/>
              <a:t>08-11-2023</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pPr/>
              <a:t>08-11-2023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pPr/>
              <a:t>08-11-2023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pPr/>
              <a:t>08-11-2023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pPr/>
              <a:t>08-11-2023</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pPr/>
              <a:t>08-11-2023</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pPr/>
              <a:t>08-11-2023</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pPr/>
              <a:t>08-11-2023</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08-11-2023</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pPr/>
              <a:t>08-11-2023</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pPr/>
              <a:t>08-11-2023</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pPr/>
              <a:t>08-11-2023</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308304" y="468078"/>
            <a:ext cx="1119658" cy="111965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16" y="620688"/>
            <a:ext cx="3096344" cy="928966"/>
          </a:xfrm>
          <a:prstGeom prst="rect">
            <a:avLst/>
          </a:prstGeom>
          <a:noFill/>
          <a:ln>
            <a:noFill/>
          </a:ln>
        </p:spPr>
      </p:pic>
      <p:sp>
        <p:nvSpPr>
          <p:cNvPr id="4" name="Rectangle 3"/>
          <p:cNvSpPr/>
          <p:nvPr/>
        </p:nvSpPr>
        <p:spPr>
          <a:xfrm>
            <a:off x="755576" y="1700808"/>
            <a:ext cx="7848872" cy="861774"/>
          </a:xfrm>
          <a:prstGeom prst="rect">
            <a:avLst/>
          </a:prstGeom>
        </p:spPr>
        <p:txBody>
          <a:bodyPr wrap="square">
            <a:spAutoFit/>
          </a:bodyPr>
          <a:lstStyle/>
          <a:p>
            <a:pPr algn="ctr"/>
            <a:r>
              <a:rPr lang="en-US" sz="1600" b="1" dirty="0">
                <a:latin typeface="Times New Roman" panose="02020603050405020304" pitchFamily="18" charset="0"/>
                <a:ea typeface="Verdana" panose="020B0604030504040204" pitchFamily="34" charset="0"/>
                <a:cs typeface="Times New Roman" panose="02020603050405020304" pitchFamily="18" charset="0"/>
              </a:rPr>
              <a:t>SCHOOL OF ELECTRICAL &amp; COMMUNICATION</a:t>
            </a:r>
          </a:p>
          <a:p>
            <a:pPr algn="ctr"/>
            <a:r>
              <a:rPr lang="en-US" sz="1600" b="1" dirty="0" smtClean="0">
                <a:latin typeface="Times New Roman" panose="02020603050405020304" pitchFamily="18" charset="0"/>
                <a:ea typeface="Verdana" panose="020B0604030504040204" pitchFamily="34" charset="0"/>
                <a:cs typeface="Times New Roman" panose="02020603050405020304" pitchFamily="18" charset="0"/>
              </a:rPr>
              <a:t>DEPARTMENT </a:t>
            </a:r>
            <a:r>
              <a:rPr lang="en-US" sz="1600" b="1" dirty="0">
                <a:latin typeface="Times New Roman" panose="02020603050405020304" pitchFamily="18" charset="0"/>
                <a:ea typeface="Verdana" panose="020B0604030504040204" pitchFamily="34" charset="0"/>
                <a:cs typeface="Times New Roman" panose="02020603050405020304" pitchFamily="18" charset="0"/>
              </a:rPr>
              <a:t>OF ELECTRONICS AND COMMUNICATION ENGINEERING</a:t>
            </a:r>
          </a:p>
          <a:p>
            <a:pPr algn="ctr"/>
            <a:endParaRPr lang="en-IN" dirty="0"/>
          </a:p>
        </p:txBody>
      </p:sp>
      <p:sp>
        <p:nvSpPr>
          <p:cNvPr id="7" name="Rectangle 6"/>
          <p:cNvSpPr/>
          <p:nvPr/>
        </p:nvSpPr>
        <p:spPr>
          <a:xfrm>
            <a:off x="598660" y="2646148"/>
            <a:ext cx="7848872" cy="1446550"/>
          </a:xfrm>
          <a:prstGeom prst="rect">
            <a:avLst/>
          </a:prstGeom>
        </p:spPr>
        <p:txBody>
          <a:bodyPr wrap="square">
            <a:spAutoFit/>
          </a:bodyPr>
          <a:lstStyle/>
          <a:p>
            <a:pPr algn="ctr"/>
            <a:r>
              <a:rPr lang="en-IN" altLang="en-IN" sz="4000" b="1" dirty="0" smtClean="0">
                <a:latin typeface="Times New Roman" panose="02020603050405020304" pitchFamily="18" charset="0"/>
                <a:cs typeface="Times New Roman" panose="02020603050405020304" pitchFamily="18" charset="0"/>
              </a:rPr>
              <a:t>REDUCE,REUSE,RECYCLE</a:t>
            </a:r>
            <a:endParaRPr lang="en-US" altLang="en-IN" sz="4000" b="1" dirty="0" smtClean="0">
              <a:latin typeface="Times New Roman" panose="02020603050405020304" pitchFamily="18" charset="0"/>
              <a:cs typeface="Times New Roman" panose="02020603050405020304" pitchFamily="18" charset="0"/>
            </a:endParaRPr>
          </a:p>
          <a:p>
            <a:pPr algn="ctr"/>
            <a:r>
              <a:rPr lang="en-IN" sz="1200" b="1" dirty="0">
                <a:latin typeface="Times New Roman" panose="02020603050405020304" pitchFamily="18" charset="0"/>
                <a:cs typeface="Times New Roman" panose="02020603050405020304" pitchFamily="18" charset="0"/>
              </a:rPr>
              <a:t>10214EC501</a:t>
            </a:r>
            <a:endParaRPr lang="en-US" altLang="en-US" sz="1200" b="1" dirty="0">
              <a:latin typeface="Times New Roman" panose="02020603050405020304" pitchFamily="18" charset="0"/>
              <a:ea typeface="Verdana" panose="020B0604030504040204" pitchFamily="34" charset="0"/>
              <a:cs typeface="Times New Roman" panose="02020603050405020304" pitchFamily="18" charset="0"/>
            </a:endParaRPr>
          </a:p>
          <a:p>
            <a:pPr lvl="0" algn="ctr" latinLnBrk="1"/>
            <a:r>
              <a:rPr lang="en-IN" sz="1200" b="1" dirty="0">
                <a:latin typeface="Times New Roman" panose="02020603050405020304" pitchFamily="18" charset="0"/>
                <a:ea typeface="Verdana" panose="020B0604030504040204" pitchFamily="34" charset="0"/>
                <a:cs typeface="Times New Roman" panose="02020603050405020304" pitchFamily="18" charset="0"/>
              </a:rPr>
              <a:t>COMMUNITY SERVICE PROJECT</a:t>
            </a:r>
            <a:endParaRPr lang="en-US" sz="1200" b="1" dirty="0">
              <a:latin typeface="Times New Roman" panose="02020603050405020304" pitchFamily="18" charset="0"/>
              <a:ea typeface="Verdana" panose="020B0604030504040204" pitchFamily="34" charset="0"/>
              <a:cs typeface="Times New Roman" panose="02020603050405020304" pitchFamily="18" charset="0"/>
            </a:endParaRPr>
          </a:p>
          <a:p>
            <a:pPr lvl="0" algn="ctr" latinLnBrk="1"/>
            <a:r>
              <a:rPr lang="en-US" sz="1200" b="1" dirty="0">
                <a:latin typeface="Times New Roman" panose="02020603050405020304" pitchFamily="18" charset="0"/>
                <a:ea typeface="Verdana" panose="020B0604030504040204" pitchFamily="34" charset="0"/>
                <a:cs typeface="Times New Roman" panose="02020603050405020304" pitchFamily="18" charset="0"/>
              </a:rPr>
              <a:t>SUMMER SEMESTER(2023-2024) </a:t>
            </a:r>
          </a:p>
          <a:p>
            <a:pPr algn="ctr"/>
            <a:r>
              <a:rPr lang="en-US" sz="1200" b="1" dirty="0">
                <a:latin typeface="Times New Roman" panose="02020603050405020304" pitchFamily="18" charset="0"/>
                <a:ea typeface="Verdana" panose="020B0604030504040204" pitchFamily="34" charset="0"/>
                <a:cs typeface="Times New Roman" panose="02020603050405020304" pitchFamily="18" charset="0"/>
              </a:rPr>
              <a:t>REVIEW - </a:t>
            </a:r>
            <a:r>
              <a:rPr lang="en-US" sz="1200" b="1" dirty="0" smtClean="0">
                <a:latin typeface="Times New Roman" panose="02020603050405020304" pitchFamily="18" charset="0"/>
                <a:ea typeface="Verdana" panose="020B0604030504040204" pitchFamily="34" charset="0"/>
                <a:cs typeface="Times New Roman" panose="02020603050405020304" pitchFamily="18" charset="0"/>
              </a:rPr>
              <a:t>II</a:t>
            </a:r>
            <a:endParaRPr lang="en-IN" sz="12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9" name="Rectangle 8"/>
          <p:cNvSpPr/>
          <p:nvPr/>
        </p:nvSpPr>
        <p:spPr>
          <a:xfrm>
            <a:off x="539750" y="4221064"/>
            <a:ext cx="8073606" cy="2677656"/>
          </a:xfrm>
          <a:prstGeom prst="rect">
            <a:avLst/>
          </a:prstGeom>
        </p:spPr>
        <p:txBody>
          <a:bodyPr wrap="square">
            <a:spAutoFit/>
          </a:bodyPr>
          <a:lstStyle/>
          <a:p>
            <a:pPr algn="ctr"/>
            <a:r>
              <a:rPr lang="en-IN" sz="1400" b="1" i="1" dirty="0">
                <a:latin typeface="Times New Roman" panose="02020603050405020304" pitchFamily="18" charset="0"/>
                <a:cs typeface="Times New Roman" panose="02020603050405020304" pitchFamily="18" charset="0"/>
              </a:rPr>
              <a:t>SUPERVISED </a:t>
            </a:r>
            <a:r>
              <a:rPr lang="en-IN" sz="1400" b="1" i="1" dirty="0" smtClean="0">
                <a:latin typeface="Times New Roman" panose="02020603050405020304" pitchFamily="18" charset="0"/>
                <a:cs typeface="Times New Roman" panose="02020603050405020304" pitchFamily="18" charset="0"/>
              </a:rPr>
              <a:t>BY</a:t>
            </a:r>
            <a:endParaRPr lang="en-IN" sz="1400" b="1" i="1"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Dr.P</a:t>
            </a:r>
            <a:r>
              <a:rPr lang="en-US" altLang="en-IN" sz="1400" dirty="0">
                <a:latin typeface="Times New Roman" panose="02020603050405020304" pitchFamily="18" charset="0"/>
                <a:cs typeface="Times New Roman" panose="02020603050405020304" pitchFamily="18" charset="0"/>
              </a:rPr>
              <a:t>RASANNA </a:t>
            </a:r>
            <a:r>
              <a:rPr lang="en-US" altLang="en-IN" sz="1400" dirty="0" smtClean="0">
                <a:latin typeface="Times New Roman" panose="02020603050405020304" pitchFamily="18" charset="0"/>
                <a:cs typeface="Times New Roman" panose="02020603050405020304" pitchFamily="18" charset="0"/>
              </a:rPr>
              <a:t>R,</a:t>
            </a:r>
            <a:endParaRPr lang="en-US" altLang="en-IN" sz="1400" dirty="0">
              <a:latin typeface="Times New Roman" panose="02020603050405020304" pitchFamily="18" charset="0"/>
              <a:cs typeface="Times New Roman" panose="02020603050405020304" pitchFamily="18" charset="0"/>
            </a:endParaRPr>
          </a:p>
          <a:p>
            <a:pPr algn="ctr"/>
            <a:r>
              <a:rPr lang="en-US" sz="1400" dirty="0" err="1" smtClean="0">
                <a:latin typeface="Times New Roman" panose="02020603050405020304" pitchFamily="18" charset="0"/>
                <a:cs typeface="Times New Roman" panose="02020603050405020304" pitchFamily="18" charset="0"/>
              </a:rPr>
              <a:t>Assoc.Prof</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Dept</a:t>
            </a:r>
            <a:r>
              <a:rPr lang="en-US" sz="1400" dirty="0" smtClean="0">
                <a:latin typeface="Times New Roman" panose="02020603050405020304" pitchFamily="18" charset="0"/>
                <a:cs typeface="Times New Roman" panose="02020603050405020304" pitchFamily="18" charset="0"/>
              </a:rPr>
              <a:t> of ECE.</a:t>
            </a:r>
            <a:endParaRPr lang="en-IN" sz="1400" dirty="0" smtClean="0">
              <a:latin typeface="Times New Roman" panose="02020603050405020304" pitchFamily="18" charset="0"/>
              <a:cs typeface="Times New Roman" panose="02020603050405020304" pitchFamily="18" charset="0"/>
            </a:endParaRPr>
          </a:p>
          <a:p>
            <a:pPr algn="ctr"/>
            <a:endParaRPr lang="en-IN" sz="1400" b="1" dirty="0" smtClean="0">
              <a:latin typeface="Times New Roman" panose="02020603050405020304" pitchFamily="18" charset="0"/>
              <a:cs typeface="Times New Roman" panose="02020603050405020304" pitchFamily="18" charset="0"/>
            </a:endParaRPr>
          </a:p>
          <a:p>
            <a:pPr algn="ctr"/>
            <a:r>
              <a:rPr lang="en-IN" sz="1400" b="1" i="1" dirty="0" smtClean="0">
                <a:latin typeface="Times New Roman" panose="02020603050405020304" pitchFamily="18" charset="0"/>
                <a:cs typeface="Times New Roman" panose="02020603050405020304" pitchFamily="18" charset="0"/>
              </a:rPr>
              <a:t>PRESENTED BY</a:t>
            </a:r>
            <a:endParaRPr lang="en-IN" sz="1400" b="1" i="1"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1. </a:t>
            </a:r>
            <a:r>
              <a:rPr lang="en-IN" sz="1400" dirty="0" err="1">
                <a:latin typeface="Times New Roman" panose="02020603050405020304" pitchFamily="18" charset="0"/>
                <a:cs typeface="Times New Roman" panose="02020603050405020304" pitchFamily="18" charset="0"/>
              </a:rPr>
              <a:t>M.Shanmukha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mani</a:t>
            </a:r>
            <a:r>
              <a:rPr lang="en-IN" sz="1400" dirty="0">
                <a:latin typeface="Times New Roman" panose="02020603050405020304" pitchFamily="18" charset="0"/>
                <a:cs typeface="Times New Roman" panose="02020603050405020304" pitchFamily="18" charset="0"/>
              </a:rPr>
              <a:t>       (VTU.NO:20467)(REG.NO:21UEEA0077)</a:t>
            </a:r>
          </a:p>
          <a:p>
            <a:pPr algn="ctr"/>
            <a:r>
              <a:rPr lang="en-IN" sz="1400" dirty="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L.Pavan</a:t>
            </a:r>
            <a:r>
              <a:rPr lang="en-IN" sz="1400" dirty="0">
                <a:latin typeface="Times New Roman" panose="02020603050405020304" pitchFamily="18" charset="0"/>
                <a:cs typeface="Times New Roman" panose="02020603050405020304" pitchFamily="18" charset="0"/>
              </a:rPr>
              <a:t> Kumar Reddy  (VTU.NO:20456)(REG.NO:21UEEA0068)</a:t>
            </a:r>
          </a:p>
          <a:p>
            <a:pPr algn="ctr"/>
            <a:r>
              <a:rPr lang="en-IN" sz="1400" dirty="0">
                <a:latin typeface="Times New Roman" panose="02020603050405020304" pitchFamily="18" charset="0"/>
                <a:cs typeface="Times New Roman" panose="02020603050405020304" pitchFamily="18" charset="0"/>
              </a:rPr>
              <a:t>3. </a:t>
            </a:r>
            <a:r>
              <a:rPr lang="en-IN" sz="1400" dirty="0" err="1">
                <a:latin typeface="Times New Roman" panose="02020603050405020304" pitchFamily="18" charset="0"/>
                <a:cs typeface="Times New Roman" panose="02020603050405020304" pitchFamily="18" charset="0"/>
              </a:rPr>
              <a:t>P.Maruthi</a:t>
            </a:r>
            <a:r>
              <a:rPr lang="en-IN" sz="1400" dirty="0">
                <a:latin typeface="Times New Roman" panose="02020603050405020304" pitchFamily="18" charset="0"/>
                <a:cs typeface="Times New Roman" panose="02020603050405020304" pitchFamily="18" charset="0"/>
              </a:rPr>
              <a:t> Ram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VTU.NO:20558)(REG.NO:21UEEC0260)</a:t>
            </a:r>
          </a:p>
          <a:p>
            <a:pPr algn="ct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pPr algn="ctr"/>
            <a:endParaRPr lang="en-IN" sz="1400" b="1" dirty="0">
              <a:latin typeface="Times New Roman" panose="02020603050405020304" pitchFamily="18" charset="0"/>
              <a:cs typeface="Times New Roman" panose="02020603050405020304" pitchFamily="18" charset="0"/>
            </a:endParaRPr>
          </a:p>
          <a:p>
            <a:pPr algn="ctr"/>
            <a:endParaRPr lang="en-IN" sz="1400" dirty="0"/>
          </a:p>
        </p:txBody>
      </p:sp>
      <p:sp>
        <p:nvSpPr>
          <p:cNvPr id="2" name="Date Placeholder 1"/>
          <p:cNvSpPr>
            <a:spLocks noGrp="1"/>
          </p:cNvSpPr>
          <p:nvPr>
            <p:ph type="dt" sz="half" idx="10"/>
          </p:nvPr>
        </p:nvSpPr>
        <p:spPr/>
        <p:txBody>
          <a:bodyPr/>
          <a:lstStyle/>
          <a:p>
            <a:fld id="{BDE25BC2-97E0-42D5-B1EE-307C8651BB35}" type="datetime1">
              <a:rPr lang="en-IN" smtClean="0"/>
              <a:pPr/>
              <a:t>08-11-2023</a:t>
            </a:fld>
            <a:endParaRPr lang="en-IN"/>
          </a:p>
        </p:txBody>
      </p:sp>
      <p:sp>
        <p:nvSpPr>
          <p:cNvPr id="3" name="Footer Placeholder 2"/>
          <p:cNvSpPr>
            <a:spLocks noGrp="1"/>
          </p:cNvSpPr>
          <p:nvPr>
            <p:ph type="ftr" sz="quarter" idx="11"/>
          </p:nvPr>
        </p:nvSpPr>
        <p:spPr>
          <a:xfrm>
            <a:off x="539750" y="6356605"/>
            <a:ext cx="5632140" cy="365125"/>
          </a:xfrm>
        </p:spPr>
        <p:txBody>
          <a:bodyPr/>
          <a:lstStyle/>
          <a:p>
            <a:r>
              <a:rPr lang="en-IN" dirty="0"/>
              <a:t>BATCH NO:</a:t>
            </a:r>
            <a:r>
              <a:rPr lang="en-US" altLang="en-IN" dirty="0"/>
              <a:t>225</a:t>
            </a:r>
            <a:r>
              <a:rPr lang="en-IN" dirty="0"/>
              <a:t>      DEPARTMENT ELECTRONICS AND COMMUNICATION ENGINEERING</a:t>
            </a:r>
          </a:p>
        </p:txBody>
      </p:sp>
      <p:sp>
        <p:nvSpPr>
          <p:cNvPr id="10" name="Slide Number Placeholder 9"/>
          <p:cNvSpPr>
            <a:spLocks noGrp="1"/>
          </p:cNvSpPr>
          <p:nvPr>
            <p:ph type="sldNum" sz="quarter" idx="12"/>
          </p:nvPr>
        </p:nvSpPr>
        <p:spPr>
          <a:xfrm>
            <a:off x="349111" y="6356351"/>
            <a:ext cx="8166239" cy="365125"/>
          </a:xfrm>
        </p:spPr>
        <p:txBody>
          <a:bodyPr/>
          <a:lstStyle/>
          <a:p>
            <a:fld id="{FA00FD27-8DB0-4CB2-BD37-BEA95C6A1008}" type="slidenum">
              <a:rPr lang="en-IN" smtClean="0"/>
              <a:pPr/>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404698"/>
            <a:ext cx="8229600" cy="1039091"/>
          </a:xfrm>
        </p:spPr>
        <p:txBody>
          <a:bodyPr>
            <a:normAutofit/>
          </a:bodyPr>
          <a:lstStyle/>
          <a:p>
            <a:r>
              <a:rPr lang="en-IN" sz="2100" b="1" dirty="0">
                <a:solidFill>
                  <a:schemeClr val="tx1"/>
                </a:solidFill>
                <a:latin typeface="Times New Roman" panose="02020603050405020304" pitchFamily="18" charset="0"/>
                <a:cs typeface="Times New Roman" panose="02020603050405020304" pitchFamily="18" charset="0"/>
              </a:rPr>
              <a:t>SOCIETY RELEVANT PROBLEM IDENTIFICATION</a:t>
            </a:r>
          </a:p>
        </p:txBody>
      </p:sp>
      <p:sp>
        <p:nvSpPr>
          <p:cNvPr id="3" name="Content Placeholder 2"/>
          <p:cNvSpPr>
            <a:spLocks noGrp="1"/>
          </p:cNvSpPr>
          <p:nvPr>
            <p:ph idx="1"/>
          </p:nvPr>
        </p:nvSpPr>
        <p:spPr>
          <a:xfrm>
            <a:off x="395605" y="1412875"/>
            <a:ext cx="8442960" cy="5159375"/>
          </a:xfrm>
        </p:spPr>
        <p:txBody>
          <a:bodyPr>
            <a:noAutofit/>
          </a:bodyPr>
          <a:lstStyle/>
          <a:p>
            <a:pPr marL="0" indent="0" algn="just">
              <a:lnSpc>
                <a:spcPct val="100000"/>
              </a:lnSpc>
              <a:buClrTx/>
              <a:buNone/>
            </a:pPr>
            <a:r>
              <a:rPr lang="en-US" sz="1600" b="1" dirty="0" smtClean="0">
                <a:latin typeface="Times New Roman" panose="02020603050405020304" pitchFamily="18" charset="0"/>
                <a:cs typeface="Times New Roman" panose="02020603050405020304" pitchFamily="18" charset="0"/>
                <a:sym typeface="+mn-ea"/>
              </a:rPr>
              <a:t>1.IMPROPER WASTE MANAGEMENT</a:t>
            </a:r>
            <a:endParaRPr lang="en-US" sz="1600" b="1" dirty="0" smtClean="0">
              <a:latin typeface="Times New Roman" panose="02020603050405020304" pitchFamily="18" charset="0"/>
              <a:cs typeface="Times New Roman" panose="02020603050405020304" pitchFamily="18" charset="0"/>
            </a:endParaRPr>
          </a:p>
          <a:p>
            <a:pPr marL="0" indent="0" algn="just">
              <a:lnSpc>
                <a:spcPct val="100000"/>
              </a:lnSpc>
              <a:buClrTx/>
              <a:buNone/>
            </a:pPr>
            <a:r>
              <a:rPr lang="en-US" sz="1600" dirty="0" smtClean="0">
                <a:latin typeface="Times New Roman" panose="02020603050405020304" pitchFamily="18" charset="0"/>
                <a:cs typeface="Times New Roman" panose="02020603050405020304" pitchFamily="18" charset="0"/>
                <a:sym typeface="+mn-ea"/>
              </a:rPr>
              <a:t>Improper </a:t>
            </a:r>
            <a:r>
              <a:rPr lang="en-US" sz="1600" dirty="0">
                <a:latin typeface="Times New Roman" panose="02020603050405020304" pitchFamily="18" charset="0"/>
                <a:cs typeface="Times New Roman" panose="02020603050405020304" pitchFamily="18" charset="0"/>
                <a:sym typeface="+mn-ea"/>
              </a:rPr>
              <a:t>waste management can lead to the spread of diseases through contaminated water and air, affecting public </a:t>
            </a:r>
            <a:r>
              <a:rPr lang="en-US" sz="1600" dirty="0" smtClean="0">
                <a:latin typeface="Times New Roman" panose="02020603050405020304" pitchFamily="18" charset="0"/>
                <a:cs typeface="Times New Roman" panose="02020603050405020304" pitchFamily="18" charset="0"/>
                <a:sym typeface="+mn-ea"/>
              </a:rPr>
              <a:t>health and also animals.</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ClrTx/>
              <a:buNone/>
            </a:pPr>
            <a:r>
              <a:rPr lang="en-US" sz="1600" b="1" dirty="0" smtClean="0">
                <a:latin typeface="Times New Roman" panose="02020603050405020304" pitchFamily="18" charset="0"/>
                <a:cs typeface="Times New Roman" panose="02020603050405020304" pitchFamily="18" charset="0"/>
                <a:sym typeface="+mn-ea"/>
              </a:rPr>
              <a:t>2.OPEN DUMPING OF GARBAGE</a:t>
            </a:r>
            <a:endParaRPr lang="en-US" sz="1600" b="1" dirty="0" smtClean="0">
              <a:latin typeface="Times New Roman" panose="02020603050405020304" pitchFamily="18" charset="0"/>
              <a:cs typeface="Times New Roman" panose="02020603050405020304" pitchFamily="18" charset="0"/>
            </a:endParaRPr>
          </a:p>
          <a:p>
            <a:pPr marL="0" indent="0" algn="just">
              <a:lnSpc>
                <a:spcPct val="100000"/>
              </a:lnSpc>
              <a:buClrTx/>
              <a:buNone/>
            </a:pPr>
            <a:r>
              <a:rPr lang="en-US" sz="1600" dirty="0" smtClean="0">
                <a:latin typeface="Times New Roman" panose="02020603050405020304" pitchFamily="18" charset="0"/>
                <a:cs typeface="Times New Roman" panose="02020603050405020304" pitchFamily="18" charset="0"/>
                <a:sym typeface="+mn-ea"/>
              </a:rPr>
              <a:t>Improper </a:t>
            </a:r>
            <a:r>
              <a:rPr lang="en-US" sz="1600" dirty="0">
                <a:latin typeface="Times New Roman" panose="02020603050405020304" pitchFamily="18" charset="0"/>
                <a:cs typeface="Times New Roman" panose="02020603050405020304" pitchFamily="18" charset="0"/>
                <a:sym typeface="+mn-ea"/>
              </a:rPr>
              <a:t>disposal, such as open dumping of waste in public areas, </a:t>
            </a:r>
            <a:r>
              <a:rPr lang="en-US" sz="1600" dirty="0" smtClean="0">
                <a:latin typeface="Times New Roman" panose="02020603050405020304" pitchFamily="18" charset="0"/>
                <a:cs typeface="Times New Roman" panose="02020603050405020304" pitchFamily="18" charset="0"/>
                <a:sym typeface="+mn-ea"/>
              </a:rPr>
              <a:t>rivers can </a:t>
            </a:r>
            <a:r>
              <a:rPr lang="en-US" sz="1600" dirty="0">
                <a:latin typeface="Times New Roman" panose="02020603050405020304" pitchFamily="18" charset="0"/>
                <a:cs typeface="Times New Roman" panose="02020603050405020304" pitchFamily="18" charset="0"/>
                <a:sym typeface="+mn-ea"/>
              </a:rPr>
              <a:t>lead to pollution and health hazards</a:t>
            </a:r>
            <a:r>
              <a:rPr lang="en-US" sz="1600" dirty="0" smtClean="0">
                <a:latin typeface="Times New Roman" panose="02020603050405020304" pitchFamily="18" charset="0"/>
                <a:cs typeface="Times New Roman" panose="02020603050405020304" pitchFamily="18" charset="0"/>
                <a:sym typeface="+mn-ea"/>
              </a:rPr>
              <a:t>.</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sz="1600" b="1" dirty="0" smtClean="0">
                <a:latin typeface="Times New Roman" panose="02020603050405020304" pitchFamily="18" charset="0"/>
                <a:cs typeface="Times New Roman" panose="02020603050405020304" pitchFamily="18" charset="0"/>
                <a:sym typeface="+mn-ea"/>
              </a:rPr>
              <a:t>3.LACK OF AWARENESS</a:t>
            </a:r>
            <a:endParaRPr lang="en-US" sz="1600" b="1" dirty="0">
              <a:latin typeface="Times New Roman" panose="02020603050405020304" pitchFamily="18" charset="0"/>
              <a:cs typeface="Times New Roman" panose="02020603050405020304" pitchFamily="18" charset="0"/>
            </a:endParaRPr>
          </a:p>
          <a:p>
            <a:pPr marL="0" indent="0" algn="just">
              <a:lnSpc>
                <a:spcPct val="100000"/>
              </a:lnSpc>
              <a:buClrTx/>
              <a:buNone/>
            </a:pPr>
            <a:r>
              <a:rPr lang="en-US" sz="1600" dirty="0" smtClean="0">
                <a:latin typeface="Times New Roman" panose="02020603050405020304" pitchFamily="18" charset="0"/>
                <a:cs typeface="Times New Roman" panose="02020603050405020304" pitchFamily="18" charset="0"/>
                <a:sym typeface="+mn-ea"/>
              </a:rPr>
              <a:t>People might </a:t>
            </a:r>
            <a:r>
              <a:rPr lang="en-US" sz="1600" dirty="0">
                <a:latin typeface="Times New Roman" panose="02020603050405020304" pitchFamily="18" charset="0"/>
                <a:cs typeface="Times New Roman" panose="02020603050405020304" pitchFamily="18" charset="0"/>
                <a:sym typeface="+mn-ea"/>
              </a:rPr>
              <a:t>not be aware of the importance of proper waste disposal methods. Vellanur people might lack education on reducing waste generation, reusing items, and adopting sustainable practices</a:t>
            </a:r>
            <a:r>
              <a:rPr lang="en-US" sz="1600" dirty="0" smtClean="0">
                <a:latin typeface="Times New Roman" panose="02020603050405020304" pitchFamily="18" charset="0"/>
                <a:cs typeface="Times New Roman" panose="02020603050405020304" pitchFamily="18" charset="0"/>
                <a:sym typeface="+mn-ea"/>
              </a:rPr>
              <a:t>.</a:t>
            </a:r>
            <a:endParaRPr lang="en-US" sz="1600" dirty="0" smtClean="0">
              <a:latin typeface="Times New Roman" panose="02020603050405020304" pitchFamily="18" charset="0"/>
              <a:cs typeface="Times New Roman" panose="02020603050405020304" pitchFamily="18" charset="0"/>
            </a:endParaRPr>
          </a:p>
          <a:p>
            <a:pPr marL="0" indent="0" algn="just">
              <a:lnSpc>
                <a:spcPct val="100000"/>
              </a:lnSpc>
              <a:buNone/>
            </a:pPr>
            <a:r>
              <a:rPr lang="en-US" altLang="en-IN" sz="1600" b="1" dirty="0" err="1">
                <a:latin typeface="Times New Roman" panose="02020603050405020304" pitchFamily="18" charset="0"/>
                <a:cs typeface="Times New Roman" panose="02020603050405020304" pitchFamily="18" charset="0"/>
              </a:rPr>
              <a:t>4:LOCAL</a:t>
            </a:r>
            <a:r>
              <a:rPr lang="en-US" altLang="en-IN" sz="1600" b="1" dirty="0">
                <a:latin typeface="Times New Roman" panose="02020603050405020304" pitchFamily="18" charset="0"/>
                <a:cs typeface="Times New Roman" panose="02020603050405020304" pitchFamily="18" charset="0"/>
              </a:rPr>
              <a:t> </a:t>
            </a:r>
            <a:r>
              <a:rPr lang="en-US" altLang="en-IN" sz="1600" b="1" dirty="0" smtClean="0">
                <a:latin typeface="Times New Roman" panose="02020603050405020304" pitchFamily="18" charset="0"/>
                <a:cs typeface="Times New Roman" panose="02020603050405020304" pitchFamily="18" charset="0"/>
              </a:rPr>
              <a:t>SHOPS</a:t>
            </a:r>
            <a:endParaRPr lang="en-US" altLang="en-IN" sz="1600" b="1" dirty="0">
              <a:latin typeface="Times New Roman" panose="02020603050405020304" pitchFamily="18" charset="0"/>
              <a:cs typeface="Times New Roman" panose="02020603050405020304" pitchFamily="18" charset="0"/>
            </a:endParaRPr>
          </a:p>
          <a:p>
            <a:pPr marL="0" indent="0" algn="just">
              <a:lnSpc>
                <a:spcPct val="100000"/>
              </a:lnSpc>
              <a:buNone/>
            </a:pPr>
            <a:r>
              <a:rPr lang="en-US" altLang="en-IN" sz="1600" dirty="0">
                <a:latin typeface="Times New Roman" panose="02020603050405020304" pitchFamily="18" charset="0"/>
                <a:cs typeface="Times New Roman" panose="02020603050405020304" pitchFamily="18" charset="0"/>
              </a:rPr>
              <a:t>A Wine Shop and Juice shop is located in the village.Daily more than 3-4kg of plastic is collected from those shops.totally that plastic is trasfered to a dumpy yard in village,but due to those plastic bacteria and fungus are occuring</a:t>
            </a: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dirty="0"/>
          </a:p>
        </p:txBody>
      </p:sp>
      <p:sp>
        <p:nvSpPr>
          <p:cNvPr id="7" name="Footer Placeholder 2"/>
          <p:cNvSpPr txBox="1"/>
          <p:nvPr/>
        </p:nvSpPr>
        <p:spPr>
          <a:xfrm>
            <a:off x="457384" y="638082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a:t>
            </a:r>
            <a:r>
              <a:rPr lang="en-US" altLang="en-IN" dirty="0"/>
              <a:t>225</a:t>
            </a:r>
            <a:r>
              <a:rPr lang="en-IN" dirty="0"/>
              <a:t>        DEPARTMENT ELECTRONICS AND COMMUNICATION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Times New Roman" panose="02020603050405020304" pitchFamily="18" charset="0"/>
                <a:cs typeface="Times New Roman" panose="02020603050405020304" pitchFamily="18" charset="0"/>
              </a:rPr>
              <a:t>PROTOTYPE/DEVELOPMENT OF NEW SOLUTION</a:t>
            </a:r>
            <a:endParaRPr lang="en-IN" sz="2000" dirty="0">
              <a:latin typeface="Times New Roman" panose="02020603050405020304" pitchFamily="18" charset="0"/>
              <a:cs typeface="Times New Roman" panose="02020603050405020304" pitchFamily="18" charset="0"/>
            </a:endParaRPr>
          </a:p>
        </p:txBody>
      </p:sp>
      <p:sp>
        <p:nvSpPr>
          <p:cNvPr id="24" name="Content Placeholder 23"/>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SMART AUTOMATIC DUSTBIN</a:t>
            </a:r>
          </a:p>
          <a:p>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latin typeface="Times New Roman" panose="02020603050405020304" pitchFamily="18" charset="0"/>
                <a:cs typeface="Times New Roman" panose="02020603050405020304" pitchFamily="18" charset="0"/>
              </a:rPr>
              <a:pPr/>
              <a:t>08-11-2023</a:t>
            </a:fld>
            <a:endParaRPr lang="en-IN">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A00FD27-8DB0-4CB2-BD37-BEA95C6A1008}" type="slidenum">
              <a:rPr lang="en-IN" smtClean="0">
                <a:latin typeface="Times New Roman" panose="02020603050405020304" pitchFamily="18" charset="0"/>
                <a:cs typeface="Times New Roman" panose="02020603050405020304" pitchFamily="18" charset="0"/>
              </a:rPr>
              <a:pPr/>
              <a:t>11</a:t>
            </a:fld>
            <a:endParaRPr lang="en-IN" dirty="0">
              <a:latin typeface="Times New Roman" panose="02020603050405020304" pitchFamily="18" charset="0"/>
              <a:cs typeface="Times New Roman" panose="02020603050405020304" pitchFamily="18" charset="0"/>
            </a:endParaRPr>
          </a:p>
        </p:txBody>
      </p:sp>
      <p:sp>
        <p:nvSpPr>
          <p:cNvPr id="7" name="Footer Placeholder 2"/>
          <p:cNvSpPr txBox="1"/>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BATCH NO:</a:t>
            </a:r>
            <a:r>
              <a:rPr lang="en-US" altLang="en-IN" dirty="0">
                <a:latin typeface="Times New Roman" panose="02020603050405020304" pitchFamily="18" charset="0"/>
                <a:cs typeface="Times New Roman" panose="02020603050405020304" pitchFamily="18" charset="0"/>
              </a:rPr>
              <a:t>225</a:t>
            </a:r>
            <a:r>
              <a:rPr lang="en-IN" dirty="0">
                <a:latin typeface="Times New Roman" panose="02020603050405020304" pitchFamily="18" charset="0"/>
                <a:cs typeface="Times New Roman" panose="02020603050405020304" pitchFamily="18" charset="0"/>
              </a:rPr>
              <a:t>        DEPARTMENT ELECTRONICS AND COMMUNICATION ENGINEERING</a:t>
            </a:r>
          </a:p>
        </p:txBody>
      </p:sp>
      <p:sp>
        <p:nvSpPr>
          <p:cNvPr id="4" name="Date Placeholder 5"/>
          <p:cNvSpPr>
            <a:spLocks noGrp="1"/>
          </p:cNvSpPr>
          <p:nvPr/>
        </p:nvSpPr>
        <p:spPr>
          <a:xfrm>
            <a:off x="6119368" y="6399785"/>
            <a:ext cx="2455164"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latin typeface="Times New Roman" panose="02020603050405020304" pitchFamily="18" charset="0"/>
              <a:cs typeface="Times New Roman" panose="02020603050405020304" pitchFamily="18" charset="0"/>
            </a:endParaRPr>
          </a:p>
        </p:txBody>
      </p:sp>
      <p:sp>
        <p:nvSpPr>
          <p:cNvPr id="8" name="Slide Number Placeholder 4"/>
          <p:cNvSpPr>
            <a:spLocks noGrp="1"/>
          </p:cNvSpPr>
          <p:nvPr/>
        </p:nvSpPr>
        <p:spPr>
          <a:xfrm>
            <a:off x="8610346" y="6399785"/>
            <a:ext cx="480060" cy="365125"/>
          </a:xfrm>
          <a:prstGeom prst="rect">
            <a:avLst/>
          </a:prstGeom>
        </p:spPr>
        <p:txBody>
          <a:bodyPr vert="horz" lIns="91440" tIns="45720" rIns="91440" bIns="45720" rtlCol="0" anchor="ctr"/>
          <a:lstStyle>
            <a:defPPr>
              <a:defRPr lang="en-US"/>
            </a:defPPr>
            <a:lvl1pPr marL="0" algn="ctr" defTabSz="914400" rtl="0" eaLnBrk="1" latinLnBrk="0" hangingPunct="1">
              <a:defRPr sz="1100" b="1" kern="1200" spc="-7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00FD27-8DB0-4CB2-BD37-BEA95C6A1008}" type="slidenum">
              <a:rPr lang="en-IN" smtClean="0">
                <a:latin typeface="Times New Roman" panose="02020603050405020304" pitchFamily="18" charset="0"/>
                <a:cs typeface="Times New Roman" panose="02020603050405020304" pitchFamily="18" charset="0"/>
              </a:rPr>
              <a:pPr/>
              <a:t>11</a:t>
            </a:fld>
            <a:endParaRPr lang="en-IN" dirty="0">
              <a:latin typeface="Times New Roman" panose="02020603050405020304" pitchFamily="18" charset="0"/>
              <a:cs typeface="Times New Roman" panose="02020603050405020304" pitchFamily="18" charset="0"/>
            </a:endParaRPr>
          </a:p>
        </p:txBody>
      </p:sp>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08920"/>
            <a:ext cx="756084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latin typeface="Times New Roman" panose="02020603050405020304" pitchFamily="18" charset="0"/>
                <a:cs typeface="Times New Roman" panose="02020603050405020304" pitchFamily="18" charset="0"/>
              </a:rPr>
              <a:t>Components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1600" dirty="0" smtClean="0">
                <a:latin typeface="Times New Roman" panose="02020603050405020304" pitchFamily="18" charset="0"/>
                <a:cs typeface="Times New Roman" panose="02020603050405020304" pitchFamily="18" charset="0"/>
              </a:rPr>
              <a:t>Arduino Board </a:t>
            </a:r>
          </a:p>
          <a:p>
            <a:r>
              <a:rPr lang="en-IN" sz="1600" dirty="0" smtClean="0">
                <a:latin typeface="Times New Roman" panose="02020603050405020304" pitchFamily="18" charset="0"/>
                <a:cs typeface="Times New Roman" panose="02020603050405020304" pitchFamily="18" charset="0"/>
              </a:rPr>
              <a:t>Ultrasonic Sensors</a:t>
            </a:r>
          </a:p>
          <a:p>
            <a:r>
              <a:rPr lang="en-IN" sz="1600" dirty="0" smtClean="0">
                <a:latin typeface="Times New Roman" panose="02020603050405020304" pitchFamily="18" charset="0"/>
                <a:cs typeface="Times New Roman" panose="02020603050405020304" pitchFamily="18" charset="0"/>
              </a:rPr>
              <a:t>Servo Motor</a:t>
            </a:r>
          </a:p>
          <a:p>
            <a:r>
              <a:rPr lang="en-IN" sz="1600" dirty="0" smtClean="0">
                <a:latin typeface="Times New Roman" panose="02020603050405020304" pitchFamily="18" charset="0"/>
                <a:cs typeface="Times New Roman" panose="02020603050405020304" pitchFamily="18" charset="0"/>
              </a:rPr>
              <a:t>Traditional Dustbin</a:t>
            </a:r>
          </a:p>
          <a:p>
            <a:r>
              <a:rPr lang="en-IN" sz="1600" dirty="0" smtClean="0">
                <a:latin typeface="Times New Roman" panose="02020603050405020304" pitchFamily="18" charset="0"/>
                <a:cs typeface="Times New Roman" panose="02020603050405020304" pitchFamily="18" charset="0"/>
              </a:rPr>
              <a:t>Card Board</a:t>
            </a:r>
          </a:p>
          <a:p>
            <a:r>
              <a:rPr lang="en-IN" sz="1600" dirty="0" smtClean="0">
                <a:latin typeface="Times New Roman" panose="02020603050405020304" pitchFamily="18" charset="0"/>
                <a:cs typeface="Times New Roman" panose="02020603050405020304" pitchFamily="18" charset="0"/>
              </a:rPr>
              <a:t>Connecting Wires</a:t>
            </a:r>
          </a:p>
          <a:p>
            <a:endParaRPr lang="en-IN"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B7F2CF-3883-4F4C-B632-6E38E4E094B5}" type="datetime1">
              <a:rPr lang="en-IN" smtClean="0">
                <a:latin typeface="Times New Roman" panose="02020603050405020304" pitchFamily="18" charset="0"/>
                <a:cs typeface="Times New Roman" panose="02020603050405020304" pitchFamily="18" charset="0"/>
              </a:rPr>
              <a:pPr/>
              <a:t>08-11-2023</a:t>
            </a:fld>
            <a:endParaRPr lang="en-IN">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mtClean="0">
                <a:latin typeface="Times New Roman" panose="02020603050405020304" pitchFamily="18" charset="0"/>
                <a:cs typeface="Times New Roman" panose="02020603050405020304" pitchFamily="18" charset="0"/>
              </a:rPr>
              <a:t>BATCH NO:        DEPARTMENT OF COMPUTER SCIENCE &amp; ENGINEERING</a:t>
            </a:r>
            <a:endParaRPr lang="en-IN">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A00FD27-8DB0-4CB2-BD37-BEA95C6A1008}" type="slidenum">
              <a:rPr lang="en-IN" smtClean="0">
                <a:latin typeface="Times New Roman" panose="02020603050405020304" pitchFamily="18" charset="0"/>
                <a:cs typeface="Times New Roman" panose="02020603050405020304" pitchFamily="18" charset="0"/>
              </a:rPr>
              <a:pPr/>
              <a:t>12</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508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600" dirty="0" smtClean="0">
                <a:latin typeface="Times New Roman" panose="02020603050405020304" pitchFamily="18" charset="0"/>
                <a:cs typeface="Times New Roman" panose="02020603050405020304" pitchFamily="18" charset="0"/>
              </a:rPr>
              <a:t>Working principle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Smart </a:t>
            </a:r>
            <a:r>
              <a:rPr lang="en-IN" dirty="0">
                <a:latin typeface="Times New Roman" panose="02020603050405020304" pitchFamily="18" charset="0"/>
                <a:cs typeface="Times New Roman" panose="02020603050405020304" pitchFamily="18" charset="0"/>
              </a:rPr>
              <a:t>Dustbin works on the principle of object detection using an ultrasonic sensor. The ultrasonic sensor transmits sound waves. These waves get reflected whenever an object comes into the vicinity of the sensor. </a:t>
            </a:r>
            <a:r>
              <a:rPr lang="en-IN" dirty="0" smtClean="0">
                <a:latin typeface="Times New Roman" panose="02020603050405020304" pitchFamily="18" charset="0"/>
                <a:cs typeface="Times New Roman" panose="02020603050405020304" pitchFamily="18" charset="0"/>
              </a:rPr>
              <a:t>Based on the distance between the ultrasonic sensor and the object . The decision to either open the lid or measure the distance again will be decided by the </a:t>
            </a:r>
            <a:r>
              <a:rPr lang="en-IN" dirty="0" err="1" smtClean="0">
                <a:latin typeface="Times New Roman" panose="02020603050405020304" pitchFamily="18" charset="0"/>
                <a:cs typeface="Times New Roman" panose="02020603050405020304" pitchFamily="18" charset="0"/>
              </a:rPr>
              <a:t>arduino</a:t>
            </a:r>
            <a:r>
              <a:rPr lang="en-IN" dirty="0" smtClean="0">
                <a:latin typeface="Times New Roman" panose="02020603050405020304" pitchFamily="18" charset="0"/>
                <a:cs typeface="Times New Roman" panose="02020603050405020304" pitchFamily="18" charset="0"/>
              </a:rPr>
              <a:t>.</a:t>
            </a:r>
          </a:p>
          <a:p>
            <a:pPr marL="0" indent="0" algn="just">
              <a:buNone/>
            </a:pPr>
            <a:r>
              <a:rPr lang="en-IN" dirty="0" smtClean="0">
                <a:latin typeface="Times New Roman" panose="02020603050405020304" pitchFamily="18" charset="0"/>
                <a:cs typeface="Times New Roman" panose="02020603050405020304" pitchFamily="18" charset="0"/>
              </a:rPr>
              <a:t>      If the object is near to the sensor the </a:t>
            </a:r>
            <a:r>
              <a:rPr lang="en-IN" dirty="0" err="1" smtClean="0">
                <a:latin typeface="Times New Roman" panose="02020603050405020304" pitchFamily="18" charset="0"/>
                <a:cs typeface="Times New Roman" panose="02020603050405020304" pitchFamily="18" charset="0"/>
              </a:rPr>
              <a:t>arduino</a:t>
            </a:r>
            <a:r>
              <a:rPr lang="en-IN" dirty="0" smtClean="0">
                <a:latin typeface="Times New Roman" panose="02020603050405020304" pitchFamily="18" charset="0"/>
                <a:cs typeface="Times New Roman" panose="02020603050405020304" pitchFamily="18" charset="0"/>
              </a:rPr>
              <a:t> sends the signal to the servo motor to open the lid. If the object is far from the ultrasonic sensor. The </a:t>
            </a:r>
            <a:r>
              <a:rPr lang="en-IN" dirty="0" err="1" smtClean="0">
                <a:latin typeface="Times New Roman" panose="02020603050405020304" pitchFamily="18" charset="0"/>
                <a:cs typeface="Times New Roman" panose="02020603050405020304" pitchFamily="18" charset="0"/>
              </a:rPr>
              <a:t>arduino</a:t>
            </a:r>
            <a:r>
              <a:rPr lang="en-IN" dirty="0" smtClean="0">
                <a:latin typeface="Times New Roman" panose="02020603050405020304" pitchFamily="18" charset="0"/>
                <a:cs typeface="Times New Roman" panose="02020603050405020304" pitchFamily="18" charset="0"/>
              </a:rPr>
              <a:t> keeps measuring the distance until the object comes near to the ultrasonic sensor.</a:t>
            </a:r>
          </a:p>
        </p:txBody>
      </p:sp>
      <p:sp>
        <p:nvSpPr>
          <p:cNvPr id="4" name="Date Placeholder 3"/>
          <p:cNvSpPr>
            <a:spLocks noGrp="1"/>
          </p:cNvSpPr>
          <p:nvPr>
            <p:ph type="dt" sz="half" idx="10"/>
          </p:nvPr>
        </p:nvSpPr>
        <p:spPr/>
        <p:txBody>
          <a:bodyPr/>
          <a:lstStyle/>
          <a:p>
            <a:pPr algn="just"/>
            <a:fld id="{29B7F2CF-3883-4F4C-B632-6E38E4E094B5}" type="datetime1">
              <a:rPr lang="en-IN" smtClean="0">
                <a:latin typeface="Times New Roman" panose="02020603050405020304" pitchFamily="18" charset="0"/>
                <a:cs typeface="Times New Roman" panose="02020603050405020304" pitchFamily="18" charset="0"/>
              </a:rPr>
              <a:pPr algn="just"/>
              <a:t>08-11-2023</a:t>
            </a:fld>
            <a:endParaRPr lang="en-IN">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lgn="just"/>
            <a:r>
              <a:rPr lang="en-IN" smtClean="0">
                <a:latin typeface="Times New Roman" panose="02020603050405020304" pitchFamily="18" charset="0"/>
                <a:cs typeface="Times New Roman" panose="02020603050405020304" pitchFamily="18" charset="0"/>
              </a:rPr>
              <a:t>BATCH NO:        DEPARTMENT OF COMPUTER SCIENCE &amp; ENGINEERING</a:t>
            </a:r>
            <a:endParaRPr lang="en-IN">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lgn="just"/>
            <a:fld id="{FA00FD27-8DB0-4CB2-BD37-BEA95C6A1008}" type="slidenum">
              <a:rPr lang="en-IN" smtClean="0">
                <a:latin typeface="Times New Roman" panose="02020603050405020304" pitchFamily="18" charset="0"/>
                <a:cs typeface="Times New Roman" panose="02020603050405020304" pitchFamily="18" charset="0"/>
              </a:rPr>
              <a:pPr algn="just"/>
              <a:t>13</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66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Times New Roman" panose="02020603050405020304" pitchFamily="18" charset="0"/>
                <a:cs typeface="Times New Roman" panose="02020603050405020304" pitchFamily="18" charset="0"/>
              </a:rPr>
              <a:t>FLOW CHART </a:t>
            </a:r>
            <a:endParaRPr lang="en-IN"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B7F2CF-3883-4F4C-B632-6E38E4E094B5}" type="datetime1">
              <a:rPr lang="en-IN" sz="900" smtClean="0">
                <a:latin typeface="Times New Roman" panose="02020603050405020304" pitchFamily="18" charset="0"/>
                <a:cs typeface="Times New Roman" panose="02020603050405020304" pitchFamily="18" charset="0"/>
              </a:rPr>
              <a:pPr/>
              <a:t>08-11-2023</a:t>
            </a:fld>
            <a:endParaRPr lang="en-IN" sz="90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IN" sz="900" smtClean="0">
                <a:latin typeface="Times New Roman" panose="02020603050405020304" pitchFamily="18" charset="0"/>
                <a:cs typeface="Times New Roman" panose="02020603050405020304" pitchFamily="18" charset="0"/>
              </a:rPr>
              <a:t>BATCH NO:        DEPARTMENT OF COMPUTER SCIENCE &amp; ENGINEERING</a:t>
            </a:r>
            <a:endParaRPr lang="en-IN" sz="9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A00FD27-8DB0-4CB2-BD37-BEA95C6A1008}" type="slidenum">
              <a:rPr lang="en-IN" sz="1050" smtClean="0">
                <a:latin typeface="Times New Roman" panose="02020603050405020304" pitchFamily="18" charset="0"/>
                <a:cs typeface="Times New Roman" panose="02020603050405020304" pitchFamily="18" charset="0"/>
              </a:rPr>
              <a:pPr/>
              <a:t>14</a:t>
            </a:fld>
            <a:endParaRPr lang="en-IN" sz="105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628800"/>
            <a:ext cx="504056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933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005" y="-27178"/>
            <a:ext cx="7772400" cy="1609344"/>
          </a:xfrm>
        </p:spPr>
        <p:txBody>
          <a:bodyPr>
            <a:normAutofit/>
          </a:bodyPr>
          <a:lstStyle/>
          <a:p>
            <a:r>
              <a:rPr lang="en-IN" sz="2100" b="1" dirty="0">
                <a:solidFill>
                  <a:schemeClr val="tx1"/>
                </a:solidFill>
                <a:latin typeface="Times New Roman" panose="02020603050405020304" pitchFamily="18" charset="0"/>
                <a:cs typeface="Times New Roman" panose="02020603050405020304" pitchFamily="18" charset="0"/>
              </a:rPr>
              <a:t>GEO TAGGED PHOTOS ,VIDEO</a:t>
            </a:r>
            <a:r>
              <a:rPr lang="en-IN" sz="2100" dirty="0">
                <a:solidFill>
                  <a:schemeClr val="tx1"/>
                </a:solidFill>
                <a:latin typeface="Times New Roman" panose="02020603050405020304" pitchFamily="18" charset="0"/>
                <a:cs typeface="Times New Roman" panose="02020603050405020304" pitchFamily="18" charset="0"/>
              </a:rPr>
              <a:t> </a:t>
            </a:r>
            <a:r>
              <a:rPr lang="en-IN" sz="2100" b="1" dirty="0">
                <a:solidFill>
                  <a:schemeClr val="tx1"/>
                </a:solidFill>
                <a:latin typeface="Times New Roman" panose="02020603050405020304" pitchFamily="18" charset="0"/>
                <a:cs typeface="Times New Roman" panose="02020603050405020304" pitchFamily="18" charset="0"/>
              </a:rPr>
              <a:t>LINK</a:t>
            </a:r>
            <a:r>
              <a:rPr lang="en-IN" sz="2100" dirty="0">
                <a:solidFill>
                  <a:schemeClr val="tx1"/>
                </a:solidFill>
                <a:latin typeface="Times New Roman" panose="02020603050405020304" pitchFamily="18" charset="0"/>
                <a:cs typeface="Times New Roman" panose="02020603050405020304" pitchFamily="18" charset="0"/>
              </a:rPr>
              <a:t/>
            </a:r>
            <a:br>
              <a:rPr lang="en-IN" sz="2100" dirty="0">
                <a:solidFill>
                  <a:schemeClr val="tx1"/>
                </a:solidFill>
                <a:latin typeface="Times New Roman" panose="02020603050405020304" pitchFamily="18" charset="0"/>
                <a:cs typeface="Times New Roman" panose="02020603050405020304" pitchFamily="18" charset="0"/>
              </a:rPr>
            </a:br>
            <a:r>
              <a:rPr lang="en-IN" sz="2100" b="1" dirty="0">
                <a:solidFill>
                  <a:schemeClr val="tx1"/>
                </a:solidFill>
                <a:latin typeface="Times New Roman" panose="02020603050405020304" pitchFamily="18" charset="0"/>
                <a:cs typeface="Times New Roman" panose="02020603050405020304" pitchFamily="18" charset="0"/>
              </a:rPr>
              <a:t> </a:t>
            </a:r>
            <a:r>
              <a:rPr lang="en-US" sz="2100" b="1" dirty="0">
                <a:solidFill>
                  <a:schemeClr val="tx1"/>
                </a:solidFill>
                <a:latin typeface="Times New Roman" panose="02020603050405020304" pitchFamily="18" charset="0"/>
                <a:cs typeface="Times New Roman" panose="02020603050405020304" pitchFamily="18" charset="0"/>
              </a:rPr>
              <a:t/>
            </a:r>
            <a:br>
              <a:rPr lang="en-US" sz="2100" b="1" dirty="0">
                <a:solidFill>
                  <a:schemeClr val="tx1"/>
                </a:solidFill>
                <a:latin typeface="Times New Roman" panose="02020603050405020304" pitchFamily="18" charset="0"/>
                <a:cs typeface="Times New Roman" panose="02020603050405020304" pitchFamily="18" charset="0"/>
              </a:rPr>
            </a:br>
            <a:endParaRPr lang="en-IN" sz="2100" b="1" dirty="0">
              <a:solidFill>
                <a:schemeClr val="tx1"/>
              </a:solidFill>
            </a:endParaRPr>
          </a:p>
        </p:txBody>
      </p:sp>
      <p:sp>
        <p:nvSpPr>
          <p:cNvPr id="4" name="Date Placeholder 3"/>
          <p:cNvSpPr>
            <a:spLocks noGrp="1"/>
          </p:cNvSpPr>
          <p:nvPr>
            <p:ph type="dt" sz="half" idx="10"/>
          </p:nvPr>
        </p:nvSpPr>
        <p:spPr/>
        <p:txBody>
          <a:bodyPr/>
          <a:lstStyle/>
          <a:p>
            <a:fld id="{29B7F2CF-3883-4F4C-B632-6E38E4E094B5}" type="datetime1">
              <a:rPr lang="en-IN" smtClean="0"/>
              <a:pPr/>
              <a:t>08-11-2023</a:t>
            </a:fld>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15</a:t>
            </a:fld>
            <a:endParaRPr lang="en-IN"/>
          </a:p>
        </p:txBody>
      </p:sp>
      <p:sp>
        <p:nvSpPr>
          <p:cNvPr id="9" name="Footer Placeholder 2"/>
          <p:cNvSpPr txBox="1"/>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a:t>
            </a:r>
            <a:r>
              <a:rPr lang="en-US" altLang="en-IN" dirty="0"/>
              <a:t>225</a:t>
            </a:r>
            <a:r>
              <a:rPr lang="en-IN" dirty="0"/>
              <a:t>        DEPARTMENT ELECTRONICS AND COMMUNICATION ENGINEERING</a:t>
            </a:r>
          </a:p>
        </p:txBody>
      </p:sp>
      <p:pic>
        <p:nvPicPr>
          <p:cNvPr id="5" name="Picture 4" descr="WhatsApp Image 2023-10-13 at 11.45.58 AM"/>
          <p:cNvPicPr>
            <a:picLocks noChangeAspect="1"/>
          </p:cNvPicPr>
          <p:nvPr/>
        </p:nvPicPr>
        <p:blipFill>
          <a:blip r:embed="rId2" cstate="print"/>
          <a:srcRect t="4822" b="-90"/>
          <a:stretch>
            <a:fillRect/>
          </a:stretch>
        </p:blipFill>
        <p:spPr>
          <a:xfrm>
            <a:off x="467544" y="3508375"/>
            <a:ext cx="4293051" cy="2697480"/>
          </a:xfrm>
          <a:prstGeom prst="rect">
            <a:avLst/>
          </a:prstGeom>
        </p:spPr>
      </p:pic>
      <p:pic>
        <p:nvPicPr>
          <p:cNvPr id="10" name="Picture 9" descr="WhatsApp Image 2023-10-13 at 11.48.58 AM"/>
          <p:cNvPicPr>
            <a:picLocks noChangeAspect="1"/>
          </p:cNvPicPr>
          <p:nvPr/>
        </p:nvPicPr>
        <p:blipFill>
          <a:blip r:embed="rId3" cstate="print"/>
          <a:srcRect t="22982"/>
          <a:stretch>
            <a:fillRect/>
          </a:stretch>
        </p:blipFill>
        <p:spPr>
          <a:xfrm>
            <a:off x="5004048" y="1772816"/>
            <a:ext cx="3591560" cy="3689985"/>
          </a:xfrm>
          <a:prstGeom prst="rect">
            <a:avLst/>
          </a:prstGeom>
        </p:spPr>
      </p:pic>
      <p:pic>
        <p:nvPicPr>
          <p:cNvPr id="11" name="Picture 10" descr="WhatsApp Image 2023-10-13 at 11.49.02 AM"/>
          <p:cNvPicPr>
            <a:picLocks noChangeAspect="1"/>
          </p:cNvPicPr>
          <p:nvPr/>
        </p:nvPicPr>
        <p:blipFill>
          <a:blip r:embed="rId4" cstate="print"/>
          <a:srcRect t="9125" b="2193"/>
          <a:stretch>
            <a:fillRect/>
          </a:stretch>
        </p:blipFill>
        <p:spPr>
          <a:xfrm>
            <a:off x="467544" y="908685"/>
            <a:ext cx="4293051" cy="25673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7381328" cy="1609344"/>
          </a:xfrm>
        </p:spPr>
        <p:txBody>
          <a:bodyPr>
            <a:normAutofit/>
          </a:bodyPr>
          <a:lstStyle/>
          <a:p>
            <a:r>
              <a:rPr lang="en-IN" sz="2100" b="1" dirty="0">
                <a:solidFill>
                  <a:schemeClr val="tx1"/>
                </a:solidFill>
                <a:latin typeface="Times New Roman" panose="02020603050405020304" pitchFamily="18" charset="0"/>
                <a:cs typeface="Times New Roman" panose="02020603050405020304" pitchFamily="18" charset="0"/>
              </a:rPr>
              <a:t>AUTHENTICATED SIGNATURES PROOF </a:t>
            </a:r>
            <a:r>
              <a:rPr lang="en-IN" sz="2100" b="1" dirty="0" smtClean="0">
                <a:solidFill>
                  <a:schemeClr val="tx1"/>
                </a:solidFill>
                <a:latin typeface="Times New Roman" panose="02020603050405020304" pitchFamily="18" charset="0"/>
                <a:cs typeface="Times New Roman" panose="02020603050405020304" pitchFamily="18" charset="0"/>
              </a:rPr>
              <a:t>AND </a:t>
            </a:r>
            <a:r>
              <a:rPr lang="en-IN" sz="2100" b="1" dirty="0">
                <a:solidFill>
                  <a:schemeClr val="tx1"/>
                </a:solidFill>
                <a:latin typeface="Times New Roman" panose="02020603050405020304" pitchFamily="18" charset="0"/>
                <a:cs typeface="Times New Roman" panose="02020603050405020304" pitchFamily="18" charset="0"/>
              </a:rPr>
              <a:t>DETAIL. </a:t>
            </a:r>
            <a:r>
              <a:rPr lang="en-US" sz="2100" b="1" dirty="0">
                <a:solidFill>
                  <a:schemeClr val="tx1"/>
                </a:solidFill>
                <a:latin typeface="Times New Roman" panose="02020603050405020304" pitchFamily="18" charset="0"/>
                <a:cs typeface="Times New Roman" panose="02020603050405020304" pitchFamily="18" charset="0"/>
              </a:rPr>
              <a:t/>
            </a:r>
            <a:br>
              <a:rPr lang="en-US" sz="2100" b="1" dirty="0">
                <a:solidFill>
                  <a:schemeClr val="tx1"/>
                </a:solidFill>
                <a:latin typeface="Times New Roman" panose="02020603050405020304" pitchFamily="18" charset="0"/>
                <a:cs typeface="Times New Roman" panose="02020603050405020304" pitchFamily="18" charset="0"/>
              </a:rPr>
            </a:br>
            <a:endParaRPr lang="en-IN" sz="2100" b="1" dirty="0">
              <a:solidFill>
                <a:schemeClr val="tx1"/>
              </a:solidFill>
            </a:endParaRPr>
          </a:p>
        </p:txBody>
      </p:sp>
      <p:sp>
        <p:nvSpPr>
          <p:cNvPr id="4" name="Date Placeholder 3"/>
          <p:cNvSpPr>
            <a:spLocks noGrp="1"/>
          </p:cNvSpPr>
          <p:nvPr>
            <p:ph type="dt" sz="half" idx="10"/>
          </p:nvPr>
        </p:nvSpPr>
        <p:spPr/>
        <p:txBody>
          <a:bodyPr/>
          <a:lstStyle/>
          <a:p>
            <a:fld id="{29B7F2CF-3883-4F4C-B632-6E38E4E094B5}" type="datetime1">
              <a:rPr lang="en-IN" smtClean="0"/>
              <a:pPr/>
              <a:t>08-11-2023</a:t>
            </a:fld>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16</a:t>
            </a:fld>
            <a:endParaRPr lang="en-IN"/>
          </a:p>
        </p:txBody>
      </p:sp>
      <p:sp>
        <p:nvSpPr>
          <p:cNvPr id="8" name="TextBox 7"/>
          <p:cNvSpPr txBox="1"/>
          <p:nvPr/>
        </p:nvSpPr>
        <p:spPr>
          <a:xfrm>
            <a:off x="4499992" y="5877272"/>
            <a:ext cx="184731" cy="646331"/>
          </a:xfrm>
          <a:prstGeom prst="rect">
            <a:avLst/>
          </a:prstGeom>
          <a:noFill/>
        </p:spPr>
        <p:txBody>
          <a:bodyPr wrap="none" rtlCol="0">
            <a:spAutoFit/>
          </a:bodyPr>
          <a:lstStyle/>
          <a:p>
            <a:endParaRPr lang="en-US" dirty="0"/>
          </a:p>
          <a:p>
            <a:endParaRPr lang="en-US" dirty="0"/>
          </a:p>
        </p:txBody>
      </p:sp>
      <p:sp>
        <p:nvSpPr>
          <p:cNvPr id="9" name="Footer Placeholder 2"/>
          <p:cNvSpPr txBox="1"/>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a:t>
            </a:r>
            <a:r>
              <a:rPr lang="en-US" altLang="en-IN" dirty="0"/>
              <a:t>225</a:t>
            </a:r>
            <a:r>
              <a:rPr lang="en-IN" dirty="0"/>
              <a:t>       DEPARTMENT ELECTRONICS AND COMMUNICATION ENGINEERING</a:t>
            </a:r>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71800" y="1085780"/>
            <a:ext cx="3672408" cy="5087318"/>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2400" cy="1609344"/>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RECOMMENDATIONS AND CONCLUSIONS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OF THE COMMUNITY SERVICE PROJECT.</a:t>
            </a:r>
          </a:p>
        </p:txBody>
      </p:sp>
      <p:sp>
        <p:nvSpPr>
          <p:cNvPr id="3" name="Content Placeholder 2"/>
          <p:cNvSpPr>
            <a:spLocks noGrp="1"/>
          </p:cNvSpPr>
          <p:nvPr>
            <p:ph idx="1"/>
          </p:nvPr>
        </p:nvSpPr>
        <p:spPr>
          <a:xfrm>
            <a:off x="251460" y="1628775"/>
            <a:ext cx="8964295" cy="4050665"/>
          </a:xfrm>
        </p:spPr>
        <p:txBody>
          <a:bodyPr>
            <a:noAutofit/>
          </a:bodyPr>
          <a:lstStyle/>
          <a:p>
            <a:pPr>
              <a:lnSpc>
                <a:spcPct val="150000"/>
              </a:lnSpc>
            </a:pPr>
            <a:r>
              <a:rPr lang="en-US" sz="1700" b="1" dirty="0" smtClean="0">
                <a:latin typeface="Times New Roman" panose="02020603050405020304" pitchFamily="18" charset="0"/>
                <a:cs typeface="Times New Roman" panose="02020603050405020304" pitchFamily="18" charset="0"/>
                <a:sym typeface="+mn-ea"/>
              </a:rPr>
              <a:t>RECOMMENDATIONS</a:t>
            </a:r>
            <a:endParaRPr lang="en-US" sz="1700" b="1"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sym typeface="+mn-ea"/>
              </a:rPr>
              <a:t>Introduce recycling bins in public places and organize regular pickups. Collaborate with local recycling centers to ensure collected materials are recycled properly</a:t>
            </a:r>
            <a:r>
              <a:rPr lang="en-US" sz="1700" dirty="0" smtClean="0">
                <a:latin typeface="Times New Roman" panose="02020603050405020304" pitchFamily="18" charset="0"/>
                <a:cs typeface="Times New Roman" panose="02020603050405020304" pitchFamily="18" charset="0"/>
                <a:sym typeface="+mn-ea"/>
              </a:rPr>
              <a:t>.</a:t>
            </a:r>
            <a:endParaRPr lang="en-US" sz="17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sym typeface="+mn-ea"/>
              </a:rPr>
              <a:t>Organize </a:t>
            </a:r>
            <a:r>
              <a:rPr lang="en-US" sz="1700" dirty="0">
                <a:latin typeface="Times New Roman" panose="02020603050405020304" pitchFamily="18" charset="0"/>
                <a:cs typeface="Times New Roman" panose="02020603050405020304" pitchFamily="18" charset="0"/>
                <a:sym typeface="+mn-ea"/>
              </a:rPr>
              <a:t>clean-up events and involve community members in cleaning public spaces</a:t>
            </a:r>
            <a:r>
              <a:rPr lang="en-US" sz="1700" dirty="0" smtClean="0">
                <a:latin typeface="Times New Roman" panose="02020603050405020304" pitchFamily="18" charset="0"/>
                <a:cs typeface="Times New Roman" panose="02020603050405020304" pitchFamily="18" charset="0"/>
                <a:sym typeface="+mn-ea"/>
              </a:rPr>
              <a:t>.</a:t>
            </a:r>
            <a:endParaRPr lang="en-US" sz="17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sym typeface="+mn-ea"/>
              </a:rPr>
              <a:t>Encourage </a:t>
            </a:r>
            <a:r>
              <a:rPr lang="en-US" sz="1700" dirty="0">
                <a:latin typeface="Times New Roman" panose="02020603050405020304" pitchFamily="18" charset="0"/>
                <a:cs typeface="Times New Roman" panose="02020603050405020304" pitchFamily="18" charset="0"/>
                <a:sym typeface="+mn-ea"/>
              </a:rPr>
              <a:t>participation through social media and local community groups.</a:t>
            </a:r>
            <a:endParaRPr lang="en-US" sz="1700" dirty="0">
              <a:latin typeface="Times New Roman" panose="02020603050405020304" pitchFamily="18" charset="0"/>
              <a:cs typeface="Times New Roman" panose="02020603050405020304" pitchFamily="18" charset="0"/>
            </a:endParaRPr>
          </a:p>
          <a:p>
            <a:pPr>
              <a:lnSpc>
                <a:spcPct val="150000"/>
              </a:lnSpc>
            </a:pPr>
            <a:r>
              <a:rPr lang="en-US" sz="1700" b="1" dirty="0" smtClean="0">
                <a:latin typeface="Times New Roman" panose="02020603050405020304" pitchFamily="18" charset="0"/>
                <a:cs typeface="Times New Roman" panose="02020603050405020304" pitchFamily="18" charset="0"/>
                <a:sym typeface="+mn-ea"/>
              </a:rPr>
              <a:t>CONCLUSIONS</a:t>
            </a:r>
            <a:endParaRPr lang="en-US" sz="1700" b="1"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1700" dirty="0" smtClean="0">
                <a:latin typeface="Times New Roman" panose="02020603050405020304" pitchFamily="18" charset="0"/>
                <a:cs typeface="Times New Roman" panose="02020603050405020304" pitchFamily="18" charset="0"/>
                <a:sym typeface="+mn-ea"/>
              </a:rPr>
              <a:t>The </a:t>
            </a:r>
            <a:r>
              <a:rPr lang="en-US" sz="1700" dirty="0">
                <a:latin typeface="Times New Roman" panose="02020603050405020304" pitchFamily="18" charset="0"/>
                <a:cs typeface="Times New Roman" panose="02020603050405020304" pitchFamily="18" charset="0"/>
                <a:sym typeface="+mn-ea"/>
              </a:rPr>
              <a:t>project successfully raised awareness about waste management practices, leading to a more informed </a:t>
            </a:r>
            <a:r>
              <a:rPr lang="en-US" sz="1700" dirty="0" smtClean="0">
                <a:latin typeface="Times New Roman" panose="02020603050405020304" pitchFamily="18" charset="0"/>
                <a:cs typeface="Times New Roman" panose="02020603050405020304" pitchFamily="18" charset="0"/>
                <a:sym typeface="+mn-ea"/>
              </a:rPr>
              <a:t>community.</a:t>
            </a:r>
            <a:endParaRPr lang="en-US" sz="1700" dirty="0" smtClean="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sym typeface="+mn-ea"/>
              </a:rPr>
              <a:t> Collaborating with </a:t>
            </a:r>
            <a:r>
              <a:rPr lang="en-US" sz="1700" dirty="0" smtClean="0">
                <a:latin typeface="Times New Roman" panose="02020603050405020304" pitchFamily="18" charset="0"/>
                <a:cs typeface="Times New Roman" panose="02020603050405020304" pitchFamily="18" charset="0"/>
                <a:sym typeface="+mn-ea"/>
              </a:rPr>
              <a:t>schools </a:t>
            </a:r>
            <a:r>
              <a:rPr lang="en-US" sz="1700" dirty="0">
                <a:latin typeface="Times New Roman" panose="02020603050405020304" pitchFamily="18" charset="0"/>
                <a:cs typeface="Times New Roman" panose="02020603050405020304" pitchFamily="18" charset="0"/>
                <a:sym typeface="+mn-ea"/>
              </a:rPr>
              <a:t>resulted in a decrease in single-use plastic consumption within the community.</a:t>
            </a:r>
            <a:endParaRPr lang="en-US" sz="1700" dirty="0">
              <a:latin typeface="Times New Roman" panose="02020603050405020304" pitchFamily="18" charset="0"/>
              <a:cs typeface="Times New Roman" panose="02020603050405020304" pitchFamily="18" charset="0"/>
            </a:endParaRPr>
          </a:p>
          <a:p>
            <a:pPr>
              <a:lnSpc>
                <a:spcPct val="150000"/>
              </a:lnSpc>
            </a:pPr>
            <a:endParaRPr lang="en-US" sz="1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9B7F2CF-3883-4F4C-B632-6E38E4E094B5}" type="datetime1">
              <a:rPr lang="en-IN" smtClean="0"/>
              <a:pPr/>
              <a:t>08-11-2023</a:t>
            </a:fld>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17</a:t>
            </a:fld>
            <a:endParaRPr lang="en-IN"/>
          </a:p>
        </p:txBody>
      </p:sp>
      <p:sp>
        <p:nvSpPr>
          <p:cNvPr id="7" name="Footer Placeholder 2"/>
          <p:cNvSpPr txBox="1"/>
          <p:nvPr/>
        </p:nvSpPr>
        <p:spPr>
          <a:xfrm>
            <a:off x="467544" y="6309067"/>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a:t>
            </a:r>
            <a:r>
              <a:rPr lang="en-US" altLang="en-IN" dirty="0"/>
              <a:t>225</a:t>
            </a:r>
            <a:r>
              <a:rPr lang="en-IN" dirty="0"/>
              <a:t>       DEPARTMENT ELECTRONICS AND COMMUNICATION ENGINEERING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PLAGIARISM REPORT. </a:t>
            </a:r>
            <a:r>
              <a:rPr lang="en-US" sz="2400" b="1" dirty="0">
                <a:solidFill>
                  <a:schemeClr val="tx1"/>
                </a:solidFill>
                <a:latin typeface="Times New Roman" panose="02020603050405020304" pitchFamily="18" charset="0"/>
                <a:cs typeface="Times New Roman" panose="02020603050405020304" pitchFamily="18" charset="0"/>
              </a:rPr>
              <a:t/>
            </a:r>
            <a:br>
              <a:rPr lang="en-US" sz="2400" b="1" dirty="0">
                <a:solidFill>
                  <a:schemeClr val="tx1"/>
                </a:solidFill>
                <a:latin typeface="Times New Roman" panose="02020603050405020304" pitchFamily="18" charset="0"/>
                <a:cs typeface="Times New Roman" panose="02020603050405020304" pitchFamily="18" charset="0"/>
              </a:rPr>
            </a:br>
            <a:endParaRPr lang="en-IN" sz="2400" b="1" dirty="0">
              <a:solidFill>
                <a:schemeClr val="tx1"/>
              </a:solidFill>
            </a:endParaRPr>
          </a:p>
        </p:txBody>
      </p:sp>
      <p:sp>
        <p:nvSpPr>
          <p:cNvPr id="4" name="Date Placeholder 3"/>
          <p:cNvSpPr>
            <a:spLocks noGrp="1"/>
          </p:cNvSpPr>
          <p:nvPr>
            <p:ph type="dt" sz="half" idx="10"/>
          </p:nvPr>
        </p:nvSpPr>
        <p:spPr/>
        <p:txBody>
          <a:bodyPr/>
          <a:lstStyle/>
          <a:p>
            <a:fld id="{29B7F2CF-3883-4F4C-B632-6E38E4E094B5}" type="datetime1">
              <a:rPr lang="en-IN" smtClean="0"/>
              <a:pPr/>
              <a:t>08-11-2023</a:t>
            </a:fld>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18</a:t>
            </a:fld>
            <a:endParaRPr lang="en-IN"/>
          </a:p>
        </p:txBody>
      </p:sp>
      <p:sp>
        <p:nvSpPr>
          <p:cNvPr id="7" name="Footer Placeholder 2"/>
          <p:cNvSpPr txBox="1"/>
          <p:nvPr/>
        </p:nvSpPr>
        <p:spPr>
          <a:xfrm>
            <a:off x="467544" y="6237312"/>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a:t>
            </a:r>
            <a:r>
              <a:rPr lang="en-US" altLang="en-IN" dirty="0"/>
              <a:t> 225</a:t>
            </a:r>
            <a:r>
              <a:rPr lang="en-IN" dirty="0"/>
              <a:t>        DEPARTMENT ELECTRONICS AND COMMUNICATION ENGINEERING</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714" y="1538140"/>
            <a:ext cx="7233622" cy="42868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p:cNvSpPr>
            <a:spLocks noGrp="1"/>
          </p:cNvSpPr>
          <p:nvPr>
            <p:ph type="dt" sz="half" idx="10"/>
          </p:nvPr>
        </p:nvSpPr>
        <p:spPr/>
        <p:txBody>
          <a:bodyPr/>
          <a:lstStyle/>
          <a:p>
            <a:fld id="{9AA6929D-FBF1-49B9-B7EB-CAFAE318BF09}"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19</a:t>
            </a:fld>
            <a:endParaRPr lang="en-IN"/>
          </a:p>
        </p:txBody>
      </p:sp>
      <p:sp>
        <p:nvSpPr>
          <p:cNvPr id="7" name="Footer Placeholder 2"/>
          <p:cNvSpPr txBox="1"/>
          <p:nvPr/>
        </p:nvSpPr>
        <p:spPr>
          <a:xfrm>
            <a:off x="467544" y="6165304"/>
            <a:ext cx="5632140"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dirty="0"/>
              <a:t>BATCH NO:  </a:t>
            </a:r>
            <a:r>
              <a:rPr lang="en-IN" dirty="0" smtClean="0"/>
              <a:t>225     </a:t>
            </a:r>
            <a:r>
              <a:rPr lang="en-IN" dirty="0"/>
              <a:t>DEPARTMENT ELECTRONICS AND COMMUNICATION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457200" y="1365684"/>
            <a:ext cx="8229600" cy="5159660"/>
          </a:xfrm>
        </p:spPr>
        <p:txBody>
          <a:bodyPr>
            <a:noAutofit/>
          </a:bodyPr>
          <a:lstStyle/>
          <a:p>
            <a:pPr>
              <a:lnSpc>
                <a:spcPct val="100000"/>
              </a:lnSpc>
            </a:pPr>
            <a:r>
              <a:rPr lang="en-IN" sz="1400" dirty="0">
                <a:latin typeface="Times New Roman" panose="02020603050405020304" pitchFamily="18" charset="0"/>
                <a:cs typeface="Times New Roman" panose="02020603050405020304" pitchFamily="18" charset="0"/>
              </a:rPr>
              <a:t>ABSTRACT</a:t>
            </a:r>
          </a:p>
          <a:p>
            <a:pPr>
              <a:lnSpc>
                <a:spcPct val="100000"/>
              </a:lnSpc>
            </a:pPr>
            <a:r>
              <a:rPr lang="en-IN" sz="1400" dirty="0">
                <a:latin typeface="Times New Roman" panose="02020603050405020304" pitchFamily="18" charset="0"/>
                <a:cs typeface="Times New Roman" panose="02020603050405020304" pitchFamily="18" charset="0"/>
              </a:rPr>
              <a:t>OBJECTIVE</a:t>
            </a:r>
          </a:p>
          <a:p>
            <a:pPr>
              <a:lnSpc>
                <a:spcPct val="100000"/>
              </a:lnSpc>
            </a:pPr>
            <a:r>
              <a:rPr lang="en-IN" sz="1400" dirty="0">
                <a:latin typeface="Times New Roman" panose="02020603050405020304" pitchFamily="18" charset="0"/>
                <a:cs typeface="Times New Roman" panose="02020603050405020304" pitchFamily="18" charset="0"/>
              </a:rPr>
              <a:t>INTRODUCTION ABOUT VILLAGE</a:t>
            </a:r>
          </a:p>
          <a:p>
            <a:pPr>
              <a:lnSpc>
                <a:spcPct val="100000"/>
              </a:lnSpc>
            </a:pPr>
            <a:r>
              <a:rPr lang="en-IN" sz="1400" dirty="0">
                <a:latin typeface="Times New Roman" panose="02020603050405020304" pitchFamily="18" charset="0"/>
                <a:cs typeface="Times New Roman" panose="02020603050405020304" pitchFamily="18" charset="0"/>
              </a:rPr>
              <a:t>ACTIVITY LOG</a:t>
            </a:r>
          </a:p>
          <a:p>
            <a:pPr>
              <a:lnSpc>
                <a:spcPct val="100000"/>
              </a:lnSpc>
            </a:pPr>
            <a:r>
              <a:rPr lang="en-IN" sz="1400" dirty="0">
                <a:latin typeface="Times New Roman" panose="02020603050405020304" pitchFamily="18" charset="0"/>
                <a:cs typeface="Times New Roman" panose="02020603050405020304" pitchFamily="18" charset="0"/>
              </a:rPr>
              <a:t>SURVEY </a:t>
            </a:r>
          </a:p>
          <a:p>
            <a:pPr>
              <a:lnSpc>
                <a:spcPct val="100000"/>
              </a:lnSpc>
            </a:pPr>
            <a:r>
              <a:rPr lang="en-IN" sz="1400" dirty="0">
                <a:latin typeface="Times New Roman" panose="02020603050405020304" pitchFamily="18" charset="0"/>
                <a:cs typeface="Times New Roman" panose="02020603050405020304" pitchFamily="18" charset="0"/>
              </a:rPr>
              <a:t>SURVEY ANALYSIS WITH  REPORT</a:t>
            </a:r>
          </a:p>
          <a:p>
            <a:pPr>
              <a:lnSpc>
                <a:spcPct val="100000"/>
              </a:lnSpc>
            </a:pPr>
            <a:r>
              <a:rPr lang="en-IN" sz="1400" dirty="0">
                <a:latin typeface="Times New Roman" panose="02020603050405020304" pitchFamily="18" charset="0"/>
                <a:cs typeface="Times New Roman" panose="02020603050405020304" pitchFamily="18" charset="0"/>
              </a:rPr>
              <a:t>SOCIETY RELEVANT PROBLEM IDENTIFICATION</a:t>
            </a:r>
          </a:p>
          <a:p>
            <a:pPr>
              <a:lnSpc>
                <a:spcPct val="100000"/>
              </a:lnSpc>
            </a:pPr>
            <a:r>
              <a:rPr lang="en-IN" sz="1400" dirty="0">
                <a:latin typeface="Times New Roman" panose="02020603050405020304" pitchFamily="18" charset="0"/>
                <a:cs typeface="Times New Roman" panose="02020603050405020304" pitchFamily="18" charset="0"/>
              </a:rPr>
              <a:t>NOVEL IDEA GENERATION</a:t>
            </a:r>
          </a:p>
          <a:p>
            <a:pPr>
              <a:lnSpc>
                <a:spcPct val="100000"/>
              </a:lnSpc>
            </a:pPr>
            <a:r>
              <a:rPr lang="en-IN" sz="1400" dirty="0">
                <a:latin typeface="Times New Roman" panose="02020603050405020304" pitchFamily="18" charset="0"/>
                <a:cs typeface="Times New Roman" panose="02020603050405020304" pitchFamily="18" charset="0"/>
              </a:rPr>
              <a:t>PROTOTYPE/DEVELOPMENT OF NEW SOLUTION</a:t>
            </a:r>
          </a:p>
          <a:p>
            <a:pPr>
              <a:lnSpc>
                <a:spcPct val="100000"/>
              </a:lnSpc>
            </a:pPr>
            <a:r>
              <a:rPr lang="en-IN" sz="1400" dirty="0">
                <a:latin typeface="Times New Roman" panose="02020603050405020304" pitchFamily="18" charset="0"/>
                <a:cs typeface="Times New Roman" panose="02020603050405020304" pitchFamily="18" charset="0"/>
              </a:rPr>
              <a:t>GEOTAGGED PHOTOS AND DETAIL&amp;VIDEO LINK</a:t>
            </a:r>
          </a:p>
          <a:p>
            <a:pPr>
              <a:lnSpc>
                <a:spcPct val="100000"/>
              </a:lnSpc>
            </a:pPr>
            <a:r>
              <a:rPr lang="en-IN" sz="1400" dirty="0">
                <a:latin typeface="Times New Roman" panose="02020603050405020304" pitchFamily="18" charset="0"/>
                <a:cs typeface="Times New Roman" panose="02020603050405020304" pitchFamily="18" charset="0"/>
              </a:rPr>
              <a:t> AUTHENTICATED SIGNATURES PROOF AND DETAIL</a:t>
            </a:r>
          </a:p>
          <a:p>
            <a:pPr>
              <a:lnSpc>
                <a:spcPct val="100000"/>
              </a:lnSpc>
            </a:pPr>
            <a:r>
              <a:rPr lang="en-IN" sz="1400" dirty="0">
                <a:latin typeface="Times New Roman" panose="02020603050405020304" pitchFamily="18" charset="0"/>
                <a:cs typeface="Times New Roman" panose="02020603050405020304" pitchFamily="18" charset="0"/>
              </a:rPr>
              <a:t>PLAGIARISM REPORT</a:t>
            </a:r>
          </a:p>
          <a:p>
            <a:pPr>
              <a:lnSpc>
                <a:spcPct val="100000"/>
              </a:lnSpc>
              <a:buNone/>
            </a:pPr>
            <a:endParaRPr lang="en-IN"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a:p>
            <a:pPr>
              <a:lnSpc>
                <a:spcPct val="100000"/>
              </a:lnSpc>
            </a:pPr>
            <a:endParaRPr lang="en-IN" sz="14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1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2</a:t>
            </a:fld>
            <a:endParaRPr lang="en-IN" dirty="0"/>
          </a:p>
        </p:txBody>
      </p:sp>
      <p:sp>
        <p:nvSpPr>
          <p:cNvPr id="7" name="Footer Placeholder 2"/>
          <p:cNvSpPr>
            <a:spLocks noGrp="1"/>
          </p:cNvSpPr>
          <p:nvPr>
            <p:ph type="ftr" sz="quarter" idx="11"/>
          </p:nvPr>
        </p:nvSpPr>
        <p:spPr>
          <a:xfrm>
            <a:off x="685800" y="6272785"/>
            <a:ext cx="5632140" cy="365125"/>
          </a:xfrm>
        </p:spPr>
        <p:txBody>
          <a:bodyPr/>
          <a:lstStyle/>
          <a:p>
            <a:r>
              <a:rPr lang="en-IN" dirty="0"/>
              <a:t>BATCH NO:</a:t>
            </a:r>
            <a:r>
              <a:rPr lang="en-US" altLang="en-IN" dirty="0"/>
              <a:t>225</a:t>
            </a:r>
            <a:r>
              <a:rPr lang="en-IN" dirty="0"/>
              <a:t>       DEPARTMENT ELECTRONICS AND COMMUNICATION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84269" y="1548246"/>
            <a:ext cx="8784976" cy="5159660"/>
          </a:xfrm>
        </p:spPr>
        <p:txBody>
          <a:bodyPr>
            <a:noAutofit/>
          </a:bodyPr>
          <a:lstStyle/>
          <a:p>
            <a:pPr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Economic development and people’s changing patterns of consumption and production have led to a drastic increase in plastic wastes all over the world.</a:t>
            </a:r>
          </a:p>
          <a:p>
            <a:pPr algn="just">
              <a:lnSpc>
                <a:spcPct val="150000"/>
              </a:lnSpc>
              <a:buFont typeface="Arial" panose="020B0604020202020204" pitchFamily="34" charset="0"/>
              <a:buChar char="•"/>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Plastic waste disposal harms the environment and poses threat to human health.</a:t>
            </a:r>
          </a:p>
          <a:p>
            <a:pPr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a:t>
            </a: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There is a great desire to reduce the plastic wastes.</a:t>
            </a:r>
          </a:p>
          <a:p>
            <a:pPr algn="just">
              <a:lnSpc>
                <a:spcPct val="150000"/>
              </a:lnSpc>
              <a:buFont typeface="Arial" panose="020B0604020202020204" pitchFamily="34" charset="0"/>
              <a:buChar char="•"/>
            </a:pP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To reduce plastic wastes, education is of utmost importance as education can change people’s knowledge, attitude and behaviours towards plastic waste management.</a:t>
            </a:r>
          </a:p>
          <a:p>
            <a:pPr algn="just">
              <a:lnSpc>
                <a:spcPct val="150000"/>
              </a:lnSpc>
              <a:buFont typeface="Arial" panose="020B0604020202020204" pitchFamily="34" charset="0"/>
              <a:buChar char="•"/>
            </a:pP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The effectiveness of three teaching strategies can change in knowledge, attitude and behaviour in students towards plastic waste management.</a:t>
            </a:r>
          </a:p>
          <a:p>
            <a:pPr algn="just">
              <a:lnSpc>
                <a:spcPct val="150000"/>
              </a:lnSpc>
              <a:buFont typeface="Arial" panose="020B0604020202020204" pitchFamily="34" charset="0"/>
              <a:buChar char="•"/>
            </a:pPr>
            <a:r>
              <a:rPr lang="en-IN" sz="16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For protecting the nature and explaining  the importance of environment in our daily life. </a:t>
            </a:r>
            <a:endParaRPr lang="en-IN" sz="1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dirty="0"/>
          </a:p>
        </p:txBody>
      </p:sp>
      <p:sp>
        <p:nvSpPr>
          <p:cNvPr id="7" name="Footer Placeholder 2"/>
          <p:cNvSpPr>
            <a:spLocks noGrp="1"/>
          </p:cNvSpPr>
          <p:nvPr>
            <p:ph type="ftr" sz="quarter" idx="11"/>
          </p:nvPr>
        </p:nvSpPr>
        <p:spPr>
          <a:xfrm>
            <a:off x="396511" y="6455347"/>
            <a:ext cx="5632140" cy="365125"/>
          </a:xfrm>
        </p:spPr>
        <p:txBody>
          <a:bodyPr/>
          <a:lstStyle/>
          <a:p>
            <a:r>
              <a:rPr lang="en-IN" dirty="0"/>
              <a:t>BATCH NO: </a:t>
            </a:r>
            <a:r>
              <a:rPr lang="en-US" altLang="en-IN" dirty="0"/>
              <a:t>225</a:t>
            </a:r>
            <a:r>
              <a:rPr lang="en-IN" dirty="0"/>
              <a:t>       DEPARTMENT ELECTRONICS AND COMMUNICATION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457200" y="1365684"/>
            <a:ext cx="8229600" cy="5159660"/>
          </a:xfrm>
        </p:spPr>
        <p:txBody>
          <a:bodyPr>
            <a:no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Aim of the Project: </a:t>
            </a:r>
          </a:p>
          <a:p>
            <a:pPr marL="0" indent="0">
              <a:buNone/>
            </a:pPr>
            <a:r>
              <a:rPr lang="en-IN" b="1" dirty="0">
                <a:latin typeface="Times New Roman" panose="02020603050405020304" pitchFamily="18" charset="0"/>
                <a:cs typeface="Times New Roman" panose="02020603050405020304" pitchFamily="18" charset="0"/>
              </a:rPr>
              <a:t>“ Protecting the Environment ”</a:t>
            </a:r>
          </a:p>
          <a:p>
            <a:pPr marL="0" indent="0">
              <a:buNone/>
            </a:pPr>
            <a:r>
              <a:rPr lang="en-US" dirty="0" smtClean="0">
                <a:latin typeface="Times New Roman" panose="02020603050405020304" pitchFamily="18" charset="0"/>
                <a:cs typeface="Times New Roman" panose="02020603050405020304" pitchFamily="18" charset="0"/>
                <a:sym typeface="+mn-ea"/>
              </a:rPr>
              <a:t>The aim is raising awareness about </a:t>
            </a:r>
            <a:r>
              <a:rPr lang="en-US" dirty="0">
                <a:latin typeface="Times New Roman" panose="02020603050405020304" pitchFamily="18" charset="0"/>
                <a:cs typeface="Times New Roman" panose="02020603050405020304" pitchFamily="18" charset="0"/>
                <a:sym typeface="+mn-ea"/>
              </a:rPr>
              <a:t>waste management and the importance of </a:t>
            </a:r>
            <a:r>
              <a:rPr lang="en-US" dirty="0" smtClean="0">
                <a:latin typeface="Times New Roman" panose="02020603050405020304" pitchFamily="18" charset="0"/>
                <a:cs typeface="Times New Roman" panose="02020603050405020304" pitchFamily="18" charset="0"/>
                <a:sym typeface="+mn-ea"/>
              </a:rPr>
              <a:t>recycling, encourage people and students about waste management, recycling, waste segregation </a:t>
            </a:r>
            <a:r>
              <a:rPr lang="en-US" dirty="0">
                <a:latin typeface="Times New Roman" panose="02020603050405020304" pitchFamily="18" charset="0"/>
                <a:cs typeface="Times New Roman" panose="02020603050405020304" pitchFamily="18" charset="0"/>
                <a:sym typeface="+mn-ea"/>
              </a:rPr>
              <a:t>practices within the community</a:t>
            </a:r>
            <a:r>
              <a:rPr lang="en-US" dirty="0" smtClean="0">
                <a:latin typeface="Times New Roman" panose="02020603050405020304" pitchFamily="18" charset="0"/>
                <a:cs typeface="Times New Roman" panose="02020603050405020304" pitchFamily="18" charset="0"/>
                <a:sym typeface="+mn-ea"/>
              </a:rPr>
              <a:t>.</a:t>
            </a:r>
            <a:endParaRPr lang="en-IN"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Scope of the Project:</a:t>
            </a:r>
          </a:p>
          <a:p>
            <a:pPr marL="0" indent="0" algn="just">
              <a:buNone/>
            </a:pPr>
            <a:r>
              <a:rPr lang="en-US" sz="2000" dirty="0">
                <a:latin typeface="Times New Roman" panose="02020603050405020304" pitchFamily="18" charset="0"/>
                <a:cs typeface="Times New Roman" panose="02020603050405020304" pitchFamily="18" charset="0"/>
              </a:rPr>
              <a:t>Exploring eco-friendly methods to decompose plastic, efficient waste collection methods, promoting recycling, and raising awareness for responsible plastic disposal in the village of </a:t>
            </a:r>
            <a:r>
              <a:rPr lang="en-US" sz="2000" b="1" dirty="0" err="1">
                <a:latin typeface="Times New Roman" panose="02020603050405020304" pitchFamily="18" charset="0"/>
                <a:cs typeface="Times New Roman" panose="02020603050405020304" pitchFamily="18" charset="0"/>
              </a:rPr>
              <a:t>Morai</a:t>
            </a:r>
            <a:r>
              <a:rPr lang="en-US" sz="2000" dirty="0">
                <a:latin typeface="Times New Roman" panose="02020603050405020304" pitchFamily="18" charset="0"/>
                <a:cs typeface="Times New Roman" panose="02020603050405020304" pitchFamily="18" charset="0"/>
              </a:rPr>
              <a:t>.</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dirty="0"/>
          </a:p>
        </p:txBody>
      </p:sp>
      <p:sp>
        <p:nvSpPr>
          <p:cNvPr id="7" name="Footer Placeholder 2"/>
          <p:cNvSpPr>
            <a:spLocks noGrp="1"/>
          </p:cNvSpPr>
          <p:nvPr>
            <p:ph type="ftr" sz="quarter" idx="11"/>
          </p:nvPr>
        </p:nvSpPr>
        <p:spPr>
          <a:xfrm>
            <a:off x="685800" y="6272785"/>
            <a:ext cx="5632140" cy="365125"/>
          </a:xfrm>
        </p:spPr>
        <p:txBody>
          <a:bodyPr/>
          <a:lstStyle/>
          <a:p>
            <a:r>
              <a:rPr lang="en-IN" dirty="0"/>
              <a:t>BATCH NO:</a:t>
            </a:r>
            <a:r>
              <a:rPr lang="en-US" altLang="en-IN" dirty="0"/>
              <a:t>225</a:t>
            </a:r>
            <a:r>
              <a:rPr lang="en-IN" dirty="0"/>
              <a:t>        DEPARTMENT ELECTRONICS AND COMMUNICATION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INTRODUCTION ABOUT VILLAGE</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1478250"/>
            <a:ext cx="8229600" cy="5159660"/>
          </a:xfrm>
        </p:spPr>
        <p:txBody>
          <a:bodyPr>
            <a:noAutofit/>
          </a:bodyPr>
          <a:lstStyle/>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en-US" sz="1600" dirty="0" err="1">
                <a:solidFill>
                  <a:srgbClr val="000000"/>
                </a:solidFill>
                <a:latin typeface="Times New Roman" panose="02020603050405020304" pitchFamily="18" charset="0"/>
                <a:cs typeface="Times New Roman" panose="02020603050405020304" pitchFamily="18" charset="0"/>
              </a:rPr>
              <a:t>Morai</a:t>
            </a:r>
            <a:r>
              <a:rPr lang="en-US" altLang="en-US" sz="1600" dirty="0">
                <a:solidFill>
                  <a:srgbClr val="000000"/>
                </a:solidFill>
                <a:latin typeface="Times New Roman" panose="02020603050405020304" pitchFamily="18" charset="0"/>
                <a:cs typeface="Times New Roman" panose="02020603050405020304" pitchFamily="18" charset="0"/>
              </a:rPr>
              <a:t> Village is a charming rural settlement located in </a:t>
            </a:r>
            <a:r>
              <a:rPr lang="en-US" altLang="en-US" sz="1600" dirty="0" err="1">
                <a:solidFill>
                  <a:srgbClr val="000000"/>
                </a:solidFill>
                <a:latin typeface="Times New Roman" panose="02020603050405020304" pitchFamily="18" charset="0"/>
                <a:cs typeface="Times New Roman" panose="02020603050405020304" pitchFamily="18" charset="0"/>
              </a:rPr>
              <a:t>Thiruvallur</a:t>
            </a:r>
            <a:r>
              <a:rPr lang="en-US" altLang="en-US" sz="1600" dirty="0">
                <a:solidFill>
                  <a:srgbClr val="000000"/>
                </a:solidFill>
                <a:latin typeface="Times New Roman" panose="02020603050405020304" pitchFamily="18" charset="0"/>
                <a:cs typeface="Times New Roman" panose="02020603050405020304" pitchFamily="18" charset="0"/>
              </a:rPr>
              <a:t>(</a:t>
            </a:r>
            <a:r>
              <a:rPr lang="en-US" altLang="en-US" sz="1600" dirty="0" err="1">
                <a:solidFill>
                  <a:srgbClr val="000000"/>
                </a:solidFill>
                <a:latin typeface="Times New Roman" panose="02020603050405020304" pitchFamily="18" charset="0"/>
                <a:cs typeface="Times New Roman" panose="02020603050405020304" pitchFamily="18" charset="0"/>
              </a:rPr>
              <a:t>Avadi</a:t>
            </a:r>
            <a:r>
              <a:rPr lang="en-US" altLang="en-US" sz="1600" dirty="0">
                <a:solidFill>
                  <a:srgbClr val="000000"/>
                </a:solidFill>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warm and welcoming community </a:t>
            </a:r>
            <a:r>
              <a:rPr lang="en-US" altLang="en-US" sz="1600" dirty="0">
                <a:solidFill>
                  <a:srgbClr val="000000"/>
                </a:solidFill>
                <a:latin typeface="Times New Roman" panose="02020603050405020304" pitchFamily="18" charset="0"/>
                <a:cs typeface="Times New Roman" panose="02020603050405020304" pitchFamily="18" charset="0"/>
              </a:rPr>
              <a:t>promotes a strong sense of unity and cooperation among its residents.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village is a haven for nature enthusiasts and photographers.</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lang="en-US" altLang="en-US" sz="1600" dirty="0">
                <a:solidFill>
                  <a:srgbClr val="000000"/>
                </a:solidFill>
                <a:latin typeface="Times New Roman" panose="02020603050405020304" pitchFamily="18" charset="0"/>
                <a:cs typeface="Times New Roman" panose="02020603050405020304" pitchFamily="18" charset="0"/>
              </a:rPr>
              <a:t>village people prepare the dishes using local ingredients. The taste of the dishes is a delicious experience.</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en-US" sz="1600" dirty="0">
                <a:solidFill>
                  <a:srgbClr val="000000"/>
                </a:solidFill>
                <a:latin typeface="Times New Roman" panose="02020603050405020304" pitchFamily="18" charset="0"/>
                <a:cs typeface="Times New Roman" panose="02020603050405020304" pitchFamily="18" charset="0"/>
              </a:rPr>
              <a:t>Dynamic festivals and celebrations bring the village to life throughout the year.</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village has a</a:t>
            </a:r>
            <a:r>
              <a:rPr lang="en-US" altLang="en-US" sz="1600" dirty="0">
                <a:solidFill>
                  <a:srgbClr val="000000"/>
                </a:solidFill>
                <a:latin typeface="Times New Roman" panose="02020603050405020304" pitchFamily="18" charset="0"/>
                <a:cs typeface="Times New Roman" panose="02020603050405020304" pitchFamily="18" charset="0"/>
              </a:rPr>
              <a:t>ncient temples and structures showcasing its cultural background.</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Local handcrafts preserve traditional arts and crafts, including handwoven textiles and pottery.</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Villagers take pride in their efforts towards nature conservation and sustainability.</a:t>
            </a: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close-knit community ensures a memorable and heartwarming experience for visitors.</a:t>
            </a:r>
            <a:b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dirty="0"/>
          </a:p>
        </p:txBody>
      </p:sp>
      <p:sp>
        <p:nvSpPr>
          <p:cNvPr id="7" name="Footer Placeholder 2"/>
          <p:cNvSpPr>
            <a:spLocks noGrp="1"/>
          </p:cNvSpPr>
          <p:nvPr>
            <p:ph type="ftr" sz="quarter" idx="11"/>
          </p:nvPr>
        </p:nvSpPr>
        <p:spPr>
          <a:xfrm>
            <a:off x="685800" y="6272785"/>
            <a:ext cx="5632140" cy="365125"/>
          </a:xfrm>
        </p:spPr>
        <p:txBody>
          <a:bodyPr/>
          <a:lstStyle/>
          <a:p>
            <a:r>
              <a:rPr lang="en-IN" dirty="0"/>
              <a:t>BATCH NO:</a:t>
            </a:r>
            <a:r>
              <a:rPr lang="en-US" altLang="en-IN" dirty="0"/>
              <a:t>225</a:t>
            </a:r>
            <a:r>
              <a:rPr lang="en-IN" dirty="0"/>
              <a:t>       DEPARTMENT ELECTRONICS AND COMMUNICATION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772400" cy="121793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ACTIVITY LOG</a:t>
            </a:r>
            <a:endParaRPr lang="en-US" sz="3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nvPr>
        </p:nvGraphicFramePr>
        <p:xfrm>
          <a:off x="323850" y="1557020"/>
          <a:ext cx="8568690" cy="4702175"/>
        </p:xfrm>
        <a:graphic>
          <a:graphicData uri="http://schemas.openxmlformats.org/drawingml/2006/table">
            <a:tbl>
              <a:tblPr firstRow="1" bandRow="1">
                <a:tableStyleId>{073A0DAA-6AF3-43AB-8588-CEC1D06C72B9}</a:tableStyleId>
              </a:tblPr>
              <a:tblGrid>
                <a:gridCol w="1426845"/>
                <a:gridCol w="4300855"/>
                <a:gridCol w="2840990"/>
              </a:tblGrid>
              <a:tr h="394970">
                <a:tc>
                  <a:txBody>
                    <a:bodyPr/>
                    <a:lstStyle/>
                    <a:p>
                      <a:r>
                        <a:rPr lang="en-IN" sz="1400" dirty="0">
                          <a:latin typeface="Times New Roman" panose="02020603050405020304" pitchFamily="18" charset="0"/>
                          <a:cs typeface="Times New Roman" panose="02020603050405020304" pitchFamily="18" charset="0"/>
                        </a:rPr>
                        <a:t>Day/Date</a:t>
                      </a:r>
                    </a:p>
                  </a:txBody>
                  <a:tcPr/>
                </a:tc>
                <a:tc>
                  <a:txBody>
                    <a:bodyPr/>
                    <a:lstStyle/>
                    <a:p>
                      <a:r>
                        <a:rPr lang="en-IN" sz="1400" dirty="0">
                          <a:latin typeface="Times New Roman" panose="02020603050405020304" pitchFamily="18" charset="0"/>
                          <a:cs typeface="Times New Roman" panose="02020603050405020304" pitchFamily="18" charset="0"/>
                        </a:rPr>
                        <a:t>Brief</a:t>
                      </a:r>
                      <a:r>
                        <a:rPr lang="en-IN" sz="1400" baseline="0" dirty="0">
                          <a:latin typeface="Times New Roman" panose="02020603050405020304" pitchFamily="18" charset="0"/>
                          <a:cs typeface="Times New Roman" panose="02020603050405020304" pitchFamily="18" charset="0"/>
                        </a:rPr>
                        <a:t> Description of the daily activity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Learning</a:t>
                      </a:r>
                      <a:r>
                        <a:rPr lang="en-IN" sz="1400" baseline="0" dirty="0">
                          <a:latin typeface="Times New Roman" panose="02020603050405020304" pitchFamily="18" charset="0"/>
                          <a:cs typeface="Times New Roman" panose="02020603050405020304" pitchFamily="18" charset="0"/>
                        </a:rPr>
                        <a:t> Outcome</a:t>
                      </a:r>
                      <a:endParaRPr lang="en-IN" sz="1400" dirty="0">
                        <a:latin typeface="Times New Roman" panose="02020603050405020304" pitchFamily="18" charset="0"/>
                        <a:cs typeface="Times New Roman" panose="02020603050405020304" pitchFamily="18" charset="0"/>
                      </a:endParaRPr>
                    </a:p>
                  </a:txBody>
                  <a:tcPr/>
                </a:tc>
              </a:tr>
              <a:tr h="972820">
                <a:tc>
                  <a:txBody>
                    <a:bodyPr/>
                    <a:lstStyle/>
                    <a:p>
                      <a:r>
                        <a:rPr lang="en-US" sz="1400" dirty="0" smtClean="0">
                          <a:latin typeface="Times New Roman" panose="02020603050405020304" pitchFamily="18" charset="0"/>
                          <a:cs typeface="Times New Roman" panose="02020603050405020304" pitchFamily="18" charset="0"/>
                        </a:rPr>
                        <a:t>06/09/23</a:t>
                      </a:r>
                    </a:p>
                    <a:p>
                      <a:r>
                        <a:rPr lang="en-US" sz="1400" dirty="0" smtClean="0">
                          <a:latin typeface="Times New Roman" panose="02020603050405020304" pitchFamily="18" charset="0"/>
                          <a:cs typeface="Times New Roman" panose="02020603050405020304" pitchFamily="18" charset="0"/>
                        </a:rPr>
                        <a:t>Friday</a:t>
                      </a:r>
                    </a:p>
                  </a:txBody>
                  <a:tcPr/>
                </a:tc>
                <a:tc>
                  <a:txBody>
                    <a:bodyPr/>
                    <a:lstStyle/>
                    <a:p>
                      <a:r>
                        <a:rPr lang="en-US" sz="1400" dirty="0">
                          <a:latin typeface="Times New Roman" panose="02020603050405020304" pitchFamily="18" charset="0"/>
                          <a:cs typeface="Times New Roman" panose="02020603050405020304" pitchFamily="18" charset="0"/>
                        </a:rPr>
                        <a:t>Visited Grama Panchayatihi office of Morai for permission</a:t>
                      </a:r>
                    </a:p>
                  </a:txBody>
                  <a:tcPr/>
                </a:tc>
                <a:tc>
                  <a:txBody>
                    <a:bodyPr/>
                    <a:lstStyle/>
                    <a:p>
                      <a:r>
                        <a:rPr lang="en-US" sz="1400" dirty="0">
                          <a:latin typeface="Times New Roman" panose="02020603050405020304" pitchFamily="18" charset="0"/>
                          <a:cs typeface="Times New Roman" panose="02020603050405020304" pitchFamily="18" charset="0"/>
                        </a:rPr>
                        <a:t>Permitted to do Service and survey in Village</a:t>
                      </a:r>
                    </a:p>
                  </a:txBody>
                  <a:tcPr/>
                </a:tc>
              </a:tr>
              <a:tr h="878205">
                <a:tc>
                  <a:txBody>
                    <a:bodyPr/>
                    <a:lstStyle/>
                    <a:p>
                      <a:r>
                        <a:rPr lang="en-US" sz="1400" dirty="0" smtClean="0">
                          <a:latin typeface="Times New Roman" panose="02020603050405020304" pitchFamily="18" charset="0"/>
                          <a:cs typeface="Times New Roman" panose="02020603050405020304" pitchFamily="18" charset="0"/>
                        </a:rPr>
                        <a:t>07/09/23</a:t>
                      </a:r>
                    </a:p>
                    <a:p>
                      <a:r>
                        <a:rPr lang="en-US" sz="1400" dirty="0" smtClean="0">
                          <a:latin typeface="Times New Roman" panose="02020603050405020304" pitchFamily="18" charset="0"/>
                          <a:cs typeface="Times New Roman" panose="02020603050405020304" pitchFamily="18" charset="0"/>
                        </a:rPr>
                        <a:t>Saturday</a:t>
                      </a:r>
                    </a:p>
                  </a:txBody>
                  <a:tcPr/>
                </a:tc>
                <a:tc>
                  <a:txBody>
                    <a:bodyPr/>
                    <a:lstStyle/>
                    <a:p>
                      <a:r>
                        <a:rPr lang="en-US" sz="1400" dirty="0">
                          <a:latin typeface="Times New Roman" panose="02020603050405020304" pitchFamily="18" charset="0"/>
                          <a:cs typeface="Times New Roman" panose="02020603050405020304" pitchFamily="18" charset="0"/>
                        </a:rPr>
                        <a:t>Visited the Streets of Morai Village </a:t>
                      </a:r>
                    </a:p>
                  </a:txBody>
                  <a:tcPr/>
                </a:tc>
                <a:tc>
                  <a:txBody>
                    <a:bodyPr/>
                    <a:lstStyle/>
                    <a:p>
                      <a:r>
                        <a:rPr lang="en-US" sz="1400" dirty="0">
                          <a:latin typeface="Times New Roman" panose="02020603050405020304" pitchFamily="18" charset="0"/>
                          <a:cs typeface="Times New Roman" panose="02020603050405020304" pitchFamily="18" charset="0"/>
                        </a:rPr>
                        <a:t>Analysed the wastage occured from House hold and Other Scopes</a:t>
                      </a:r>
                    </a:p>
                  </a:txBody>
                  <a:tcPr/>
                </a:tc>
              </a:tr>
              <a:tr h="993140">
                <a:tc>
                  <a:txBody>
                    <a:bodyPr/>
                    <a:lstStyle/>
                    <a:p>
                      <a:r>
                        <a:rPr lang="en-US" sz="1400" dirty="0" smtClean="0">
                          <a:latin typeface="Times New Roman" panose="02020603050405020304" pitchFamily="18" charset="0"/>
                          <a:cs typeface="Times New Roman" panose="02020603050405020304" pitchFamily="18" charset="0"/>
                        </a:rPr>
                        <a:t>08/09/23</a:t>
                      </a:r>
                    </a:p>
                    <a:p>
                      <a:r>
                        <a:rPr lang="en-US" sz="1400" dirty="0" smtClean="0">
                          <a:latin typeface="Times New Roman" panose="02020603050405020304" pitchFamily="18" charset="0"/>
                          <a:cs typeface="Times New Roman" panose="02020603050405020304" pitchFamily="18" charset="0"/>
                        </a:rPr>
                        <a:t>Sunday</a:t>
                      </a:r>
                    </a:p>
                  </a:txBody>
                  <a:tcPr/>
                </a:tc>
                <a:tc>
                  <a:txBody>
                    <a:bodyPr/>
                    <a:lstStyle/>
                    <a:p>
                      <a:r>
                        <a:rPr lang="en-US" sz="1400" dirty="0">
                          <a:latin typeface="Times New Roman" panose="02020603050405020304" pitchFamily="18" charset="0"/>
                          <a:cs typeface="Times New Roman" panose="02020603050405020304" pitchFamily="18" charset="0"/>
                        </a:rPr>
                        <a:t>Moved along Municipality workers in the streets of morai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smtClean="0">
                          <a:latin typeface="Times New Roman" panose="02020603050405020304" pitchFamily="18" charset="0"/>
                          <a:cs typeface="Times New Roman" panose="02020603050405020304" pitchFamily="18" charset="0"/>
                          <a:sym typeface="+mn-ea"/>
                        </a:rPr>
                        <a:t>We identified their problems.</a:t>
                      </a:r>
                    </a:p>
                  </a:txBody>
                  <a:tcPr/>
                </a:tc>
              </a:tr>
              <a:tr h="394335">
                <a:tc>
                  <a:txBody>
                    <a:bodyPr/>
                    <a:lstStyle/>
                    <a:p>
                      <a:r>
                        <a:rPr lang="en-US" sz="1400" dirty="0" smtClean="0">
                          <a:latin typeface="Times New Roman" panose="02020603050405020304" pitchFamily="18" charset="0"/>
                          <a:cs typeface="Times New Roman" panose="02020603050405020304" pitchFamily="18" charset="0"/>
                        </a:rPr>
                        <a:t>10/09/23</a:t>
                      </a:r>
                    </a:p>
                    <a:p>
                      <a:r>
                        <a:rPr lang="en-US" sz="1400" dirty="0">
                          <a:latin typeface="Times New Roman" panose="02020603050405020304" pitchFamily="18" charset="0"/>
                          <a:cs typeface="Times New Roman" panose="02020603050405020304" pitchFamily="18" charset="0"/>
                        </a:rPr>
                        <a:t>Tuesday</a:t>
                      </a:r>
                    </a:p>
                  </a:txBody>
                  <a:tcPr/>
                </a:tc>
                <a:tc>
                  <a:txBody>
                    <a:bodyPr/>
                    <a:lstStyle/>
                    <a:p>
                      <a:r>
                        <a:rPr lang="en-US" sz="1400" dirty="0">
                          <a:latin typeface="Times New Roman" panose="02020603050405020304" pitchFamily="18" charset="0"/>
                          <a:cs typeface="Times New Roman" panose="02020603050405020304" pitchFamily="18" charset="0"/>
                        </a:rPr>
                        <a:t>Visited Local Shops in </a:t>
                      </a:r>
                      <a:r>
                        <a:rPr lang="en-US" sz="1400" dirty="0" err="1" smtClean="0">
                          <a:latin typeface="Times New Roman" panose="02020603050405020304" pitchFamily="18" charset="0"/>
                          <a:cs typeface="Times New Roman" panose="02020603050405020304" pitchFamily="18" charset="0"/>
                        </a:rPr>
                        <a:t>Morai</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Plastic waste is generated more shops like wine Shop,juice shop etcc.. </a:t>
                      </a:r>
                    </a:p>
                  </a:txBody>
                  <a:tcPr/>
                </a:tc>
              </a:tr>
              <a:tr h="699135">
                <a:tc>
                  <a:txBody>
                    <a:bodyPr/>
                    <a:lstStyle/>
                    <a:p>
                      <a:r>
                        <a:rPr lang="en-US" sz="1400" dirty="0" smtClean="0">
                          <a:latin typeface="Times New Roman" panose="02020603050405020304" pitchFamily="18" charset="0"/>
                          <a:cs typeface="Times New Roman" panose="02020603050405020304" pitchFamily="18" charset="0"/>
                        </a:rPr>
                        <a:t>12/09/23</a:t>
                      </a:r>
                    </a:p>
                    <a:p>
                      <a:r>
                        <a:rPr lang="en-US" sz="1400" dirty="0">
                          <a:latin typeface="Times New Roman" panose="02020603050405020304" pitchFamily="18" charset="0"/>
                          <a:cs typeface="Times New Roman" panose="02020603050405020304" pitchFamily="18" charset="0"/>
                        </a:rPr>
                        <a:t>Thursday</a:t>
                      </a:r>
                    </a:p>
                  </a:txBody>
                  <a:tcPr/>
                </a:tc>
                <a:tc>
                  <a:txBody>
                    <a:bodyPr/>
                    <a:lstStyle/>
                    <a:p>
                      <a:r>
                        <a:rPr lang="en-US" sz="1400" dirty="0" smtClean="0">
                          <a:latin typeface="Times New Roman" panose="02020603050405020304" pitchFamily="18" charset="0"/>
                          <a:cs typeface="Times New Roman" panose="02020603050405020304" pitchFamily="18" charset="0"/>
                          <a:sym typeface="+mn-ea"/>
                        </a:rPr>
                        <a:t>Reporting about problems in village</a:t>
                      </a:r>
                      <a:endParaRPr lang="en-US" sz="1400" baseline="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sym typeface="+mn-ea"/>
                        </a:rPr>
                        <a:t>(waste management , recycling and</a:t>
                      </a:r>
                      <a:endParaRPr lang="en-US" sz="1400" baseline="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sym typeface="+mn-ea"/>
                        </a:rPr>
                        <a:t>segregation).</a:t>
                      </a:r>
                      <a:endParaRPr lang="en-US" sz="1400" dirty="0" smtClean="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sym typeface="+mn-ea"/>
                        </a:rPr>
                        <a:t>Successfully data collected.</a:t>
                      </a:r>
                    </a:p>
                  </a:txBody>
                  <a:tcPr/>
                </a:tc>
              </a:tr>
            </a:tbl>
          </a:graphicData>
        </a:graphic>
      </p:graphicFrame>
      <p:sp>
        <p:nvSpPr>
          <p:cNvPr id="4" name="Date Placeholder 3"/>
          <p:cNvSpPr>
            <a:spLocks noGrp="1"/>
          </p:cNvSpPr>
          <p:nvPr>
            <p:ph type="dt" sz="half" idx="10"/>
          </p:nvPr>
        </p:nvSpPr>
        <p:spPr/>
        <p:txBody>
          <a:bodyPr/>
          <a:lstStyle/>
          <a:p>
            <a:fld id="{29B7F2CF-3883-4F4C-B632-6E38E4E094B5}" type="datetime1">
              <a:rPr lang="en-IN" smtClean="0"/>
              <a:pPr/>
              <a:t>08-11-2023</a:t>
            </a:fld>
            <a:endParaRPr lang="en-IN"/>
          </a:p>
        </p:txBody>
      </p:sp>
      <p:sp>
        <p:nvSpPr>
          <p:cNvPr id="6" name="Slide Number Placeholder 5"/>
          <p:cNvSpPr>
            <a:spLocks noGrp="1"/>
          </p:cNvSpPr>
          <p:nvPr>
            <p:ph type="sldNum" sz="quarter" idx="12"/>
          </p:nvPr>
        </p:nvSpPr>
        <p:spPr/>
        <p:txBody>
          <a:bodyPr/>
          <a:lstStyle/>
          <a:p>
            <a:fld id="{FA00FD27-8DB0-4CB2-BD37-BEA95C6A1008}" type="slidenum">
              <a:rPr lang="en-IN" smtClean="0"/>
              <a:pPr/>
              <a:t>6</a:t>
            </a:fld>
            <a:endParaRPr lang="en-IN"/>
          </a:p>
        </p:txBody>
      </p:sp>
      <p:sp>
        <p:nvSpPr>
          <p:cNvPr id="8" name="Footer Placeholder 2"/>
          <p:cNvSpPr>
            <a:spLocks noGrp="1"/>
          </p:cNvSpPr>
          <p:nvPr>
            <p:ph type="ftr" sz="quarter" idx="11"/>
          </p:nvPr>
        </p:nvSpPr>
        <p:spPr>
          <a:xfrm>
            <a:off x="685800" y="6272785"/>
            <a:ext cx="5632140" cy="365125"/>
          </a:xfrm>
        </p:spPr>
        <p:txBody>
          <a:bodyPr/>
          <a:lstStyle/>
          <a:p>
            <a:r>
              <a:rPr lang="en-IN" dirty="0"/>
              <a:t>BATCH NO:</a:t>
            </a:r>
            <a:r>
              <a:rPr lang="en-US" altLang="en-IN" dirty="0"/>
              <a:t>225</a:t>
            </a:r>
            <a:r>
              <a:rPr lang="en-IN" dirty="0"/>
              <a:t>     DEPARTMENT ELECTRONICS AND COMMUNICATION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10" y="332740"/>
            <a:ext cx="7232650" cy="998220"/>
          </a:xfrm>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SURVEY-DETAILS</a:t>
            </a:r>
          </a:p>
        </p:txBody>
      </p:sp>
      <p:sp>
        <p:nvSpPr>
          <p:cNvPr id="3" name="Content Placeholder 2"/>
          <p:cNvSpPr>
            <a:spLocks noGrp="1"/>
          </p:cNvSpPr>
          <p:nvPr>
            <p:ph sz="half" idx="1"/>
          </p:nvPr>
        </p:nvSpPr>
        <p:spPr/>
        <p:txBody>
          <a:bodyPr>
            <a:noAutofit/>
          </a:bodyPr>
          <a:lstStyle/>
          <a:p>
            <a:pPr marL="0" indent="0" algn="just">
              <a:buNone/>
            </a:pPr>
            <a:r>
              <a:rPr lang="en-US" altLang="en-IN" dirty="0">
                <a:latin typeface="Times New Roman" panose="02020603050405020304" pitchFamily="18" charset="0"/>
                <a:cs typeface="Times New Roman" panose="02020603050405020304" pitchFamily="18" charset="0"/>
              </a:rPr>
              <a:t> </a:t>
            </a: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dirty="0"/>
          </a:p>
        </p:txBody>
      </p:sp>
      <p:sp>
        <p:nvSpPr>
          <p:cNvPr id="11" name="Footer Placeholder 2"/>
          <p:cNvSpPr>
            <a:spLocks noGrp="1"/>
          </p:cNvSpPr>
          <p:nvPr>
            <p:ph type="ftr" sz="quarter" idx="11"/>
          </p:nvPr>
        </p:nvSpPr>
        <p:spPr>
          <a:xfrm>
            <a:off x="611505" y="6381115"/>
            <a:ext cx="5832703" cy="365125"/>
          </a:xfrm>
        </p:spPr>
        <p:txBody>
          <a:bodyPr/>
          <a:lstStyle/>
          <a:p>
            <a:r>
              <a:rPr lang="en-IN" dirty="0"/>
              <a:t>BATCH NO:</a:t>
            </a:r>
            <a:r>
              <a:rPr lang="en-US" altLang="en-IN" dirty="0"/>
              <a:t>225</a:t>
            </a:r>
            <a:r>
              <a:rPr lang="en-IN" dirty="0"/>
              <a:t>        DEPARTMENT ELECTRONICS AND COMMUNICATION ENGINEERING</a:t>
            </a:r>
          </a:p>
        </p:txBody>
      </p:sp>
      <p:sp>
        <p:nvSpPr>
          <p:cNvPr id="4" name="Text Box 3"/>
          <p:cNvSpPr txBox="1"/>
          <p:nvPr/>
        </p:nvSpPr>
        <p:spPr>
          <a:xfrm>
            <a:off x="395605" y="1196975"/>
            <a:ext cx="6394450" cy="922020"/>
          </a:xfrm>
          <a:prstGeom prst="rect">
            <a:avLst/>
          </a:prstGeom>
          <a:noFill/>
        </p:spPr>
        <p:txBody>
          <a:bodyPr wrap="square" rtlCol="0" anchor="t">
            <a:spAutoFit/>
          </a:bodyPr>
          <a:lstStyle/>
          <a:p>
            <a:r>
              <a:rPr lang="en-US" dirty="0" smtClean="0">
                <a:latin typeface="Times New Roman" panose="02020603050405020304" pitchFamily="18" charset="0"/>
                <a:cs typeface="Times New Roman" panose="02020603050405020304" pitchFamily="18" charset="0"/>
                <a:sym typeface="+mn-ea"/>
              </a:rPr>
              <a:t>We conducted one online survey  that is to know about how people will manage their household waste and how they recycle, and segregation the waste.</a:t>
            </a:r>
            <a:endParaRPr lang="en-US"/>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1015" y="2118995"/>
            <a:ext cx="3998977" cy="397764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4778" y="2094230"/>
            <a:ext cx="3631638" cy="41763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SURVEY</a:t>
            </a:r>
            <a:r>
              <a:rPr lang="en-IN" sz="2400" b="1" dirty="0">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ANALYSIS</a:t>
            </a: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8</a:t>
            </a:fld>
            <a:endParaRPr lang="en-IN" dirty="0"/>
          </a:p>
        </p:txBody>
      </p:sp>
      <p:sp>
        <p:nvSpPr>
          <p:cNvPr id="7" name="Footer Placeholder 2"/>
          <p:cNvSpPr>
            <a:spLocks noGrp="1"/>
          </p:cNvSpPr>
          <p:nvPr>
            <p:ph type="ftr" sz="quarter" idx="11"/>
          </p:nvPr>
        </p:nvSpPr>
        <p:spPr>
          <a:xfrm>
            <a:off x="685800" y="6272785"/>
            <a:ext cx="5830416" cy="365125"/>
          </a:xfrm>
        </p:spPr>
        <p:txBody>
          <a:bodyPr/>
          <a:lstStyle/>
          <a:p>
            <a:r>
              <a:rPr lang="en-IN" dirty="0"/>
              <a:t>BATCH NO:  </a:t>
            </a:r>
            <a:r>
              <a:rPr lang="en-IN" dirty="0" smtClean="0"/>
              <a:t>225  </a:t>
            </a:r>
            <a:r>
              <a:rPr lang="en-IN" dirty="0"/>
              <a:t>DEPARTMENT ELECTRONICS AND COMMUNICATION ENGINEERING</a:t>
            </a:r>
          </a:p>
        </p:txBody>
      </p:sp>
      <p:sp>
        <p:nvSpPr>
          <p:cNvPr id="4" name="Content Placeholder 2"/>
          <p:cNvSpPr>
            <a:spLocks noGrp="1"/>
          </p:cNvSpPr>
          <p:nvPr/>
        </p:nvSpPr>
        <p:spPr>
          <a:xfrm>
            <a:off x="827405" y="1268529"/>
            <a:ext cx="8229600" cy="515966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nvSpPr>
        <p:spPr>
          <a:xfrm>
            <a:off x="467360" y="1340284"/>
            <a:ext cx="8229600" cy="515966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a:lstStyle>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971550" y="1772920"/>
            <a:ext cx="2983230" cy="3977640"/>
          </a:xfrm>
          <a:prstGeom prst="rect">
            <a:avLst/>
          </a:prstGeom>
        </p:spPr>
      </p:pic>
      <p:pic>
        <p:nvPicPr>
          <p:cNvPr id="13" name="Content Placeholder 1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932045" y="1772920"/>
            <a:ext cx="2705735" cy="1650365"/>
          </a:xfrm>
          <a:prstGeom prst="rect">
            <a:avLst/>
          </a:prstGeom>
        </p:spPr>
      </p:pic>
      <p:pic>
        <p:nvPicPr>
          <p:cNvPr id="19" name="Content Placeholder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3573016"/>
            <a:ext cx="3384376" cy="23484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SURVEY ANALYSIS</a:t>
            </a:r>
          </a:p>
        </p:txBody>
      </p:sp>
      <p:sp>
        <p:nvSpPr>
          <p:cNvPr id="6" name="Date Placeholder 5"/>
          <p:cNvSpPr>
            <a:spLocks noGrp="1"/>
          </p:cNvSpPr>
          <p:nvPr>
            <p:ph type="dt" sz="half" idx="10"/>
          </p:nvPr>
        </p:nvSpPr>
        <p:spPr/>
        <p:txBody>
          <a:bodyPr/>
          <a:lstStyle/>
          <a:p>
            <a:fld id="{9BEE4593-0D8E-4444-A56B-222217CE2EFB}" type="datetime1">
              <a:rPr lang="en-IN" smtClean="0"/>
              <a:pPr/>
              <a:t>08-11-2023</a:t>
            </a:fld>
            <a:endParaRPr lang="en-IN"/>
          </a:p>
        </p:txBody>
      </p:sp>
      <p:sp>
        <p:nvSpPr>
          <p:cNvPr id="5" name="Slide Number Placeholder 4"/>
          <p:cNvSpPr>
            <a:spLocks noGrp="1"/>
          </p:cNvSpPr>
          <p:nvPr>
            <p:ph type="sldNum" sz="quarter" idx="12"/>
          </p:nvPr>
        </p:nvSpPr>
        <p:spPr/>
        <p:txBody>
          <a:bodyPr/>
          <a:lstStyle/>
          <a:p>
            <a:fld id="{FA00FD27-8DB0-4CB2-BD37-BEA95C6A1008}" type="slidenum">
              <a:rPr lang="en-IN" smtClean="0"/>
              <a:pPr/>
              <a:t>9</a:t>
            </a:fld>
            <a:endParaRPr lang="en-IN" dirty="0"/>
          </a:p>
        </p:txBody>
      </p:sp>
      <p:sp>
        <p:nvSpPr>
          <p:cNvPr id="9" name="Footer Placeholder 2"/>
          <p:cNvSpPr>
            <a:spLocks noGrp="1"/>
          </p:cNvSpPr>
          <p:nvPr>
            <p:ph type="ftr" sz="quarter" idx="11"/>
          </p:nvPr>
        </p:nvSpPr>
        <p:spPr>
          <a:xfrm>
            <a:off x="539552" y="6309320"/>
            <a:ext cx="5686400" cy="365125"/>
          </a:xfrm>
        </p:spPr>
        <p:txBody>
          <a:bodyPr/>
          <a:lstStyle/>
          <a:p>
            <a:r>
              <a:rPr lang="en-IN" dirty="0"/>
              <a:t>BATCH NO:</a:t>
            </a:r>
            <a:r>
              <a:rPr lang="en-US" altLang="en-IN" dirty="0"/>
              <a:t>225</a:t>
            </a:r>
            <a:r>
              <a:rPr lang="en-IN" dirty="0"/>
              <a:t>      DEPARTMENT ELECTRONICS AND COMMUNICATION ENGINEERING</a:t>
            </a:r>
          </a:p>
        </p:txBody>
      </p:sp>
      <p:pic>
        <p:nvPicPr>
          <p:cNvPr id="15" name="Content Placeholder 1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512" y="2132856"/>
            <a:ext cx="5343430" cy="3495494"/>
          </a:xfrm>
          <a:prstGeom prst="rect">
            <a:avLst/>
          </a:prstGeom>
        </p:spPr>
      </p:pic>
      <p:sp>
        <p:nvSpPr>
          <p:cNvPr id="10" name="Oval 9"/>
          <p:cNvSpPr/>
          <p:nvPr/>
        </p:nvSpPr>
        <p:spPr>
          <a:xfrm>
            <a:off x="4859526" y="2988799"/>
            <a:ext cx="360040" cy="36004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endParaRPr>
          </a:p>
        </p:txBody>
      </p:sp>
      <p:sp>
        <p:nvSpPr>
          <p:cNvPr id="11" name="Oval 10"/>
          <p:cNvSpPr/>
          <p:nvPr/>
        </p:nvSpPr>
        <p:spPr>
          <a:xfrm>
            <a:off x="4859526" y="3656303"/>
            <a:ext cx="360040" cy="323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9"/>
          <p:cNvSpPr txBox="1"/>
          <p:nvPr/>
        </p:nvSpPr>
        <p:spPr>
          <a:xfrm>
            <a:off x="5220072" y="2852936"/>
            <a:ext cx="3384376"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33.3% of people aware of waste segregation, recycling, managing.</a:t>
            </a:r>
            <a:endParaRPr lang="en-IN" sz="1600" dirty="0">
              <a:latin typeface="Times New Roman" panose="02020603050405020304" pitchFamily="18" charset="0"/>
              <a:cs typeface="Times New Roman" panose="02020603050405020304" pitchFamily="18" charset="0"/>
            </a:endParaRPr>
          </a:p>
        </p:txBody>
      </p:sp>
      <p:sp>
        <p:nvSpPr>
          <p:cNvPr id="13" name="TextBox 10"/>
          <p:cNvSpPr txBox="1"/>
          <p:nvPr/>
        </p:nvSpPr>
        <p:spPr>
          <a:xfrm>
            <a:off x="5220072" y="3541368"/>
            <a:ext cx="3672408"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37.5%of people don’t know importance of waste management,recycling,segregation.</a:t>
            </a:r>
            <a:endParaRPr lang="en-IN" sz="1600" dirty="0">
              <a:latin typeface="Times New Roman" panose="02020603050405020304" pitchFamily="18" charset="0"/>
              <a:cs typeface="Times New Roman" panose="02020603050405020304" pitchFamily="18" charset="0"/>
            </a:endParaRPr>
          </a:p>
        </p:txBody>
      </p:sp>
      <p:sp>
        <p:nvSpPr>
          <p:cNvPr id="14" name="Oval 13"/>
          <p:cNvSpPr/>
          <p:nvPr/>
        </p:nvSpPr>
        <p:spPr>
          <a:xfrm>
            <a:off x="4859526" y="4293148"/>
            <a:ext cx="360040" cy="351329"/>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3"/>
          <p:cNvSpPr txBox="1"/>
          <p:nvPr/>
        </p:nvSpPr>
        <p:spPr>
          <a:xfrm>
            <a:off x="5220072" y="4126143"/>
            <a:ext cx="3384376"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29.2% of people they have some knowledge about these.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73</TotalTime>
  <Words>1058</Words>
  <Application>Microsoft Office PowerPoint</Application>
  <PresentationFormat>On-screen Show (4:3)</PresentationFormat>
  <Paragraphs>192</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Wood Type</vt:lpstr>
      <vt:lpstr>PowerPoint Presentation</vt:lpstr>
      <vt:lpstr>Agenda</vt:lpstr>
      <vt:lpstr>ABSTRACT</vt:lpstr>
      <vt:lpstr>OBJECTIVES</vt:lpstr>
      <vt:lpstr>INTRODUCTION ABOUT VILLAGE</vt:lpstr>
      <vt:lpstr>ACTIVITY LOG</vt:lpstr>
      <vt:lpstr>SURVEY-DETAILS</vt:lpstr>
      <vt:lpstr>SURVEY ANALYSIS</vt:lpstr>
      <vt:lpstr>SURVEY ANALYSIS</vt:lpstr>
      <vt:lpstr>SOCIETY RELEVANT PROBLEM IDENTIFICATION</vt:lpstr>
      <vt:lpstr>PROTOTYPE/DEVELOPMENT OF NEW SOLUTION</vt:lpstr>
      <vt:lpstr>Components </vt:lpstr>
      <vt:lpstr>Working principle</vt:lpstr>
      <vt:lpstr>FLOW CHART </vt:lpstr>
      <vt:lpstr>GEO TAGGED PHOTOS ,VIDEO LINK   </vt:lpstr>
      <vt:lpstr>AUTHENTICATED SIGNATURES PROOF AND DETAIL.  </vt:lpstr>
      <vt:lpstr>RECOMMENDATIONS AND CONCLUSIONS  OF THE COMMUNITY SERVICE PROJECT.</vt:lpstr>
      <vt:lpstr>PLAGIARISM REPORT.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Asus</cp:lastModifiedBy>
  <cp:revision>107</cp:revision>
  <dcterms:created xsi:type="dcterms:W3CDTF">2019-08-05T06:49:00Z</dcterms:created>
  <dcterms:modified xsi:type="dcterms:W3CDTF">2023-11-08T13:29:55Z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B58D941A36A844B388CC81F6601AD4D2</vt:lpwstr>
  </property>
  <property fmtid="{D5CDD505-2E9C-101B-9397-08002B2CF9AE}" pid="3" name="KSOProductBuildVer">
    <vt:lpwstr>1033-11.2.0.11225</vt:lpwstr>
  </property>
</Properties>
</file>