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9" r:id="rId4"/>
    <p:sldId id="258" r:id="rId5"/>
    <p:sldId id="261" r:id="rId6"/>
    <p:sldId id="260"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3" d="100"/>
          <a:sy n="93" d="100"/>
        </p:scale>
        <p:origin x="53"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theme" Target="theme/theme1.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viewProps" Target="viewProps.xml" /><Relationship Id="rId5" Type="http://schemas.openxmlformats.org/officeDocument/2006/relationships/slide" Target="slides/slide4.xml" /><Relationship Id="rId10"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8.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A72489BB-CD8F-4C71-A764-62C016F9DD1A}" type="datetimeFigureOut">
              <a:rPr lang="en-IN" smtClean="0"/>
              <a:t>10-06-2024</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43927064-330F-40D1-9EA2-C67342A8AB46}" type="slidenum">
              <a:rPr lang="en-IN" smtClean="0"/>
              <a:t>‹#›</a:t>
            </a:fld>
            <a:endParaRPr lang="en-IN"/>
          </a:p>
        </p:txBody>
      </p:sp>
    </p:spTree>
    <p:extLst>
      <p:ext uri="{BB962C8B-B14F-4D97-AF65-F5344CB8AC3E}">
        <p14:creationId xmlns:p14="http://schemas.microsoft.com/office/powerpoint/2010/main" val="38030844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72489BB-CD8F-4C71-A764-62C016F9DD1A}" type="datetimeFigureOut">
              <a:rPr lang="en-IN" smtClean="0"/>
              <a:t>10-06-2024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927064-330F-40D1-9EA2-C67342A8AB46}" type="slidenum">
              <a:rPr lang="en-IN" smtClean="0"/>
              <a:t>‹#›</a:t>
            </a:fld>
            <a:endParaRPr lang="en-IN"/>
          </a:p>
        </p:txBody>
      </p:sp>
    </p:spTree>
    <p:extLst>
      <p:ext uri="{BB962C8B-B14F-4D97-AF65-F5344CB8AC3E}">
        <p14:creationId xmlns:p14="http://schemas.microsoft.com/office/powerpoint/2010/main" val="30196141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A72489BB-CD8F-4C71-A764-62C016F9DD1A}" type="datetimeFigureOut">
              <a:rPr lang="en-IN" smtClean="0"/>
              <a:t>10-06-2024</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43927064-330F-40D1-9EA2-C67342A8AB46}" type="slidenum">
              <a:rPr lang="en-IN" smtClean="0"/>
              <a:t>‹#›</a:t>
            </a:fld>
            <a:endParaRPr lang="en-IN"/>
          </a:p>
        </p:txBody>
      </p:sp>
    </p:spTree>
    <p:extLst>
      <p:ext uri="{BB962C8B-B14F-4D97-AF65-F5344CB8AC3E}">
        <p14:creationId xmlns:p14="http://schemas.microsoft.com/office/powerpoint/2010/main" val="7633075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A72489BB-CD8F-4C71-A764-62C016F9DD1A}" type="datetimeFigureOut">
              <a:rPr lang="en-IN" smtClean="0"/>
              <a:t>10-06-2024</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43927064-330F-40D1-9EA2-C67342A8AB46}" type="slidenum">
              <a:rPr lang="en-IN" smtClean="0"/>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2467508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A72489BB-CD8F-4C71-A764-62C016F9DD1A}" type="datetimeFigureOut">
              <a:rPr lang="en-IN" smtClean="0"/>
              <a:t>10-06-2024</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43927064-330F-40D1-9EA2-C67342A8AB46}" type="slidenum">
              <a:rPr lang="en-IN" smtClean="0"/>
              <a:t>‹#›</a:t>
            </a:fld>
            <a:endParaRPr lang="en-IN"/>
          </a:p>
        </p:txBody>
      </p:sp>
    </p:spTree>
    <p:extLst>
      <p:ext uri="{BB962C8B-B14F-4D97-AF65-F5344CB8AC3E}">
        <p14:creationId xmlns:p14="http://schemas.microsoft.com/office/powerpoint/2010/main" val="16838014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72489BB-CD8F-4C71-A764-62C016F9DD1A}" type="datetimeFigureOut">
              <a:rPr lang="en-IN" smtClean="0"/>
              <a:t>10-06-2024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3927064-330F-40D1-9EA2-C67342A8AB46}" type="slidenum">
              <a:rPr lang="en-IN" smtClean="0"/>
              <a:t>‹#›</a:t>
            </a:fld>
            <a:endParaRPr lang="en-IN"/>
          </a:p>
        </p:txBody>
      </p:sp>
    </p:spTree>
    <p:extLst>
      <p:ext uri="{BB962C8B-B14F-4D97-AF65-F5344CB8AC3E}">
        <p14:creationId xmlns:p14="http://schemas.microsoft.com/office/powerpoint/2010/main" val="3861232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72489BB-CD8F-4C71-A764-62C016F9DD1A}" type="datetimeFigureOut">
              <a:rPr lang="en-IN" smtClean="0"/>
              <a:t>10-06-2024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3927064-330F-40D1-9EA2-C67342A8AB46}" type="slidenum">
              <a:rPr lang="en-IN" smtClean="0"/>
              <a:t>‹#›</a:t>
            </a:fld>
            <a:endParaRPr lang="en-IN"/>
          </a:p>
        </p:txBody>
      </p:sp>
    </p:spTree>
    <p:extLst>
      <p:ext uri="{BB962C8B-B14F-4D97-AF65-F5344CB8AC3E}">
        <p14:creationId xmlns:p14="http://schemas.microsoft.com/office/powerpoint/2010/main" val="34133503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2489BB-CD8F-4C71-A764-62C016F9DD1A}" type="datetimeFigureOut">
              <a:rPr lang="en-IN" smtClean="0"/>
              <a:t>10-06-2024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927064-330F-40D1-9EA2-C67342A8AB46}" type="slidenum">
              <a:rPr lang="en-IN" smtClean="0"/>
              <a:t>‹#›</a:t>
            </a:fld>
            <a:endParaRPr lang="en-IN"/>
          </a:p>
        </p:txBody>
      </p:sp>
    </p:spTree>
    <p:extLst>
      <p:ext uri="{BB962C8B-B14F-4D97-AF65-F5344CB8AC3E}">
        <p14:creationId xmlns:p14="http://schemas.microsoft.com/office/powerpoint/2010/main" val="3718624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A72489BB-CD8F-4C71-A764-62C016F9DD1A}" type="datetimeFigureOut">
              <a:rPr lang="en-IN" smtClean="0"/>
              <a:t>10-06-2024</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43927064-330F-40D1-9EA2-C67342A8AB46}" type="slidenum">
              <a:rPr lang="en-IN" smtClean="0"/>
              <a:t>‹#›</a:t>
            </a:fld>
            <a:endParaRPr lang="en-IN"/>
          </a:p>
        </p:txBody>
      </p:sp>
    </p:spTree>
    <p:extLst>
      <p:ext uri="{BB962C8B-B14F-4D97-AF65-F5344CB8AC3E}">
        <p14:creationId xmlns:p14="http://schemas.microsoft.com/office/powerpoint/2010/main" val="3832277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2489BB-CD8F-4C71-A764-62C016F9DD1A}" type="datetimeFigureOut">
              <a:rPr lang="en-IN" smtClean="0"/>
              <a:t>10-06-2024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927064-330F-40D1-9EA2-C67342A8AB46}" type="slidenum">
              <a:rPr lang="en-IN" smtClean="0"/>
              <a:t>‹#›</a:t>
            </a:fld>
            <a:endParaRPr lang="en-IN"/>
          </a:p>
        </p:txBody>
      </p:sp>
    </p:spTree>
    <p:extLst>
      <p:ext uri="{BB962C8B-B14F-4D97-AF65-F5344CB8AC3E}">
        <p14:creationId xmlns:p14="http://schemas.microsoft.com/office/powerpoint/2010/main" val="2814639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A72489BB-CD8F-4C71-A764-62C016F9DD1A}" type="datetimeFigureOut">
              <a:rPr lang="en-IN" smtClean="0"/>
              <a:t>10-06-2024</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43927064-330F-40D1-9EA2-C67342A8AB46}" type="slidenum">
              <a:rPr lang="en-IN" smtClean="0"/>
              <a:t>‹#›</a:t>
            </a:fld>
            <a:endParaRPr lang="en-IN"/>
          </a:p>
        </p:txBody>
      </p:sp>
    </p:spTree>
    <p:extLst>
      <p:ext uri="{BB962C8B-B14F-4D97-AF65-F5344CB8AC3E}">
        <p14:creationId xmlns:p14="http://schemas.microsoft.com/office/powerpoint/2010/main" val="19902566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72489BB-CD8F-4C71-A764-62C016F9DD1A}" type="datetimeFigureOut">
              <a:rPr lang="en-IN" smtClean="0"/>
              <a:t>10-06-2024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927064-330F-40D1-9EA2-C67342A8AB46}" type="slidenum">
              <a:rPr lang="en-IN" smtClean="0"/>
              <a:t>‹#›</a:t>
            </a:fld>
            <a:endParaRPr lang="en-IN"/>
          </a:p>
        </p:txBody>
      </p:sp>
    </p:spTree>
    <p:extLst>
      <p:ext uri="{BB962C8B-B14F-4D97-AF65-F5344CB8AC3E}">
        <p14:creationId xmlns:p14="http://schemas.microsoft.com/office/powerpoint/2010/main" val="35868664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72489BB-CD8F-4C71-A764-62C016F9DD1A}" type="datetimeFigureOut">
              <a:rPr lang="en-IN" smtClean="0"/>
              <a:t>10-06-2024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3927064-330F-40D1-9EA2-C67342A8AB46}" type="slidenum">
              <a:rPr lang="en-IN" smtClean="0"/>
              <a:t>‹#›</a:t>
            </a:fld>
            <a:endParaRPr lang="en-IN"/>
          </a:p>
        </p:txBody>
      </p:sp>
    </p:spTree>
    <p:extLst>
      <p:ext uri="{BB962C8B-B14F-4D97-AF65-F5344CB8AC3E}">
        <p14:creationId xmlns:p14="http://schemas.microsoft.com/office/powerpoint/2010/main" val="1040250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72489BB-CD8F-4C71-A764-62C016F9DD1A}" type="datetimeFigureOut">
              <a:rPr lang="en-IN" smtClean="0"/>
              <a:t>10-06-2024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3927064-330F-40D1-9EA2-C67342A8AB46}" type="slidenum">
              <a:rPr lang="en-IN" smtClean="0"/>
              <a:t>‹#›</a:t>
            </a:fld>
            <a:endParaRPr lang="en-IN"/>
          </a:p>
        </p:txBody>
      </p:sp>
    </p:spTree>
    <p:extLst>
      <p:ext uri="{BB962C8B-B14F-4D97-AF65-F5344CB8AC3E}">
        <p14:creationId xmlns:p14="http://schemas.microsoft.com/office/powerpoint/2010/main" val="41890804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2489BB-CD8F-4C71-A764-62C016F9DD1A}" type="datetimeFigureOut">
              <a:rPr lang="en-IN" smtClean="0"/>
              <a:t>10-06-2024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3927064-330F-40D1-9EA2-C67342A8AB46}" type="slidenum">
              <a:rPr lang="en-IN" smtClean="0"/>
              <a:t>‹#›</a:t>
            </a:fld>
            <a:endParaRPr lang="en-IN"/>
          </a:p>
        </p:txBody>
      </p:sp>
    </p:spTree>
    <p:extLst>
      <p:ext uri="{BB962C8B-B14F-4D97-AF65-F5344CB8AC3E}">
        <p14:creationId xmlns:p14="http://schemas.microsoft.com/office/powerpoint/2010/main" val="11799670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72489BB-CD8F-4C71-A764-62C016F9DD1A}" type="datetimeFigureOut">
              <a:rPr lang="en-IN" smtClean="0"/>
              <a:t>10-06-2024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927064-330F-40D1-9EA2-C67342A8AB46}" type="slidenum">
              <a:rPr lang="en-IN" smtClean="0"/>
              <a:t>‹#›</a:t>
            </a:fld>
            <a:endParaRPr lang="en-IN"/>
          </a:p>
        </p:txBody>
      </p:sp>
    </p:spTree>
    <p:extLst>
      <p:ext uri="{BB962C8B-B14F-4D97-AF65-F5344CB8AC3E}">
        <p14:creationId xmlns:p14="http://schemas.microsoft.com/office/powerpoint/2010/main" val="42109598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72489BB-CD8F-4C71-A764-62C016F9DD1A}" type="datetimeFigureOut">
              <a:rPr lang="en-IN" smtClean="0"/>
              <a:t>10-06-2024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927064-330F-40D1-9EA2-C67342A8AB46}" type="slidenum">
              <a:rPr lang="en-IN" smtClean="0"/>
              <a:t>‹#›</a:t>
            </a:fld>
            <a:endParaRPr lang="en-IN"/>
          </a:p>
        </p:txBody>
      </p:sp>
    </p:spTree>
    <p:extLst>
      <p:ext uri="{BB962C8B-B14F-4D97-AF65-F5344CB8AC3E}">
        <p14:creationId xmlns:p14="http://schemas.microsoft.com/office/powerpoint/2010/main" val="24275602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1.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72489BB-CD8F-4C71-A764-62C016F9DD1A}" type="datetimeFigureOut">
              <a:rPr lang="en-IN" smtClean="0"/>
              <a:t>10-06-2024</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3927064-330F-40D1-9EA2-C67342A8AB46}" type="slidenum">
              <a:rPr lang="en-IN" smtClean="0"/>
              <a:t>‹#›</a:t>
            </a:fld>
            <a:endParaRPr lang="en-IN"/>
          </a:p>
        </p:txBody>
      </p:sp>
    </p:spTree>
    <p:extLst>
      <p:ext uri="{BB962C8B-B14F-4D97-AF65-F5344CB8AC3E}">
        <p14:creationId xmlns:p14="http://schemas.microsoft.com/office/powerpoint/2010/main" val="4228117732"/>
      </p:ext>
    </p:extLst>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0876F-537C-6B14-5300-00CBC28EDEF8}"/>
              </a:ext>
            </a:extLst>
          </p:cNvPr>
          <p:cNvSpPr>
            <a:spLocks noGrp="1"/>
          </p:cNvSpPr>
          <p:nvPr>
            <p:ph type="ctrTitle"/>
          </p:nvPr>
        </p:nvSpPr>
        <p:spPr>
          <a:xfrm>
            <a:off x="1724742" y="2506839"/>
            <a:ext cx="9448800" cy="1029680"/>
          </a:xfrm>
        </p:spPr>
        <p:txBody>
          <a:bodyPr/>
          <a:lstStyle/>
          <a:p>
            <a:r>
              <a:rPr lang="en-US" dirty="0">
                <a:latin typeface="Times New Roman" panose="02020603050405020304" pitchFamily="18" charset="0"/>
                <a:cs typeface="Times New Roman" panose="02020603050405020304" pitchFamily="18" charset="0"/>
              </a:rPr>
              <a:t>Crime RATE ANALYSIS </a:t>
            </a:r>
            <a:endParaRPr lang="en-IN"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E2FE8CCF-CE32-121E-CF83-3AB432C346B5}"/>
              </a:ext>
            </a:extLst>
          </p:cNvPr>
          <p:cNvSpPr>
            <a:spLocks noGrp="1"/>
          </p:cNvSpPr>
          <p:nvPr>
            <p:ph type="subTitle" idx="1"/>
          </p:nvPr>
        </p:nvSpPr>
        <p:spPr/>
        <p:txBody>
          <a:bodyPr/>
          <a:lstStyle/>
          <a:p>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61327E7B-D4A0-870D-C919-E56F3FCF7F40}"/>
              </a:ext>
            </a:extLst>
          </p:cNvPr>
          <p:cNvSpPr txBox="1"/>
          <p:nvPr/>
        </p:nvSpPr>
        <p:spPr>
          <a:xfrm>
            <a:off x="1299409" y="3994835"/>
            <a:ext cx="2719137"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Presented By,</a:t>
            </a:r>
          </a:p>
          <a:p>
            <a:r>
              <a:rPr lang="en-US" dirty="0">
                <a:latin typeface="Times New Roman" panose="02020603050405020304" pitchFamily="18" charset="0"/>
                <a:cs typeface="Times New Roman" panose="02020603050405020304" pitchFamily="18" charset="0"/>
              </a:rPr>
              <a:t>Batch - 05</a:t>
            </a:r>
            <a:endParaRPr lang="en-IN"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BE5C23D5-491F-BC93-CFF2-B27C20AD7E44}"/>
              </a:ext>
            </a:extLst>
          </p:cNvPr>
          <p:cNvSpPr txBox="1"/>
          <p:nvPr/>
        </p:nvSpPr>
        <p:spPr>
          <a:xfrm>
            <a:off x="7836569" y="3717836"/>
            <a:ext cx="5093368" cy="923330"/>
          </a:xfrm>
          <a:prstGeom prst="rect">
            <a:avLst/>
          </a:prstGeom>
          <a:noFill/>
        </p:spPr>
        <p:txBody>
          <a:bodyPr wrap="square" rtlCol="0">
            <a:spAutoFit/>
          </a:bodyPr>
          <a:lstStyle/>
          <a:p>
            <a:r>
              <a:rPr lang="en-US" dirty="0" err="1">
                <a:latin typeface="Times New Roman" panose="02020603050405020304" pitchFamily="18" charset="0"/>
                <a:cs typeface="Times New Roman" panose="02020603050405020304" pitchFamily="18" charset="0"/>
              </a:rPr>
              <a:t>M.Shanmukha</a:t>
            </a:r>
            <a:r>
              <a:rPr lang="en-US" dirty="0">
                <a:latin typeface="Times New Roman" panose="02020603050405020304" pitchFamily="18" charset="0"/>
                <a:cs typeface="Times New Roman" panose="02020603050405020304" pitchFamily="18" charset="0"/>
              </a:rPr>
              <a:t> mani (VTU20467),</a:t>
            </a:r>
          </a:p>
          <a:p>
            <a:r>
              <a:rPr lang="en-US" dirty="0" err="1">
                <a:latin typeface="Times New Roman" panose="02020603050405020304" pitchFamily="18" charset="0"/>
                <a:cs typeface="Times New Roman" panose="02020603050405020304" pitchFamily="18" charset="0"/>
              </a:rPr>
              <a:t>L.Pavan</a:t>
            </a:r>
            <a:r>
              <a:rPr lang="en-US" dirty="0">
                <a:latin typeface="Times New Roman" panose="02020603050405020304" pitchFamily="18" charset="0"/>
                <a:cs typeface="Times New Roman" panose="02020603050405020304" pitchFamily="18" charset="0"/>
              </a:rPr>
              <a:t> Kumar Reddy(VTU20456),</a:t>
            </a:r>
          </a:p>
          <a:p>
            <a:r>
              <a:rPr lang="en-US" dirty="0" err="1">
                <a:latin typeface="Times New Roman" panose="02020603050405020304" pitchFamily="18" charset="0"/>
                <a:cs typeface="Times New Roman" panose="02020603050405020304" pitchFamily="18" charset="0"/>
              </a:rPr>
              <a:t>V.Sai</a:t>
            </a:r>
            <a:r>
              <a:rPr lang="en-US" dirty="0">
                <a:latin typeface="Times New Roman" panose="02020603050405020304" pitchFamily="18" charset="0"/>
                <a:cs typeface="Times New Roman" panose="02020603050405020304" pitchFamily="18" charset="0"/>
              </a:rPr>
              <a:t> Kumar Reddy(VTU20911)</a:t>
            </a:r>
            <a:endParaRPr lang="en-IN" dirty="0">
              <a:latin typeface="Times New Roman" panose="02020603050405020304" pitchFamily="18" charset="0"/>
              <a:cs typeface="Times New Roman" panose="02020603050405020304" pitchFamily="18" charset="0"/>
            </a:endParaRPr>
          </a:p>
        </p:txBody>
      </p:sp>
      <p:pic>
        <p:nvPicPr>
          <p:cNvPr id="1026" name="Picture 2" descr="IB - 1 to 28 - FINAL">
            <a:extLst>
              <a:ext uri="{FF2B5EF4-FFF2-40B4-BE49-F238E27FC236}">
                <a16:creationId xmlns:a16="http://schemas.microsoft.com/office/drawing/2014/main" id="{2CD98CED-34A8-AEED-9889-DC2D70C12C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05275" y="721844"/>
            <a:ext cx="3981450" cy="1143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5341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136E0-2EAF-19C7-CA1B-6C8FB9DB1286}"/>
              </a:ext>
            </a:extLst>
          </p:cNvPr>
          <p:cNvSpPr>
            <a:spLocks noGrp="1"/>
          </p:cNvSpPr>
          <p:nvPr>
            <p:ph type="title"/>
          </p:nvPr>
        </p:nvSpPr>
        <p:spPr>
          <a:xfrm>
            <a:off x="699349" y="1155671"/>
            <a:ext cx="8610600" cy="1293028"/>
          </a:xfrm>
        </p:spPr>
        <p:txBody>
          <a:bodyPr/>
          <a:lstStyle/>
          <a:p>
            <a:pPr algn="just"/>
            <a:r>
              <a:rPr lang="en-IN"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A414EFB1-C8F3-4247-F5FA-48CD7861A037}"/>
              </a:ext>
            </a:extLst>
          </p:cNvPr>
          <p:cNvSpPr>
            <a:spLocks noGrp="1"/>
          </p:cNvSpPr>
          <p:nvPr>
            <p:ph idx="1"/>
          </p:nvPr>
        </p:nvSpPr>
        <p:spPr>
          <a:xfrm>
            <a:off x="439316" y="2686879"/>
            <a:ext cx="5311346" cy="4024125"/>
          </a:xfrm>
        </p:spPr>
        <p:txBody>
          <a:bodyPr/>
          <a:lstStyle/>
          <a:p>
            <a:pPr algn="just"/>
            <a:r>
              <a:rPr lang="en-US" b="0" i="0" dirty="0">
                <a:effectLst/>
                <a:latin typeface="Times New Roman" panose="02020603050405020304" pitchFamily="18" charset="0"/>
                <a:cs typeface="Times New Roman" panose="02020603050405020304" pitchFamily="18" charset="0"/>
              </a:rPr>
              <a:t>Crime rate analysis is a methodology approach used to identify crime spots and it is not an easy approach.</a:t>
            </a:r>
          </a:p>
          <a:p>
            <a:pPr algn="just"/>
            <a:r>
              <a:rPr lang="en-US" dirty="0">
                <a:latin typeface="Times New Roman" panose="02020603050405020304" pitchFamily="18" charset="0"/>
                <a:cs typeface="Times New Roman" panose="02020603050405020304" pitchFamily="18" charset="0"/>
              </a:rPr>
              <a:t>Understanding crime rates is crucial for public safety and policy-making. Analyzing trends can provide insights into underlying causes and potential solutions.</a:t>
            </a:r>
            <a:endParaRPr lang="en-IN" dirty="0">
              <a:latin typeface="Times New Roman" panose="02020603050405020304" pitchFamily="18" charset="0"/>
              <a:cs typeface="Times New Roman" panose="02020603050405020304" pitchFamily="18" charset="0"/>
            </a:endParaRPr>
          </a:p>
        </p:txBody>
      </p:sp>
      <p:pic>
        <p:nvPicPr>
          <p:cNvPr id="1026" name="Picture 2" descr="Indian Crime Rates : Analysis for Past Years &amp; Way forward | by Rohit Lal |  Medium">
            <a:extLst>
              <a:ext uri="{FF2B5EF4-FFF2-40B4-BE49-F238E27FC236}">
                <a16:creationId xmlns:a16="http://schemas.microsoft.com/office/drawing/2014/main" id="{9DEEFE08-A9B5-B528-6E95-B1475B824C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5424" y="2448699"/>
            <a:ext cx="3829050" cy="26551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35465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F84F9-7B85-FD0E-6305-11A456A8B7CE}"/>
              </a:ext>
            </a:extLst>
          </p:cNvPr>
          <p:cNvSpPr>
            <a:spLocks noGrp="1"/>
          </p:cNvSpPr>
          <p:nvPr>
            <p:ph type="title"/>
          </p:nvPr>
        </p:nvSpPr>
        <p:spPr>
          <a:xfrm>
            <a:off x="685800" y="1275119"/>
            <a:ext cx="3076832" cy="817292"/>
          </a:xfrm>
        </p:spPr>
        <p:txBody>
          <a:bodyPr/>
          <a:lstStyle/>
          <a:p>
            <a:r>
              <a:rPr lang="en-IN" dirty="0">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5CA02C62-D64F-15B6-B8F3-4C1B24947B69}"/>
              </a:ext>
            </a:extLst>
          </p:cNvPr>
          <p:cNvSpPr>
            <a:spLocks noGrp="1"/>
          </p:cNvSpPr>
          <p:nvPr>
            <p:ph idx="1"/>
          </p:nvPr>
        </p:nvSpPr>
        <p:spPr>
          <a:xfrm>
            <a:off x="685800" y="2194560"/>
            <a:ext cx="7494373" cy="4024125"/>
          </a:xfrm>
        </p:spPr>
        <p:txBody>
          <a:bodyPr/>
          <a:lstStyle/>
          <a:p>
            <a:pPr algn="just"/>
            <a:r>
              <a:rPr lang="en-US" b="0" i="0" dirty="0">
                <a:solidFill>
                  <a:srgbClr val="ECECEC"/>
                </a:solidFill>
                <a:effectLst/>
                <a:latin typeface="Times New Roman" panose="02020603050405020304" pitchFamily="18" charset="0"/>
                <a:cs typeface="Times New Roman" panose="02020603050405020304" pitchFamily="18" charset="0"/>
              </a:rPr>
              <a:t>Crime rates are a critical indicator of societal well-being and safety, influencing public policies, resource allocation, and community dynamics. This study presents a comprehensive analysis of crime rates, focusing on understanding the multifaceted factors influencing crime occurrences and the trends over time. Utilizing diverse datasets and advanced analytical techniques, this research delves into the complex interplay of socio-economic, demographic, environmental, and policy-related variables affecting crime rates.</a:t>
            </a:r>
          </a:p>
          <a:p>
            <a:pPr algn="just"/>
            <a:r>
              <a:rPr lang="en-US" b="0" i="0" dirty="0">
                <a:solidFill>
                  <a:srgbClr val="ECECEC"/>
                </a:solidFill>
                <a:effectLst/>
                <a:latin typeface="Times New Roman" panose="02020603050405020304" pitchFamily="18" charset="0"/>
                <a:cs typeface="Times New Roman" panose="02020603050405020304" pitchFamily="18" charset="0"/>
              </a:rPr>
              <a:t>Moreover, the analysis explores the impact of technological advancements, including surveillance systems and predictive policing algorithms, on crime prevention and detection.</a:t>
            </a:r>
            <a:endParaRPr lang="en-IN" dirty="0">
              <a:latin typeface="Times New Roman" panose="02020603050405020304" pitchFamily="18" charset="0"/>
              <a:cs typeface="Times New Roman" panose="02020603050405020304" pitchFamily="18" charset="0"/>
            </a:endParaRPr>
          </a:p>
        </p:txBody>
      </p:sp>
      <p:pic>
        <p:nvPicPr>
          <p:cNvPr id="2050" name="Picture 2" descr="Crime Increase Stock Illustrations – 226 Crime Increase Stock  Illustrations, Vectors &amp; Clipart - Dreamstime">
            <a:extLst>
              <a:ext uri="{FF2B5EF4-FFF2-40B4-BE49-F238E27FC236}">
                <a16:creationId xmlns:a16="http://schemas.microsoft.com/office/drawing/2014/main" id="{76C9A5CF-3881-C728-6D24-58154858AA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38810" y="2631681"/>
            <a:ext cx="3067390" cy="24922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44716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41B2B-4D33-8E96-3247-41382B7F48FB}"/>
              </a:ext>
            </a:extLst>
          </p:cNvPr>
          <p:cNvSpPr>
            <a:spLocks noGrp="1"/>
          </p:cNvSpPr>
          <p:nvPr>
            <p:ph type="title"/>
          </p:nvPr>
        </p:nvSpPr>
        <p:spPr>
          <a:xfrm>
            <a:off x="609600" y="745014"/>
            <a:ext cx="9689432" cy="1293028"/>
          </a:xfrm>
        </p:spPr>
        <p:txBody>
          <a:bodyPr/>
          <a:lstStyle/>
          <a:p>
            <a:r>
              <a:rPr lang="en-IN" dirty="0">
                <a:latin typeface="Times New Roman" panose="02020603050405020304" pitchFamily="18" charset="0"/>
                <a:cs typeface="Times New Roman" panose="02020603050405020304" pitchFamily="18" charset="0"/>
              </a:rPr>
              <a:t>Factors influencing crime rates</a:t>
            </a:r>
          </a:p>
        </p:txBody>
      </p:sp>
      <p:sp>
        <p:nvSpPr>
          <p:cNvPr id="3" name="Content Placeholder 2">
            <a:extLst>
              <a:ext uri="{FF2B5EF4-FFF2-40B4-BE49-F238E27FC236}">
                <a16:creationId xmlns:a16="http://schemas.microsoft.com/office/drawing/2014/main" id="{45D4FE19-2945-9A3B-5C6C-19972901CD7E}"/>
              </a:ext>
            </a:extLst>
          </p:cNvPr>
          <p:cNvSpPr>
            <a:spLocks noGrp="1"/>
          </p:cNvSpPr>
          <p:nvPr>
            <p:ph idx="1"/>
          </p:nvPr>
        </p:nvSpPr>
        <p:spPr>
          <a:xfrm>
            <a:off x="685800" y="2194560"/>
            <a:ext cx="7420232" cy="4024125"/>
          </a:xfrm>
        </p:spPr>
        <p:txBody>
          <a:bodyPr/>
          <a:lstStyle/>
          <a:p>
            <a:r>
              <a:rPr lang="en-IN" b="0" i="0" dirty="0">
                <a:solidFill>
                  <a:srgbClr val="ECECEC"/>
                </a:solidFill>
                <a:effectLst/>
                <a:latin typeface="Times New Roman" panose="02020603050405020304" pitchFamily="18" charset="0"/>
                <a:cs typeface="Times New Roman" panose="02020603050405020304" pitchFamily="18" charset="0"/>
              </a:rPr>
              <a:t>Socio-economic conditions</a:t>
            </a:r>
          </a:p>
          <a:p>
            <a:r>
              <a:rPr lang="en-IN" b="0" i="0" dirty="0">
                <a:solidFill>
                  <a:srgbClr val="ECECEC"/>
                </a:solidFill>
                <a:effectLst/>
                <a:latin typeface="Times New Roman" panose="02020603050405020304" pitchFamily="18" charset="0"/>
                <a:cs typeface="Times New Roman" panose="02020603050405020304" pitchFamily="18" charset="0"/>
              </a:rPr>
              <a:t>Demographic factors</a:t>
            </a:r>
            <a:endParaRPr lang="en-IN" dirty="0">
              <a:solidFill>
                <a:srgbClr val="ECECEC"/>
              </a:solidFill>
              <a:latin typeface="Times New Roman" panose="02020603050405020304" pitchFamily="18" charset="0"/>
              <a:cs typeface="Times New Roman" panose="02020603050405020304" pitchFamily="18" charset="0"/>
            </a:endParaRPr>
          </a:p>
          <a:p>
            <a:r>
              <a:rPr lang="en-IN" b="0" i="0" dirty="0">
                <a:solidFill>
                  <a:srgbClr val="ECECEC"/>
                </a:solidFill>
                <a:effectLst/>
                <a:latin typeface="Times New Roman" panose="02020603050405020304" pitchFamily="18" charset="0"/>
                <a:cs typeface="Times New Roman" panose="02020603050405020304" pitchFamily="18" charset="0"/>
              </a:rPr>
              <a:t>Social disorganization</a:t>
            </a:r>
          </a:p>
          <a:p>
            <a:r>
              <a:rPr lang="en-IN" b="0" i="0" dirty="0">
                <a:solidFill>
                  <a:srgbClr val="ECECEC"/>
                </a:solidFill>
                <a:effectLst/>
                <a:latin typeface="Times New Roman" panose="02020603050405020304" pitchFamily="18" charset="0"/>
                <a:cs typeface="Times New Roman" panose="02020603050405020304" pitchFamily="18" charset="0"/>
              </a:rPr>
              <a:t>Urbanization and population density</a:t>
            </a:r>
          </a:p>
          <a:p>
            <a:r>
              <a:rPr lang="en-US" b="0" i="0" dirty="0">
                <a:solidFill>
                  <a:srgbClr val="ECECEC"/>
                </a:solidFill>
                <a:effectLst/>
                <a:latin typeface="Times New Roman" panose="02020603050405020304" pitchFamily="18" charset="0"/>
                <a:cs typeface="Times New Roman" panose="02020603050405020304" pitchFamily="18" charset="0"/>
              </a:rPr>
              <a:t>Availability of firearms and weapons</a:t>
            </a:r>
            <a:r>
              <a:rPr lang="en-IN" dirty="0">
                <a:solidFill>
                  <a:srgbClr val="ECECEC"/>
                </a:solidFill>
                <a:latin typeface="Times New Roman" panose="02020603050405020304" pitchFamily="18" charset="0"/>
                <a:cs typeface="Times New Roman" panose="02020603050405020304" pitchFamily="18" charset="0"/>
              </a:rPr>
              <a:t>.</a:t>
            </a:r>
          </a:p>
          <a:p>
            <a:r>
              <a:rPr lang="en-IN" b="0" i="0" dirty="0">
                <a:solidFill>
                  <a:srgbClr val="ECECEC"/>
                </a:solidFill>
                <a:effectLst/>
                <a:latin typeface="Times New Roman" panose="02020603050405020304" pitchFamily="18" charset="0"/>
                <a:cs typeface="Times New Roman" panose="02020603050405020304" pitchFamily="18" charset="0"/>
              </a:rPr>
              <a:t>Substance abuse and addiction</a:t>
            </a:r>
          </a:p>
          <a:p>
            <a:r>
              <a:rPr lang="en-IN" b="0" i="0" dirty="0">
                <a:solidFill>
                  <a:srgbClr val="ECECEC"/>
                </a:solidFill>
                <a:effectLst/>
                <a:latin typeface="Times New Roman" panose="02020603050405020304" pitchFamily="18" charset="0"/>
                <a:cs typeface="Times New Roman" panose="02020603050405020304" pitchFamily="18" charset="0"/>
              </a:rPr>
              <a:t>Cultural and societal norms</a:t>
            </a:r>
            <a:endParaRPr lang="en-IN" dirty="0">
              <a:solidFill>
                <a:srgbClr val="ECECEC"/>
              </a:solidFill>
              <a:latin typeface="Times New Roman" panose="02020603050405020304" pitchFamily="18" charset="0"/>
              <a:cs typeface="Times New Roman" panose="02020603050405020304" pitchFamily="18" charset="0"/>
            </a:endParaRPr>
          </a:p>
          <a:p>
            <a:r>
              <a:rPr lang="en-US" b="0" i="0" dirty="0">
                <a:solidFill>
                  <a:srgbClr val="ECECEC"/>
                </a:solidFill>
                <a:effectLst/>
                <a:latin typeface="Times New Roman" panose="02020603050405020304" pitchFamily="18" charset="0"/>
                <a:cs typeface="Times New Roman" panose="02020603050405020304" pitchFamily="18" charset="0"/>
              </a:rPr>
              <a:t>Law enforcement and criminal justice policies</a:t>
            </a:r>
            <a:endParaRPr lang="en-IN" b="0" i="0" dirty="0">
              <a:solidFill>
                <a:srgbClr val="ECECEC"/>
              </a:solidFill>
              <a:effectLst/>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pic>
        <p:nvPicPr>
          <p:cNvPr id="3074" name="Picture 2" descr="Japan's crime rate hits record low as number of thefts plummets - The Japan  Times">
            <a:extLst>
              <a:ext uri="{FF2B5EF4-FFF2-40B4-BE49-F238E27FC236}">
                <a16:creationId xmlns:a16="http://schemas.microsoft.com/office/drawing/2014/main" id="{03BA425A-267C-E559-8F75-2F3EFB5E9A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31804" y="2459433"/>
            <a:ext cx="4030030" cy="26818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94407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2285C-0EDD-4080-2C92-6F04578120F9}"/>
              </a:ext>
            </a:extLst>
          </p:cNvPr>
          <p:cNvSpPr>
            <a:spLocks noGrp="1"/>
          </p:cNvSpPr>
          <p:nvPr>
            <p:ph type="title"/>
          </p:nvPr>
        </p:nvSpPr>
        <p:spPr>
          <a:xfrm>
            <a:off x="954504" y="1430120"/>
            <a:ext cx="3244516" cy="952132"/>
          </a:xfrm>
        </p:spPr>
        <p:txBody>
          <a:bodyPr/>
          <a:lstStyle/>
          <a:p>
            <a:r>
              <a:rPr lang="en-IN" dirty="0">
                <a:latin typeface="Times New Roman" panose="02020603050405020304" pitchFamily="18" charset="0"/>
                <a:cs typeface="Times New Roman" panose="02020603050405020304" pitchFamily="18" charset="0"/>
              </a:rPr>
              <a:t>OBJECTIVES</a:t>
            </a:r>
          </a:p>
        </p:txBody>
      </p:sp>
      <p:pic>
        <p:nvPicPr>
          <p:cNvPr id="4098" name="Picture 2" descr="Latest Crime Rate Report of India 2024 and Their Impacts">
            <a:extLst>
              <a:ext uri="{FF2B5EF4-FFF2-40B4-BE49-F238E27FC236}">
                <a16:creationId xmlns:a16="http://schemas.microsoft.com/office/drawing/2014/main" id="{5565C012-215C-2B74-C4E4-F1C2223588A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11979" y="2573634"/>
            <a:ext cx="3799295" cy="287562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E280B73-E1F7-1E9D-EA0E-F14D393B1A20}"/>
              </a:ext>
            </a:extLst>
          </p:cNvPr>
          <p:cNvSpPr txBox="1"/>
          <p:nvPr/>
        </p:nvSpPr>
        <p:spPr>
          <a:xfrm>
            <a:off x="954504" y="2711116"/>
            <a:ext cx="5478379" cy="3046988"/>
          </a:xfrm>
          <a:prstGeom prst="rect">
            <a:avLst/>
          </a:prstGeom>
          <a:noFill/>
        </p:spPr>
        <p:txBody>
          <a:bodyPr wrap="square" rtlCol="0">
            <a:spAutoFit/>
          </a:bodyPr>
          <a:lstStyle/>
          <a:p>
            <a:pPr marL="285750" indent="-285750">
              <a:buFont typeface="Arial" panose="020B0604020202020204" pitchFamily="34" charset="0"/>
              <a:buChar char="•"/>
            </a:pPr>
            <a:r>
              <a:rPr lang="en-IN" sz="2400" b="0" i="0" dirty="0">
                <a:solidFill>
                  <a:srgbClr val="ECECEC"/>
                </a:solidFill>
                <a:effectLst/>
                <a:latin typeface="Times New Roman" panose="02020603050405020304" pitchFamily="18" charset="0"/>
                <a:cs typeface="Times New Roman" panose="02020603050405020304" pitchFamily="18" charset="0"/>
              </a:rPr>
              <a:t>Identify trends</a:t>
            </a:r>
          </a:p>
          <a:p>
            <a:pPr marL="285750" indent="-285750">
              <a:buFont typeface="Arial" panose="020B0604020202020204" pitchFamily="34" charset="0"/>
              <a:buChar char="•"/>
            </a:pPr>
            <a:r>
              <a:rPr lang="en-IN" sz="2400" b="0" i="0" dirty="0">
                <a:solidFill>
                  <a:srgbClr val="ECECEC"/>
                </a:solidFill>
                <a:effectLst/>
                <a:latin typeface="Times New Roman" panose="02020603050405020304" pitchFamily="18" charset="0"/>
                <a:cs typeface="Times New Roman" panose="02020603050405020304" pitchFamily="18" charset="0"/>
              </a:rPr>
              <a:t>Understand contributing factors</a:t>
            </a:r>
            <a:endParaRPr lang="en-IN" sz="2400" dirty="0">
              <a:solidFill>
                <a:srgbClr val="ECECEC"/>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400" b="0" i="0" dirty="0">
                <a:solidFill>
                  <a:srgbClr val="ECECEC"/>
                </a:solidFill>
                <a:effectLst/>
                <a:latin typeface="Times New Roman" panose="02020603050405020304" pitchFamily="18" charset="0"/>
                <a:cs typeface="Times New Roman" panose="02020603050405020304" pitchFamily="18" charset="0"/>
              </a:rPr>
              <a:t>Assess spatial patterns</a:t>
            </a:r>
          </a:p>
          <a:p>
            <a:pPr marL="285750" indent="-285750">
              <a:buFont typeface="Arial" panose="020B0604020202020204" pitchFamily="34" charset="0"/>
              <a:buChar char="•"/>
            </a:pPr>
            <a:r>
              <a:rPr lang="en-IN" sz="2400" b="0" i="0" dirty="0">
                <a:solidFill>
                  <a:srgbClr val="ECECEC"/>
                </a:solidFill>
                <a:effectLst/>
                <a:latin typeface="Times New Roman" panose="02020603050405020304" pitchFamily="18" charset="0"/>
                <a:cs typeface="Times New Roman" panose="02020603050405020304" pitchFamily="18" charset="0"/>
              </a:rPr>
              <a:t>Evaluate interventions</a:t>
            </a:r>
            <a:endParaRPr lang="en-IN" sz="2400" dirty="0">
              <a:solidFill>
                <a:srgbClr val="ECECEC"/>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400" b="0" i="0" dirty="0">
                <a:solidFill>
                  <a:srgbClr val="ECECEC"/>
                </a:solidFill>
                <a:effectLst/>
                <a:latin typeface="Times New Roman" panose="02020603050405020304" pitchFamily="18" charset="0"/>
                <a:cs typeface="Times New Roman" panose="02020603050405020304" pitchFamily="18" charset="0"/>
              </a:rPr>
              <a:t>Predict future trends</a:t>
            </a:r>
          </a:p>
          <a:p>
            <a:pPr marL="285750" indent="-285750">
              <a:buFont typeface="Arial" panose="020B0604020202020204" pitchFamily="34" charset="0"/>
              <a:buChar char="•"/>
            </a:pPr>
            <a:r>
              <a:rPr lang="en-IN" sz="2400" b="0" i="0" dirty="0">
                <a:solidFill>
                  <a:srgbClr val="ECECEC"/>
                </a:solidFill>
                <a:effectLst/>
                <a:latin typeface="Times New Roman" panose="02020603050405020304" pitchFamily="18" charset="0"/>
                <a:cs typeface="Times New Roman" panose="02020603050405020304" pitchFamily="18" charset="0"/>
              </a:rPr>
              <a:t>Inform policy development</a:t>
            </a:r>
            <a:endParaRPr lang="en-IN" sz="2400" dirty="0">
              <a:solidFill>
                <a:srgbClr val="ECECEC"/>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400" b="0" i="0" dirty="0">
                <a:solidFill>
                  <a:srgbClr val="ECECEC"/>
                </a:solidFill>
                <a:effectLst/>
                <a:latin typeface="Times New Roman" panose="02020603050405020304" pitchFamily="18" charset="0"/>
                <a:cs typeface="Times New Roman" panose="02020603050405020304" pitchFamily="18" charset="0"/>
              </a:rPr>
              <a:t>Inform policy development</a:t>
            </a:r>
          </a:p>
          <a:p>
            <a:pPr marL="285750" indent="-285750">
              <a:buFont typeface="Arial" panose="020B0604020202020204" pitchFamily="34" charset="0"/>
              <a:buChar char="•"/>
            </a:pPr>
            <a:r>
              <a:rPr lang="en-IN" sz="2400" b="0" i="0" dirty="0">
                <a:solidFill>
                  <a:srgbClr val="ECECEC"/>
                </a:solidFill>
                <a:effectLst/>
                <a:latin typeface="Times New Roman" panose="02020603050405020304" pitchFamily="18" charset="0"/>
                <a:cs typeface="Times New Roman" panose="02020603050405020304" pitchFamily="18" charset="0"/>
              </a:rPr>
              <a:t>Promote transparency and accountability</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434290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149C3-CB8D-384B-1C73-DCD0C76259FF}"/>
              </a:ext>
            </a:extLst>
          </p:cNvPr>
          <p:cNvSpPr>
            <a:spLocks noGrp="1"/>
          </p:cNvSpPr>
          <p:nvPr>
            <p:ph type="title"/>
          </p:nvPr>
        </p:nvSpPr>
        <p:spPr>
          <a:xfrm>
            <a:off x="0" y="1151551"/>
            <a:ext cx="10422057" cy="920048"/>
          </a:xfrm>
        </p:spPr>
        <p:txBody>
          <a:bodyPr>
            <a:normAutofit/>
          </a:bodyPr>
          <a:lstStyle/>
          <a:p>
            <a:r>
              <a:rPr lang="en-IN" dirty="0">
                <a:latin typeface="Times New Roman" panose="02020603050405020304" pitchFamily="18" charset="0"/>
                <a:cs typeface="Times New Roman" panose="02020603050405020304" pitchFamily="18" charset="0"/>
              </a:rPr>
              <a:t>Data Set for crime rate analysis</a:t>
            </a:r>
          </a:p>
        </p:txBody>
      </p:sp>
      <p:sp>
        <p:nvSpPr>
          <p:cNvPr id="3" name="Content Placeholder 2">
            <a:extLst>
              <a:ext uri="{FF2B5EF4-FFF2-40B4-BE49-F238E27FC236}">
                <a16:creationId xmlns:a16="http://schemas.microsoft.com/office/drawing/2014/main" id="{0B69A68C-18E2-300E-DA20-1DEEA325872C}"/>
              </a:ext>
            </a:extLst>
          </p:cNvPr>
          <p:cNvSpPr>
            <a:spLocks noGrp="1"/>
          </p:cNvSpPr>
          <p:nvPr>
            <p:ph idx="1"/>
          </p:nvPr>
        </p:nvSpPr>
        <p:spPr>
          <a:xfrm>
            <a:off x="685800" y="2194560"/>
            <a:ext cx="11201400" cy="4024125"/>
          </a:xfrm>
        </p:spPr>
        <p:txBody>
          <a:bodyPr/>
          <a:lstStyle/>
          <a:p>
            <a:r>
              <a:rPr lang="en-IN" dirty="0">
                <a:latin typeface="Times New Roman" panose="02020603050405020304" pitchFamily="18" charset="0"/>
                <a:cs typeface="Times New Roman" panose="02020603050405020304" pitchFamily="18" charset="0"/>
              </a:rPr>
              <a:t>We are Creating a Data  Set Based on the Crime rates in </a:t>
            </a:r>
            <a:r>
              <a:rPr lang="en-IN" dirty="0" err="1">
                <a:latin typeface="Times New Roman" panose="02020603050405020304" pitchFamily="18" charset="0"/>
                <a:cs typeface="Times New Roman" panose="02020603050405020304" pitchFamily="18" charset="0"/>
              </a:rPr>
              <a:t>india</a:t>
            </a:r>
            <a:r>
              <a:rPr lang="en-IN" dirty="0">
                <a:latin typeface="Times New Roman" panose="02020603050405020304" pitchFamily="18" charset="0"/>
                <a:cs typeface="Times New Roman" panose="02020603050405020304" pitchFamily="18" charset="0"/>
              </a:rPr>
              <a:t> from 2023-2024 from references using news papers. State wise partition is done.</a:t>
            </a:r>
          </a:p>
        </p:txBody>
      </p:sp>
      <p:pic>
        <p:nvPicPr>
          <p:cNvPr id="5" name="Picture 4">
            <a:extLst>
              <a:ext uri="{FF2B5EF4-FFF2-40B4-BE49-F238E27FC236}">
                <a16:creationId xmlns:a16="http://schemas.microsoft.com/office/drawing/2014/main" id="{23712310-AC10-17AB-DE04-0895E23DDEB7}"/>
              </a:ext>
            </a:extLst>
          </p:cNvPr>
          <p:cNvPicPr>
            <a:picLocks noChangeAspect="1"/>
          </p:cNvPicPr>
          <p:nvPr/>
        </p:nvPicPr>
        <p:blipFill>
          <a:blip r:embed="rId2"/>
          <a:stretch>
            <a:fillRect/>
          </a:stretch>
        </p:blipFill>
        <p:spPr>
          <a:xfrm>
            <a:off x="2702010" y="3036673"/>
            <a:ext cx="6021860" cy="3763662"/>
          </a:xfrm>
          <a:prstGeom prst="rect">
            <a:avLst/>
          </a:prstGeom>
        </p:spPr>
      </p:pic>
    </p:spTree>
    <p:extLst>
      <p:ext uri="{BB962C8B-B14F-4D97-AF65-F5344CB8AC3E}">
        <p14:creationId xmlns:p14="http://schemas.microsoft.com/office/powerpoint/2010/main" val="14386494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DA49F-082D-E3AF-957F-66263B7DC8DE}"/>
              </a:ext>
            </a:extLst>
          </p:cNvPr>
          <p:cNvSpPr>
            <a:spLocks noGrp="1"/>
          </p:cNvSpPr>
          <p:nvPr>
            <p:ph type="title"/>
          </p:nvPr>
        </p:nvSpPr>
        <p:spPr>
          <a:xfrm>
            <a:off x="586740" y="1232401"/>
            <a:ext cx="3049202" cy="824999"/>
          </a:xfrm>
        </p:spPr>
        <p:txBody>
          <a:bodyPr>
            <a:normAutofit fontScale="90000"/>
          </a:bodyPr>
          <a:lstStyle/>
          <a:p>
            <a:r>
              <a:rPr lang="en-IN" sz="3600" dirty="0" err="1">
                <a:latin typeface="Times New Roman" panose="02020603050405020304" pitchFamily="18" charset="0"/>
                <a:cs typeface="Times New Roman" panose="02020603050405020304" pitchFamily="18" charset="0"/>
              </a:rPr>
              <a:t>COnclusion</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ADFF298-2D8C-3743-B330-D9B46E8AB35C}"/>
              </a:ext>
            </a:extLst>
          </p:cNvPr>
          <p:cNvSpPr>
            <a:spLocks noGrp="1"/>
          </p:cNvSpPr>
          <p:nvPr>
            <p:ph idx="1"/>
          </p:nvPr>
        </p:nvSpPr>
        <p:spPr>
          <a:xfrm>
            <a:off x="685800" y="2194560"/>
            <a:ext cx="11105147" cy="4024125"/>
          </a:xfrm>
        </p:spPr>
        <p:txBody>
          <a:bodyPr>
            <a:normAutofit/>
          </a:bodyPr>
          <a:lstStyle/>
          <a:p>
            <a:pPr algn="just"/>
            <a:r>
              <a:rPr lang="en-US" sz="2400" dirty="0">
                <a:solidFill>
                  <a:srgbClr val="ECECEC"/>
                </a:solidFill>
                <a:latin typeface="Times New Roman" panose="02020603050405020304" pitchFamily="18" charset="0"/>
                <a:cs typeface="Times New Roman" panose="02020603050405020304" pitchFamily="18" charset="0"/>
              </a:rPr>
              <a:t>T</a:t>
            </a:r>
            <a:r>
              <a:rPr lang="en-US" sz="2400" b="0" i="0" dirty="0">
                <a:solidFill>
                  <a:srgbClr val="ECECEC"/>
                </a:solidFill>
                <a:effectLst/>
                <a:latin typeface="Times New Roman" panose="02020603050405020304" pitchFamily="18" charset="0"/>
                <a:cs typeface="Times New Roman" panose="02020603050405020304" pitchFamily="18" charset="0"/>
              </a:rPr>
              <a:t>he analysis of crime rates is a multifaceted endeavor that requires a comprehensive understanding of the complex interplay of socio-economic, demographic, environmental, and policy-related factors influencing crime occurrences. Through this study, we have examined historical trends, identified contributing factors, assessed spatial patterns, evaluated interventions, predicted future trends, and provided recommendations for policy development and data improvement.</a:t>
            </a:r>
          </a:p>
          <a:p>
            <a:pPr algn="just"/>
            <a:r>
              <a:rPr lang="en-US" sz="2400" dirty="0">
                <a:solidFill>
                  <a:srgbClr val="ECECEC"/>
                </a:solidFill>
                <a:latin typeface="Times New Roman" panose="02020603050405020304" pitchFamily="18" charset="0"/>
                <a:cs typeface="Times New Roman" panose="02020603050405020304" pitchFamily="18" charset="0"/>
              </a:rPr>
              <a:t>T</a:t>
            </a:r>
            <a:r>
              <a:rPr lang="en-US" sz="2400" b="0" i="0" dirty="0">
                <a:solidFill>
                  <a:srgbClr val="ECECEC"/>
                </a:solidFill>
                <a:effectLst/>
                <a:latin typeface="Times New Roman" panose="02020603050405020304" pitchFamily="18" charset="0"/>
                <a:cs typeface="Times New Roman" panose="02020603050405020304" pitchFamily="18" charset="0"/>
              </a:rPr>
              <a:t>he analysis of crime rates is an ongoing process that requires collaboration across disciplines and sectors. By working together to address underlying social, economic, and environmental factors, we can create safer and more equitable communities for all individuals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712848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B461B-3AFD-D1AE-F9DE-B801DE88DD90}"/>
              </a:ext>
            </a:extLst>
          </p:cNvPr>
          <p:cNvSpPr>
            <a:spLocks noGrp="1"/>
          </p:cNvSpPr>
          <p:nvPr>
            <p:ph type="title"/>
          </p:nvPr>
        </p:nvSpPr>
        <p:spPr/>
        <p:txBody>
          <a:bodyPr/>
          <a:lstStyle/>
          <a:p>
            <a:r>
              <a:rPr lang="en-IN" dirty="0"/>
              <a:t> </a:t>
            </a:r>
          </a:p>
        </p:txBody>
      </p:sp>
      <p:sp>
        <p:nvSpPr>
          <p:cNvPr id="3" name="Content Placeholder 2">
            <a:extLst>
              <a:ext uri="{FF2B5EF4-FFF2-40B4-BE49-F238E27FC236}">
                <a16:creationId xmlns:a16="http://schemas.microsoft.com/office/drawing/2014/main" id="{893674F9-F05B-4B57-0A3C-A6E92D4D8EA5}"/>
              </a:ext>
            </a:extLst>
          </p:cNvPr>
          <p:cNvSpPr>
            <a:spLocks noGrp="1"/>
          </p:cNvSpPr>
          <p:nvPr>
            <p:ph idx="1"/>
          </p:nvPr>
        </p:nvSpPr>
        <p:spPr/>
        <p:txBody>
          <a:bodyPr/>
          <a:lstStyle/>
          <a:p>
            <a:pPr marL="0" indent="0">
              <a:buNone/>
            </a:pPr>
            <a:r>
              <a:rPr lang="en-IN" dirty="0"/>
              <a:t> </a:t>
            </a:r>
          </a:p>
        </p:txBody>
      </p:sp>
      <p:sp>
        <p:nvSpPr>
          <p:cNvPr id="4" name="TextBox 3">
            <a:extLst>
              <a:ext uri="{FF2B5EF4-FFF2-40B4-BE49-F238E27FC236}">
                <a16:creationId xmlns:a16="http://schemas.microsoft.com/office/drawing/2014/main" id="{1A5BAF7A-E87A-41F1-6123-2A77872EFD99}"/>
              </a:ext>
            </a:extLst>
          </p:cNvPr>
          <p:cNvSpPr txBox="1"/>
          <p:nvPr/>
        </p:nvSpPr>
        <p:spPr>
          <a:xfrm>
            <a:off x="2671010" y="2771491"/>
            <a:ext cx="6849979" cy="1569660"/>
          </a:xfrm>
          <a:prstGeom prst="rect">
            <a:avLst/>
          </a:prstGeom>
          <a:noFill/>
        </p:spPr>
        <p:txBody>
          <a:bodyPr wrap="square" rtlCol="0">
            <a:spAutoFit/>
          </a:bodyPr>
          <a:lstStyle/>
          <a:p>
            <a:r>
              <a:rPr lang="en-IN" sz="96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20597847"/>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70</TotalTime>
  <Words>385</Words>
  <Application>Microsoft Office PowerPoint</Application>
  <PresentationFormat>Widescreen</PresentationFormat>
  <Paragraphs>39</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Vapor Trail</vt:lpstr>
      <vt:lpstr>Crime RATE ANALYSIS </vt:lpstr>
      <vt:lpstr>Introduction</vt:lpstr>
      <vt:lpstr>Abstract</vt:lpstr>
      <vt:lpstr>Factors influencing crime rates</vt:lpstr>
      <vt:lpstr>OBJECTIVES</vt:lpstr>
      <vt:lpstr>Data Set for crime rate analysis</vt:lpstr>
      <vt:lpstr>COnclusion</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Crime RATE ANALYSIS </dc:title>
  <dc:creator>Shanmukha Mani Miduthuru</dc:creator>
  <cp:lastModifiedBy>Pavan Reddy</cp:lastModifiedBy>
  <cp:revision>4</cp:revision>
  <dcterms:created xsi:type="dcterms:W3CDTF">2024-03-05T03:46:13Z</dcterms:created>
  <dcterms:modified xsi:type="dcterms:W3CDTF">2024-06-10T13:16:59Z</dcterms:modified>
</cp:coreProperties>
</file>