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7"/>
  </p:notesMasterIdLst>
  <p:handoutMasterIdLst>
    <p:handoutMasterId r:id="rId18"/>
  </p:handoutMasterIdLst>
  <p:sldIdLst>
    <p:sldId id="256" r:id="rId2"/>
    <p:sldId id="273" r:id="rId3"/>
    <p:sldId id="257" r:id="rId4"/>
    <p:sldId id="280" r:id="rId5"/>
    <p:sldId id="288" r:id="rId6"/>
    <p:sldId id="284" r:id="rId7"/>
    <p:sldId id="282" r:id="rId8"/>
    <p:sldId id="285" r:id="rId9"/>
    <p:sldId id="286" r:id="rId10"/>
    <p:sldId id="287" r:id="rId11"/>
    <p:sldId id="281" r:id="rId12"/>
    <p:sldId id="283" r:id="rId13"/>
    <p:sldId id="279" r:id="rId14"/>
    <p:sldId id="27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p:scale>
          <a:sx n="92" d="100"/>
          <a:sy n="92" d="100"/>
        </p:scale>
        <p:origin x="183" y="-6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xmlns=""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xmlns=""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xmlns=""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a:t>
            </a:r>
            <a:r>
              <a:rPr lang="en-US" sz="1500" b="1" i="1" baseline="0" dirty="0">
                <a:solidFill>
                  <a:schemeClr val="bg1"/>
                </a:solidFill>
                <a:effectLst/>
                <a:latin typeface="Times New Roman" panose="02020603050405020304" pitchFamily="18" charset="0"/>
                <a:cs typeface="Times New Roman" panose="02020603050405020304" pitchFamily="18" charset="0"/>
              </a:rPr>
              <a:t>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xmlns=""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214G1A3273</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C.Pavan Sai</a:t>
            </a:r>
          </a:p>
          <a:p>
            <a:pPr>
              <a:spcBef>
                <a:spcPts val="300"/>
              </a:spcBef>
            </a:pPr>
            <a:r>
              <a:rPr lang="en-US" sz="1200" b="0" dirty="0"/>
              <a:t>Roll No. 214G1A3273</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xmlns=""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xmlns=""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77C3BA-2B27-45ED-B1D5-69DC81AFDDD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585DCF5D-F3DF-4268-924A-8469DD33BF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0" y="3138329"/>
            <a:ext cx="5305425" cy="3240245"/>
          </a:xfrm>
          <a:prstGeom prst="rect">
            <a:avLst/>
          </a:prstGeom>
        </p:spPr>
      </p:pic>
      <p:sp>
        <p:nvSpPr>
          <p:cNvPr id="5" name="TextBox 4">
            <a:extLst>
              <a:ext uri="{FF2B5EF4-FFF2-40B4-BE49-F238E27FC236}">
                <a16:creationId xmlns:a16="http://schemas.microsoft.com/office/drawing/2014/main" xmlns="" id="{F615558B-C3C9-46F6-A0CD-054FAD354108}"/>
              </a:ext>
            </a:extLst>
          </p:cNvPr>
          <p:cNvSpPr txBox="1"/>
          <p:nvPr/>
        </p:nvSpPr>
        <p:spPr>
          <a:xfrm>
            <a:off x="314325" y="1171576"/>
            <a:ext cx="11153775" cy="2215991"/>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Main Stages in Process Mining:</a:t>
            </a:r>
          </a:p>
          <a:p>
            <a:pPr lvl="1">
              <a:buFont typeface="Wingdings" panose="05000000000000000000" pitchFamily="2" charset="2"/>
              <a:buChar char="§"/>
            </a:pPr>
            <a:r>
              <a:rPr lang="en-IN" sz="2400" b="0" i="0" dirty="0">
                <a:solidFill>
                  <a:srgbClr val="000000"/>
                </a:solidFill>
                <a:effectLst/>
                <a:latin typeface="Times New Roman" panose="02020603050405020304" pitchFamily="18" charset="0"/>
                <a:cs typeface="Times New Roman" panose="02020603050405020304" pitchFamily="18" charset="0"/>
              </a:rPr>
              <a:t>Data Modelling.</a:t>
            </a:r>
          </a:p>
          <a:p>
            <a:pPr lvl="1">
              <a:buFont typeface="Wingdings" panose="05000000000000000000" pitchFamily="2" charset="2"/>
              <a:buChar char="§"/>
            </a:pPr>
            <a:r>
              <a:rPr lang="en-IN" sz="2400" dirty="0">
                <a:solidFill>
                  <a:srgbClr val="000000"/>
                </a:solidFill>
                <a:latin typeface="Times New Roman" panose="02020603050405020304" pitchFamily="18" charset="0"/>
                <a:cs typeface="Times New Roman" panose="02020603050405020304" pitchFamily="18" charset="0"/>
              </a:rPr>
              <a:t>Data Extraction.</a:t>
            </a:r>
          </a:p>
          <a:p>
            <a:pPr lvl="1">
              <a:buFont typeface="Wingdings" panose="05000000000000000000" pitchFamily="2" charset="2"/>
              <a:buChar char="§"/>
            </a:pPr>
            <a:r>
              <a:rPr lang="en-IN" sz="2400" dirty="0">
                <a:solidFill>
                  <a:srgbClr val="000000"/>
                </a:solidFill>
                <a:latin typeface="Times New Roman" panose="02020603050405020304" pitchFamily="18" charset="0"/>
                <a:cs typeface="Times New Roman" panose="02020603050405020304" pitchFamily="18" charset="0"/>
              </a:rPr>
              <a:t>Data Visualization.</a:t>
            </a:r>
          </a:p>
          <a:p>
            <a:pPr lvl="1">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Data Analysis.</a:t>
            </a:r>
          </a:p>
          <a:p>
            <a:endParaRPr lang="en-IN" dirty="0"/>
          </a:p>
        </p:txBody>
      </p:sp>
    </p:spTree>
    <p:extLst>
      <p:ext uri="{BB962C8B-B14F-4D97-AF65-F5344CB8AC3E}">
        <p14:creationId xmlns:p14="http://schemas.microsoft.com/office/powerpoint/2010/main" val="172367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sp>
        <p:nvSpPr>
          <p:cNvPr id="3" name="Content Placeholder 2"/>
          <p:cNvSpPr>
            <a:spLocks noGrp="1"/>
          </p:cNvSpPr>
          <p:nvPr>
            <p:ph idx="1"/>
          </p:nvPr>
        </p:nvSpPr>
        <p:spPr/>
        <p:txBody>
          <a:bodyPr>
            <a:normAutofit/>
          </a:bodyPr>
          <a:lstStyle/>
          <a:p>
            <a:pPr>
              <a:lnSpc>
                <a:spcPct val="150000"/>
              </a:lnSpc>
            </a:pPr>
            <a:r>
              <a:rPr lang="en-US" sz="2400" b="1" dirty="0"/>
              <a:t>Personal Time Management: </a:t>
            </a:r>
            <a:r>
              <a:rPr lang="en-US" sz="2400" dirty="0"/>
              <a:t>Process mining can help analyze your daily routines and activities, revealing patters and inefficiencies that could be optimized for better time management.</a:t>
            </a:r>
          </a:p>
          <a:p>
            <a:pPr>
              <a:lnSpc>
                <a:spcPct val="150000"/>
              </a:lnSpc>
            </a:pPr>
            <a:r>
              <a:rPr lang="en-US" sz="2400" b="1" dirty="0"/>
              <a:t>Cooking and Meal Planning: </a:t>
            </a:r>
            <a:r>
              <a:rPr lang="en-US" sz="2400" dirty="0"/>
              <a:t>Process mining analyze your cooking processes and meal planning habits, helping you streamline your cooking routines and discover new recipes.</a:t>
            </a:r>
          </a:p>
          <a:p>
            <a:pPr>
              <a:lnSpc>
                <a:spcPct val="150000"/>
              </a:lnSpc>
            </a:pPr>
            <a:r>
              <a:rPr lang="en-US" sz="2400" b="1" dirty="0"/>
              <a:t>Study and Learning: </a:t>
            </a:r>
            <a:r>
              <a:rPr lang="en-US" sz="2400" dirty="0"/>
              <a:t>Process mining can assist in analyzing your study habits, identifying areas for improvement, and suggesting effective learning strategies. </a:t>
            </a:r>
            <a:endParaRPr lang="en-IN" sz="2400" b="1" dirty="0"/>
          </a:p>
        </p:txBody>
      </p:sp>
    </p:spTree>
    <p:extLst>
      <p:ext uri="{BB962C8B-B14F-4D97-AF65-F5344CB8AC3E}">
        <p14:creationId xmlns:p14="http://schemas.microsoft.com/office/powerpoint/2010/main" val="371388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endParaRPr lang="en-IN" dirty="0"/>
          </a:p>
        </p:txBody>
      </p:sp>
      <p:sp>
        <p:nvSpPr>
          <p:cNvPr id="3" name="Content Placeholder 2"/>
          <p:cNvSpPr>
            <a:spLocks noGrp="1"/>
          </p:cNvSpPr>
          <p:nvPr>
            <p:ph idx="1"/>
          </p:nvPr>
        </p:nvSpPr>
        <p:spPr/>
        <p:txBody>
          <a:bodyPr>
            <a:normAutofit/>
          </a:bodyPr>
          <a:lstStyle/>
          <a:p>
            <a:pPr>
              <a:lnSpc>
                <a:spcPct val="150000"/>
              </a:lnSpc>
            </a:pPr>
            <a:r>
              <a:rPr lang="en-US" sz="2400" dirty="0"/>
              <a:t>This Internships allow us to gain experience prior to searching for full-time employment.</a:t>
            </a:r>
          </a:p>
          <a:p>
            <a:pPr>
              <a:lnSpc>
                <a:spcPct val="150000"/>
              </a:lnSpc>
            </a:pPr>
            <a:r>
              <a:rPr lang="en-US" sz="2400" dirty="0"/>
              <a:t>To examine the types of the data to be mined and present a general classification of tasks and primitives to integrate a data mining system.</a:t>
            </a:r>
          </a:p>
          <a:p>
            <a:pPr>
              <a:lnSpc>
                <a:spcPct val="150000"/>
              </a:lnSpc>
            </a:pPr>
            <a:r>
              <a:rPr lang="en-US" sz="2400" dirty="0"/>
              <a:t>To helps to work with the data and process it to apply on real world applications to make application feasible and to improve the soft skills of learners.</a:t>
            </a:r>
            <a:endParaRPr lang="en-IN" sz="2400" dirty="0"/>
          </a:p>
        </p:txBody>
      </p:sp>
    </p:spTree>
    <p:extLst>
      <p:ext uri="{BB962C8B-B14F-4D97-AF65-F5344CB8AC3E}">
        <p14:creationId xmlns:p14="http://schemas.microsoft.com/office/powerpoint/2010/main" val="2953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xmlns=""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xmlns=""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xmlns=""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xmlns=""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xmlns=""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5" y="1097279"/>
            <a:ext cx="11779135" cy="5394960"/>
          </a:xfrm>
        </p:spPr>
        <p:txBody>
          <a:bodyPr>
            <a:noAutofit/>
          </a:bodyPr>
          <a:lstStyle/>
          <a:p>
            <a:pPr marL="0" indent="0">
              <a:lnSpc>
                <a:spcPct val="150000"/>
              </a:lnSpc>
              <a:buNone/>
            </a:pPr>
            <a:r>
              <a:rPr lang="en-US" sz="2400" dirty="0"/>
              <a:t>The course explains the key analysis techniques in process mining Participants will learn various process discovery algorithms. These can be used to automatically learn process models from raw event data.</a:t>
            </a:r>
            <a:endParaRPr lang="en-US" sz="2400" b="1" dirty="0"/>
          </a:p>
          <a:p>
            <a:pPr marL="457200" indent="-457200">
              <a:lnSpc>
                <a:spcPct val="150000"/>
              </a:lnSpc>
            </a:pPr>
            <a:r>
              <a:rPr lang="en-US" sz="2400" b="1" dirty="0"/>
              <a:t>Have a good understanding of Business process intelligence techniques.</a:t>
            </a:r>
          </a:p>
          <a:p>
            <a:pPr marL="457200" indent="-457200">
              <a:lnSpc>
                <a:spcPct val="100000"/>
              </a:lnSpc>
            </a:pPr>
            <a:r>
              <a:rPr lang="en-US" sz="2400" b="1" dirty="0"/>
              <a:t>Be able to apply basic process discovery techniques to learn a process model from an event log(both manually and using tools).</a:t>
            </a:r>
          </a:p>
          <a:p>
            <a:pPr marL="0" indent="0">
              <a:buNone/>
            </a:pPr>
            <a:endParaRPr lang="en-US" sz="1800" b="1" dirty="0"/>
          </a:p>
          <a:p>
            <a:pPr marL="0" indent="0">
              <a:buNone/>
            </a:pPr>
            <a:endParaRPr lang="en-US" sz="18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a:bodyPr>
          <a:lstStyle/>
          <a:p>
            <a:pPr>
              <a:lnSpc>
                <a:spcPct val="150000"/>
              </a:lnSpc>
            </a:pPr>
            <a:r>
              <a:rPr lang="en-US" sz="2400" dirty="0"/>
              <a:t>Process mining is a powerful methodology that bridges the gap between data science and business process management. It's a set of techniques and tools that enable organizations to gain insights into their operational processes by analyzing the data generated during the execution of these processes. This data is often captured in event logs that record each step and action taken within a process.</a:t>
            </a:r>
          </a:p>
          <a:p>
            <a:pPr>
              <a:lnSpc>
                <a:spcPct val="150000"/>
              </a:lnSpc>
            </a:pPr>
            <a:r>
              <a:rPr lang="en-US" sz="2400" dirty="0"/>
              <a:t>Imagine a company's various </a:t>
            </a:r>
            <a:r>
              <a:rPr lang="en-US" sz="2400" dirty="0" smtClean="0"/>
              <a:t>processes order </a:t>
            </a:r>
            <a:r>
              <a:rPr lang="en-US" sz="2400" dirty="0"/>
              <a:t>fulfillment, loan approval, customer support, and more—as intricate pathways that involve multiple steps, decisions, and interactions. Process mining helps organizations understand these pathways in a visual and data-driven manner, leading to improved efficiency, enhanced compliance, and better decision-making</a:t>
            </a:r>
          </a:p>
          <a:p>
            <a:pPr>
              <a:lnSpc>
                <a:spcPct val="150000"/>
              </a:lnSpc>
            </a:pPr>
            <a:endParaRPr lang="en-US" sz="2000" dirty="0"/>
          </a:p>
        </p:txBody>
      </p:sp>
    </p:spTree>
    <p:extLst>
      <p:ext uri="{BB962C8B-B14F-4D97-AF65-F5344CB8AC3E}">
        <p14:creationId xmlns:p14="http://schemas.microsoft.com/office/powerpoint/2010/main" val="376508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a:bodyPr>
          <a:lstStyle/>
          <a:p>
            <a:pPr>
              <a:lnSpc>
                <a:spcPct val="100000"/>
              </a:lnSpc>
            </a:pPr>
            <a:r>
              <a:rPr lang="en-US" sz="2400" dirty="0" smtClean="0"/>
              <a:t>Process Mining </a:t>
            </a:r>
            <a:r>
              <a:rPr lang="en-US" sz="2400" dirty="0"/>
              <a:t>is a technique designed to discover, monitor and improve real </a:t>
            </a:r>
            <a:r>
              <a:rPr lang="en-US" sz="2400" dirty="0" smtClean="0"/>
              <a:t>processes extracting </a:t>
            </a:r>
            <a:r>
              <a:rPr lang="en-US" sz="2400" dirty="0"/>
              <a:t>readily available knowledge from the event logs of information </a:t>
            </a:r>
            <a:r>
              <a:rPr lang="en-US" sz="2400" dirty="0" smtClean="0"/>
              <a:t>systems.</a:t>
            </a:r>
          </a:p>
          <a:p>
            <a:pPr>
              <a:lnSpc>
                <a:spcPct val="100000"/>
              </a:lnSpc>
            </a:pPr>
            <a:r>
              <a:rPr lang="en-US" sz="2400" dirty="0" smtClean="0"/>
              <a:t>Process Mining involves both the Data Science and Process Science.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0326" y="2722536"/>
            <a:ext cx="5685944" cy="3383796"/>
          </a:xfrm>
          <a:prstGeom prst="rect">
            <a:avLst/>
          </a:prstGeom>
        </p:spPr>
      </p:pic>
    </p:spTree>
    <p:extLst>
      <p:ext uri="{BB962C8B-B14F-4D97-AF65-F5344CB8AC3E}">
        <p14:creationId xmlns:p14="http://schemas.microsoft.com/office/powerpoint/2010/main" val="667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endParaRPr lang="en-IN" dirty="0"/>
          </a:p>
        </p:txBody>
      </p:sp>
      <p:sp>
        <p:nvSpPr>
          <p:cNvPr id="3" name="Content Placeholder 2"/>
          <p:cNvSpPr>
            <a:spLocks noGrp="1"/>
          </p:cNvSpPr>
          <p:nvPr>
            <p:ph idx="1"/>
          </p:nvPr>
        </p:nvSpPr>
        <p:spPr/>
        <p:txBody>
          <a:bodyPr/>
          <a:lstStyle/>
          <a:p>
            <a:pPr marL="0" indent="0">
              <a:buNone/>
            </a:pPr>
            <a:r>
              <a:rPr lang="en-US" sz="2400" b="1" dirty="0"/>
              <a:t>   Technology used in Process Mining Includes:</a:t>
            </a:r>
          </a:p>
          <a:p>
            <a:pPr>
              <a:lnSpc>
                <a:spcPct val="150000"/>
              </a:lnSpc>
            </a:pPr>
            <a:r>
              <a:rPr lang="en-US" sz="2400" dirty="0"/>
              <a:t>Robotic Process Automation (RPA) that helps workers focus on high-value tasks by eliminating tedious steps from a process.</a:t>
            </a:r>
          </a:p>
          <a:p>
            <a:pPr>
              <a:lnSpc>
                <a:spcPct val="150000"/>
              </a:lnSpc>
            </a:pPr>
            <a:r>
              <a:rPr lang="en-US" sz="2400" dirty="0"/>
              <a:t>Data science to discover, validate and improve workflows.</a:t>
            </a:r>
          </a:p>
          <a:p>
            <a:pPr>
              <a:lnSpc>
                <a:spcPct val="150000"/>
              </a:lnSpc>
            </a:pPr>
            <a:r>
              <a:rPr lang="en-US" sz="2400" dirty="0"/>
              <a:t>Specialized data mining algorithms that are applied to event log data in order to identify trends, patterns and details contained in event logs recorded by an information system.</a:t>
            </a:r>
          </a:p>
          <a:p>
            <a:pPr>
              <a:lnSpc>
                <a:spcPct val="150000"/>
              </a:lnSpc>
            </a:pPr>
            <a:r>
              <a:rPr lang="en-US" sz="2400" dirty="0"/>
              <a:t>Artificial Intelligence, computer vision, neural nets, predictive analytics, etc., which are the flag-bearing technologies of this new evolved phase of process mining- a cognitive process discovery.</a:t>
            </a:r>
          </a:p>
          <a:p>
            <a:endParaRPr lang="en-IN" dirty="0"/>
          </a:p>
        </p:txBody>
      </p:sp>
    </p:spTree>
    <p:extLst>
      <p:ext uri="{BB962C8B-B14F-4D97-AF65-F5344CB8AC3E}">
        <p14:creationId xmlns:p14="http://schemas.microsoft.com/office/powerpoint/2010/main" val="417240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endParaRPr lang="en-IN" dirty="0"/>
          </a:p>
        </p:txBody>
      </p:sp>
      <p:sp>
        <p:nvSpPr>
          <p:cNvPr id="5" name="Content Placeholder 4"/>
          <p:cNvSpPr>
            <a:spLocks noGrp="1"/>
          </p:cNvSpPr>
          <p:nvPr>
            <p:ph idx="1"/>
          </p:nvPr>
        </p:nvSpPr>
        <p:spPr/>
        <p:txBody>
          <a:bodyPr>
            <a:normAutofit fontScale="25000" lnSpcReduction="20000"/>
          </a:bodyPr>
          <a:lstStyle/>
          <a:p>
            <a:endParaRPr lang="en-IN" b="1" dirty="0"/>
          </a:p>
          <a:p>
            <a:pPr>
              <a:lnSpc>
                <a:spcPct val="160000"/>
              </a:lnSpc>
            </a:pPr>
            <a:r>
              <a:rPr lang="en-IN" sz="9600" b="1" dirty="0"/>
              <a:t>Telecommunication: </a:t>
            </a:r>
            <a:r>
              <a:rPr lang="en-US" sz="9600" dirty="0"/>
              <a:t>When telecom companies get more orders, process mining gives them the chance to identify pricey issues and client blowback in their Order-to-Activation processes.</a:t>
            </a:r>
            <a:endParaRPr lang="en-IN" sz="9600" b="1" dirty="0"/>
          </a:p>
          <a:p>
            <a:pPr>
              <a:lnSpc>
                <a:spcPct val="160000"/>
              </a:lnSpc>
            </a:pPr>
            <a:r>
              <a:rPr lang="en-IN" sz="9600" b="1" dirty="0"/>
              <a:t>Healthcare: </a:t>
            </a:r>
            <a:r>
              <a:rPr lang="en-US" sz="9600" dirty="0"/>
              <a:t>Process mining supports the delivery of effective and high-quality end-to-end patient journeys for healthcare organizations dealing with the exponential growth of data.</a:t>
            </a:r>
          </a:p>
          <a:p>
            <a:pPr>
              <a:lnSpc>
                <a:spcPct val="160000"/>
              </a:lnSpc>
            </a:pPr>
            <a:r>
              <a:rPr lang="en-US" sz="9600" b="1" dirty="0"/>
              <a:t>Financial Services: </a:t>
            </a:r>
            <a:r>
              <a:rPr lang="en-US" sz="9600" dirty="0"/>
              <a:t>Companies in the financial services sector have the chance to continually and thoroughly identify issues within high-volume processes thanks to process mining.</a:t>
            </a:r>
            <a:endParaRPr lang="en-US" sz="9600" b="1" dirty="0"/>
          </a:p>
          <a:p>
            <a:pPr marL="0" indent="0">
              <a:lnSpc>
                <a:spcPct val="160000"/>
              </a:lnSpc>
              <a:buNone/>
            </a:pPr>
            <a:endParaRPr lang="en-US" sz="9600" dirty="0"/>
          </a:p>
          <a:p>
            <a:endParaRPr lang="en-US" b="1" dirty="0"/>
          </a:p>
          <a:p>
            <a:endParaRPr lang="en-IN" dirty="0"/>
          </a:p>
          <a:p>
            <a:endParaRPr lang="en-IN" dirty="0"/>
          </a:p>
          <a:p>
            <a:pPr marL="0" indent="0">
              <a:buNone/>
            </a:pPr>
            <a:r>
              <a:rPr lang="en-US" dirty="0"/>
              <a:t> </a:t>
            </a:r>
            <a:endParaRPr lang="en-IN" dirty="0"/>
          </a:p>
        </p:txBody>
      </p:sp>
    </p:spTree>
    <p:extLst>
      <p:ext uri="{BB962C8B-B14F-4D97-AF65-F5344CB8AC3E}">
        <p14:creationId xmlns:p14="http://schemas.microsoft.com/office/powerpoint/2010/main" val="26842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7" name="Rectangle 6">
            <a:extLst>
              <a:ext uri="{FF2B5EF4-FFF2-40B4-BE49-F238E27FC236}">
                <a16:creationId xmlns:a16="http://schemas.microsoft.com/office/drawing/2014/main" xmlns="" id="{2B5D818A-7CAB-4712-9C05-89A76C8A3C40}"/>
              </a:ext>
            </a:extLst>
          </p:cNvPr>
          <p:cNvSpPr/>
          <p:nvPr/>
        </p:nvSpPr>
        <p:spPr>
          <a:xfrm>
            <a:off x="659325" y="2195224"/>
            <a:ext cx="28657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Process Mining</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8" name="Arrow: Down 7">
            <a:extLst>
              <a:ext uri="{FF2B5EF4-FFF2-40B4-BE49-F238E27FC236}">
                <a16:creationId xmlns:a16="http://schemas.microsoft.com/office/drawing/2014/main" xmlns="" id="{D31501E0-3C75-490E-A952-FABB810FDD64}"/>
              </a:ext>
            </a:extLst>
          </p:cNvPr>
          <p:cNvSpPr/>
          <p:nvPr/>
        </p:nvSpPr>
        <p:spPr>
          <a:xfrm>
            <a:off x="1849884" y="3109624"/>
            <a:ext cx="484632" cy="10426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xmlns="" id="{183E27F1-9DB3-46D2-B34C-B3E9A6381BBD}"/>
              </a:ext>
            </a:extLst>
          </p:cNvPr>
          <p:cNvSpPr/>
          <p:nvPr/>
        </p:nvSpPr>
        <p:spPr>
          <a:xfrm>
            <a:off x="463845" y="4170076"/>
            <a:ext cx="3223967" cy="2149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Process Mining</a:t>
            </a:r>
          </a:p>
          <a:p>
            <a:pPr algn="ctr"/>
            <a:r>
              <a:rPr lang="en-US" sz="2800" dirty="0">
                <a:solidFill>
                  <a:schemeClr val="tx1"/>
                </a:solidFill>
                <a:latin typeface="Times New Roman" panose="02020603050405020304" pitchFamily="18" charset="0"/>
                <a:cs typeface="Times New Roman" panose="02020603050405020304" pitchFamily="18" charset="0"/>
              </a:rPr>
              <a:t>Fundamentals</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0" name="Arrow: Left-Right 9">
            <a:extLst>
              <a:ext uri="{FF2B5EF4-FFF2-40B4-BE49-F238E27FC236}">
                <a16:creationId xmlns:a16="http://schemas.microsoft.com/office/drawing/2014/main" xmlns="" id="{95A47A7B-CE64-4044-9C6A-94FCC7E8FE50}"/>
              </a:ext>
            </a:extLst>
          </p:cNvPr>
          <p:cNvSpPr/>
          <p:nvPr/>
        </p:nvSpPr>
        <p:spPr>
          <a:xfrm rot="19958339">
            <a:off x="3377246" y="3783439"/>
            <a:ext cx="4448797" cy="7337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Callout: Left Arrow 10">
            <a:extLst>
              <a:ext uri="{FF2B5EF4-FFF2-40B4-BE49-F238E27FC236}">
                <a16:creationId xmlns:a16="http://schemas.microsoft.com/office/drawing/2014/main" xmlns="" id="{F50E33A0-9234-4D08-A865-9BF66D355BB8}"/>
              </a:ext>
            </a:extLst>
          </p:cNvPr>
          <p:cNvSpPr/>
          <p:nvPr/>
        </p:nvSpPr>
        <p:spPr>
          <a:xfrm rot="16200000">
            <a:off x="8347860" y="1953264"/>
            <a:ext cx="1981042" cy="345297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Rising Star Technical</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xmlns="" id="{2F129811-AC93-4838-A80B-D0B972356B8B}"/>
              </a:ext>
            </a:extLst>
          </p:cNvPr>
          <p:cNvSpPr/>
          <p:nvPr/>
        </p:nvSpPr>
        <p:spPr>
          <a:xfrm>
            <a:off x="7831192" y="4669697"/>
            <a:ext cx="3014379" cy="164969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solidFill>
                <a:latin typeface="Times New Roman" panose="02020603050405020304" pitchFamily="18" charset="0"/>
                <a:cs typeface="Times New Roman" panose="02020603050405020304" pitchFamily="18" charset="0"/>
              </a:rPr>
              <a:t>EMS</a:t>
            </a:r>
            <a:endParaRPr lang="en-IN" sz="6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79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F7103C-2A86-49D3-9D20-1926E5B953C8}"/>
              </a:ext>
            </a:extLst>
          </p:cNvPr>
          <p:cNvSpPr>
            <a:spLocks noGrp="1"/>
          </p:cNvSpPr>
          <p:nvPr>
            <p:ph type="title"/>
          </p:nvPr>
        </p:nvSpPr>
        <p:spPr/>
        <p:txBody>
          <a:bodyPr/>
          <a:lstStyle/>
          <a:p>
            <a:r>
              <a:rPr lang="en-GB" dirty="0"/>
              <a:t>Contd..</a:t>
            </a:r>
            <a:endParaRPr lang="en-IN" dirty="0"/>
          </a:p>
        </p:txBody>
      </p:sp>
      <p:sp>
        <p:nvSpPr>
          <p:cNvPr id="4" name="TextBox 3">
            <a:extLst>
              <a:ext uri="{FF2B5EF4-FFF2-40B4-BE49-F238E27FC236}">
                <a16:creationId xmlns:a16="http://schemas.microsoft.com/office/drawing/2014/main" xmlns="" id="{D72FC9DD-A038-44E5-92E6-4200E5553C8D}"/>
              </a:ext>
            </a:extLst>
          </p:cNvPr>
          <p:cNvSpPr txBox="1"/>
          <p:nvPr/>
        </p:nvSpPr>
        <p:spPr>
          <a:xfrm>
            <a:off x="1" y="947651"/>
            <a:ext cx="11830050" cy="5632311"/>
          </a:xfrm>
          <a:prstGeom prst="rect">
            <a:avLst/>
          </a:prstGeom>
          <a:noFill/>
        </p:spPr>
        <p:txBody>
          <a:bodyPr wrap="square" rtlCol="0">
            <a:spAutoFit/>
          </a:bodyPr>
          <a:lstStyle/>
          <a:p>
            <a:pPr algn="l">
              <a:buFont typeface="+mj-lt"/>
              <a:buAutoNum type="arabicPeriod"/>
            </a:pPr>
            <a:r>
              <a:rPr lang="en-US" sz="2400" b="1" i="0" dirty="0">
                <a:effectLst/>
              </a:rPr>
              <a:t>Data Extraction:</a:t>
            </a:r>
            <a:endParaRPr lang="en-US" sz="2400" b="0" i="0" dirty="0">
              <a:effectLst/>
            </a:endParaRPr>
          </a:p>
          <a:p>
            <a:pPr marL="800100" lvl="1" indent="-342900" algn="l">
              <a:buFont typeface="Arial" panose="020B0604020202020204" pitchFamily="34" charset="0"/>
              <a:buChar char="•"/>
            </a:pPr>
            <a:r>
              <a:rPr lang="en-US" sz="2400" b="0" i="0" dirty="0">
                <a:effectLst/>
              </a:rPr>
              <a:t>Extract event log data from various sources such as ERP systems, databases, or application logs.</a:t>
            </a:r>
          </a:p>
          <a:p>
            <a:pPr algn="l">
              <a:buFont typeface="+mj-lt"/>
              <a:buAutoNum type="arabicPeriod"/>
            </a:pPr>
            <a:r>
              <a:rPr lang="en-US" sz="2400" b="1" i="0" dirty="0">
                <a:effectLst/>
              </a:rPr>
              <a:t>Data Preparation:</a:t>
            </a:r>
            <a:endParaRPr lang="en-US" sz="2400" b="0" i="0" dirty="0">
              <a:effectLst/>
            </a:endParaRPr>
          </a:p>
          <a:p>
            <a:pPr marL="800100" lvl="1" indent="-342900" algn="l">
              <a:buFont typeface="Arial" panose="020B0604020202020204" pitchFamily="34" charset="0"/>
              <a:buChar char="•"/>
            </a:pPr>
            <a:r>
              <a:rPr lang="en-US" sz="2400" b="0" i="0" dirty="0">
                <a:effectLst/>
              </a:rPr>
              <a:t>Clean and preprocess the data to ensure accuracy and consistency.</a:t>
            </a:r>
          </a:p>
          <a:p>
            <a:pPr algn="l">
              <a:buFont typeface="+mj-lt"/>
              <a:buAutoNum type="arabicPeriod"/>
            </a:pPr>
            <a:r>
              <a:rPr lang="en-US" sz="2400" b="1" i="0" dirty="0">
                <a:effectLst/>
              </a:rPr>
              <a:t>Process Discovery:</a:t>
            </a:r>
            <a:endParaRPr lang="en-US" sz="2400" b="0" i="0" dirty="0">
              <a:effectLst/>
            </a:endParaRPr>
          </a:p>
          <a:p>
            <a:pPr marL="800100" lvl="1" indent="-342900" algn="l">
              <a:buFont typeface="Arial" panose="020B0604020202020204" pitchFamily="34" charset="0"/>
              <a:buChar char="•"/>
            </a:pPr>
            <a:r>
              <a:rPr lang="en-US" sz="2400" b="0" i="0" dirty="0">
                <a:effectLst/>
              </a:rPr>
              <a:t>Use Celonis algorithms to automatically generate a visual process model.</a:t>
            </a:r>
          </a:p>
          <a:p>
            <a:pPr algn="l">
              <a:buFont typeface="+mj-lt"/>
              <a:buAutoNum type="arabicPeriod"/>
            </a:pPr>
            <a:r>
              <a:rPr lang="en-US" sz="2400" b="1" i="0" dirty="0">
                <a:effectLst/>
              </a:rPr>
              <a:t>Conformance Analysis:</a:t>
            </a:r>
            <a:endParaRPr lang="en-US" sz="2400" b="0" i="0" dirty="0">
              <a:effectLst/>
            </a:endParaRPr>
          </a:p>
          <a:p>
            <a:pPr marL="800100" lvl="1" indent="-342900" algn="l">
              <a:buFont typeface="Arial" panose="020B0604020202020204" pitchFamily="34" charset="0"/>
              <a:buChar char="•"/>
            </a:pPr>
            <a:r>
              <a:rPr lang="en-US" sz="2400" b="0" i="0" dirty="0">
                <a:effectLst/>
              </a:rPr>
              <a:t>Compare the discovered process model with actual event data to identify discrepancies.</a:t>
            </a:r>
          </a:p>
          <a:p>
            <a:pPr algn="l">
              <a:buFont typeface="+mj-lt"/>
              <a:buAutoNum type="arabicPeriod"/>
            </a:pPr>
            <a:r>
              <a:rPr lang="en-US" sz="2400" b="1" i="0" dirty="0">
                <a:effectLst/>
              </a:rPr>
              <a:t>Root Cause Analysis:</a:t>
            </a:r>
            <a:endParaRPr lang="en-US" sz="2400" b="0" i="0" dirty="0">
              <a:effectLst/>
            </a:endParaRPr>
          </a:p>
          <a:p>
            <a:pPr marL="800100" lvl="1" indent="-342900" algn="l">
              <a:buFont typeface="Arial" panose="020B0604020202020204" pitchFamily="34" charset="0"/>
              <a:buChar char="•"/>
            </a:pPr>
            <a:r>
              <a:rPr lang="en-US" sz="2400" b="0" i="0" dirty="0">
                <a:effectLst/>
              </a:rPr>
              <a:t>Identify the root causes of process inefficiencies and deviations.</a:t>
            </a:r>
          </a:p>
          <a:p>
            <a:pPr algn="l">
              <a:buFont typeface="+mj-lt"/>
              <a:buAutoNum type="arabicPeriod"/>
            </a:pPr>
            <a:r>
              <a:rPr lang="en-US" sz="2400" b="1" i="0" dirty="0">
                <a:effectLst/>
              </a:rPr>
              <a:t>Enhancement and Actionable Insights:</a:t>
            </a:r>
            <a:endParaRPr lang="en-US" sz="2400" b="0" i="0" dirty="0">
              <a:effectLst/>
            </a:endParaRPr>
          </a:p>
          <a:p>
            <a:pPr marL="800100" lvl="1" indent="-342900" algn="l">
              <a:buFont typeface="Arial" panose="020B0604020202020204" pitchFamily="34" charset="0"/>
              <a:buChar char="•"/>
            </a:pPr>
            <a:r>
              <a:rPr lang="en-US" sz="2400" b="0" i="0" dirty="0">
                <a:effectLst/>
              </a:rPr>
              <a:t>Utilize Celonis to suggest process improvements, leading to enhanced efficiency and better outcomes.</a:t>
            </a:r>
          </a:p>
        </p:txBody>
      </p:sp>
    </p:spTree>
    <p:extLst>
      <p:ext uri="{BB962C8B-B14F-4D97-AF65-F5344CB8AC3E}">
        <p14:creationId xmlns:p14="http://schemas.microsoft.com/office/powerpoint/2010/main" val="226342503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987</TotalTime>
  <Words>788</Words>
  <Application>Microsoft Office PowerPoint</Application>
  <PresentationFormat>Custom</PresentationFormat>
  <Paragraphs>82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 Design</vt:lpstr>
      <vt:lpstr>PowerPoint Presentation</vt:lpstr>
      <vt:lpstr>Contents</vt:lpstr>
      <vt:lpstr>Course Objective</vt:lpstr>
      <vt:lpstr>Introduction</vt:lpstr>
      <vt:lpstr>Contd..</vt:lpstr>
      <vt:lpstr>Technology</vt:lpstr>
      <vt:lpstr>Applications </vt:lpstr>
      <vt:lpstr>Modules</vt:lpstr>
      <vt:lpstr>Contd..</vt:lpstr>
      <vt:lpstr>PowerPoint Presentation</vt:lpstr>
      <vt:lpstr>Real Time Applications</vt:lpstr>
      <vt:lpstr>Learning Outcomes</vt:lpstr>
      <vt:lpstr>Git Hub Dashboard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HP</cp:lastModifiedBy>
  <cp:revision>131</cp:revision>
  <dcterms:created xsi:type="dcterms:W3CDTF">2019-06-11T05:35:51Z</dcterms:created>
  <dcterms:modified xsi:type="dcterms:W3CDTF">2023-08-29T14:05:38Z</dcterms:modified>
</cp:coreProperties>
</file>