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sldIdLst>
    <p:sldId id="256" r:id="rId2"/>
    <p:sldId id="257" r:id="rId3"/>
    <p:sldId id="258" r:id="rId4"/>
    <p:sldId id="260" r:id="rId5"/>
    <p:sldId id="261" r:id="rId6"/>
    <p:sldId id="259" r:id="rId7"/>
  </p:sldIdLst>
  <p:sldSz cx="12192000" cy="6858000"/>
  <p:notesSz cx="6858000" cy="9144000"/>
  <p:embeddedFontLst>
    <p:embeddedFont>
      <p:font typeface="Lato Black" panose="020F0502020204030203" pitchFamily="34" charset="0"/>
      <p:bold r:id="rId9"/>
      <p:boldItalic r:id="rId10"/>
    </p:embeddedFont>
    <p:embeddedFont>
      <p:font typeface="Libre Baskerville" panose="02000000000000000000" pitchFamily="2" charset="0"/>
      <p:regular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6" d="100"/>
          <a:sy n="56" d="100"/>
        </p:scale>
        <p:origin x="97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panose="020F0502020204030204"/>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panose="020F0502020204030204"/>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20" name="Google Shape;20;p7"/>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87" name="Google Shape;87;p16"/>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27" name="Google Shape;27;p8"/>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32" name="Google Shape;32;p9"/>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39" name="Google Shape;39;p10"/>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46" name="Google Shape;46;p11"/>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54" name="Google Shape;54;p12"/>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64" name="Google Shape;64;p13"/>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72" name="Google Shape;72;p14"/>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80" name="Google Shape;80;p15"/>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t>‹#›</a:t>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srcRect/>
          <a:stretch>
            <a:fillRect/>
          </a:stretch>
        </p:blipFill>
        <p:spPr>
          <a:xfrm>
            <a:off x="592" y="0"/>
            <a:ext cx="12190815" cy="6694098"/>
          </a:xfrm>
          <a:prstGeom prst="rect">
            <a:avLst/>
          </a:prstGeom>
          <a:noFill/>
          <a:ln>
            <a:noFill/>
          </a:ln>
        </p:spPr>
      </p:pic>
      <p:sp>
        <p:nvSpPr>
          <p:cNvPr id="99" name="Google Shape;99;p1"/>
          <p:cNvSpPr txBox="1"/>
          <p:nvPr/>
        </p:nvSpPr>
        <p:spPr>
          <a:xfrm>
            <a:off x="2472904" y="3429000"/>
            <a:ext cx="7246189"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r>
              <a:rPr lang="en-IN" sz="1800" b="1"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EDA project – Analysis of AMCAT Data</a:t>
            </a:r>
            <a:endParaRPr lang="en-IN" sz="1800" b="1"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1271905" y="836931"/>
            <a:ext cx="7007225" cy="320929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Font typeface="Arial" panose="020B0604020202020204"/>
              <a:buChar char="•"/>
            </a:pPr>
            <a:r>
              <a:rPr lang="en-US" sz="2000" b="1"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Name -  Pavansai Gude</a:t>
            </a:r>
          </a:p>
          <a:p>
            <a:pPr marL="285750" marR="0" lvl="0" indent="-285750" algn="l" rtl="0">
              <a:spcBef>
                <a:spcPts val="0"/>
              </a:spcBef>
              <a:spcAft>
                <a:spcPts val="0"/>
              </a:spcAft>
              <a:buClr>
                <a:schemeClr val="dk1"/>
              </a:buClr>
              <a:buSzPts val="1800"/>
              <a:buFont typeface="Arial" panose="020B0604020202020204"/>
              <a:buChar char="•"/>
            </a:pPr>
            <a:r>
              <a:rPr lang="en-US" sz="2000" b="1"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Background - </a:t>
            </a: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Btech – branch : AIML</a:t>
            </a:r>
          </a:p>
          <a:p>
            <a:pPr marL="285750" marR="0" lvl="0" indent="-285750" algn="l" rtl="0">
              <a:spcBef>
                <a:spcPts val="0"/>
              </a:spcBef>
              <a:spcAft>
                <a:spcPts val="0"/>
              </a:spcAft>
              <a:buClr>
                <a:schemeClr val="dk1"/>
              </a:buClr>
              <a:buSzPts val="1800"/>
              <a:buFont typeface="Arial" panose="020B0604020202020204"/>
              <a:buChar char="•"/>
            </a:pPr>
            <a:r>
              <a:rPr sz="200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What truly excites me about data science is its wide-ranging applicability across industries. Whether it's optimizing business processes, improving healthcare outcomes, or informing policy decisions, data science has the power to drive meaningful change and innovation. I am particularly passionate about its potential to address pressing societal issues, such as climate change and healthcare disparities.</a:t>
            </a:r>
            <a:endParaRPr lang="en-US" sz="200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US" altLang="en-IN" sz="2000" b="1"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LinkedIn - </a:t>
            </a:r>
            <a:r>
              <a:rPr lang="en-US" altLang="en-IN"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https://www.linkedin.com/in/keerthipriyagajula/</a:t>
            </a:r>
          </a:p>
          <a:p>
            <a:pPr marL="285750" marR="0" lvl="0" indent="-285750" algn="l" rtl="0">
              <a:spcBef>
                <a:spcPts val="0"/>
              </a:spcBef>
              <a:spcAft>
                <a:spcPts val="0"/>
              </a:spcAft>
              <a:buClr>
                <a:schemeClr val="dk1"/>
              </a:buClr>
              <a:buSzPts val="1800"/>
              <a:buFont typeface="Calibri" panose="020F0502020204030204"/>
              <a:buChar char="•"/>
            </a:pPr>
            <a:r>
              <a:rPr lang="en-US" altLang="en-IN" sz="2000" b="1"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GitHub - </a:t>
            </a:r>
            <a:r>
              <a:rPr lang="en-US" altLang="en-IN"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https://github.com/chaitankeerthi</a:t>
            </a: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panose="020F0802020204030203"/>
              <a:buNone/>
            </a:pPr>
            <a:r>
              <a:rPr lang="en-IN" sz="3200" b="0" i="0" u="none" strike="noStrike" cap="none">
                <a:solidFill>
                  <a:srgbClr val="FF0000"/>
                </a:solidFill>
                <a:latin typeface="Lato Black" panose="020F0802020204030203"/>
                <a:ea typeface="Lato Black" panose="020F0802020204030203"/>
                <a:cs typeface="Lato Black" panose="020F0802020204030203"/>
                <a:sym typeface="Lato Black" panose="020F0802020204030203"/>
              </a:rPr>
              <a:t>About me</a:t>
            </a:r>
            <a:endParaRPr sz="1800" b="0" i="0" u="none" strike="noStrike" cap="none">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280" y="18415"/>
            <a:ext cx="10515600" cy="10337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panose="020F0502020204030204"/>
              <a:buNone/>
            </a:pPr>
            <a:r>
              <a:rPr lang="en-IN" b="1">
                <a:solidFill>
                  <a:srgbClr val="FF0000"/>
                </a:solidFill>
              </a:rPr>
              <a:t>Agenda   </a:t>
            </a:r>
            <a:endParaRPr b="1">
              <a:solidFill>
                <a:srgbClr val="FF0000"/>
              </a:solidFill>
            </a:endParaRPr>
          </a:p>
        </p:txBody>
      </p:sp>
      <p:sp>
        <p:nvSpPr>
          <p:cNvPr id="111" name="Google Shape;111;p4"/>
          <p:cNvSpPr txBox="1">
            <a:spLocks noGrp="1"/>
          </p:cNvSpPr>
          <p:nvPr>
            <p:ph type="body" idx="1"/>
          </p:nvPr>
        </p:nvSpPr>
        <p:spPr>
          <a:xfrm>
            <a:off x="622935" y="1052195"/>
            <a:ext cx="10515600" cy="5180330"/>
          </a:xfrm>
          <a:prstGeom prst="rect">
            <a:avLst/>
          </a:prstGeom>
          <a:noFill/>
          <a:ln>
            <a:noFill/>
          </a:ln>
        </p:spPr>
        <p:txBody>
          <a:bodyPr spcFirstLastPara="1" wrap="square" lIns="91425" tIns="45700" rIns="91425" bIns="45700" anchor="t" anchorCtr="0">
            <a:normAutofit fontScale="40000" lnSpcReduction="20000"/>
          </a:bodyPr>
          <a:lstStyle/>
          <a:p>
            <a:pPr marL="0" lvl="0" indent="0" algn="l" rtl="0">
              <a:lnSpc>
                <a:spcPct val="90000"/>
              </a:lnSpc>
              <a:spcBef>
                <a:spcPts val="1000"/>
              </a:spcBef>
              <a:spcAft>
                <a:spcPts val="0"/>
              </a:spcAft>
              <a:buClr>
                <a:schemeClr val="dk1"/>
              </a:buClr>
              <a:buSzPct val="100000"/>
              <a:buNone/>
            </a:pPr>
            <a:r>
              <a:rPr sz="7200" b="1" dirty="0">
                <a:latin typeface="Times New Roman" panose="02020603050405020304" pitchFamily="18" charset="0"/>
                <a:cs typeface="Times New Roman" panose="02020603050405020304" pitchFamily="18" charset="0"/>
              </a:rPr>
              <a:t>Data Description:</a:t>
            </a:r>
            <a:r>
              <a:rPr sz="7200" b="1" dirty="0"/>
              <a:t> </a:t>
            </a:r>
            <a:r>
              <a:rPr sz="5500" dirty="0">
                <a:latin typeface="Times New Roman" panose="02020603050405020304" pitchFamily="18" charset="0"/>
                <a:cs typeface="Times New Roman" panose="02020603050405020304" pitchFamily="18" charset="0"/>
              </a:rPr>
              <a:t>The dataset comprises various candidate attributes, including demographic information like age and gender, educational background such as grades in 10th and 12th, college details like tier and specialization, and performance scores in tests like AMCAT and personality assessments. The target variable, salary, is continuous, representing the annual CTC offered to candidates upon joining.</a:t>
            </a:r>
          </a:p>
          <a:p>
            <a:pPr marL="0" lvl="0" indent="0" algn="l" rtl="0">
              <a:lnSpc>
                <a:spcPct val="90000"/>
              </a:lnSpc>
              <a:spcBef>
                <a:spcPts val="1000"/>
              </a:spcBef>
              <a:spcAft>
                <a:spcPts val="0"/>
              </a:spcAft>
              <a:buClr>
                <a:schemeClr val="dk1"/>
              </a:buClr>
              <a:buSzPct val="100000"/>
              <a:buNone/>
            </a:pPr>
            <a:endParaRPr sz="5500"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ct val="100000"/>
              <a:buNone/>
            </a:pPr>
            <a:r>
              <a:rPr sz="7200" b="1" dirty="0">
                <a:latin typeface="Times New Roman" panose="02020603050405020304" pitchFamily="18" charset="0"/>
                <a:cs typeface="Times New Roman" panose="02020603050405020304" pitchFamily="18" charset="0"/>
              </a:rPr>
              <a:t>Objective: </a:t>
            </a:r>
            <a:r>
              <a:rPr sz="5500" dirty="0">
                <a:latin typeface="Times New Roman" panose="02020603050405020304" pitchFamily="18" charset="0"/>
                <a:cs typeface="Times New Roman" panose="02020603050405020304" pitchFamily="18" charset="0"/>
              </a:rPr>
              <a:t>Through Exploratory Data Analysis (EDA), we aim to uncover insights into the relationship between candidate attributes and their offered salary. By scrutinizing distributions, correlations, and patterns within the dataset, we seek to identify key factors influencing salary levels, ultimately facilitating better understanding and potential modeling for salary prediction.</a:t>
            </a:r>
          </a:p>
          <a:p>
            <a:pPr marL="0" lvl="0" indent="0" algn="l" rtl="0">
              <a:lnSpc>
                <a:spcPct val="90000"/>
              </a:lnSpc>
              <a:spcBef>
                <a:spcPts val="1000"/>
              </a:spcBef>
              <a:spcAft>
                <a:spcPts val="0"/>
              </a:spcAft>
              <a:buClr>
                <a:schemeClr val="dk1"/>
              </a:buClr>
              <a:buSzPct val="100000"/>
              <a:buNone/>
            </a:pPr>
            <a:endParaRPr sz="7200" b="1" dirty="0"/>
          </a:p>
          <a:p>
            <a:pPr marL="228600" lvl="0" indent="-228600" algn="l" rtl="0">
              <a:lnSpc>
                <a:spcPct val="90000"/>
              </a:lnSpc>
              <a:spcBef>
                <a:spcPts val="1000"/>
              </a:spcBef>
              <a:spcAft>
                <a:spcPts val="0"/>
              </a:spcAft>
              <a:buClr>
                <a:srgbClr val="FF0000"/>
              </a:buClr>
              <a:buSzPct val="100000"/>
              <a:buChar char="•"/>
            </a:pPr>
            <a:r>
              <a:rPr lang="en-IN" sz="9200" b="1" u="sng" dirty="0">
                <a:solidFill>
                  <a:srgbClr val="FF0000"/>
                </a:solidFill>
              </a:rPr>
              <a:t>Exploratory Data Analysis:</a:t>
            </a:r>
            <a:r>
              <a:rPr lang="en-IN" sz="7200" b="1" u="sng" dirty="0">
                <a:solidFill>
                  <a:srgbClr val="FF0000"/>
                </a:solidFill>
              </a:rPr>
              <a:t> </a:t>
            </a:r>
          </a:p>
          <a:p>
            <a:pPr marL="0" lvl="0" indent="0" algn="l" rtl="0">
              <a:lnSpc>
                <a:spcPct val="90000"/>
              </a:lnSpc>
              <a:spcBef>
                <a:spcPts val="1000"/>
              </a:spcBef>
              <a:spcAft>
                <a:spcPts val="0"/>
              </a:spcAft>
              <a:buClr>
                <a:srgbClr val="FF0000"/>
              </a:buClr>
              <a:buSzPct val="100000"/>
              <a:buNone/>
            </a:pPr>
            <a:r>
              <a:rPr lang="en-IN" sz="7200" b="1" dirty="0">
                <a:latin typeface="Times New Roman" panose="02020603050405020304" pitchFamily="18" charset="0"/>
                <a:cs typeface="Times New Roman" panose="02020603050405020304" pitchFamily="18" charset="0"/>
              </a:rPr>
              <a:t>Data Cleaning Steps  </a:t>
            </a:r>
          </a:p>
          <a:p>
            <a:pPr marL="457200" lvl="1" indent="0" algn="just" rtl="0">
              <a:lnSpc>
                <a:spcPct val="90000"/>
              </a:lnSpc>
              <a:spcBef>
                <a:spcPts val="1000"/>
              </a:spcBef>
              <a:spcAft>
                <a:spcPts val="0"/>
              </a:spcAft>
              <a:buClr>
                <a:schemeClr val="dk1"/>
              </a:buClr>
              <a:buSzPct val="100000"/>
              <a:buFont typeface="Calibri" panose="020F0502020204030204"/>
              <a:buNone/>
            </a:pPr>
            <a:r>
              <a:rPr lang="en-US" altLang="en-IN" sz="6170" dirty="0"/>
              <a:t>             </a:t>
            </a:r>
            <a:r>
              <a:rPr lang="en-US" altLang="en-IN" sz="7200" dirty="0">
                <a:latin typeface="Times New Roman" panose="02020603050405020304" pitchFamily="18" charset="0"/>
                <a:cs typeface="Times New Roman" panose="02020603050405020304" pitchFamily="18" charset="0"/>
              </a:rPr>
              <a:t>Removed outliers using Inter Quartile Range</a:t>
            </a:r>
            <a:endParaRPr lang="en-IN" sz="7200" b="1" i="1" dirty="0">
              <a:latin typeface="Times New Roman" panose="02020603050405020304" pitchFamily="18" charset="0"/>
              <a:cs typeface="Times New Roman" panose="02020603050405020304" pitchFamily="18" charset="0"/>
            </a:endParaRPr>
          </a:p>
          <a:p>
            <a:pPr marL="0" lvl="0" indent="0" algn="just" rtl="0">
              <a:lnSpc>
                <a:spcPct val="90000"/>
              </a:lnSpc>
              <a:spcBef>
                <a:spcPts val="1000"/>
              </a:spcBef>
              <a:spcAft>
                <a:spcPts val="0"/>
              </a:spcAft>
              <a:buClr>
                <a:schemeClr val="dk1"/>
              </a:buClr>
              <a:buSzPct val="100000"/>
              <a:buNone/>
            </a:pPr>
            <a:endParaRPr sz="7200" b="1" dirty="0"/>
          </a:p>
          <a:p>
            <a:pPr marL="228600" lvl="0" indent="-130810" algn="l" rtl="0">
              <a:lnSpc>
                <a:spcPct val="90000"/>
              </a:lnSpc>
              <a:spcBef>
                <a:spcPts val="1000"/>
              </a:spcBef>
              <a:spcAft>
                <a:spcPts val="0"/>
              </a:spcAft>
              <a:buClr>
                <a:schemeClr val="dk1"/>
              </a:buClr>
              <a:buSzPct val="100000"/>
              <a:buNone/>
            </a:pPr>
            <a:endParaRPr sz="7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panose="020F0502020204030204"/>
              <a:buNone/>
            </a:pPr>
            <a:r>
              <a:rPr lang="en-IN" b="1">
                <a:solidFill>
                  <a:srgbClr val="FF0000"/>
                </a:solidFill>
              </a:rPr>
              <a:t> </a:t>
            </a:r>
            <a:endParaRPr b="1">
              <a:solidFill>
                <a:srgbClr val="FF0000"/>
              </a:solidFill>
            </a:endParaRPr>
          </a:p>
        </p:txBody>
      </p:sp>
      <p:sp>
        <p:nvSpPr>
          <p:cNvPr id="111" name="Google Shape;111;p4"/>
          <p:cNvSpPr txBox="1">
            <a:spLocks noGrp="1"/>
          </p:cNvSpPr>
          <p:nvPr>
            <p:ph type="body" idx="1"/>
          </p:nvPr>
        </p:nvSpPr>
        <p:spPr>
          <a:xfrm>
            <a:off x="695325" y="620395"/>
            <a:ext cx="10515600" cy="5180330"/>
          </a:xfrm>
          <a:prstGeom prst="rect">
            <a:avLst/>
          </a:prstGeom>
          <a:noFill/>
          <a:ln>
            <a:noFill/>
          </a:ln>
        </p:spPr>
        <p:txBody>
          <a:bodyPr spcFirstLastPara="1" wrap="square" lIns="91425" tIns="45700" rIns="91425" bIns="45700" anchor="t" anchorCtr="0">
            <a:normAutofit fontScale="97500"/>
          </a:bodyPr>
          <a:lstStyle/>
          <a:p>
            <a:pPr marL="228600" lvl="0" indent="-130810" algn="l" rtl="0">
              <a:lnSpc>
                <a:spcPct val="90000"/>
              </a:lnSpc>
              <a:spcBef>
                <a:spcPts val="1000"/>
              </a:spcBef>
              <a:spcAft>
                <a:spcPts val="0"/>
              </a:spcAft>
              <a:buClr>
                <a:schemeClr val="dk1"/>
              </a:buClr>
              <a:buSzPct val="100000"/>
              <a:buNone/>
            </a:pPr>
            <a:r>
              <a:rPr lang="en-IN" sz="2220" b="1" dirty="0">
                <a:solidFill>
                  <a:schemeClr val="tx1"/>
                </a:solidFill>
                <a:latin typeface="Times New Roman" panose="02020603050405020304" pitchFamily="18" charset="0"/>
                <a:cs typeface="Times New Roman" panose="02020603050405020304" pitchFamily="18" charset="0"/>
                <a:sym typeface="+mn-ea"/>
              </a:rPr>
              <a:t>Data Manipulation Steps</a:t>
            </a:r>
          </a:p>
          <a:p>
            <a:pPr marL="228600" lvl="0" indent="-130810" algn="l" rtl="0">
              <a:lnSpc>
                <a:spcPct val="90000"/>
              </a:lnSpc>
              <a:spcBef>
                <a:spcPts val="1000"/>
              </a:spcBef>
              <a:spcAft>
                <a:spcPts val="0"/>
              </a:spcAft>
              <a:buClr>
                <a:schemeClr val="dk1"/>
              </a:buClr>
              <a:buSzPct val="100000"/>
              <a:buNone/>
            </a:pPr>
            <a:r>
              <a:rPr lang="en-IN" sz="2000" b="1" dirty="0">
                <a:latin typeface="Times New Roman" panose="02020603050405020304" pitchFamily="18" charset="0"/>
                <a:cs typeface="Times New Roman" panose="02020603050405020304" pitchFamily="18" charset="0"/>
              </a:rPr>
              <a:t>Based on the code and analysis provided, here are the data manipulation steps involved in this project:</a:t>
            </a:r>
          </a:p>
          <a:p>
            <a:pPr marL="228600" lvl="0" indent="-130810" algn="l" rtl="0">
              <a:lnSpc>
                <a:spcPct val="90000"/>
              </a:lnSpc>
              <a:spcBef>
                <a:spcPts val="1000"/>
              </a:spcBef>
              <a:spcAft>
                <a:spcPts val="0"/>
              </a:spcAft>
              <a:buClr>
                <a:schemeClr val="dk1"/>
              </a:buClr>
              <a:buSzPct val="100000"/>
              <a:buNone/>
            </a:pPr>
            <a:r>
              <a:rPr lang="en-IN" sz="2000" b="1" dirty="0">
                <a:latin typeface="Times New Roman" panose="02020603050405020304" pitchFamily="18" charset="0"/>
                <a:cs typeface="Times New Roman" panose="02020603050405020304" pitchFamily="18" charset="0"/>
              </a:rPr>
              <a:t>Loading the Data: </a:t>
            </a:r>
          </a:p>
          <a:p>
            <a:pPr marL="228600" lvl="0" indent="-130810" algn="l" rtl="0">
              <a:lnSpc>
                <a:spcPct val="90000"/>
              </a:lnSpc>
              <a:spcBef>
                <a:spcPts val="1000"/>
              </a:spcBef>
              <a:spcAft>
                <a:spcPts val="0"/>
              </a:spcAft>
              <a:buClr>
                <a:schemeClr val="dk1"/>
              </a:buClr>
              <a:buSzPct val="100000"/>
              <a:buNone/>
            </a:pPr>
            <a:r>
              <a:rPr lang="en-IN" sz="2000" dirty="0">
                <a:latin typeface="Times New Roman" panose="02020603050405020304" pitchFamily="18" charset="0"/>
                <a:cs typeface="Times New Roman" panose="02020603050405020304" pitchFamily="18" charset="0"/>
              </a:rPr>
              <a:t>The dataset was loaded from an Excel file using the read_excel() function from the pandas library.</a:t>
            </a:r>
          </a:p>
          <a:p>
            <a:pPr marL="228600" lvl="0" indent="-130810" algn="l" rtl="0">
              <a:lnSpc>
                <a:spcPct val="90000"/>
              </a:lnSpc>
              <a:spcBef>
                <a:spcPts val="1000"/>
              </a:spcBef>
              <a:spcAft>
                <a:spcPts val="0"/>
              </a:spcAft>
              <a:buClr>
                <a:schemeClr val="dk1"/>
              </a:buClr>
              <a:buSzPct val="100000"/>
              <a:buNone/>
            </a:pPr>
            <a:r>
              <a:rPr lang="en-IN" sz="2000" b="1" dirty="0">
                <a:latin typeface="Times New Roman" panose="02020603050405020304" pitchFamily="18" charset="0"/>
                <a:cs typeface="Times New Roman" panose="02020603050405020304" pitchFamily="18" charset="0"/>
              </a:rPr>
              <a:t>Checking for Missing Values: </a:t>
            </a:r>
          </a:p>
          <a:p>
            <a:pPr marL="228600" lvl="0" indent="-130810" algn="l" rtl="0">
              <a:lnSpc>
                <a:spcPct val="90000"/>
              </a:lnSpc>
              <a:spcBef>
                <a:spcPts val="1000"/>
              </a:spcBef>
              <a:spcAft>
                <a:spcPts val="0"/>
              </a:spcAft>
              <a:buClr>
                <a:schemeClr val="dk1"/>
              </a:buClr>
              <a:buSzPct val="100000"/>
              <a:buNone/>
            </a:pPr>
            <a:r>
              <a:rPr lang="en-IN" sz="2000" dirty="0">
                <a:latin typeface="Times New Roman" panose="02020603050405020304" pitchFamily="18" charset="0"/>
                <a:cs typeface="Times New Roman" panose="02020603050405020304" pitchFamily="18" charset="0"/>
              </a:rPr>
              <a:t>There is no explicit code provided for checking missing values. However, it's good practice to check for missing values using methods like isnull() or info().</a:t>
            </a:r>
          </a:p>
          <a:p>
            <a:pPr marL="228600" lvl="0" indent="-130810" algn="l" rtl="0">
              <a:lnSpc>
                <a:spcPct val="90000"/>
              </a:lnSpc>
              <a:spcBef>
                <a:spcPts val="1000"/>
              </a:spcBef>
              <a:spcAft>
                <a:spcPts val="0"/>
              </a:spcAft>
              <a:buClr>
                <a:schemeClr val="dk1"/>
              </a:buClr>
              <a:buSzPct val="100000"/>
              <a:buNone/>
            </a:pPr>
            <a:r>
              <a:rPr lang="en-IN" sz="2000" b="1" dirty="0">
                <a:latin typeface="Times New Roman" panose="02020603050405020304" pitchFamily="18" charset="0"/>
                <a:cs typeface="Times New Roman" panose="02020603050405020304" pitchFamily="18" charset="0"/>
              </a:rPr>
              <a:t>Data Cleaning:</a:t>
            </a:r>
            <a:r>
              <a:rPr lang="en-US" altLang="en-IN" sz="2000" b="1" dirty="0">
                <a:latin typeface="Times New Roman" panose="02020603050405020304" pitchFamily="18" charset="0"/>
                <a:cs typeface="Times New Roman" panose="02020603050405020304" pitchFamily="18" charset="0"/>
              </a:rPr>
              <a:t> </a:t>
            </a:r>
          </a:p>
          <a:p>
            <a:pPr marL="228600" lvl="0" indent="-130810" algn="l" rtl="0">
              <a:lnSpc>
                <a:spcPct val="90000"/>
              </a:lnSpc>
              <a:spcBef>
                <a:spcPts val="1000"/>
              </a:spcBef>
              <a:spcAft>
                <a:spcPts val="0"/>
              </a:spcAft>
              <a:buClr>
                <a:schemeClr val="dk1"/>
              </a:buClr>
              <a:buSzPct val="100000"/>
              <a:buNone/>
            </a:pPr>
            <a:r>
              <a:rPr lang="en-IN" sz="2000" dirty="0">
                <a:latin typeface="Times New Roman" panose="02020603050405020304" pitchFamily="18" charset="0"/>
                <a:cs typeface="Times New Roman" panose="02020603050405020304" pitchFamily="18" charset="0"/>
              </a:rPr>
              <a:t>The column names were standardized to ensure consistency and ease of reference.</a:t>
            </a:r>
            <a:endParaRPr lang="en-IN" sz="2000" b="1" dirty="0">
              <a:latin typeface="Times New Roman" panose="02020603050405020304" pitchFamily="18" charset="0"/>
              <a:cs typeface="Times New Roman" panose="02020603050405020304" pitchFamily="18" charset="0"/>
            </a:endParaRPr>
          </a:p>
          <a:p>
            <a:pPr marL="228600" lvl="0" indent="-130810" algn="l" rtl="0">
              <a:lnSpc>
                <a:spcPct val="90000"/>
              </a:lnSpc>
              <a:spcBef>
                <a:spcPts val="1000"/>
              </a:spcBef>
              <a:spcAft>
                <a:spcPts val="0"/>
              </a:spcAft>
              <a:buClr>
                <a:schemeClr val="dk1"/>
              </a:buClr>
              <a:buSzPct val="100000"/>
              <a:buNone/>
            </a:pPr>
            <a:r>
              <a:rPr lang="en-IN" sz="2000" dirty="0">
                <a:latin typeface="Times New Roman" panose="02020603050405020304" pitchFamily="18" charset="0"/>
                <a:cs typeface="Times New Roman" panose="02020603050405020304" pitchFamily="18" charset="0"/>
              </a:rPr>
              <a:t>The column '</a:t>
            </a:r>
            <a:r>
              <a:rPr lang="en-IN" sz="2000" dirty="0" err="1">
                <a:latin typeface="Times New Roman" panose="02020603050405020304" pitchFamily="18" charset="0"/>
                <a:cs typeface="Times New Roman" panose="02020603050405020304" pitchFamily="18" charset="0"/>
              </a:rPr>
              <a:t>CollegeGPA</a:t>
            </a:r>
            <a:r>
              <a:rPr lang="en-IN" sz="2000" dirty="0">
                <a:latin typeface="Times New Roman" panose="02020603050405020304" pitchFamily="18" charset="0"/>
                <a:cs typeface="Times New Roman" panose="02020603050405020304" pitchFamily="18" charset="0"/>
              </a:rPr>
              <a:t>' appears to have been renamed to '</a:t>
            </a:r>
            <a:r>
              <a:rPr lang="en-IN" sz="2000" dirty="0" err="1">
                <a:latin typeface="Times New Roman" panose="02020603050405020304" pitchFamily="18" charset="0"/>
                <a:cs typeface="Times New Roman" panose="02020603050405020304" pitchFamily="18" charset="0"/>
              </a:rPr>
              <a:t>collegeGPA</a:t>
            </a:r>
            <a:r>
              <a:rPr lang="en-IN" sz="2000" dirty="0">
                <a:latin typeface="Times New Roman" panose="02020603050405020304" pitchFamily="18" charset="0"/>
                <a:cs typeface="Times New Roman" panose="02020603050405020304" pitchFamily="18" charset="0"/>
              </a:rPr>
              <a:t>' to match the standardized column names</a:t>
            </a:r>
            <a:r>
              <a:rPr lang="en-IN" sz="2000" b="1" dirty="0">
                <a:latin typeface="Times New Roman" panose="02020603050405020304" pitchFamily="18" charset="0"/>
                <a:cs typeface="Times New Roman" panose="02020603050405020304" pitchFamily="18" charset="0"/>
              </a:rPr>
              <a:t>.</a:t>
            </a:r>
          </a:p>
          <a:p>
            <a:pPr marL="228600" lvl="0" indent="-130810" algn="l" rtl="0">
              <a:lnSpc>
                <a:spcPct val="90000"/>
              </a:lnSpc>
              <a:spcBef>
                <a:spcPts val="1000"/>
              </a:spcBef>
              <a:spcAft>
                <a:spcPts val="0"/>
              </a:spcAft>
              <a:buClr>
                <a:schemeClr val="dk1"/>
              </a:buClr>
              <a:buSzPct val="100000"/>
              <a:buNone/>
            </a:pP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718185" y="180340"/>
            <a:ext cx="6073775" cy="3508375"/>
          </a:xfrm>
          <a:prstGeom prst="rect">
            <a:avLst/>
          </a:prstGeom>
          <a:noFill/>
          <a:ln>
            <a:noFill/>
          </a:ln>
        </p:spPr>
        <p:txBody>
          <a:bodyPr spcFirstLastPara="1" wrap="square" lIns="91425" tIns="45700" rIns="91425" bIns="45700" anchor="ctr" anchorCtr="0">
            <a:noAutofit/>
          </a:bodyPr>
          <a:lstStyle/>
          <a:p>
            <a:pPr marL="228600" lvl="0" indent="-130810" rtl="0">
              <a:lnSpc>
                <a:spcPct val="90000"/>
              </a:lnSpc>
              <a:spcBef>
                <a:spcPts val="1000"/>
              </a:spcBef>
              <a:spcAft>
                <a:spcPts val="0"/>
              </a:spcAft>
            </a:pPr>
            <a:r>
              <a:rPr lang="en-IN" sz="2000" b="1" dirty="0">
                <a:latin typeface="Times New Roman" panose="02020603050405020304" pitchFamily="18" charset="0"/>
                <a:cs typeface="Times New Roman" panose="02020603050405020304" pitchFamily="18" charset="0"/>
              </a:rPr>
              <a:t>Exploratory Data Analysis (EDA):</a:t>
            </a:r>
            <a:br>
              <a:rPr lang="en-IN" sz="1800" b="1"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Univariate Analysis:</a:t>
            </a:r>
            <a:br>
              <a:rPr lang="en-IN" sz="1800" b="1"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Histograms, boxplots were created to analyze individual variables' distributions and characteristics.</a:t>
            </a:r>
            <a:br>
              <a:rPr lang="en-IN"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Bivariate Analysis:</a:t>
            </a:r>
            <a:br>
              <a:rPr lang="en-IN" sz="1800" b="1"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 correlation matrix heatmap, pair plots, and scatter plots were generated to explore relationships between pairs of variables.</a:t>
            </a:r>
            <a:br>
              <a:rPr lang="en-IN"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Data Visualization: </a:t>
            </a:r>
            <a:br>
              <a:rPr lang="en-IN" sz="1800" b="1"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Various plots such as histograms, boxplots, </a:t>
            </a:r>
            <a:r>
              <a:rPr lang="en-IN" sz="1800" dirty="0" err="1">
                <a:latin typeface="Times New Roman" panose="02020603050405020304" pitchFamily="18" charset="0"/>
                <a:cs typeface="Times New Roman" panose="02020603050405020304" pitchFamily="18" charset="0"/>
              </a:rPr>
              <a:t>countplots,pair</a:t>
            </a:r>
            <a:r>
              <a:rPr lang="en-IN" sz="1800" dirty="0">
                <a:latin typeface="Times New Roman" panose="02020603050405020304" pitchFamily="18" charset="0"/>
                <a:cs typeface="Times New Roman" panose="02020603050405020304" pitchFamily="18" charset="0"/>
              </a:rPr>
              <a:t> plots, and scatter plots were created to visualize different aspects of the data.</a:t>
            </a:r>
            <a:br>
              <a:rPr lang="en-IN" sz="1800" dirty="0">
                <a:latin typeface="Times New Roman" panose="02020603050405020304" pitchFamily="18" charset="0"/>
                <a:cs typeface="Times New Roman" panose="02020603050405020304" pitchFamily="18" charset="0"/>
              </a:rPr>
            </a:br>
            <a:endParaRPr lang="en-US" sz="1800" b="1" dirty="0">
              <a:solidFill>
                <a:srgbClr val="FF0000"/>
              </a:solidFill>
            </a:endParaRPr>
          </a:p>
        </p:txBody>
      </p:sp>
      <p:sp>
        <p:nvSpPr>
          <p:cNvPr id="111" name="Google Shape;111;p4"/>
          <p:cNvSpPr txBox="1">
            <a:spLocks noGrp="1"/>
          </p:cNvSpPr>
          <p:nvPr>
            <p:ph type="body" idx="1"/>
          </p:nvPr>
        </p:nvSpPr>
        <p:spPr>
          <a:xfrm>
            <a:off x="600710" y="3429000"/>
            <a:ext cx="10515600" cy="2529205"/>
          </a:xfrm>
          <a:prstGeom prst="rect">
            <a:avLst/>
          </a:prstGeom>
          <a:noFill/>
          <a:ln>
            <a:noFill/>
          </a:ln>
        </p:spPr>
        <p:txBody>
          <a:bodyPr spcFirstLastPara="1" wrap="square" lIns="91425" tIns="45700" rIns="91425" bIns="45700" anchor="t" anchorCtr="0">
            <a:normAutofit lnSpcReduction="10000"/>
          </a:bodyPr>
          <a:lstStyle/>
          <a:p>
            <a:pPr marL="228600" indent="0">
              <a:buSzPct val="100000"/>
              <a:buNone/>
            </a:pPr>
            <a:r>
              <a:rPr lang="en-US" sz="2000" b="1" dirty="0">
                <a:latin typeface="Times New Roman" panose="02020603050405020304" pitchFamily="18" charset="0"/>
                <a:cs typeface="Times New Roman" panose="02020603050405020304" pitchFamily="18" charset="0"/>
              </a:rPr>
              <a:t>CONCLUSION:</a:t>
            </a:r>
          </a:p>
          <a:p>
            <a:pPr marL="514350" indent="-285750">
              <a:buSzPct val="100000"/>
            </a:pPr>
            <a:r>
              <a:rPr lang="en-US" sz="1800" dirty="0">
                <a:latin typeface="Times New Roman" panose="02020603050405020304" pitchFamily="18" charset="0"/>
                <a:cs typeface="Times New Roman" panose="02020603050405020304" pitchFamily="18" charset="0"/>
              </a:rPr>
              <a:t>The exploratory data analysis revealed that salary distribution is positively skewed, with a majority of candidates earning lower salaries. </a:t>
            </a:r>
          </a:p>
          <a:p>
            <a:pPr marL="514350" indent="-285750">
              <a:buSzPct val="100000"/>
            </a:pPr>
            <a:r>
              <a:rPr lang="en-US" sz="1800" dirty="0">
                <a:latin typeface="Times New Roman" panose="02020603050405020304" pitchFamily="18" charset="0"/>
                <a:cs typeface="Times New Roman" panose="02020603050405020304" pitchFamily="18" charset="0"/>
              </a:rPr>
              <a:t>There were moderate to weak correlations between salary and academic performance metrics, suggesting other factors influence salary levels.</a:t>
            </a:r>
          </a:p>
          <a:p>
            <a:pPr marL="514350" indent="-285750">
              <a:buSzPct val="100000"/>
            </a:pPr>
            <a:r>
              <a:rPr lang="en-US" sz="1800" dirty="0">
                <a:latin typeface="Times New Roman" panose="02020603050405020304" pitchFamily="18" charset="0"/>
                <a:cs typeface="Times New Roman" panose="02020603050405020304" pitchFamily="18" charset="0"/>
              </a:rPr>
              <a:t> Significant variations in salary distributions were observed based on gender, college tier, and specialization.</a:t>
            </a:r>
          </a:p>
          <a:p>
            <a:pPr marL="514350" indent="-285750">
              <a:buSzPct val="100000"/>
            </a:pPr>
            <a:r>
              <a:rPr lang="en-US" sz="1800" dirty="0">
                <a:latin typeface="Times New Roman" panose="02020603050405020304" pitchFamily="18" charset="0"/>
                <a:cs typeface="Times New Roman" panose="02020603050405020304" pitchFamily="18" charset="0"/>
              </a:rPr>
              <a:t> Further investigation and modeling are warranted to understand and predict salary outcomes accurately.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srcRect/>
          <a:stretch>
            <a:fill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panose="02000000000000000000"/>
              <a:buNone/>
            </a:pPr>
            <a:r>
              <a:rPr lang="en-IN" sz="4400" b="0" i="0" u="none" strike="noStrike" cap="none">
                <a:solidFill>
                  <a:srgbClr val="C00000"/>
                </a:solidFill>
                <a:latin typeface="Libre Baskerville" panose="02000000000000000000"/>
                <a:ea typeface="Libre Baskerville" panose="02000000000000000000"/>
                <a:cs typeface="Libre Baskerville" panose="02000000000000000000"/>
                <a:sym typeface="Libre Baskerville" panose="02000000000000000000"/>
              </a:rPr>
              <a:t>THANK YOU</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523</Words>
  <Application>Microsoft Office PowerPoint</Application>
  <PresentationFormat>Widescreen</PresentationFormat>
  <Paragraphs>32</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Calibri</vt:lpstr>
      <vt:lpstr>Libre Baskerville</vt:lpstr>
      <vt:lpstr>Lato Black</vt:lpstr>
      <vt:lpstr>Arial</vt:lpstr>
      <vt:lpstr>Times New Roman</vt:lpstr>
      <vt:lpstr>Office Theme</vt:lpstr>
      <vt:lpstr>PowerPoint Presentation</vt:lpstr>
      <vt:lpstr>PowerPoint Presentation</vt:lpstr>
      <vt:lpstr>Agenda   </vt:lpstr>
      <vt:lpstr> </vt:lpstr>
      <vt:lpstr>Exploratory Data Analysis (EDA): Univariate Analysis:  Histograms, boxplots were created to analyze individual variables' distributions and characteristics. Bivariate Analysis:  A correlation matrix heatmap, pair plots, and scatter plots were generated to explore relationships between pairs of variables. Data Visualization:  Various plots such as histograms, boxplots, countplots,pair plots, and scatter plots were created to visualize different aspects of the data.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Priyanka Ippala</cp:lastModifiedBy>
  <cp:revision>2</cp:revision>
  <dcterms:created xsi:type="dcterms:W3CDTF">2024-02-21T09:17:38Z</dcterms:created>
  <dcterms:modified xsi:type="dcterms:W3CDTF">2024-02-21T09:27:29Z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BDCC710D58F74B5D9FBDD5A85CB97D35_13</vt:lpwstr>
  </property>
  <property fmtid="{D5CDD505-2E9C-101B-9397-08002B2CF9AE}" pid="3" name="KSOProductBuildVer">
    <vt:lpwstr>1033-12.2.0.13431</vt:lpwstr>
  </property>
</Properties>
</file>