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86C08C-3454-454B-99AF-8266E57ADAB0}">
  <a:tblStyle styleId="{F586C08C-3454-454B-99AF-8266E57ADA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verag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e0218f2ff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e0218f2f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0218f2ff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0218f2f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ec9f3e923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ec9f3e9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e0218f2ff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e0218f2f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e0218f2ff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e0218f2f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e0218f2ff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e0218f2f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e0218f2ff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e0218f2f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e0218f2ff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e0218f2f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ec9f3e923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ec9f3e92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ec9f3e923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ec9f3e9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0218f2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e0218f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e0218f2ff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e0218f2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e0218f2ff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e0218f2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e0218f2f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e0218f2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e0218f2f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e0218f2f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00683" y="25304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DATA 5322 01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STATISTICAL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 MACHINE LEARNING - 2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Exploring Youth Substance Use with Ensembling Models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 Data-Driven Perspective using NSDUH 2023 Survey Data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Pavan Sai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Professor: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Dr. Mendible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5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423450" y="816425"/>
            <a:ext cx="82971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predict whether a youth skipped school recently based on their substance use behavior?</a:t>
            </a:r>
            <a:endParaRPr sz="16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SKIPPED_SCHOOL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1 = Skipped school (1–30 days)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•	0 = Did not skip school (0 days)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843650" y="28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{F586C08C-3454-454B-99AF-8266E57ADAB0}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55.6%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Bagging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14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789150"/>
            <a:ext cx="8297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Comparisons Using Confusion Matrix Heatmap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2" name="Google Shape;132;p23" title="6fa461ca-7b62-4587-bbae-65d26353fed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50" y="1470850"/>
            <a:ext cx="2157075" cy="26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 title="b29f915f-9419-4177-9e09-320d56213f9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248" y="1470850"/>
            <a:ext cx="1959525" cy="26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 title="9d0e8d84-7dd5-4493-97d9-36ac17715f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550" y="1470850"/>
            <a:ext cx="2109375" cy="26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 title="4450aa33-49ee-4e7d-b546-c8e26f19a35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6100" y="1470850"/>
            <a:ext cx="2014450" cy="26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4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789150"/>
            <a:ext cx="8297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Comparisons Using F1-Scores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2" name="Google Shape;142;p24" title="57145e7f-1d73-483e-80f1-a5e4b08ee7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7775"/>
            <a:ext cx="4509299" cy="308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939125" y="789150"/>
            <a:ext cx="40398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Bagging (F1 = 0.766)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Bagging performed best by reducing variance across high-variance base learners decision trees. Its ensemble of unpruned trees on bootstrapped data helped generalize well without overfitting.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(F1 = 0.693)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Performed slightly lower than bagging. While it also uses bootstrapped trees. it offered a strong balance of precision and recall.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GBM (F1 = 0.610)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Though GBM typically offers high accuracy, its sequential training can overfit on smaller, noisy data. Our use of 5-fold CV and shrinkage controlled that, but its sensitivity to imbalanced data and reliance on thresholding likely impacted its F1.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(F1 = 0.500)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The pruned tree served as a simple, interpretable baseline but underperformed due to its inability to capture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patterns or interactions.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426350" y="217725"/>
            <a:ext cx="65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Multi-Class Classification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62725" y="698500"/>
            <a:ext cx="79827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classify the frequency of marijuana use among youth into None, Occasional, and Frequent groups based on their home environment and peer influence?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MRJMDAYS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rebucketed into SKIP_LEVEL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None: No use in past month (MRJMDAYS = 5)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Occasional: 3–10 days (MRJMDAYS = 3 or 4)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Frequent: 1–2 days (MRJMDAYS = 1 or 2)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834575" y="33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{F586C08C-3454-454B-99AF-8266E57ADAB0}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55.6%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62.8</a:t>
                      </a: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58.1%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11700" y="210925"/>
            <a:ext cx="65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Multi-Class Classification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311700" y="789150"/>
            <a:ext cx="8297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Comparisons Using Confusion Matrix Heatmap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6" title="6a3892bd-6875-41ed-9f17-2507ae7468d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6225"/>
            <a:ext cx="2491124" cy="26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 title="756efc03-5386-4008-bea2-6fb63b5a348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86" y="1566225"/>
            <a:ext cx="2491124" cy="269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 title="cea8b42f-18b3-4a1a-a42d-140e9d91e3f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572" y="1532150"/>
            <a:ext cx="2491124" cy="26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426350" y="217725"/>
            <a:ext cx="655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Multi-Class Classification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62725" y="698500"/>
            <a:ext cx="79827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11700" y="789150"/>
            <a:ext cx="8297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Comparisons Using F-1 Scores</a:t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7" name="Google Shape;167;p27" title="7286564f-1ecb-490e-bfaf-d527d71650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50" y="1140175"/>
            <a:ext cx="3497699" cy="378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4332800" y="953750"/>
            <a:ext cx="4441800" cy="3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None (Highest across all models)</a:t>
            </a:r>
            <a:b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→ All three models performed best on the ‘None’ class (F1 ≈ 0.70–0.78) because this group had the clearest patterns and largest support in training data.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→ GBM achieved the highest F1 (0.784).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Occasional (Moderate performance)</a:t>
            </a:r>
            <a:b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→ This class was harder to distinguish due to overlapping behavioral patterns with both ‘None’ and ‘Frequent’.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→ Decision Tree led with an F1 of 0.61 by possibly overfitting to this group’s structure. GBM and RF were slightly lower (~0.54).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Frequent (Lowest performing class)</a:t>
            </a:r>
            <a:b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→ All models struggled here due to class imbalance and limited support in training.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→ GBM outperformed others (F1 = 0.429), but even this score reflects weak recall.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26525" y="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326525" y="653125"/>
            <a:ext cx="83004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predict how many days a youth drank alcohol in the past year using their demographics and parental involvement?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ALCYDAYS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Number of days alcohol was consumed in the past year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5" name="Google Shape;175;p28"/>
          <p:cNvGraphicFramePr/>
          <p:nvPr/>
        </p:nvGraphicFramePr>
        <p:xfrm>
          <a:off x="504300" y="22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{F586C08C-3454-454B-99AF-8266E57ADAB0}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26525" y="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26525" y="653125"/>
            <a:ext cx="83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28175" y="741450"/>
            <a:ext cx="8297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Comparisons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3" name="Google Shape;183;p29" title="06deae26-57c3-49e4-9e51-2ad3f49139a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25" y="1246000"/>
            <a:ext cx="2793893" cy="30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 title="1561fa1d-a5a0-43e7-9673-b614d3af79d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867" y="1246000"/>
            <a:ext cx="2793893" cy="30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 title="af88b8df-a1c7-41d4-aa09-e685bbb887a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9708" y="1246000"/>
            <a:ext cx="2793892" cy="30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26525" y="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326525" y="653125"/>
            <a:ext cx="830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311700" y="789150"/>
            <a:ext cx="82971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Comparisons Using F-1 Scores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3" name="Google Shape;193;p30" title="cd8ed9aa-2aae-4b41-a3fa-472c868150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00" y="1218775"/>
            <a:ext cx="3621776" cy="358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4462250" y="1084225"/>
            <a:ext cx="43533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(Best Performer Overall)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Achieved the lowest error across all three metrics: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MAE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1.17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MSE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2.76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RMSE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1.66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The ensemble of trees captured complex non-linear patterns while reducing overfitting through bootstrapping and feature randomness.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GBM (Close Second)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1.19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RMSE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1.68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very close to RF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Slightly higher MSE (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2.81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(Most Interpretable, Least Accurate)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MAE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1.23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MSE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2.85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RMSE =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Still useful for understanding basic splits and dominant predictors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26525" y="-1294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326525" y="418200"/>
            <a:ext cx="83004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Issues: Data Leakage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models included variables like EDUSKPCOM directly as predictors, which leaked information from the target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resulted in inflated accuracy scores (e.g., ~95%) during early decision tree trials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fixing, pruned tree accuracy dropped to ~51%, reflecting real-world performance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Reinforced why careful feature selection is critical for fair evaluation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Insights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inspection showed models often misclassified ‘Frequent’ users as ‘None’ or ‘Occasional’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Especially in multiclass task before downsampling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task confusion matrices showed that models had strong precision, but recall was improved significantly only after threshold tuning (0.4)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278825" y="3708675"/>
            <a:ext cx="8300400" cy="2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Takeaways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Interpretability vs. Performance trade-off: Decision Trees are easy to explain but lacked depth; RF and GBM captured complexity better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Downsampling made multiclass classification more balanced, improving macro F1 from ~0.52 to ~0.586 using GBM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diagnostics (heatmaps, barplots) helped debug bias toward dominant classes</a:t>
            </a: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5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project investigates patterns in youth substance use behavior using decision tree-based models on the NSDUH 2023 dataset. We focus on three core tasks predicting school attendance, classifying marijuana usage frequency, and estimating alcohol consumption.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 applied models including Decision Trees, Random Forests, Bagging, and Gradient Boosting. After evaluating with accuracy and error metrics like MSE, MAE, and RMSE, we observed: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Substance use features like marijuana frequency and alcohol onset age were highly predictive.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• Peer and parental influences played a notable role in multi-class classification outcomes.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• Gradient Boosting performed best in regression, reducing MSE to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2.56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and MAE to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1.14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This analysis offers interpretable insights into how environmental and behavioral factors shape youth outcomes, supporting targeted interventions in health and education.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562425" y="126975"/>
            <a:ext cx="3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" sz="30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136075" y="582975"/>
            <a:ext cx="8146200" cy="4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Data Leakage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Accidentally used variables like MRJMDAYS as predictors while predicting derived versions of them.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This led to unrealistically high accuracy. We resolved it by carefully excluding leakage-prone variables.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Class Imbalance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Some categories, especially in the multi-class classification, were highly underrepresented.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We used 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downsampling</a:t>
            </a: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to balance classes before training.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Misleading Accuracy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Early models showed high accuracy, but confusion matrices revealed poor class-wise performance.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Confusion matrix analysis helped us tune thresholds and validate results properly.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Model Complexity vs Interpretability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Ensemble models performed better but were less interpretable.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	•	We ensured clear feature importance plots and decision paths for explanation.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26525" y="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326525" y="861000"/>
            <a:ext cx="83004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 powerful tools for understanding youth behavior through survey data.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Random Forest and GBM performed well, revealing strong links between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substance use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attendance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multi-class classification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predicted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marijuana use levels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and peer environment factors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Random Forest giving the most balanced results after handling class imbalance and leakage.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task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predicting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alcohol consumption days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GBM outperformed other models with the lowest error, while linear regression gave interpretable but less accurate results.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learned that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thoughtful feature selection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avoiding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leakage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balancing performance with interpretability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critical in real-world modeling.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insights can aid in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identification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interventions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at-risk youth.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2258775" y="1841500"/>
            <a:ext cx="392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YOU..!!</a:t>
            </a:r>
            <a:endParaRPr b="1"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26200" y="1015975"/>
            <a:ext cx="8454600" cy="47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Questions Chose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4200"/>
              <a:t> </a:t>
            </a:r>
            <a:endParaRPr b="1" sz="4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Binary Classification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: Can we predict whether a youth skipped school in the past month based on their substance use behavior?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Multi-Class Classification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Can we classify the frequency of marijuana use among youth into None, Occasional, and Frequent groups based on their home environment and peer influence?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Regression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: Can we predict how many days a youth drank alcohol in the past year based on their demographics and parental involvement?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National Survey on Drug Use and Health (NSDUH 2023).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	Youth subset (ages under 18), preprocessed version: youth_data.RData.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959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Categories Used: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Substance Use Behaviors: Usage frequency and age of first use (alcohol, marijuana, cigarettes).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Parental Involvement Indicators: Homework check-ins, setting rules, emotional support.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Peer Influence Indicators: Friends’ behavior around substance use.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Demographics: Gender, race, income, education level.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77750" y="1959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Dropped NA and special codes 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Re-bucketed marijuana use into 3 categories: None, Occasional, Frequent.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Downsampled to address class imbalance where needed.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Theoretical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Background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959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84" name="Google Shape;84;p17"/>
          <p:cNvSpPr txBox="1"/>
          <p:nvPr/>
        </p:nvSpPr>
        <p:spPr>
          <a:xfrm>
            <a:off x="374700" y="946950"/>
            <a:ext cx="38832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non-parametric supervised learning method used for classification and regression. Splits the data recursively based on feature values to create homogeneous subgroups.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node the best split is chosen by minimizing an impurity criterion: Gini index or Entropy (for classification) Variance reduction (for regression) The process continues until a stopping criterion is met (e.g., min samples, depth).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Concepts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Overfitting is common without pruning Pruned trees reduce complexity using cross-validation and cost-complexity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Used It 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Baseline model across all tasks Easy to interpret and visualize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635100" y="946950"/>
            <a:ext cx="38832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Bagging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ensemble method that trains multiple models on bootstrapped samples of the data. The final prediction is the average (for regression) or majority vote (for classification). How It Works: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variance by combining multiple deep, unpruned trees Each tree sees a different random subset of the data Key Properties: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model sees a slightly different dataset Final model is more stable and robust to noise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Used It: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baseline for the binary classification task Helps mitigate variance from single-tree models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5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Theoretical Background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9598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92" name="Google Shape;92;p18"/>
          <p:cNvSpPr txBox="1"/>
          <p:nvPr/>
        </p:nvSpPr>
        <p:spPr>
          <a:xfrm>
            <a:off x="374700" y="946950"/>
            <a:ext cx="38832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extension of bagging that introduces feature-level randomness at each split. This helps decorrelate trees, improving generalization.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Trains many trees on bootstrapped data.At each node, selects a random subset of features to split .Final prediction is based on average (regression) or majority vote (classification)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Concepts: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overfitting compared to standard decision trees Allows interpretation of variable importance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Used It: 	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Balances performance and interpretability.Performed consistently well across all tasks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641900" y="946950"/>
            <a:ext cx="38832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Boosting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sequential ensemble method where each tree attempts to correct the errors of the previous tree. Boosting gradually improves model performance.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tree is fit to the residuals of the previous model Uses gradient descent to minimize a loss function .Shrinkage (learning rate) slows down learning to prevent overfitting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Concepts: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high accuracy when tuned properly.Sensitive to hyperparameters like learning rate, number of trees, and depth 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We Used It: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best in multiclass classification.Captures complex patterns with well-controlled bias-variance tradeoff.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24250" y="826050"/>
            <a:ext cx="8454600" cy="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Methodology - Binary Classification :</a:t>
            </a:r>
            <a:r>
              <a:rPr b="1" lang="en" sz="4200"/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31625" y="647200"/>
            <a:ext cx="37878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Binary Classification – Skipped School Prediction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SKIPPED_SCHOOL (0 = No, 1 = Yes)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Derived from EDUSKPCOM (days skipped school)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Features Used: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Substance use: IRALCFM, IRMJFM, IRCIGFM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First use age: IRALCAGE, IRMJAGE, IRCIGAGE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Flags: ALCFLAG, MRJFLAG, TOBFLAG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youth_experience_cols, demographic_cols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223800" y="674450"/>
            <a:ext cx="4728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Re-coded 991s as NA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Converted target &amp; flags to factors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Dropped rows with missing values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No downsampling (class balance was acceptable)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Models Applied: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tree() with pruning (cv.tree())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randomForest() for Bagging (full mtry) &amp; Forest (mtry = 4)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gbm() with Bernoulli loss, CV-tuned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31625" y="4039775"/>
            <a:ext cx="4448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Tuning And Evaluation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Threshold tuned to 0.4 for GBM, RF, Bagging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Evaluated via F1, confusion matrices, barplots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24250" y="826050"/>
            <a:ext cx="8454600" cy="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Methodology - Multiclass Classification :</a:t>
            </a:r>
            <a:r>
              <a:rPr b="1" lang="en" sz="4200"/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31625" y="640400"/>
            <a:ext cx="37878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Multiclass Classification – Marijuana Use Frequency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SKIP_LEVEL: Frequent / Occasional / None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Created from MRJMDAYS via custom bucketing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Features Used: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Peer/parent influence: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PARCHKHW, PARHLPHW, PRPROUD2, PRTALK3,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PRPKCIG2, PRBSOLV2, PREVIOL2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Marijuana exposure: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FRDMJMON, PRMJEVR2, YFLMJMO, YFLTMRJ2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223800" y="674450"/>
            <a:ext cx="4728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Dropped NA rows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Applied slice_sample() or sample_n() to balance class sizes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Re-coded factor levels and ensured label consistency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Models Applied: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tree() for interpretable baseline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randomForest() (ntree = 200, mtry = 4)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gbm() with multinomial loss, CV tuned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31625" y="3876275"/>
            <a:ext cx="4448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Evaluation: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Per-class and Macro F1 using custom get_f1()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Heatmaps and barplots to visualize performance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24250" y="826050"/>
            <a:ext cx="8454600" cy="8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Methodology - 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4200"/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31625" y="640400"/>
            <a:ext cx="37878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Regression – Predicting Alcohol Consumption Days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Target Variable: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ALCYDAYS = number of days alcohol consumed in past year.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Features Used: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Demographics: IRSEX, NEWRACE2, INCOME, EDUSCHGRD2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Parenting &amp; peer influence: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PARCHKHW, PARHLPHW, PRPROUD2, PRTALK3, PRLMTTV2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Behavior: FRDADLY2, PREVIOL2, YTHACT2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223800" y="674450"/>
            <a:ext cx="47280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Different feature subsets used for tree, RF, GBM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Cleaned NAs, maintained consistency with set.seed(19)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Models Applied: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tree() with custom controls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randomForest() (ntree = 350, mtry = 3)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gbm() with Gaussian loss, 5-fold CV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223800" y="3699175"/>
            <a:ext cx="4448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Tuning And Evaluation: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MSE, RMSE, MAE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Visuals: Actual vs Predicted scatter plots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Comparison barplot of all models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376200" y="3851575"/>
            <a:ext cx="44487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Tuning And Evaluation: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MSE, RMSE, MAE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Visuals: Actual vs Predicted scatter plots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Comparison barplot of all models</a:t>
            </a: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