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24">
          <p15:clr>
            <a:srgbClr val="747775"/>
          </p15:clr>
        </p15:guide>
        <p15:guide id="2" pos="103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B06584-F702-4749-8933-CC9FDB605A1B}">
  <a:tblStyle styleId="{93B06584-F702-4749-8933-CC9FDB605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24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6353707"/>
            <a:ext cx="30674100" cy="175155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24184533"/>
            <a:ext cx="30674100" cy="67635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9438933"/>
            <a:ext cx="30674100" cy="167553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26898987"/>
            <a:ext cx="30674100" cy="111003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indent="-825500" lvl="0" marL="457200" algn="ctr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indent="-692150" lvl="1" marL="914400" algn="ctr">
              <a:spcBef>
                <a:spcPts val="0"/>
              </a:spcBef>
              <a:spcAft>
                <a:spcPts val="0"/>
              </a:spcAft>
              <a:buSzPts val="7300"/>
              <a:buChar char="○"/>
              <a:defRPr/>
            </a:lvl2pPr>
            <a:lvl3pPr indent="-692150" lvl="2" marL="1371600" algn="ctr">
              <a:spcBef>
                <a:spcPts val="0"/>
              </a:spcBef>
              <a:spcAft>
                <a:spcPts val="0"/>
              </a:spcAft>
              <a:buSzPts val="7300"/>
              <a:buChar char="■"/>
              <a:defRPr/>
            </a:lvl3pPr>
            <a:lvl4pPr indent="-692150" lvl="3" marL="1828800" algn="ctr">
              <a:spcBef>
                <a:spcPts val="0"/>
              </a:spcBef>
              <a:spcAft>
                <a:spcPts val="0"/>
              </a:spcAft>
              <a:buSzPts val="7300"/>
              <a:buChar char="●"/>
              <a:defRPr/>
            </a:lvl4pPr>
            <a:lvl5pPr indent="-692150" lvl="4" marL="2286000" algn="ctr">
              <a:spcBef>
                <a:spcPts val="0"/>
              </a:spcBef>
              <a:spcAft>
                <a:spcPts val="0"/>
              </a:spcAft>
              <a:buSzPts val="7300"/>
              <a:buChar char="○"/>
              <a:defRPr/>
            </a:lvl5pPr>
            <a:lvl6pPr indent="-692150" lvl="5" marL="2743200" algn="ctr">
              <a:spcBef>
                <a:spcPts val="0"/>
              </a:spcBef>
              <a:spcAft>
                <a:spcPts val="0"/>
              </a:spcAft>
              <a:buSzPts val="7300"/>
              <a:buChar char="■"/>
              <a:defRPr/>
            </a:lvl6pPr>
            <a:lvl7pPr indent="-692150" lvl="6" marL="3200400" algn="ctr">
              <a:spcBef>
                <a:spcPts val="0"/>
              </a:spcBef>
              <a:spcAft>
                <a:spcPts val="0"/>
              </a:spcAft>
              <a:buSzPts val="7300"/>
              <a:buChar char="●"/>
              <a:defRPr/>
            </a:lvl7pPr>
            <a:lvl8pPr indent="-692150" lvl="7" marL="3657600" algn="ctr">
              <a:spcBef>
                <a:spcPts val="0"/>
              </a:spcBef>
              <a:spcAft>
                <a:spcPts val="0"/>
              </a:spcAft>
              <a:buSzPts val="7300"/>
              <a:buChar char="○"/>
              <a:defRPr/>
            </a:lvl8pPr>
            <a:lvl9pPr indent="-692150" lvl="8" marL="4114800" algn="ctr">
              <a:spcBef>
                <a:spcPts val="0"/>
              </a:spcBef>
              <a:spcAft>
                <a:spcPts val="0"/>
              </a:spcAft>
              <a:buSzPts val="7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18353920"/>
            <a:ext cx="30674100" cy="71835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indent="-825500" lvl="0" marL="4572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indent="-692150" lvl="1" marL="914400">
              <a:spcBef>
                <a:spcPts val="0"/>
              </a:spcBef>
              <a:spcAft>
                <a:spcPts val="0"/>
              </a:spcAft>
              <a:buSzPts val="7300"/>
              <a:buChar char="○"/>
              <a:defRPr/>
            </a:lvl2pPr>
            <a:lvl3pPr indent="-692150" lvl="2" marL="1371600">
              <a:spcBef>
                <a:spcPts val="0"/>
              </a:spcBef>
              <a:spcAft>
                <a:spcPts val="0"/>
              </a:spcAft>
              <a:buSzPts val="7300"/>
              <a:buChar char="■"/>
              <a:defRPr/>
            </a:lvl3pPr>
            <a:lvl4pPr indent="-692150" lvl="3" marL="1828800">
              <a:spcBef>
                <a:spcPts val="0"/>
              </a:spcBef>
              <a:spcAft>
                <a:spcPts val="0"/>
              </a:spcAft>
              <a:buSzPts val="7300"/>
              <a:buChar char="●"/>
              <a:defRPr/>
            </a:lvl4pPr>
            <a:lvl5pPr indent="-692150" lvl="4" marL="2286000">
              <a:spcBef>
                <a:spcPts val="0"/>
              </a:spcBef>
              <a:spcAft>
                <a:spcPts val="0"/>
              </a:spcAft>
              <a:buSzPts val="7300"/>
              <a:buChar char="○"/>
              <a:defRPr/>
            </a:lvl5pPr>
            <a:lvl6pPr indent="-692150" lvl="5" marL="2743200">
              <a:spcBef>
                <a:spcPts val="0"/>
              </a:spcBef>
              <a:spcAft>
                <a:spcPts val="0"/>
              </a:spcAft>
              <a:buSzPts val="7300"/>
              <a:buChar char="■"/>
              <a:defRPr/>
            </a:lvl6pPr>
            <a:lvl7pPr indent="-692150" lvl="6" marL="3200400">
              <a:spcBef>
                <a:spcPts val="0"/>
              </a:spcBef>
              <a:spcAft>
                <a:spcPts val="0"/>
              </a:spcAft>
              <a:buSzPts val="7300"/>
              <a:buChar char="●"/>
              <a:defRPr/>
            </a:lvl7pPr>
            <a:lvl8pPr indent="-692150" lvl="7" marL="3657600">
              <a:spcBef>
                <a:spcPts val="0"/>
              </a:spcBef>
              <a:spcAft>
                <a:spcPts val="0"/>
              </a:spcAft>
              <a:buSzPts val="7300"/>
              <a:buChar char="○"/>
              <a:defRPr/>
            </a:lvl8pPr>
            <a:lvl9pPr indent="-692150" lvl="8" marL="4114800">
              <a:spcBef>
                <a:spcPts val="0"/>
              </a:spcBef>
              <a:spcAft>
                <a:spcPts val="0"/>
              </a:spcAft>
              <a:buSzPts val="7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9834453"/>
            <a:ext cx="14399700" cy="291534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indent="-692150" lvl="0" marL="45720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indent="-628650" lvl="1" marL="914400">
              <a:spcBef>
                <a:spcPts val="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0"/>
              </a:spcBef>
              <a:spcAft>
                <a:spcPts val="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9834453"/>
            <a:ext cx="14399700" cy="291534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indent="-692150" lvl="0" marL="45720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indent="-628650" lvl="1" marL="914400">
              <a:spcBef>
                <a:spcPts val="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0"/>
              </a:spcBef>
              <a:spcAft>
                <a:spcPts val="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4741120"/>
            <a:ext cx="10108800" cy="64485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11857920"/>
            <a:ext cx="10108800" cy="271308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indent="-628650" lvl="1" marL="914400">
              <a:spcBef>
                <a:spcPts val="0"/>
              </a:spcBef>
              <a:spcAft>
                <a:spcPts val="0"/>
              </a:spcAft>
              <a:buSzPts val="6300"/>
              <a:buChar char="○"/>
              <a:defRPr sz="6300"/>
            </a:lvl2pPr>
            <a:lvl3pPr indent="-628650" lvl="2" marL="1371600">
              <a:spcBef>
                <a:spcPts val="0"/>
              </a:spcBef>
              <a:spcAft>
                <a:spcPts val="0"/>
              </a:spcAft>
              <a:buSzPts val="6300"/>
              <a:buChar char="■"/>
              <a:defRPr sz="6300"/>
            </a:lvl3pPr>
            <a:lvl4pPr indent="-628650" lvl="3" marL="18288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4pPr>
            <a:lvl5pPr indent="-628650" lvl="4" marL="2286000">
              <a:spcBef>
                <a:spcPts val="0"/>
              </a:spcBef>
              <a:spcAft>
                <a:spcPts val="0"/>
              </a:spcAft>
              <a:buSzPts val="6300"/>
              <a:buChar char="○"/>
              <a:defRPr sz="6300"/>
            </a:lvl5pPr>
            <a:lvl6pPr indent="-628650" lvl="5" marL="2743200">
              <a:spcBef>
                <a:spcPts val="0"/>
              </a:spcBef>
              <a:spcAft>
                <a:spcPts val="0"/>
              </a:spcAft>
              <a:buSzPts val="6300"/>
              <a:buChar char="■"/>
              <a:defRPr sz="6300"/>
            </a:lvl6pPr>
            <a:lvl7pPr indent="-628650" lvl="6" marL="320040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7pPr>
            <a:lvl8pPr indent="-628650" lvl="7" marL="3657600">
              <a:spcBef>
                <a:spcPts val="0"/>
              </a:spcBef>
              <a:spcAft>
                <a:spcPts val="0"/>
              </a:spcAft>
              <a:buSzPts val="6300"/>
              <a:buChar char="○"/>
              <a:defRPr sz="6300"/>
            </a:lvl8pPr>
            <a:lvl9pPr indent="-628650" lvl="8" marL="4114800">
              <a:spcBef>
                <a:spcPts val="0"/>
              </a:spcBef>
              <a:spcAft>
                <a:spcPts val="0"/>
              </a:spcAft>
              <a:buSzPts val="6300"/>
              <a:buChar char="■"/>
              <a:defRPr sz="6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3841280"/>
            <a:ext cx="22924200" cy="349083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1pPr>
            <a:lvl2pPr lvl="1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2pPr>
            <a:lvl3pPr lvl="2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3pPr>
            <a:lvl4pPr lvl="3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4pPr>
            <a:lvl5pPr lvl="4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5pPr>
            <a:lvl6pPr lvl="5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6pPr>
            <a:lvl7pPr lvl="6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7pPr>
            <a:lvl8pPr lvl="7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8pPr>
            <a:lvl9pPr lvl="8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1067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79475" lIns="479475" spcFirstLastPara="1" rIns="479475" wrap="square" tIns="47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anchorCtr="0" anchor="b" bIns="479475" lIns="479475" spcFirstLastPara="1" rIns="479475" wrap="square" tIns="479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23919573"/>
            <a:ext cx="14562600" cy="10539600"/>
          </a:xfrm>
          <a:prstGeom prst="rect">
            <a:avLst/>
          </a:prstGeom>
        </p:spPr>
        <p:txBody>
          <a:bodyPr anchorCtr="0" anchor="t" bIns="479475" lIns="479475" spcFirstLastPara="1" rIns="479475" wrap="square" tIns="479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6178773"/>
            <a:ext cx="13813200" cy="315315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indent="-825500" lvl="0" marL="4572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indent="-692150" lvl="1" marL="914400">
              <a:spcBef>
                <a:spcPts val="0"/>
              </a:spcBef>
              <a:spcAft>
                <a:spcPts val="0"/>
              </a:spcAft>
              <a:buSzPts val="7300"/>
              <a:buChar char="○"/>
              <a:defRPr/>
            </a:lvl2pPr>
            <a:lvl3pPr indent="-692150" lvl="2" marL="1371600">
              <a:spcBef>
                <a:spcPts val="0"/>
              </a:spcBef>
              <a:spcAft>
                <a:spcPts val="0"/>
              </a:spcAft>
              <a:buSzPts val="7300"/>
              <a:buChar char="■"/>
              <a:defRPr/>
            </a:lvl3pPr>
            <a:lvl4pPr indent="-692150" lvl="3" marL="1828800">
              <a:spcBef>
                <a:spcPts val="0"/>
              </a:spcBef>
              <a:spcAft>
                <a:spcPts val="0"/>
              </a:spcAft>
              <a:buSzPts val="7300"/>
              <a:buChar char="●"/>
              <a:defRPr/>
            </a:lvl4pPr>
            <a:lvl5pPr indent="-692150" lvl="4" marL="2286000">
              <a:spcBef>
                <a:spcPts val="0"/>
              </a:spcBef>
              <a:spcAft>
                <a:spcPts val="0"/>
              </a:spcAft>
              <a:buSzPts val="7300"/>
              <a:buChar char="○"/>
              <a:defRPr/>
            </a:lvl5pPr>
            <a:lvl6pPr indent="-692150" lvl="5" marL="2743200">
              <a:spcBef>
                <a:spcPts val="0"/>
              </a:spcBef>
              <a:spcAft>
                <a:spcPts val="0"/>
              </a:spcAft>
              <a:buSzPts val="7300"/>
              <a:buChar char="■"/>
              <a:defRPr/>
            </a:lvl6pPr>
            <a:lvl7pPr indent="-692150" lvl="6" marL="3200400">
              <a:spcBef>
                <a:spcPts val="0"/>
              </a:spcBef>
              <a:spcAft>
                <a:spcPts val="0"/>
              </a:spcAft>
              <a:buSzPts val="7300"/>
              <a:buChar char="●"/>
              <a:defRPr/>
            </a:lvl7pPr>
            <a:lvl8pPr indent="-692150" lvl="7" marL="3657600">
              <a:spcBef>
                <a:spcPts val="0"/>
              </a:spcBef>
              <a:spcAft>
                <a:spcPts val="0"/>
              </a:spcAft>
              <a:buSzPts val="7300"/>
              <a:buChar char="○"/>
              <a:defRPr/>
            </a:lvl8pPr>
            <a:lvl9pPr indent="-692150" lvl="8" marL="4114800">
              <a:spcBef>
                <a:spcPts val="0"/>
              </a:spcBef>
              <a:spcAft>
                <a:spcPts val="0"/>
              </a:spcAft>
              <a:buSzPts val="7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36100907"/>
            <a:ext cx="21595800" cy="51636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spcFirstLastPara="1" rIns="479475" wrap="square" tIns="479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9475" lIns="479475" spcFirstLastPara="1" rIns="479475" wrap="square" tIns="479475">
            <a:normAutofit/>
          </a:bodyPr>
          <a:lstStyle>
            <a:lvl1pPr indent="-825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0"/>
              <a:buChar char="●"/>
              <a:defRPr sz="9400">
                <a:solidFill>
                  <a:schemeClr val="dk2"/>
                </a:solidFill>
              </a:defRPr>
            </a:lvl1pPr>
            <a:lvl2pPr indent="-692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2pPr>
            <a:lvl3pPr indent="-692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3pPr>
            <a:lvl4pPr indent="-692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4pPr>
            <a:lvl5pPr indent="-692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5pPr>
            <a:lvl6pPr indent="-692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6pPr>
            <a:lvl7pPr indent="-692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7pPr>
            <a:lvl8pPr indent="-692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8pPr>
            <a:lvl9pPr indent="-692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9475" lIns="479475" spcFirstLastPara="1" rIns="479475" wrap="square" tIns="479475">
            <a:normAutofit/>
          </a:bodyPr>
          <a:lstStyle>
            <a:lvl1pPr lvl="0" algn="r">
              <a:buNone/>
              <a:defRPr sz="5200">
                <a:solidFill>
                  <a:schemeClr val="dk2"/>
                </a:solidFill>
              </a:defRPr>
            </a:lvl1pPr>
            <a:lvl2pPr lvl="1" algn="r">
              <a:buNone/>
              <a:defRPr sz="5200">
                <a:solidFill>
                  <a:schemeClr val="dk2"/>
                </a:solidFill>
              </a:defRPr>
            </a:lvl2pPr>
            <a:lvl3pPr lvl="2" algn="r">
              <a:buNone/>
              <a:defRPr sz="5200">
                <a:solidFill>
                  <a:schemeClr val="dk2"/>
                </a:solidFill>
              </a:defRPr>
            </a:lvl3pPr>
            <a:lvl4pPr lvl="3" algn="r">
              <a:buNone/>
              <a:defRPr sz="5200">
                <a:solidFill>
                  <a:schemeClr val="dk2"/>
                </a:solidFill>
              </a:defRPr>
            </a:lvl4pPr>
            <a:lvl5pPr lvl="4" algn="r">
              <a:buNone/>
              <a:defRPr sz="5200">
                <a:solidFill>
                  <a:schemeClr val="dk2"/>
                </a:solidFill>
              </a:defRPr>
            </a:lvl5pPr>
            <a:lvl6pPr lvl="5" algn="r">
              <a:buNone/>
              <a:defRPr sz="5200">
                <a:solidFill>
                  <a:schemeClr val="dk2"/>
                </a:solidFill>
              </a:defRPr>
            </a:lvl6pPr>
            <a:lvl7pPr lvl="6" algn="r">
              <a:buNone/>
              <a:defRPr sz="5200">
                <a:solidFill>
                  <a:schemeClr val="dk2"/>
                </a:solidFill>
              </a:defRPr>
            </a:lvl7pPr>
            <a:lvl8pPr lvl="7" algn="r">
              <a:buNone/>
              <a:defRPr sz="5200">
                <a:solidFill>
                  <a:schemeClr val="dk2"/>
                </a:solidFill>
              </a:defRPr>
            </a:lvl8pPr>
            <a:lvl9pPr lvl="8" algn="r">
              <a:buNone/>
              <a:defRPr sz="5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diabetesjournals.org/care/article/45/Supplement_1/S1/138915/Standards-of-Medical-Care-in-Diabetes-2022" TargetMode="External"/><Relationship Id="rId10" Type="http://schemas.openxmlformats.org/officeDocument/2006/relationships/hyperlink" Target="https://link.springer.com/article/10.1007/BF00994018" TargetMode="External"/><Relationship Id="rId13" Type="http://schemas.openxmlformats.org/officeDocument/2006/relationships/hyperlink" Target="https://openai.com/dall-e" TargetMode="External"/><Relationship Id="rId12" Type="http://schemas.openxmlformats.org/officeDocument/2006/relationships/hyperlink" Target="https://diabetesjournals.org/care/article/45/Supplement_1/S1/138915/Standards-of-Medical-Care-in-Diabetes-202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hyperlink" Target="https://link.springer.com/article/10.1007/BF00994018" TargetMode="External"/><Relationship Id="rId15" Type="http://schemas.openxmlformats.org/officeDocument/2006/relationships/hyperlink" Target="https://www.cdc.gov/nchs/nhis/index.htm" TargetMode="External"/><Relationship Id="rId14" Type="http://schemas.openxmlformats.org/officeDocument/2006/relationships/hyperlink" Target="https://openai.com/dall-e" TargetMode="External"/><Relationship Id="rId17" Type="http://schemas.openxmlformats.org/officeDocument/2006/relationships/hyperlink" Target="https://www.statlearning.com/" TargetMode="External"/><Relationship Id="rId16" Type="http://schemas.openxmlformats.org/officeDocument/2006/relationships/hyperlink" Target="https://www.cdc.gov/nchs/nhis/index.ht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18" Type="http://schemas.openxmlformats.org/officeDocument/2006/relationships/hyperlink" Target="https://www.statlearning.com/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878300" y="4610100"/>
            <a:ext cx="15430500" cy="149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33400" y="25020800"/>
            <a:ext cx="15982800" cy="139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025075" y="248675"/>
            <a:ext cx="188994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33400" y="4100849"/>
            <a:ext cx="15982800" cy="68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23900" y="4038600"/>
            <a:ext cx="15430500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	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Predict likelihood of diabetes based on lifestyle and health factors. 	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NHIS 2022 Adult dataset (~35,000+ records). Focus: Variables related to health (BMI, exercise, diet) and demographics (age). 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Support Vector Machine (Linear, Radial, Polynomial kernels).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33400" y="11338825"/>
            <a:ext cx="15982800" cy="133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33400" y="11506200"/>
            <a:ext cx="15811500" cy="8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Theoretical Background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SVM?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supervised learning method that finds an optimal separating hyperplane.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Equations:</a:t>
            </a:r>
            <a:b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b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(1/2) * ||w||² subject to yᵢ (wᵀ xᵢ + b) ≥ 1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Concepts:</a:t>
            </a:r>
            <a:b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Hyperplane, margin maximization.</a:t>
            </a:r>
            <a:b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vectors define the decision boundary.</a:t>
            </a:r>
            <a:b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Tuning Parameters:</a:t>
            </a:r>
            <a:b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(C): Controls margin violation.</a:t>
            </a:r>
            <a:b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 (γ): For Radial Kernel.</a:t>
            </a:r>
            <a:b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Degree: For Polynomial Kernel.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33400" y="25231800"/>
            <a:ext cx="15982800" cy="12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special codes (996–999).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Standardized all predictors.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top predictors based on feature importance.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Building: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Linear, Radial, and Polynomial SVMs.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class weights to handle class imbalance (Diabetes</a:t>
            </a: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Yes/No).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Tuned hyperparameters (Cost, Gamma, Degree).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Validation: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70% train / 30% test split.</a:t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Metrics: Accuracy, Precision, Recall, F1 Score.</a:t>
            </a:r>
            <a:br>
              <a:rPr lang="en-GB" sz="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2" name="Google Shape;62;p13"/>
          <p:cNvGraphicFramePr/>
          <p:nvPr/>
        </p:nvGraphicFramePr>
        <p:xfrm>
          <a:off x="17506975" y="66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{93B06584-F702-4749-8933-CC9FDB605A1B}</a:tableStyleId>
              </a:tblPr>
              <a:tblGrid>
                <a:gridCol w="2834625"/>
                <a:gridCol w="2834625"/>
                <a:gridCol w="2834625"/>
                <a:gridCol w="2834625"/>
                <a:gridCol w="2834625"/>
              </a:tblGrid>
              <a:tr h="101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SVM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Radial SVM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0.26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Polynomial SVM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0.003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4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0.006</a:t>
                      </a:r>
                      <a:endParaRPr sz="4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3"/>
          <p:cNvSpPr/>
          <p:nvPr/>
        </p:nvSpPr>
        <p:spPr>
          <a:xfrm>
            <a:off x="7292675" y="248675"/>
            <a:ext cx="18364200" cy="3505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292675" y="533400"/>
            <a:ext cx="18364200" cy="4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5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Diabetes Using Support Vector Machines (SVM)</a:t>
            </a:r>
            <a:endParaRPr b="1" sz="545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15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Pavan Sai | Data Science Practical Homework 2</a:t>
            </a:r>
            <a:endParaRPr i="1" sz="515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5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SEATTLE UNIVERSITY</a:t>
            </a:r>
            <a:endParaRPr b="1" sz="405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6878300" y="5029200"/>
            <a:ext cx="154305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3" title="0000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6975" y="13068300"/>
            <a:ext cx="14173125" cy="64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16878300" y="19897800"/>
            <a:ext cx="15430500" cy="1206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7106900" y="19897800"/>
            <a:ext cx="35814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Plots</a:t>
            </a:r>
            <a:endParaRPr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13284" l="0" r="-12410" t="0"/>
          <a:stretch/>
        </p:blipFill>
        <p:spPr>
          <a:xfrm>
            <a:off x="17106900" y="20894800"/>
            <a:ext cx="6553199" cy="5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71725" y="20894800"/>
            <a:ext cx="6236975" cy="5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06900" y="26670000"/>
            <a:ext cx="5791201" cy="491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8">
            <a:alphaModFix/>
          </a:blip>
          <a:srcRect b="-10079" l="0" r="0" t="10080"/>
          <a:stretch/>
        </p:blipFill>
        <p:spPr>
          <a:xfrm>
            <a:off x="25271725" y="26670000"/>
            <a:ext cx="6236975" cy="49148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6992600" y="32270700"/>
            <a:ext cx="15316200" cy="746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7106900" y="32308800"/>
            <a:ext cx="14715900" cy="6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Conclusion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Age, BMI, and alcohol consumption were the most important predictors of diabetes. Class-weighted SVMs improved recall and F1-score, highlighting the need to handle class imbalance in health data. Nonlinear models like radial SVM better captured complex relationships, but all models agreed on core predictors.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suggests public health efforts should focus on </a:t>
            </a:r>
            <a:r>
              <a:rPr b="1"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screening and lifestyle support</a:t>
            </a:r>
            <a:r>
              <a:rPr lang="en-GB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older adults with higher BMI and alcohol intake. Even simple models, if properly tuned, can support impactful health interventions.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571500" y="40119300"/>
            <a:ext cx="31737300" cy="33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16154400" y="40328850"/>
            <a:ext cx="158115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Times New Roman"/>
              <a:buChar char="➢"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Cortes, C., &amp; Vapnik, V. (1995).</a:t>
            </a:r>
            <a:r>
              <a:rPr lang="en-GB" sz="3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Support-vector networks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20(3), 273–297.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Times New Roman"/>
              <a:buChar char="➢"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American Diabetes Association. (2022).</a:t>
            </a:r>
            <a:r>
              <a:rPr lang="en-GB" sz="3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Standards of Medical Care in Diabetes—2022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i="1"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Diabetes Care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45(Supplement_1), S1–S264.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85800" y="40271700"/>
            <a:ext cx="145161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Times New Roman"/>
              <a:buChar char="➢"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ChatGPT (2025). Background image created using OpenAI’s</a:t>
            </a:r>
            <a:r>
              <a:rPr lang="en-GB" sz="3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3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DALL-E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➢"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 National Health Interview Survey (NHIS) 2022.</a:t>
            </a:r>
            <a:r>
              <a:rPr lang="en-GB" sz="3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3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 Access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➢"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James, G., Witten, D., Hastie, T., &amp; Tibshirani, R. (2021).</a:t>
            </a:r>
            <a:r>
              <a:rPr lang="en-GB" sz="3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3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Introduction to Statistical Learning (2nd ed.)</a:t>
            </a: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Springer.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