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5" r:id="rId4"/>
    <p:sldId id="270" r:id="rId5"/>
    <p:sldId id="268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4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082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4B7B5-4637-4B0A-90DB-D74E9B5F7C39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2EA7A-8298-4D4E-841E-CA5969F3E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96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FBBD-1E0C-412E-8BFF-471B10A9B924}" type="datetime1">
              <a:rPr lang="en-IN" smtClean="0"/>
              <a:t>21-07-2025</a:t>
            </a:fld>
            <a:endParaRPr lang="en-IN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54D2063F-7665-FABA-CE51-2DB7BC1290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74619"/>
            <a:ext cx="470351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D64E4B4-4498-43E2-ABF7-C5A395FDA3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49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F50"/>
                </a:solidFill>
                <a:latin typeface="Calibri Light"/>
                <a:cs typeface="Calibri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87DB0F-B415-44DD-B39E-E490D8F014A0}" type="datetime1">
              <a:rPr lang="en-IN" smtClean="0"/>
              <a:t>21-07-2025</a:t>
            </a:fld>
            <a:endParaRPr lang="en-IN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49F93321-B206-0921-325C-ABAC2101D1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74619"/>
            <a:ext cx="470351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D64E4B4-4498-43E2-ABF7-C5A395FDA3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6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F50"/>
                </a:solidFill>
                <a:latin typeface="Calibri Light"/>
                <a:cs typeface="Calibri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F305F-FB44-47DF-BA98-040E7C03D01E}" type="datetime1">
              <a:rPr lang="en-IN" smtClean="0"/>
              <a:t>21-07-2025</a:t>
            </a:fld>
            <a:endParaRPr lang="en-IN"/>
          </a:p>
        </p:txBody>
      </p:sp>
      <p:sp>
        <p:nvSpPr>
          <p:cNvPr id="8" name="Holder 6">
            <a:extLst>
              <a:ext uri="{FF2B5EF4-FFF2-40B4-BE49-F238E27FC236}">
                <a16:creationId xmlns:a16="http://schemas.microsoft.com/office/drawing/2014/main" id="{F40BCB8C-17EF-04C1-8D54-2016D275DA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74619"/>
            <a:ext cx="470351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D64E4B4-4498-43E2-ABF7-C5A395FDA3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512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0AF50"/>
                </a:solidFill>
                <a:latin typeface="Calibri Light"/>
                <a:cs typeface="Calibri Light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90015-4467-4D7A-A061-BE042E269ABD}" type="datetime1">
              <a:rPr lang="en-IN" smtClean="0"/>
              <a:t>21-07-2025</a:t>
            </a:fld>
            <a:endParaRPr lang="en-IN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C07904D0-C1BE-58E7-786A-C7A91F3C0C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74619"/>
            <a:ext cx="470351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D64E4B4-4498-43E2-ABF7-C5A395FDA39A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7ED8ED3D-3D7C-594E-0AF1-C05FA3C542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791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0004-1153-41CF-8C89-650A50BC8B69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997EDBEB-3DBB-9C55-E986-41D6FDE4FF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74619"/>
            <a:ext cx="470351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D64E4B4-4498-43E2-ABF7-C5A395FDA3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2886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A82F-E9B7-2F6D-C681-03D2D5486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8DF8E-4EED-7239-4CD6-F0A231147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F9453-4850-9728-B1E7-9FE28465F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D4D52-F559-4AB4-BCB7-A1DB0AB5C05C}" type="datetime1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05B79-4A8F-D315-05F1-CF0660FA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D2CC234B-DE6C-657D-D2FC-0BCF6181A1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74619"/>
            <a:ext cx="470351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D64E4B4-4498-43E2-ABF7-C5A395FDA3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5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13370" y="158505"/>
            <a:ext cx="11010602" cy="64458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2517" y="406463"/>
            <a:ext cx="304419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0AF5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2517" y="1031874"/>
            <a:ext cx="6939280" cy="2499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9F59C-9E8C-4E50-9F3B-53B2678DC828}" type="datetime1">
              <a:rPr lang="en-IN" smtClean="0"/>
              <a:t>21-07-2025</a:t>
            </a:fld>
            <a:endParaRPr lang="en-IN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D6A59AFC-5B5F-1F1E-19F9-3EF89845F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474619"/>
            <a:ext cx="470351" cy="246221"/>
          </a:xfrm>
          <a:prstGeom prst="rect">
            <a:avLst/>
          </a:prstGeom>
        </p:spPr>
        <p:txBody>
          <a:bodyPr lIns="0" tIns="0" rIns="0" bIns="0"/>
          <a:lstStyle>
            <a:lvl1pPr>
              <a:defRPr sz="1600" b="0" i="0">
                <a:solidFill>
                  <a:srgbClr val="888888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D64E4B4-4498-43E2-ABF7-C5A395FDA39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22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72E2D05-9B24-9DE1-0B42-A0047F6C3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324" y="3295075"/>
            <a:ext cx="3403237" cy="492443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EmojAI Vs EmotAI</a:t>
            </a:r>
          </a:p>
        </p:txBody>
      </p:sp>
      <p:pic>
        <p:nvPicPr>
          <p:cNvPr id="5" name="Picture 4" descr="A close-up of a white sign&#10;&#10;AI-generated content may be incorrect.">
            <a:extLst>
              <a:ext uri="{FF2B5EF4-FFF2-40B4-BE49-F238E27FC236}">
                <a16:creationId xmlns:a16="http://schemas.microsoft.com/office/drawing/2014/main" id="{9CA23AC5-1075-18DD-D106-2F66A1C13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28" y="1439918"/>
            <a:ext cx="5419270" cy="170267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C90B61-28FC-D17E-C50D-8C585ABDE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94905"/>
              </p:ext>
            </p:extLst>
          </p:nvPr>
        </p:nvGraphicFramePr>
        <p:xfrm>
          <a:off x="778236" y="4411340"/>
          <a:ext cx="6075052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37526">
                  <a:extLst>
                    <a:ext uri="{9D8B030D-6E8A-4147-A177-3AD203B41FA5}">
                      <a16:colId xmlns:a16="http://schemas.microsoft.com/office/drawing/2014/main" val="3780399944"/>
                    </a:ext>
                  </a:extLst>
                </a:gridCol>
                <a:gridCol w="3037526">
                  <a:extLst>
                    <a:ext uri="{9D8B030D-6E8A-4147-A177-3AD203B41FA5}">
                      <a16:colId xmlns:a16="http://schemas.microsoft.com/office/drawing/2014/main" val="23079537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RANGDAL PAVANSAI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22QM1A6748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6082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WAGMARE SANJANA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22QM1A6760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1789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U. SAI HRUTHVIN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21N81A67C5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93698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3A054E7-E95B-C161-6A54-A08D95E8B56F}"/>
              </a:ext>
            </a:extLst>
          </p:cNvPr>
          <p:cNvSpPr txBox="1"/>
          <p:nvPr/>
        </p:nvSpPr>
        <p:spPr>
          <a:xfrm>
            <a:off x="1118648" y="3899374"/>
            <a:ext cx="4977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– 6: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 Mrs. K. Gomathi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3D9F7D-75CB-827E-5E9E-DB3B7710EC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3D64E4B4-4498-43E2-ABF7-C5A395FDA39A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2019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E03B0-48D1-CCF3-3B21-7AABDC785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36FD8-8E68-77AC-9846-D63371734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444171"/>
            <a:ext cx="5674936" cy="1107996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Comparison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(Continue..)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582588-FA4A-74EE-5603-59580B8169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3D64E4B4-4498-43E2-ABF7-C5A395FDA39A}" type="slidenum">
              <a:rPr lang="en-IN" smtClean="0"/>
              <a:pPr/>
              <a:t>10</a:t>
            </a:fld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3C0AA7-8830-5856-D2E4-EC2C65910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138003"/>
              </p:ext>
            </p:extLst>
          </p:nvPr>
        </p:nvGraphicFramePr>
        <p:xfrm>
          <a:off x="1197206" y="1797262"/>
          <a:ext cx="9294830" cy="391002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53763">
                  <a:extLst>
                    <a:ext uri="{9D8B030D-6E8A-4147-A177-3AD203B41FA5}">
                      <a16:colId xmlns:a16="http://schemas.microsoft.com/office/drawing/2014/main" val="906318962"/>
                    </a:ext>
                  </a:extLst>
                </a:gridCol>
                <a:gridCol w="3895285">
                  <a:extLst>
                    <a:ext uri="{9D8B030D-6E8A-4147-A177-3AD203B41FA5}">
                      <a16:colId xmlns:a16="http://schemas.microsoft.com/office/drawing/2014/main" val="773413162"/>
                    </a:ext>
                  </a:extLst>
                </a:gridCol>
                <a:gridCol w="4145782">
                  <a:extLst>
                    <a:ext uri="{9D8B030D-6E8A-4147-A177-3AD203B41FA5}">
                      <a16:colId xmlns:a16="http://schemas.microsoft.com/office/drawing/2014/main" val="3448395149"/>
                    </a:ext>
                  </a:extLst>
                </a:gridCol>
              </a:tblGrid>
              <a:tr h="319174">
                <a:tc>
                  <a:txBody>
                    <a:bodyPr/>
                    <a:lstStyle/>
                    <a:p>
                      <a:pPr algn="just" fontAlgn="t" latinLnBrk="0">
                        <a:buNone/>
                      </a:pPr>
                      <a:endParaRPr lang="en-IN" sz="18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837" marR="21837" marT="21837" marB="21837"/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EmojAI</a:t>
                      </a:r>
                    </a:p>
                  </a:txBody>
                  <a:tcPr marL="21837" marR="21837" marT="21837" marB="2183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EmojAI</a:t>
                      </a:r>
                      <a:endParaRPr lang="en-IN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755" marR="32755" marT="16378" marB="16378"/>
                </a:tc>
                <a:extLst>
                  <a:ext uri="{0D108BD9-81ED-4DB2-BD59-A6C34878D82A}">
                    <a16:rowId xmlns:a16="http://schemas.microsoft.com/office/drawing/2014/main" val="1963288794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algn="just" fontAlgn="base" latinLnBrk="0"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+ Gemini API, CLI/API prototyping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 backend, React frontend, persistent DB, Docker</a:t>
                      </a:r>
                    </a:p>
                  </a:txBody>
                  <a:tcPr marL="21837" marR="21837" marT="16378" marB="16378" anchor="ctr"/>
                </a:tc>
                <a:extLst>
                  <a:ext uri="{0D108BD9-81ED-4DB2-BD59-A6C34878D82A}">
                    <a16:rowId xmlns:a16="http://schemas.microsoft.com/office/drawing/2014/main" val="3136874377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algn="just" fontAlgn="base" latinLnBrk="0"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scripts, Pydantic, Gemini API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 REST API, TextBlob NLP, SQLAlchemy ORM</a:t>
                      </a:r>
                    </a:p>
                  </a:txBody>
                  <a:tcPr marL="21837" marR="21837" marT="16378" marB="16378" anchor="ctr"/>
                </a:tc>
                <a:extLst>
                  <a:ext uri="{0D108BD9-81ED-4DB2-BD59-A6C34878D82A}">
                    <a16:rowId xmlns:a16="http://schemas.microsoft.com/office/drawing/2014/main" val="2680775054"/>
                  </a:ext>
                </a:extLst>
              </a:tr>
              <a:tr h="354495">
                <a:tc>
                  <a:txBody>
                    <a:bodyPr/>
                    <a:lstStyle/>
                    <a:p>
                      <a:pPr algn="just" fontAlgn="base" latinLnBrk="0"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 or script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Modern React UI, Styled-Components</a:t>
                      </a:r>
                    </a:p>
                  </a:txBody>
                  <a:tcPr marL="21837" marR="21837" marT="16378" marB="16378" anchor="ctr"/>
                </a:tc>
                <a:extLst>
                  <a:ext uri="{0D108BD9-81ED-4DB2-BD59-A6C34878D82A}">
                    <a16:rowId xmlns:a16="http://schemas.microsoft.com/office/drawing/2014/main" val="1957421321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algn="just" fontAlgn="base" latinLnBrk="0"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AI/ML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it-IT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External Gemini AI (prompt-based emoji list)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In-house NLP for nuanced/mixed/sarcastic sentiment</a:t>
                      </a:r>
                    </a:p>
                  </a:txBody>
                  <a:tcPr marL="21837" marR="21837" marT="16378" marB="16378" anchor="ctr"/>
                </a:tc>
                <a:extLst>
                  <a:ext uri="{0D108BD9-81ED-4DB2-BD59-A6C34878D82A}">
                    <a16:rowId xmlns:a16="http://schemas.microsoft.com/office/drawing/2014/main" val="4122473686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algn="just" fontAlgn="base" latinLnBrk="0"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None/minimal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SQLite/PostgreSQL (message, feedback, analytics)</a:t>
                      </a:r>
                    </a:p>
                  </a:txBody>
                  <a:tcPr marL="21837" marR="21837" marT="16378" marB="16378" anchor="ctr"/>
                </a:tc>
                <a:extLst>
                  <a:ext uri="{0D108BD9-81ED-4DB2-BD59-A6C34878D82A}">
                    <a16:rowId xmlns:a16="http://schemas.microsoft.com/office/drawing/2014/main" val="1472717544"/>
                  </a:ext>
                </a:extLst>
              </a:tr>
              <a:tr h="629219">
                <a:tc>
                  <a:txBody>
                    <a:bodyPr/>
                    <a:lstStyle/>
                    <a:p>
                      <a:pPr algn="just" fontAlgn="base" latinLnBrk="0">
                        <a:buNone/>
                      </a:pPr>
                      <a:r>
                        <a:rPr lang="en-IN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Extensibility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Script-based, rapid prototyping</a:t>
                      </a:r>
                    </a:p>
                  </a:txBody>
                  <a:tcPr marL="21837" marR="21837" marT="16378" marB="16378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Modular, integration/webhooks, analytics &amp; user memory</a:t>
                      </a:r>
                    </a:p>
                  </a:txBody>
                  <a:tcPr marL="21837" marR="21837" marT="16378" marB="16378" anchor="ctr"/>
                </a:tc>
                <a:extLst>
                  <a:ext uri="{0D108BD9-81ED-4DB2-BD59-A6C34878D82A}">
                    <a16:rowId xmlns:a16="http://schemas.microsoft.com/office/drawing/2014/main" val="91079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66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5DDEADA-4214-AC7E-CBEA-88D5B49FD5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949" y="476496"/>
            <a:ext cx="5637228" cy="55399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1CEA829-D60A-3E30-D2FA-30B2C5E7F0E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29179" y="1220174"/>
            <a:ext cx="7390615" cy="4455066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 of EmotAI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Introduction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Brief overview of emoji recommendation systems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Purpose and importance of comparing EmojAI and EmotAI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Project Overviews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is EmojAI?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is EmotAI?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Main objectives of each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System Architecture Comparison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Core components and stack choices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Backend and frontend frameworks, AI/ML integration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Emoji Suggestion Logic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Approach to sentiment detection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Data flow from input message to emoji output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Differences in sentiment analysis and emoji mapping between projects</a:t>
            </a:r>
          </a:p>
        </p:txBody>
      </p:sp>
      <p:pic>
        <p:nvPicPr>
          <p:cNvPr id="7" name="Picture 6" descr="A close-up of a white sign&#10;&#10;AI-generated content may be incorrect.">
            <a:extLst>
              <a:ext uri="{FF2B5EF4-FFF2-40B4-BE49-F238E27FC236}">
                <a16:creationId xmlns:a16="http://schemas.microsoft.com/office/drawing/2014/main" id="{2D8880DA-EB43-9F84-9F88-2C5D76329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1" y="241739"/>
            <a:ext cx="2322785" cy="966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E92149-A452-20D8-51C4-34E3FCA99E23}"/>
              </a:ext>
            </a:extLst>
          </p:cNvPr>
          <p:cNvSpPr txBox="1"/>
          <p:nvPr/>
        </p:nvSpPr>
        <p:spPr>
          <a:xfrm>
            <a:off x="9239188" y="5782929"/>
            <a:ext cx="169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F265DEB-8134-2783-7853-A1435FB5E6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3D64E4B4-4498-43E2-ABF7-C5A395FDA39A}" type="slidenum">
              <a:rPr lang="en-IN" smtClean="0"/>
              <a:pPr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5206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E8B54F14-7C2B-3663-2411-B1769CDCF770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428757" y="1208689"/>
            <a:ext cx="8421278" cy="4585871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 Comparison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Summary table of main features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Personalization, feedback, analytics, extensibility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User Experience &amp; Interface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 of interaction (CLI vs. Web UI)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Analytics visualization, user feedback flows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Code Structure &amp; Extensibility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Modularity, ease of integration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Prospects for scaling or customizing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Key Strengths of Each System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makes EmojAI unique?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What makes EmotAI stand out?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Target audiences and scenarios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Use Case Suitability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Suitability for demos, enterprise, analytics, etc.</a:t>
            </a: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Decision matrix or summary table</a:t>
            </a:r>
          </a:p>
        </p:txBody>
      </p:sp>
      <p:pic>
        <p:nvPicPr>
          <p:cNvPr id="5" name="Picture 4" descr="A close-up of a white sign&#10;&#10;AI-generated content may be incorrect.">
            <a:extLst>
              <a:ext uri="{FF2B5EF4-FFF2-40B4-BE49-F238E27FC236}">
                <a16:creationId xmlns:a16="http://schemas.microsoft.com/office/drawing/2014/main" id="{3718DB4E-FBDE-4981-A02D-D86839666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1" y="241739"/>
            <a:ext cx="2322785" cy="9669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CA1D36-66E5-A918-60A6-F0FE655C05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668" y="476496"/>
            <a:ext cx="5693789" cy="55399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(Continue.. )</a:t>
            </a:r>
            <a:endParaRPr 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5E4590F-5CB8-056C-BF44-03B31967A3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3D64E4B4-4498-43E2-ABF7-C5A395FDA39A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0304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F31A84A-654B-BA96-036F-B8211299E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095" y="471341"/>
            <a:ext cx="5674936" cy="55399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C9992-51C8-C9CA-A3BA-B9B501B9C4E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77600" y="6474619"/>
            <a:ext cx="470351" cy="24622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D64E4B4-4498-43E2-ABF7-C5A395FDA39A}" type="slidenum">
              <a:rPr lang="en-IN" smtClean="0"/>
              <a:pPr>
                <a:spcAft>
                  <a:spcPts val="600"/>
                </a:spcAft>
              </a:pPr>
              <a:t>4</a:t>
            </a:fld>
            <a:endParaRPr lang="en-I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B828BCB9-1BC6-10DC-FA1A-BC9F16240A4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762812" y="1486925"/>
            <a:ext cx="8814062" cy="4231928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digital communication tools are limited in their ability to detect and express complex emotions, often recognizing only basic feelings like happiness or sadness. As a result, they fail to capture nuances such as mixed emotions, sarcasm, or varying emotional intensity, leading to misunderstandings and less authentic interactions. There is a clear need for a solution that can accurately interpret these nuanced emotions and personalize emoji suggestions, enabling users to communicate their true emotional intent more effectively in digital conversations.</a:t>
            </a:r>
          </a:p>
        </p:txBody>
      </p:sp>
    </p:spTree>
    <p:extLst>
      <p:ext uri="{BB962C8B-B14F-4D97-AF65-F5344CB8AC3E}">
        <p14:creationId xmlns:p14="http://schemas.microsoft.com/office/powerpoint/2010/main" val="397538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B0F1566E-D12F-17FA-3F71-99BF34DA4F5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036949" y="1497683"/>
            <a:ext cx="9656190" cy="364715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Emoji recommendation systems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digital conversations more expressive and enhance user engagement by suggesting emojis that match a message’s mood and context.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With the rise of messaging apps and social media, efficiently selecting relevant emojis has become crucial to reducing miscommunication and enriching expression.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this Presentation: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compare two advanced solutions—EmojAI and EmotAI—for automated emoji suggestion.</a:t>
            </a:r>
          </a:p>
          <a:p>
            <a:pPr marL="800100" lvl="1" indent="-3429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highlight their different approaches, technologies, and features.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developers and organizations choose the system best suited for their needs and use cases.</a:t>
            </a:r>
          </a:p>
        </p:txBody>
      </p:sp>
      <p:pic>
        <p:nvPicPr>
          <p:cNvPr id="5" name="Picture 4" descr="A close-up of a white sign&#10;&#10;AI-generated content may be incorrect.">
            <a:extLst>
              <a:ext uri="{FF2B5EF4-FFF2-40B4-BE49-F238E27FC236}">
                <a16:creationId xmlns:a16="http://schemas.microsoft.com/office/drawing/2014/main" id="{165DEBE1-AB21-6609-0D91-3E21A6F0B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1" y="241739"/>
            <a:ext cx="2322785" cy="9669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85FA16D-BCF8-BA7A-5132-14B83F0C9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6948" y="476496"/>
            <a:ext cx="5665509" cy="553998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1E406F9-4E82-4A5D-BE7A-9A8F071E70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3D64E4B4-4498-43E2-ABF7-C5A395FDA39A}" type="slidenum">
              <a:rPr lang="en-IN" smtClean="0"/>
              <a:pPr/>
              <a:t>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904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58C5-50E9-E3F5-4C35-BA8F7690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22" y="472452"/>
            <a:ext cx="5674935" cy="553998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370CEB-1A72-2D6C-A525-DEAA5C991D7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3D64E4B4-4498-43E2-ABF7-C5A395FDA39A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54706BE-4502-D22F-698C-EA8BD76DC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709" y="1181670"/>
            <a:ext cx="10445891" cy="4502694"/>
          </a:xfrm>
        </p:spPr>
        <p:txBody>
          <a:bodyPr/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EmojAI?</a:t>
            </a:r>
          </a:p>
          <a:p>
            <a:pPr marL="879475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emoji suggestion tool for text messages.</a:t>
            </a:r>
          </a:p>
          <a:p>
            <a:pPr marL="879475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Pydantic for data validation and connects to Gemini API for generating emoji lists.</a:t>
            </a:r>
          </a:p>
          <a:p>
            <a:pPr marL="879475" indent="-342900" algn="just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CLI-focused and ideal for demos, small prototypes, or learning purposes.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EmotAI?</a:t>
            </a:r>
          </a:p>
          <a:p>
            <a:pPr marL="879475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emoji suggestion and sentiment analytics platform.</a:t>
            </a:r>
          </a:p>
          <a:p>
            <a:pPr marL="879475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nuanced emotions, mixed feelings, sarcasm, and intensity in user messages.</a:t>
            </a:r>
          </a:p>
          <a:p>
            <a:pPr marL="879475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Personalizes emoji recommendations using user feedback and history.</a:t>
            </a:r>
          </a:p>
          <a:p>
            <a:pPr marL="879475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web interface (React) and REST API for integrations; analytics and feedback are built-in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DC5BAF-69E0-5C72-0604-30EFC2EC4BF4}"/>
              </a:ext>
            </a:extLst>
          </p:cNvPr>
          <p:cNvSpPr txBox="1"/>
          <p:nvPr/>
        </p:nvSpPr>
        <p:spPr>
          <a:xfrm>
            <a:off x="9512566" y="5767540"/>
            <a:ext cx="169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</a:p>
        </p:txBody>
      </p:sp>
    </p:spTree>
    <p:extLst>
      <p:ext uri="{BB962C8B-B14F-4D97-AF65-F5344CB8AC3E}">
        <p14:creationId xmlns:p14="http://schemas.microsoft.com/office/powerpoint/2010/main" val="502348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BAA0-10ED-F080-D797-9D0AB118C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6" y="472452"/>
            <a:ext cx="5684362" cy="553998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(Continue..)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B913B-B99E-49F3-1F1D-76A7F6A5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9144" y="1220411"/>
            <a:ext cx="2301133" cy="36933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Objectives: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C42AD-DF05-F86E-D2D8-23B5B913B3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3D64E4B4-4498-43E2-ABF7-C5A395FDA39A}" type="slidenum">
              <a:rPr lang="en-IN" smtClean="0"/>
              <a:pPr/>
              <a:t>7</a:t>
            </a:fld>
            <a:endParaRPr lang="en-IN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DB72BF-9D17-C9DF-53FA-3084AE09E7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562639"/>
              </p:ext>
            </p:extLst>
          </p:nvPr>
        </p:nvGraphicFramePr>
        <p:xfrm>
          <a:off x="1304619" y="1906250"/>
          <a:ext cx="8678366" cy="2665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183">
                  <a:extLst>
                    <a:ext uri="{9D8B030D-6E8A-4147-A177-3AD203B41FA5}">
                      <a16:colId xmlns:a16="http://schemas.microsoft.com/office/drawing/2014/main" val="191496469"/>
                    </a:ext>
                  </a:extLst>
                </a:gridCol>
                <a:gridCol w="4339183">
                  <a:extLst>
                    <a:ext uri="{9D8B030D-6E8A-4147-A177-3AD203B41FA5}">
                      <a16:colId xmlns:a16="http://schemas.microsoft.com/office/drawing/2014/main" val="1294981314"/>
                    </a:ext>
                  </a:extLst>
                </a:gridCol>
              </a:tblGrid>
              <a:tr h="56546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EmojAI</a:t>
                      </a:r>
                      <a:endParaRPr lang="en-I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 latinLnBrk="0">
                        <a:buNone/>
                      </a:pPr>
                      <a:r>
                        <a:rPr lang="en-IN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EmotAI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1074509720"/>
                  </a:ext>
                </a:extLst>
              </a:tr>
              <a:tr h="52507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Quick, AI-powered emoji suggestions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Advanced, context-aware emoji mapping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790873835"/>
                  </a:ext>
                </a:extLst>
              </a:tr>
              <a:tr h="52507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Reliable fallback emoji lists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Personalized to user’s mood/history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85204288"/>
                  </a:ext>
                </a:extLst>
              </a:tr>
              <a:tr h="52507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 prototyping and CLI demos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Tracks analytics for feedback &amp; trends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117867773"/>
                  </a:ext>
                </a:extLst>
              </a:tr>
              <a:tr h="525072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interface, easy setup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Enterprise-ready, integration support</a:t>
                      </a:r>
                      <a:endParaRPr lang="en-IN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82195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91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3A566-3793-38EE-31DF-F59C7F0E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444171"/>
            <a:ext cx="5674936" cy="1107996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Comparison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25F44-AD9D-F596-75AD-08E375360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2896" y="1662034"/>
            <a:ext cx="10493025" cy="3754874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EmojAI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Components: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scripts with Pydantic for data validation.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 Interface (CLI) or basic API.</a:t>
            </a:r>
          </a:p>
          <a:p>
            <a:pPr marL="895350" lvl="2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with Gemini AI API for generating emoji suggestions.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Backend/Frontend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(no web server required for core CLI), simple script extensions possible.</a:t>
            </a:r>
          </a:p>
          <a:p>
            <a:pPr marL="895350" lvl="2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 interface; can extend to minimal API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Integration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external Gemini API (Google) for advanced, context-based emoji predictions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Fallback: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sentiment analysis with keyword-to-emoji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51D89-D047-AF9D-1EF9-66CF1CE3A69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3D64E4B4-4498-43E2-ABF7-C5A395FDA39A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98BF4-80FE-CB8A-B647-69B358D2F061}"/>
              </a:ext>
            </a:extLst>
          </p:cNvPr>
          <p:cNvSpPr txBox="1"/>
          <p:nvPr/>
        </p:nvSpPr>
        <p:spPr>
          <a:xfrm>
            <a:off x="9512566" y="5767540"/>
            <a:ext cx="16968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Continued..</a:t>
            </a:r>
          </a:p>
        </p:txBody>
      </p:sp>
    </p:spTree>
    <p:extLst>
      <p:ext uri="{BB962C8B-B14F-4D97-AF65-F5344CB8AC3E}">
        <p14:creationId xmlns:p14="http://schemas.microsoft.com/office/powerpoint/2010/main" val="47191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CFDC-FFA0-9449-18C0-7CA0B2B1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92FF-3CEE-2916-3E22-ACCB568D8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095" y="444171"/>
            <a:ext cx="5674936" cy="1107996"/>
          </a:xfrm>
        </p:spPr>
        <p:txBody>
          <a:bodyPr/>
          <a:lstStyle/>
          <a:p>
            <a:pPr algn="ctr"/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Comparison </a:t>
            </a:r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(Continue..)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0C65F-E5A4-40C1-2108-7005841A5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395" y="1659650"/>
            <a:ext cx="10849757" cy="4216539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EmotAI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Components:</a:t>
            </a:r>
          </a:p>
          <a:p>
            <a:pPr marL="895350" lvl="2" indent="-180975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web server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REST API endpoints (/suggest, /analytics, /feedback, etc.)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web UI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interactive usage and analytics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(PostgreSQL via SQLAlchemy) for storing messages, usage, feedback, preferences</a:t>
            </a:r>
          </a:p>
          <a:p>
            <a:pPr marL="895350" lvl="2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Dockerized with multi-service deployment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Backend/Front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 REST API, advanced sentiment logic using TextBlob and custom NLP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React single-page app with real-time analytics, sci-fi themed UI</a:t>
            </a:r>
          </a:p>
          <a:p>
            <a:pPr marL="895350" lvl="2" indent="-179388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Integrations: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Webhook endpoints for chat platforms and other apps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Integration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NLP algorithms: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mixed emotions, sarcasm, emotional intensity, and per-sentence analysis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Learns from user history, feedback, and preferences for adaptive emoji recommendations</a:t>
            </a:r>
          </a:p>
          <a:p>
            <a:pPr marL="895350" lvl="2" indent="-179388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emoji usage and sentiment trends for continuous improvement.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5BC2A-21FD-65BA-B6CF-875938AAD0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3D64E4B4-4498-43E2-ABF7-C5A395FDA39A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9347800"/>
      </p:ext>
    </p:extLst>
  </p:cSld>
  <p:clrMapOvr>
    <a:masterClrMapping/>
  </p:clrMapOvr>
</p:sld>
</file>

<file path=ppt/theme/theme1.xml><?xml version="1.0" encoding="utf-8"?>
<a:theme xmlns:a="http://schemas.openxmlformats.org/drawingml/2006/main" name="KGRCET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RCET_Theme" id="{DA8F5EAC-EC50-41DC-8F95-EFF2B7FD3B39}" vid="{841F174C-0A05-4CB7-8EA4-F7886BFA34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KGRCET_Theme</Template>
  <TotalTime>99</TotalTime>
  <Words>922</Words>
  <Application>Microsoft Office PowerPoint</Application>
  <PresentationFormat>Widescreen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Times New Roman</vt:lpstr>
      <vt:lpstr>Wingdings</vt:lpstr>
      <vt:lpstr>KGRCET_Theme</vt:lpstr>
      <vt:lpstr>EmojAI Vs EmotAI</vt:lpstr>
      <vt:lpstr>Table of Content</vt:lpstr>
      <vt:lpstr>Table of Content (Continue.. )</vt:lpstr>
      <vt:lpstr>Problem Statement</vt:lpstr>
      <vt:lpstr>Introduction</vt:lpstr>
      <vt:lpstr>Project Overview</vt:lpstr>
      <vt:lpstr>Project Overview (Continue..)</vt:lpstr>
      <vt:lpstr>System Architecture Comparison</vt:lpstr>
      <vt:lpstr>System Architecture Comparison (Continue..)</vt:lpstr>
      <vt:lpstr>System Architecture Comparison (Continue..)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Sanjana Pavansai</dc:creator>
  <cp:lastModifiedBy>Sanjana Pavansai</cp:lastModifiedBy>
  <cp:revision>4</cp:revision>
  <dcterms:created xsi:type="dcterms:W3CDTF">2025-07-21T07:00:30Z</dcterms:created>
  <dcterms:modified xsi:type="dcterms:W3CDTF">2025-07-21T08:40:21Z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2025-07-21T07:00:51Z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2a743475-cfec-4e32-85a7-c0df2a6d03c0</vt:lpwstr>
  </property>
  <property fmtid="{D5CDD505-2E9C-101B-9397-08002B2CF9AE}" pid="7" name="MSIP_Label_defa4170-0d19-0005-0004-bc88714345d2_ActionId">
    <vt:lpwstr>8923405d-f1da-4271-bb05-4480130d7165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