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146847071" r:id="rId8"/>
    <p:sldId id="263" r:id="rId9"/>
    <p:sldId id="2146847058" r:id="rId10"/>
    <p:sldId id="265" r:id="rId11"/>
    <p:sldId id="2146847066" r:id="rId12"/>
    <p:sldId id="2146847060" r:id="rId13"/>
    <p:sldId id="2146847067" r:id="rId14"/>
    <p:sldId id="2146847068" r:id="rId15"/>
    <p:sldId id="2146847062" r:id="rId16"/>
    <p:sldId id="2146847055" r:id="rId17"/>
    <p:sldId id="2146847059" r:id="rId18"/>
    <p:sldId id="2146847073" r:id="rId19"/>
    <p:sldId id="2146847072"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301" y="3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FINANCIAL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534648" y="1053985"/>
            <a:ext cx="12726648" cy="584775"/>
          </a:xfrm>
          <a:prstGeom prst="rect">
            <a:avLst/>
          </a:prstGeom>
          <a:noFill/>
        </p:spPr>
        <p:txBody>
          <a:bodyPr wrap="square" lIns="91440" tIns="45720" rIns="91440" bIns="45720" rtlCol="0" anchor="t">
            <a:spAutoFit/>
          </a:bodyPr>
          <a:lstStyle/>
          <a:p>
            <a:pPr algn="ctr"/>
            <a:r>
              <a:rPr lang="en-IN" sz="3200" dirty="0"/>
              <a:t>Digital Financial Literacy Agent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Student name : U. LITHIN PAVAN SAI </a:t>
            </a:r>
          </a:p>
          <a:p>
            <a:r>
              <a:rPr lang="en-US" sz="2000" b="1" dirty="0">
                <a:solidFill>
                  <a:schemeClr val="accent1">
                    <a:lumMod val="75000"/>
                  </a:schemeClr>
                </a:solidFill>
                <a:latin typeface="Arial"/>
                <a:cs typeface="Arial"/>
              </a:rPr>
              <a:t>Department : CSE ( CYBER SECURITY )</a:t>
            </a:r>
          </a:p>
          <a:p>
            <a:r>
              <a:rPr lang="en-US" sz="2000" b="1" dirty="0">
                <a:solidFill>
                  <a:schemeClr val="accent1">
                    <a:lumMod val="75000"/>
                  </a:schemeClr>
                </a:solidFill>
                <a:latin typeface="Arial"/>
                <a:cs typeface="Arial"/>
              </a:rPr>
              <a:t>College Name : Kakinada institute of engineering and 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58160D06-7AB9-E123-40C6-37292A37FD84}"/>
              </a:ext>
            </a:extLst>
          </p:cNvPr>
          <p:cNvPicPr>
            <a:picLocks noChangeAspect="1"/>
          </p:cNvPicPr>
          <p:nvPr/>
        </p:nvPicPr>
        <p:blipFill>
          <a:blip r:embed="rId2"/>
          <a:srcRect/>
          <a:stretch/>
        </p:blipFill>
        <p:spPr>
          <a:xfrm>
            <a:off x="5216513" y="1597750"/>
            <a:ext cx="5861944" cy="3638791"/>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pic>
        <p:nvPicPr>
          <p:cNvPr id="3" name="Picture 2">
            <a:extLst>
              <a:ext uri="{FF2B5EF4-FFF2-40B4-BE49-F238E27FC236}">
                <a16:creationId xmlns:a16="http://schemas.microsoft.com/office/drawing/2014/main" id="{D5693625-3FD5-932E-3334-F54965E8A468}"/>
              </a:ext>
            </a:extLst>
          </p:cNvPr>
          <p:cNvPicPr>
            <a:picLocks noChangeAspect="1"/>
          </p:cNvPicPr>
          <p:nvPr/>
        </p:nvPicPr>
        <p:blipFill>
          <a:blip r:embed="rId2"/>
          <a:srcRect/>
          <a:stretch/>
        </p:blipFill>
        <p:spPr>
          <a:xfrm>
            <a:off x="2714625" y="2685496"/>
            <a:ext cx="6762750" cy="3196359"/>
          </a:xfrm>
          <a:prstGeom prst="rect">
            <a:avLst/>
          </a:prstGeom>
        </p:spPr>
      </p:pic>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a:xfrm>
            <a:off x="581192" y="702156"/>
            <a:ext cx="11029616" cy="954366"/>
          </a:xfrm>
        </p:spPr>
        <p:txBody>
          <a:bodyPr>
            <a:normAutofit/>
          </a:bodyPr>
          <a:lstStyle/>
          <a:p>
            <a:r>
              <a:rPr lang="en-IN" sz="3600"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3" y="1302026"/>
            <a:ext cx="10868686" cy="4673324"/>
          </a:xfrm>
        </p:spPr>
        <p:txBody>
          <a:bodyPr/>
          <a:lstStyle/>
          <a:p>
            <a:pPr marL="0" indent="0">
              <a:buNone/>
            </a:pPr>
            <a:r>
              <a:rPr lang="en-US" sz="2800" dirty="0"/>
              <a:t>The Digital Financial Literacy Agent is more than a chatbot; it is a vital tool for </a:t>
            </a:r>
            <a:r>
              <a:rPr lang="en-US" sz="2800" b="1" dirty="0"/>
              <a:t>economic empowerment and digital inclusion</a:t>
            </a:r>
            <a:r>
              <a:rPr lang="en-US" sz="2800" dirty="0"/>
              <a:t>. By leveraging AI to deliver trustworthy, accessible, and personalized financial guidance, it directly addresses the digital divide. This agent empowers users with the knowledge to protect themselves from fraud, build wealth, and confidently participate in the modern financial world.</a:t>
            </a:r>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626714" y="1537251"/>
            <a:ext cx="7178816" cy="4704523"/>
          </a:xfrm>
        </p:spPr>
        <p:txBody>
          <a:bodyPr>
            <a:normAutofit/>
          </a:bodyPr>
          <a:lstStyle/>
          <a:p>
            <a:pPr marL="305435" indent="-305435"/>
            <a:r>
              <a:rPr lang="en-US" sz="3200" dirty="0">
                <a:latin typeface="Calibri"/>
                <a:ea typeface="+mn-lt"/>
                <a:cs typeface="+mn-lt"/>
              </a:rPr>
              <a:t>Personalized Budgeting tools </a:t>
            </a:r>
          </a:p>
          <a:p>
            <a:pPr marL="305435" indent="-305435"/>
            <a:r>
              <a:rPr lang="en-US" sz="3200" dirty="0">
                <a:latin typeface="Calibri"/>
                <a:ea typeface="+mn-lt"/>
                <a:cs typeface="+mn-lt"/>
              </a:rPr>
              <a:t>Proactive Alerts</a:t>
            </a:r>
          </a:p>
          <a:p>
            <a:pPr marL="305435" indent="-305435"/>
            <a:r>
              <a:rPr lang="en-US" sz="3200" dirty="0">
                <a:latin typeface="Calibri"/>
                <a:ea typeface="+mn-lt"/>
                <a:cs typeface="+mn-lt"/>
              </a:rPr>
              <a:t>Gamified learning Modules</a:t>
            </a:r>
          </a:p>
          <a:p>
            <a:pPr marL="305435" indent="-305435"/>
            <a:r>
              <a:rPr lang="en-US" sz="3200" dirty="0">
                <a:latin typeface="Calibri"/>
                <a:ea typeface="+mn-lt"/>
                <a:cs typeface="+mn-lt"/>
              </a:rPr>
              <a:t>Integration with banking apps </a:t>
            </a:r>
          </a:p>
          <a:p>
            <a:pPr marL="305435" indent="-305435"/>
            <a:r>
              <a:rPr lang="en-US" sz="3200" dirty="0">
                <a:latin typeface="Calibri"/>
                <a:ea typeface="+mn-lt"/>
                <a:cs typeface="+mn-lt"/>
              </a:rPr>
              <a:t>Voice – Activated Interaction</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8"/>
            <a:ext cx="11029616" cy="798611"/>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descr="A close-up of a certificate&#10;&#10;AI-generated content may be incorrect.">
            <a:extLst>
              <a:ext uri="{FF2B5EF4-FFF2-40B4-BE49-F238E27FC236}">
                <a16:creationId xmlns:a16="http://schemas.microsoft.com/office/drawing/2014/main" id="{1921ECA0-AAEC-4A80-A6B6-605A7D2DE76F}"/>
              </a:ext>
            </a:extLst>
          </p:cNvPr>
          <p:cNvPicPr>
            <a:picLocks noGrp="1" noChangeAspect="1"/>
          </p:cNvPicPr>
          <p:nvPr>
            <p:ph idx="1"/>
          </p:nvPr>
        </p:nvPicPr>
        <p:blipFill>
          <a:blip r:embed="rId2"/>
          <a:stretch>
            <a:fillRect/>
          </a:stretch>
        </p:blipFill>
        <p:spPr>
          <a:xfrm>
            <a:off x="3162185" y="1301750"/>
            <a:ext cx="5867629" cy="4673600"/>
          </a:xfr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8EE8A7-E60B-10DF-0F0C-2D78245390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AD287E-6CFC-CA88-73F9-7EACCB98016B}"/>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5CBE41A3-0B8F-1656-633E-B2DD4932707D}"/>
              </a:ext>
            </a:extLst>
          </p:cNvPr>
          <p:cNvPicPr>
            <a:picLocks noGrp="1" noChangeAspect="1"/>
          </p:cNvPicPr>
          <p:nvPr>
            <p:ph idx="1"/>
          </p:nvPr>
        </p:nvPicPr>
        <p:blipFill>
          <a:blip r:embed="rId2"/>
          <a:srcRect/>
          <a:stretch/>
        </p:blipFill>
        <p:spPr>
          <a:xfrm>
            <a:off x="3474702" y="1232452"/>
            <a:ext cx="5867629" cy="4673600"/>
          </a:xfrm>
        </p:spPr>
      </p:pic>
    </p:spTree>
    <p:extLst>
      <p:ext uri="{BB962C8B-B14F-4D97-AF65-F5344CB8AC3E}">
        <p14:creationId xmlns:p14="http://schemas.microsoft.com/office/powerpoint/2010/main" val="3832395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B17B89-2265-5C4F-76D7-B3CBAA5C4E2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078F08B-598F-556A-67AC-DD47D4148BFC}"/>
              </a:ext>
            </a:extLst>
          </p:cNvPr>
          <p:cNvSpPr/>
          <p:nvPr/>
        </p:nvSpPr>
        <p:spPr>
          <a:xfrm>
            <a:off x="416967" y="3031897"/>
            <a:ext cx="11102335" cy="1077218"/>
          </a:xfrm>
          <a:prstGeom prst="rect">
            <a:avLst/>
          </a:prstGeom>
        </p:spPr>
        <p:txBody>
          <a:bodyPr wrap="none">
            <a:spAutoFit/>
          </a:bodyPr>
          <a:lstStyle/>
          <a:p>
            <a:r>
              <a:rPr lang="en-IN" sz="3200" b="1" i="1" dirty="0">
                <a:latin typeface="Aptos" panose="020B0004020202020204" pitchFamily="34" charset="0"/>
              </a:rPr>
              <a:t>GITHUB LINK : </a:t>
            </a:r>
          </a:p>
          <a:p>
            <a:r>
              <a:rPr lang="en-IN" sz="3200" b="1" i="1" dirty="0">
                <a:latin typeface="Aptos" panose="020B0004020202020204" pitchFamily="34" charset="0"/>
              </a:rPr>
              <a:t>https://github.com/Pavansailithen/financial-literacy-agent</a:t>
            </a:r>
          </a:p>
        </p:txBody>
      </p:sp>
    </p:spTree>
    <p:extLst>
      <p:ext uri="{BB962C8B-B14F-4D97-AF65-F5344CB8AC3E}">
        <p14:creationId xmlns:p14="http://schemas.microsoft.com/office/powerpoint/2010/main" val="2657353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9"/>
            <a:ext cx="10515600" cy="687236"/>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715617" y="874643"/>
            <a:ext cx="10376453" cy="5685183"/>
          </a:xfrm>
        </p:spPr>
        <p:txBody>
          <a:bodyPr vert="horz" lIns="91440" tIns="45720" rIns="91440" bIns="45720" rtlCol="0" anchor="t">
            <a:noAutofit/>
          </a:bodyPr>
          <a:lstStyle/>
          <a:p>
            <a:pPr marL="0" indent="0">
              <a:buNone/>
            </a:pPr>
            <a:r>
              <a:rPr lang="en-US" sz="2000" b="1" dirty="0">
                <a:latin typeface="Aptos" panose="020B0004020202020204" pitchFamily="34" charset="0"/>
                <a:ea typeface="+mn-lt"/>
                <a:cs typeface="Arial"/>
              </a:rPr>
              <a:t>  </a:t>
            </a:r>
            <a:endParaRPr lang="en-US" sz="2000" dirty="0">
              <a:latin typeface="Aptos" panose="020B0004020202020204" pitchFamily="34" charset="0"/>
              <a:cs typeface="Arial"/>
            </a:endParaRPr>
          </a:p>
          <a:p>
            <a:pPr marL="305435" indent="-305435"/>
            <a:r>
              <a:rPr lang="en-US" sz="2000" b="1" dirty="0">
                <a:latin typeface="Aptos" panose="020B0004020202020204" pitchFamily="34" charset="0"/>
                <a:ea typeface="+mn-lt"/>
                <a:cs typeface="Arial"/>
              </a:rPr>
              <a:t>Problem Statement </a:t>
            </a:r>
          </a:p>
          <a:p>
            <a:pPr marL="305435" indent="-305435"/>
            <a:r>
              <a:rPr lang="en-US" sz="2000" b="1" dirty="0">
                <a:latin typeface="Aptos" panose="020B0004020202020204" pitchFamily="34" charset="0"/>
                <a:ea typeface="+mn-lt"/>
                <a:cs typeface="Arial"/>
              </a:rPr>
              <a:t>Proposed Solution</a:t>
            </a:r>
          </a:p>
          <a:p>
            <a:pPr marL="305435" indent="-305435"/>
            <a:r>
              <a:rPr lang="en-US" sz="2000" b="1" dirty="0">
                <a:latin typeface="Aptos" panose="020B0004020202020204" pitchFamily="34" charset="0"/>
                <a:ea typeface="+mn-lt"/>
                <a:cs typeface="Arial"/>
              </a:rPr>
              <a:t>Technology used</a:t>
            </a:r>
            <a:endParaRPr lang="en-US" sz="2000" dirty="0">
              <a:latin typeface="Aptos" panose="020B0004020202020204" pitchFamily="34" charset="0"/>
              <a:cs typeface="Arial"/>
            </a:endParaRPr>
          </a:p>
          <a:p>
            <a:pPr marL="305435" indent="-305435"/>
            <a:r>
              <a:rPr lang="en-US" sz="2000" b="1" dirty="0">
                <a:latin typeface="Aptos" panose="020B0004020202020204" pitchFamily="34" charset="0"/>
                <a:ea typeface="+mn-lt"/>
                <a:cs typeface="+mn-lt"/>
              </a:rPr>
              <a:t>IBM cloud </a:t>
            </a:r>
            <a:r>
              <a:rPr lang="en-US" sz="2000" b="1" dirty="0" err="1">
                <a:latin typeface="Aptos" panose="020B0004020202020204" pitchFamily="34" charset="0"/>
                <a:ea typeface="+mn-lt"/>
                <a:cs typeface="+mn-lt"/>
              </a:rPr>
              <a:t>sevices</a:t>
            </a:r>
            <a:r>
              <a:rPr lang="en-US" sz="2000" b="1" dirty="0">
                <a:latin typeface="Aptos" panose="020B0004020202020204" pitchFamily="34" charset="0"/>
                <a:ea typeface="+mn-lt"/>
                <a:cs typeface="+mn-lt"/>
              </a:rPr>
              <a:t> used</a:t>
            </a:r>
            <a:endParaRPr lang="en-US" sz="2000" dirty="0">
              <a:latin typeface="Aptos" panose="020B0004020202020204" pitchFamily="34" charset="0"/>
              <a:ea typeface="+mn-lt"/>
              <a:cs typeface="+mn-lt"/>
            </a:endParaRPr>
          </a:p>
          <a:p>
            <a:pPr marL="305435" indent="-305435"/>
            <a:r>
              <a:rPr lang="en-US" sz="2000" b="1" dirty="0">
                <a:latin typeface="Aptos" panose="020B0004020202020204" pitchFamily="34" charset="0"/>
                <a:ea typeface="+mn-lt"/>
                <a:cs typeface="+mn-lt"/>
              </a:rPr>
              <a:t>WOW factors</a:t>
            </a:r>
          </a:p>
          <a:p>
            <a:pPr marL="305435" indent="-305435"/>
            <a:r>
              <a:rPr lang="en-US" sz="2000" b="1" dirty="0">
                <a:latin typeface="Aptos" panose="020B0004020202020204" pitchFamily="34" charset="0"/>
                <a:ea typeface="+mn-lt"/>
                <a:cs typeface="+mn-lt"/>
              </a:rPr>
              <a:t>Result</a:t>
            </a:r>
          </a:p>
          <a:p>
            <a:pPr marL="305435" indent="-305435"/>
            <a:r>
              <a:rPr lang="en-US" sz="2000" b="1" dirty="0">
                <a:latin typeface="Aptos" panose="020B0004020202020204" pitchFamily="34" charset="0"/>
                <a:ea typeface="+mn-lt"/>
                <a:cs typeface="+mn-lt"/>
              </a:rPr>
              <a:t>Conclusion</a:t>
            </a:r>
          </a:p>
          <a:p>
            <a:pPr marL="305435" indent="-305435"/>
            <a:r>
              <a:rPr lang="en-US" sz="2000" b="1" dirty="0">
                <a:latin typeface="Aptos" panose="020B0004020202020204" pitchFamily="34" charset="0"/>
                <a:ea typeface="+mn-lt"/>
                <a:cs typeface="+mn-lt"/>
              </a:rPr>
              <a:t>Future scope</a:t>
            </a:r>
          </a:p>
          <a:p>
            <a:pPr marL="305435" indent="-305435"/>
            <a:r>
              <a:rPr lang="en-US" sz="2000" b="1" dirty="0">
                <a:latin typeface="Aptos" panose="020B0004020202020204" pitchFamily="34" charset="0"/>
                <a:ea typeface="+mn-lt"/>
                <a:cs typeface="+mn-lt"/>
              </a:rPr>
              <a:t>IBM certifications</a:t>
            </a:r>
          </a:p>
          <a:p>
            <a:pPr marL="305435" indent="-305435"/>
            <a:r>
              <a:rPr lang="en-US" sz="2000" b="1" dirty="0">
                <a:latin typeface="Aptos" panose="020B0004020202020204" pitchFamily="34" charset="0"/>
                <a:ea typeface="+mn-lt"/>
                <a:cs typeface="+mn-lt"/>
              </a:rPr>
              <a:t>Git-hub link</a:t>
            </a:r>
          </a:p>
          <a:p>
            <a:pPr marL="305435" indent="-305435"/>
            <a:endParaRPr lang="en-US" sz="2000" b="1" dirty="0">
              <a:latin typeface="Aptos" panose="020B0004020202020204" pitchFamily="34" charset="0"/>
              <a:ea typeface="+mn-lt"/>
              <a:cs typeface="+mn-lt"/>
            </a:endParaRPr>
          </a:p>
          <a:p>
            <a:pPr marL="305435" indent="-305435"/>
            <a:endParaRPr lang="en-US" sz="2000" dirty="0">
              <a:latin typeface="Aptos" panose="020B0004020202020204" pitchFamily="34" charset="0"/>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r>
              <a:rPr lang="en-US" sz="2000" dirty="0">
                <a:latin typeface="Aptos" panose="020B0004020202020204" pitchFamily="34" charset="0"/>
              </a:rPr>
              <a:t>A significant portion of the population lacks confidence and knowledge in navigating the digital financial landscape. This "digital literacy gap" creates major barriers, making individuals vulnerable to online scams, high-interest debt, and poor financial decisions. Key challenges include:</a:t>
            </a:r>
          </a:p>
          <a:p>
            <a:r>
              <a:rPr lang="en-US" sz="2000" b="1" dirty="0">
                <a:latin typeface="Aptos" panose="020B0004020202020204" pitchFamily="34" charset="0"/>
              </a:rPr>
              <a:t>Complexity:</a:t>
            </a:r>
            <a:r>
              <a:rPr lang="en-US" sz="2000" dirty="0">
                <a:latin typeface="Aptos" panose="020B0004020202020204" pitchFamily="34" charset="0"/>
              </a:rPr>
              <a:t> Financial tools like UPI, net banking, and credit scores can be intimidating.</a:t>
            </a:r>
          </a:p>
          <a:p>
            <a:r>
              <a:rPr lang="en-US" sz="2000" b="1" dirty="0">
                <a:latin typeface="Aptos" panose="020B0004020202020204" pitchFamily="34" charset="0"/>
              </a:rPr>
              <a:t>Accessibility:</a:t>
            </a:r>
            <a:r>
              <a:rPr lang="en-US" sz="2000" dirty="0">
                <a:latin typeface="Aptos" panose="020B0004020202020204" pitchFamily="34" charset="0"/>
              </a:rPr>
              <a:t> Reliable financial information is often fragmented across different platforms and filled with jargon.</a:t>
            </a:r>
          </a:p>
          <a:p>
            <a:r>
              <a:rPr lang="en-US" sz="2000" b="1" dirty="0">
                <a:latin typeface="Aptos" panose="020B0004020202020204" pitchFamily="34" charset="0"/>
              </a:rPr>
              <a:t>Language &amp; Culture:</a:t>
            </a:r>
            <a:r>
              <a:rPr lang="en-US" sz="2000" dirty="0">
                <a:latin typeface="Aptos" panose="020B0004020202020204" pitchFamily="34" charset="0"/>
              </a:rPr>
              <a:t> Most financial guidance is not available in regional languages or tailored to specific cultural contexts, excluding large segments of the population.</a:t>
            </a:r>
          </a:p>
          <a:p>
            <a:r>
              <a:rPr lang="en-US" sz="2000" b="1" dirty="0">
                <a:latin typeface="Aptos" panose="020B0004020202020204" pitchFamily="34" charset="0"/>
              </a:rPr>
              <a:t>Security Risks:</a:t>
            </a:r>
            <a:r>
              <a:rPr lang="en-US" sz="2000" dirty="0">
                <a:latin typeface="Aptos" panose="020B0004020202020204" pitchFamily="34" charset="0"/>
              </a:rPr>
              <a:t> Without proper knowledge, users are prime targets for phishing, fraud, and financial scams.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C3156-E9A6-16B7-BD1E-54BC71626FA6}"/>
              </a:ext>
            </a:extLst>
          </p:cNvPr>
          <p:cNvSpPr>
            <a:spLocks noGrp="1"/>
          </p:cNvSpPr>
          <p:nvPr>
            <p:ph type="title"/>
          </p:nvPr>
        </p:nvSpPr>
        <p:spPr/>
        <p:txBody>
          <a:bodyPr/>
          <a:lstStyle/>
          <a:p>
            <a:r>
              <a:rPr lang="en-US" b="1" dirty="0" err="1">
                <a:solidFill>
                  <a:schemeClr val="accent1"/>
                </a:solidFill>
                <a:latin typeface="Arial" panose="020B0604020202020204" pitchFamily="34" charset="0"/>
                <a:cs typeface="Arial" panose="020B0604020202020204" pitchFamily="34" charset="0"/>
              </a:rPr>
              <a:t>PrOPOSED</a:t>
            </a:r>
            <a:r>
              <a:rPr lang="en-US" b="1" dirty="0">
                <a:solidFill>
                  <a:schemeClr val="accent1"/>
                </a:solidFill>
                <a:latin typeface="Arial" panose="020B0604020202020204" pitchFamily="34" charset="0"/>
                <a:cs typeface="Arial" panose="020B0604020202020204" pitchFamily="34" charset="0"/>
              </a:rPr>
              <a:t> SOLUTION </a:t>
            </a:r>
            <a:endParaRPr lang="en-IN" dirty="0"/>
          </a:p>
        </p:txBody>
      </p:sp>
      <p:sp>
        <p:nvSpPr>
          <p:cNvPr id="3" name="Content Placeholder 2">
            <a:extLst>
              <a:ext uri="{FF2B5EF4-FFF2-40B4-BE49-F238E27FC236}">
                <a16:creationId xmlns:a16="http://schemas.microsoft.com/office/drawing/2014/main" id="{499068C9-33F2-D245-E21E-23AE53686663}"/>
              </a:ext>
            </a:extLst>
          </p:cNvPr>
          <p:cNvSpPr>
            <a:spLocks noGrp="1"/>
          </p:cNvSpPr>
          <p:nvPr>
            <p:ph idx="1"/>
          </p:nvPr>
        </p:nvSpPr>
        <p:spPr/>
        <p:txBody>
          <a:bodyPr>
            <a:normAutofit/>
          </a:bodyPr>
          <a:lstStyle/>
          <a:p>
            <a:pPr marL="0" indent="0">
              <a:buNone/>
            </a:pPr>
            <a:r>
              <a:rPr lang="en-US" sz="2000" dirty="0">
                <a:latin typeface="Aptos" panose="020B0004020202020204" pitchFamily="34" charset="0"/>
              </a:rPr>
              <a:t>I propose an </a:t>
            </a:r>
            <a:r>
              <a:rPr lang="en-US" sz="2000" b="1" dirty="0">
                <a:latin typeface="Aptos" panose="020B0004020202020204" pitchFamily="34" charset="0"/>
              </a:rPr>
              <a:t>AI Agent for Digital Financial Literacy</a:t>
            </a:r>
            <a:r>
              <a:rPr lang="en-US" sz="2000" dirty="0">
                <a:latin typeface="Aptos" panose="020B0004020202020204" pitchFamily="34" charset="0"/>
              </a:rPr>
              <a:t>, powered by Retrieval-Augmented Generation (RAG). This agent acts as a personal, trustworthy financial guide.</a:t>
            </a:r>
          </a:p>
          <a:p>
            <a:pPr marL="0" indent="0">
              <a:buNone/>
            </a:pPr>
            <a:r>
              <a:rPr lang="en-US" sz="2000" dirty="0">
                <a:latin typeface="Aptos" panose="020B0004020202020204" pitchFamily="34" charset="0"/>
              </a:rPr>
              <a:t>It retrieves and synthesizes reliable, up-to-date content from verified sources like government portals (e.g., RBI, SEBI), banking websites, and reputable educational platforms. With robust multilingual support, users from diverse backgrounds can interact in their preferred language and get clear answers to critical questions like:</a:t>
            </a:r>
          </a:p>
          <a:p>
            <a:r>
              <a:rPr lang="en-US" sz="2000" i="1" dirty="0">
                <a:latin typeface="Aptos" panose="020B0004020202020204" pitchFamily="34" charset="0"/>
              </a:rPr>
              <a:t>“How do I send money safely using UPI?”</a:t>
            </a:r>
            <a:endParaRPr lang="en-US" sz="2000" dirty="0">
              <a:latin typeface="Aptos" panose="020B0004020202020204" pitchFamily="34" charset="0"/>
            </a:endParaRPr>
          </a:p>
          <a:p>
            <a:r>
              <a:rPr lang="en-US" sz="2000" i="1" dirty="0">
                <a:latin typeface="Aptos" panose="020B0004020202020204" pitchFamily="34" charset="0"/>
              </a:rPr>
              <a:t>“What are the signs of a loan scam?”</a:t>
            </a:r>
            <a:endParaRPr lang="en-US" sz="2000" dirty="0">
              <a:latin typeface="Aptos" panose="020B0004020202020204" pitchFamily="34" charset="0"/>
            </a:endParaRPr>
          </a:p>
          <a:p>
            <a:r>
              <a:rPr lang="en-US" sz="2000" i="1" dirty="0">
                <a:latin typeface="Aptos" panose="020B0004020202020204" pitchFamily="34" charset="0"/>
              </a:rPr>
              <a:t>“Explain credit card interest rates in simple terms.”</a:t>
            </a:r>
            <a:endParaRPr lang="en-US" sz="2000" dirty="0">
              <a:latin typeface="Aptos" panose="020B0004020202020204" pitchFamily="34" charset="0"/>
            </a:endParaRPr>
          </a:p>
          <a:p>
            <a:pPr marL="0" indent="0">
              <a:buNone/>
            </a:pPr>
            <a:r>
              <a:rPr lang="en-US" sz="2000" dirty="0">
                <a:latin typeface="Aptos" panose="020B0004020202020204" pitchFamily="34" charset="0"/>
              </a:rPr>
              <a:t>The agent's </a:t>
            </a:r>
            <a:r>
              <a:rPr lang="en-US" sz="2000" b="1" dirty="0">
                <a:latin typeface="Aptos" panose="020B0004020202020204" pitchFamily="34" charset="0"/>
              </a:rPr>
              <a:t>goal is to make financial literacy accessible</a:t>
            </a:r>
            <a:r>
              <a:rPr lang="en-US" sz="2000" dirty="0">
                <a:latin typeface="Aptos" panose="020B0004020202020204" pitchFamily="34" charset="0"/>
              </a:rPr>
              <a:t>, personalized, and culturally inclusive, empowering users to manage their finances with confidence.</a:t>
            </a:r>
          </a:p>
        </p:txBody>
      </p:sp>
    </p:spTree>
    <p:extLst>
      <p:ext uri="{BB962C8B-B14F-4D97-AF65-F5344CB8AC3E}">
        <p14:creationId xmlns:p14="http://schemas.microsoft.com/office/powerpoint/2010/main" val="87645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5"/>
            <a:ext cx="11029616" cy="1033879"/>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10778" y="874644"/>
            <a:ext cx="11613485" cy="5784454"/>
          </a:xfrm>
        </p:spPr>
        <p:txBody>
          <a:bodyPr vert="horz" lIns="91440" tIns="45720" rIns="91440" bIns="45720" rtlCol="0" anchor="ctr">
            <a:noAutofit/>
          </a:bodyPr>
          <a:lstStyle/>
          <a:p>
            <a:r>
              <a:rPr lang="en-US" sz="2800" i="1" dirty="0">
                <a:solidFill>
                  <a:srgbClr val="000000"/>
                </a:solidFill>
                <a:latin typeface="Aptos" panose="020B0004020202020204" pitchFamily="34" charset="0"/>
                <a:ea typeface="Calibri"/>
                <a:cs typeface="Calibri"/>
              </a:rPr>
              <a:t>Natural Language Processing (NLP):</a:t>
            </a:r>
            <a:br>
              <a:rPr lang="en-US" sz="2800" dirty="0">
                <a:solidFill>
                  <a:srgbClr val="000000"/>
                </a:solidFill>
                <a:latin typeface="Aptos" panose="020B0004020202020204" pitchFamily="34" charset="0"/>
                <a:ea typeface="Calibri"/>
                <a:cs typeface="Calibri"/>
              </a:rPr>
            </a:br>
            <a:r>
              <a:rPr lang="en-US" sz="2200" dirty="0">
                <a:latin typeface="Aptos" panose="020B0004020202020204" pitchFamily="34" charset="0"/>
              </a:rPr>
              <a:t>To understand and process user queries in multiple languages and conversational styles.</a:t>
            </a:r>
            <a:endParaRPr lang="en-US" sz="2200" dirty="0">
              <a:solidFill>
                <a:srgbClr val="000000"/>
              </a:solidFill>
              <a:latin typeface="Aptos" panose="020B0004020202020204" pitchFamily="34" charset="0"/>
              <a:ea typeface="Calibri"/>
              <a:cs typeface="Calibri"/>
            </a:endParaRPr>
          </a:p>
          <a:p>
            <a:r>
              <a:rPr lang="en-US" sz="2800" i="1" dirty="0">
                <a:solidFill>
                  <a:srgbClr val="000000"/>
                </a:solidFill>
                <a:latin typeface="Aptos" panose="020B0004020202020204" pitchFamily="34" charset="0"/>
                <a:ea typeface="Calibri"/>
                <a:cs typeface="Calibri"/>
              </a:rPr>
              <a:t>Retrieval Augmented Generation (RAG) :</a:t>
            </a:r>
            <a:br>
              <a:rPr lang="en-US" sz="2800" dirty="0">
                <a:solidFill>
                  <a:srgbClr val="000000"/>
                </a:solidFill>
                <a:latin typeface="Aptos" panose="020B0004020202020204" pitchFamily="34" charset="0"/>
                <a:ea typeface="Calibri"/>
                <a:cs typeface="Calibri"/>
              </a:rPr>
            </a:br>
            <a:r>
              <a:rPr lang="en-US" sz="2200" dirty="0">
                <a:latin typeface="Aptos" panose="020B0004020202020204" pitchFamily="34" charset="0"/>
              </a:rPr>
              <a:t>To ensure answers are grounded in factual, reliable data from a curated knowledge base of trusted financial sources.</a:t>
            </a:r>
            <a:endParaRPr lang="en-US" sz="2200" dirty="0">
              <a:solidFill>
                <a:srgbClr val="000000"/>
              </a:solidFill>
              <a:latin typeface="Aptos" panose="020B0004020202020204" pitchFamily="34" charset="0"/>
              <a:ea typeface="Calibri"/>
              <a:cs typeface="Calibri"/>
            </a:endParaRPr>
          </a:p>
          <a:p>
            <a:r>
              <a:rPr lang="en-US" sz="2800" i="1" dirty="0">
                <a:solidFill>
                  <a:srgbClr val="000000"/>
                </a:solidFill>
                <a:latin typeface="Aptos" panose="020B0004020202020204" pitchFamily="34" charset="0"/>
                <a:ea typeface="Calibri"/>
                <a:cs typeface="Calibri"/>
              </a:rPr>
              <a:t>IBM Granite model :</a:t>
            </a:r>
            <a:br>
              <a:rPr lang="en-US" sz="2800" dirty="0">
                <a:solidFill>
                  <a:srgbClr val="000000"/>
                </a:solidFill>
                <a:latin typeface="Aptos" panose="020B0004020202020204" pitchFamily="34" charset="0"/>
                <a:ea typeface="Calibri"/>
                <a:cs typeface="Calibri"/>
              </a:rPr>
            </a:br>
            <a:r>
              <a:rPr lang="en-US" sz="2200" dirty="0">
                <a:latin typeface="Aptos" panose="020B0004020202020204" pitchFamily="34" charset="0"/>
              </a:rPr>
              <a:t>As the core large language model to generate clear, coherent, and helpful responses.</a:t>
            </a:r>
            <a:endParaRPr lang="en-US" sz="2200" dirty="0">
              <a:solidFill>
                <a:srgbClr val="000000"/>
              </a:solidFill>
              <a:latin typeface="Aptos" panose="020B0004020202020204" pitchFamily="34" charset="0"/>
              <a:ea typeface="Calibri"/>
              <a:cs typeface="Calibri"/>
            </a:endParaRPr>
          </a:p>
        </p:txBody>
      </p:sp>
    </p:spTree>
    <p:extLst>
      <p:ext uri="{BB962C8B-B14F-4D97-AF65-F5344CB8AC3E}">
        <p14:creationId xmlns:p14="http://schemas.microsoft.com/office/powerpoint/2010/main" val="321035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a:xfrm>
            <a:off x="581192" y="702155"/>
            <a:ext cx="11029616" cy="742331"/>
          </a:xfrm>
        </p:spPr>
        <p:txBody>
          <a:bodyPr>
            <a:normAutofit/>
          </a:bodyPr>
          <a:lstStyle/>
          <a:p>
            <a:r>
              <a:rPr lang="en-IN" sz="3200"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a:xfrm>
            <a:off x="581193" y="1179443"/>
            <a:ext cx="10391608" cy="4795907"/>
          </a:xfrm>
        </p:spPr>
        <p:txBody>
          <a:bodyPr>
            <a:normAutofit/>
          </a:bodyPr>
          <a:lstStyle/>
          <a:p>
            <a:pPr marL="305435" indent="-305435"/>
            <a:r>
              <a:rPr lang="en-IN" sz="2400" b="1" i="1" dirty="0">
                <a:latin typeface="Aptos" panose="020B0004020202020204" pitchFamily="34" charset="0"/>
              </a:rPr>
              <a:t>IBM Cloud Watsonx AI Studio : </a:t>
            </a:r>
            <a:r>
              <a:rPr lang="en-IN" sz="2400" dirty="0">
                <a:latin typeface="Aptos" panose="020B0004020202020204" pitchFamily="34" charset="0"/>
              </a:rPr>
              <a:t>For Building, managing, and deploying the AI agent.  </a:t>
            </a:r>
          </a:p>
          <a:p>
            <a:pPr marL="305435" indent="-305435"/>
            <a:r>
              <a:rPr lang="en-IN" sz="2400" b="1" i="1" dirty="0">
                <a:latin typeface="Aptos" panose="020B0004020202020204" pitchFamily="34" charset="0"/>
              </a:rPr>
              <a:t>IBM Cloud </a:t>
            </a:r>
            <a:r>
              <a:rPr lang="en-IN" sz="2400" b="1" i="1" dirty="0" err="1">
                <a:latin typeface="Aptos" panose="020B0004020202020204" pitchFamily="34" charset="0"/>
              </a:rPr>
              <a:t>Watsonx</a:t>
            </a:r>
            <a:r>
              <a:rPr lang="en-IN" sz="2400" b="1" i="1" dirty="0">
                <a:latin typeface="Aptos" panose="020B0004020202020204" pitchFamily="34" charset="0"/>
              </a:rPr>
              <a:t> AI runtime : </a:t>
            </a:r>
            <a:r>
              <a:rPr lang="en-IN" sz="2400" dirty="0">
                <a:latin typeface="Aptos" panose="020B0004020202020204" pitchFamily="34" charset="0"/>
              </a:rPr>
              <a:t>To ensure answers are grounded in factual , reliable data from a curated knowledge base of trusted financial sources</a:t>
            </a:r>
          </a:p>
          <a:p>
            <a:pPr marL="305435" indent="-305435"/>
            <a:r>
              <a:rPr lang="en-IN" sz="2400" b="1" i="1" dirty="0">
                <a:latin typeface="Aptos" panose="020B0004020202020204" pitchFamily="34" charset="0"/>
              </a:rPr>
              <a:t>IBM Granite foundation model : </a:t>
            </a:r>
            <a:r>
              <a:rPr lang="en-IN" sz="2400" dirty="0">
                <a:latin typeface="Aptos" panose="020B0004020202020204" pitchFamily="34" charset="0"/>
              </a:rPr>
              <a:t>as the core large language model to generate clear , coherent and helpful responses.</a:t>
            </a:r>
          </a:p>
        </p:txBody>
      </p:sp>
    </p:spTree>
    <p:extLst>
      <p:ext uri="{BB962C8B-B14F-4D97-AF65-F5344CB8AC3E}">
        <p14:creationId xmlns:p14="http://schemas.microsoft.com/office/powerpoint/2010/main" val="1366800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5"/>
            <a:ext cx="11029615" cy="5045765"/>
          </a:xfrm>
        </p:spPr>
        <p:txBody>
          <a:bodyPr>
            <a:normAutofit/>
          </a:bodyPr>
          <a:lstStyle/>
          <a:p>
            <a:pPr marL="0" indent="0">
              <a:buNone/>
            </a:pPr>
            <a:r>
              <a:rPr lang="en-US" sz="2400" dirty="0">
                <a:latin typeface="Aptos" panose="020B0004020202020204" pitchFamily="34" charset="0"/>
              </a:rPr>
              <a:t>This agent moves beyond generic advice to provide a truly empowering user experience.</a:t>
            </a:r>
          </a:p>
          <a:p>
            <a:r>
              <a:rPr lang="en-US" sz="2400" b="1" i="1" dirty="0">
                <a:latin typeface="Aptos" panose="020B0004020202020204" pitchFamily="34" charset="0"/>
              </a:rPr>
              <a:t>Financial Inclusion: </a:t>
            </a:r>
            <a:r>
              <a:rPr lang="en-US" sz="2200" dirty="0">
                <a:latin typeface="Aptos" panose="020B0004020202020204" pitchFamily="34" charset="0"/>
              </a:rPr>
              <a:t>By offering multilingual support, it brings essential financial knowledge to rural and non-English speaking populations.</a:t>
            </a:r>
          </a:p>
          <a:p>
            <a:r>
              <a:rPr lang="en-US" sz="2400" b="1" i="1" dirty="0">
                <a:latin typeface="Aptos" panose="020B0004020202020204" pitchFamily="34" charset="0"/>
              </a:rPr>
              <a:t>Trust and Safety:</a:t>
            </a:r>
            <a:r>
              <a:rPr lang="en-US" sz="2400" i="1" dirty="0">
                <a:latin typeface="Aptos" panose="020B0004020202020204" pitchFamily="34" charset="0"/>
              </a:rPr>
              <a:t> </a:t>
            </a:r>
            <a:r>
              <a:rPr lang="en-US" sz="2200" dirty="0">
                <a:latin typeface="Aptos" panose="020B0004020202020204" pitchFamily="34" charset="0"/>
              </a:rPr>
              <a:t>The RAG approach ensures information is not hallucinated but sourced from verified, authoritative documents, protecting users from misinformation.</a:t>
            </a:r>
          </a:p>
          <a:p>
            <a:r>
              <a:rPr lang="en-US" sz="2400" b="1" i="1" dirty="0">
                <a:latin typeface="Aptos" panose="020B0004020202020204" pitchFamily="34" charset="0"/>
              </a:rPr>
              <a:t>Personalized Education:</a:t>
            </a:r>
            <a:r>
              <a:rPr lang="en-US" sz="2400" i="1" dirty="0">
                <a:latin typeface="Aptos" panose="020B0004020202020204" pitchFamily="34" charset="0"/>
              </a:rPr>
              <a:t> </a:t>
            </a:r>
            <a:r>
              <a:rPr lang="en-US" sz="2200" dirty="0">
                <a:latin typeface="Aptos" panose="020B0004020202020204" pitchFamily="34" charset="0"/>
              </a:rPr>
              <a:t>Users can learn at their own pace, asking specific questions relevant to their immediate needs without feeling judged.</a:t>
            </a:r>
          </a:p>
          <a:p>
            <a:r>
              <a:rPr lang="en-US" sz="2400" b="1" i="1" dirty="0">
                <a:latin typeface="Aptos" panose="020B0004020202020204" pitchFamily="34" charset="0"/>
              </a:rPr>
              <a:t>Proactive Fraud Prevention:</a:t>
            </a:r>
            <a:r>
              <a:rPr lang="en-US" sz="2400" i="1" dirty="0">
                <a:latin typeface="Aptos" panose="020B0004020202020204" pitchFamily="34" charset="0"/>
              </a:rPr>
              <a:t> </a:t>
            </a:r>
            <a:r>
              <a:rPr lang="en-US" sz="2200" dirty="0">
                <a:latin typeface="Aptos" panose="020B0004020202020204" pitchFamily="34" charset="0"/>
              </a:rPr>
              <a:t>Empowers users with the knowledge to identify and avoid common online scams, acting as a first line of defense.</a:t>
            </a: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52A59727-7B5F-F198-C013-B2ABF221F54C}"/>
              </a:ext>
            </a:extLst>
          </p:cNvPr>
          <p:cNvPicPr>
            <a:picLocks noChangeAspect="1"/>
          </p:cNvPicPr>
          <p:nvPr/>
        </p:nvPicPr>
        <p:blipFill>
          <a:blip r:embed="rId2"/>
          <a:srcRect/>
          <a:stretch/>
        </p:blipFill>
        <p:spPr>
          <a:xfrm>
            <a:off x="5193312" y="904498"/>
            <a:ext cx="5908345" cy="5071595"/>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9" name="Content Placeholder 5">
            <a:extLst>
              <a:ext uri="{FF2B5EF4-FFF2-40B4-BE49-F238E27FC236}">
                <a16:creationId xmlns:a16="http://schemas.microsoft.com/office/drawing/2014/main" id="{B585371A-5E60-DF5B-ECF8-E4CE137EA724}"/>
              </a:ext>
            </a:extLst>
          </p:cNvPr>
          <p:cNvPicPr>
            <a:picLocks noGrp="1" noChangeAspect="1"/>
          </p:cNvPicPr>
          <p:nvPr>
            <p:ph idx="1"/>
          </p:nvPr>
        </p:nvPicPr>
        <p:blipFill>
          <a:blip r:embed="rId2"/>
          <a:srcRect/>
          <a:stretch/>
        </p:blipFill>
        <p:spPr>
          <a:xfrm>
            <a:off x="5201086" y="618067"/>
            <a:ext cx="5892797" cy="5598157"/>
          </a:xfrm>
          <a:prstGeom prst="rect">
            <a:avLst/>
          </a:prstGeo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1301</TotalTime>
  <Words>679</Words>
  <Application>Microsoft Office PowerPoint</Application>
  <PresentationFormat>Widescreen</PresentationFormat>
  <Paragraphs>62</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Aptos</vt:lpstr>
      <vt:lpstr>Arial</vt:lpstr>
      <vt:lpstr>Calibri</vt:lpstr>
      <vt:lpstr>Calibri Light</vt:lpstr>
      <vt:lpstr>Franklin Gothic Book</vt:lpstr>
      <vt:lpstr>Franklin Gothic Demi</vt:lpstr>
      <vt:lpstr>Wingdings 2</vt:lpstr>
      <vt:lpstr>DividendVTI</vt:lpstr>
      <vt:lpstr>FINANCIAL AGENT</vt:lpstr>
      <vt:lpstr>OUTLINE</vt:lpstr>
      <vt:lpstr>Problem Statement</vt:lpstr>
      <vt:lpstr>PrOPOSED SOLUTION </vt:lpstr>
      <vt:lpstr>Technology  used</vt:lpstr>
      <vt:lpstr>IBM cloud services used</vt:lpstr>
      <vt:lpstr>Wow factors</vt:lpstr>
      <vt:lpstr>Results</vt:lpstr>
      <vt:lpstr>Results</vt:lpstr>
      <vt:lpstr>Results</vt:lpstr>
      <vt:lpstr>Results</vt:lpstr>
      <vt:lpstr>Conclusion</vt:lpstr>
      <vt:lpstr>PowerPoint Presentation</vt:lpstr>
      <vt:lpstr>IBM Certifications</vt:lpstr>
      <vt:lpstr>IBM Certifications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Nithin Reddy</cp:lastModifiedBy>
  <cp:revision>146</cp:revision>
  <dcterms:created xsi:type="dcterms:W3CDTF">2021-05-26T16:50:10Z</dcterms:created>
  <dcterms:modified xsi:type="dcterms:W3CDTF">2025-08-04T06:08:28Z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