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8" r:id="rId3"/>
    <p:sldId id="259" r:id="rId4"/>
    <p:sldId id="288" r:id="rId5"/>
    <p:sldId id="260" r:id="rId6"/>
    <p:sldId id="263" r:id="rId7"/>
    <p:sldId id="264" r:id="rId8"/>
    <p:sldId id="265" r:id="rId9"/>
    <p:sldId id="267" r:id="rId10"/>
    <p:sldId id="272" r:id="rId11"/>
    <p:sldId id="270" r:id="rId12"/>
    <p:sldId id="271" r:id="rId13"/>
    <p:sldId id="291" r:id="rId14"/>
    <p:sldId id="286" r:id="rId15"/>
    <p:sldId id="28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C40000"/>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32" autoAdjust="0"/>
  </p:normalViewPr>
  <p:slideViewPr>
    <p:cSldViewPr>
      <p:cViewPr varScale="1">
        <p:scale>
          <a:sx n="109" d="100"/>
          <a:sy n="109" d="100"/>
        </p:scale>
        <p:origin x="706" y="86"/>
      </p:cViewPr>
      <p:guideLst>
        <p:guide orient="horz" pos="1620"/>
        <p:guide pos="2880"/>
      </p:guideLst>
    </p:cSldViewPr>
  </p:slideViewPr>
  <p:notesTextViewPr>
    <p:cViewPr>
      <p:scale>
        <a:sx n="100" d="100"/>
        <a:sy n="100" d="100"/>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SAI NADELLA" userId="d25da6373f3ef17a" providerId="LiveId" clId="{26769B52-002F-4B2C-857F-E00F9B030AAF}"/>
    <pc:docChg chg="undo redo custSel delSld modSld sldOrd">
      <pc:chgData name="PAVANSAI NADELLA" userId="d25da6373f3ef17a" providerId="LiveId" clId="{26769B52-002F-4B2C-857F-E00F9B030AAF}" dt="2023-10-06T09:14:18.802" v="116" actId="27636"/>
      <pc:docMkLst>
        <pc:docMk/>
      </pc:docMkLst>
      <pc:sldChg chg="modSp mod">
        <pc:chgData name="PAVANSAI NADELLA" userId="d25da6373f3ef17a" providerId="LiveId" clId="{26769B52-002F-4B2C-857F-E00F9B030AAF}" dt="2023-10-06T09:09:27.867" v="81" actId="1076"/>
        <pc:sldMkLst>
          <pc:docMk/>
          <pc:sldMk cId="0" sldId="257"/>
        </pc:sldMkLst>
        <pc:spChg chg="mod">
          <ac:chgData name="PAVANSAI NADELLA" userId="d25da6373f3ef17a" providerId="LiveId" clId="{26769B52-002F-4B2C-857F-E00F9B030AAF}" dt="2023-10-06T09:09:27.867" v="81" actId="1076"/>
          <ac:spMkLst>
            <pc:docMk/>
            <pc:sldMk cId="0" sldId="257"/>
            <ac:spMk id="1048587" creationId="{00000000-0000-0000-0000-000000000000}"/>
          </ac:spMkLst>
        </pc:spChg>
        <pc:spChg chg="mod">
          <ac:chgData name="PAVANSAI NADELLA" userId="d25da6373f3ef17a" providerId="LiveId" clId="{26769B52-002F-4B2C-857F-E00F9B030AAF}" dt="2023-10-06T08:33:54.434" v="46" actId="20577"/>
          <ac:spMkLst>
            <pc:docMk/>
            <pc:sldMk cId="0" sldId="257"/>
            <ac:spMk id="1048589" creationId="{00000000-0000-0000-0000-000000000000}"/>
          </ac:spMkLst>
        </pc:spChg>
      </pc:sldChg>
      <pc:sldChg chg="modSp mod">
        <pc:chgData name="PAVANSAI NADELLA" userId="d25da6373f3ef17a" providerId="LiveId" clId="{26769B52-002F-4B2C-857F-E00F9B030AAF}" dt="2023-10-06T09:07:29.810" v="65" actId="1076"/>
        <pc:sldMkLst>
          <pc:docMk/>
          <pc:sldMk cId="0" sldId="258"/>
        </pc:sldMkLst>
        <pc:spChg chg="mod">
          <ac:chgData name="PAVANSAI NADELLA" userId="d25da6373f3ef17a" providerId="LiveId" clId="{26769B52-002F-4B2C-857F-E00F9B030AAF}" dt="2023-10-06T09:07:29.810" v="65" actId="1076"/>
          <ac:spMkLst>
            <pc:docMk/>
            <pc:sldMk cId="0" sldId="258"/>
            <ac:spMk id="3" creationId="{30D836EA-56E3-5ED0-9A87-E81C3435397C}"/>
          </ac:spMkLst>
        </pc:spChg>
      </pc:sldChg>
      <pc:sldChg chg="modSp mod">
        <pc:chgData name="PAVANSAI NADELLA" userId="d25da6373f3ef17a" providerId="LiveId" clId="{26769B52-002F-4B2C-857F-E00F9B030AAF}" dt="2023-10-06T09:07:43.830" v="66" actId="1076"/>
        <pc:sldMkLst>
          <pc:docMk/>
          <pc:sldMk cId="0" sldId="259"/>
        </pc:sldMkLst>
        <pc:spChg chg="mod">
          <ac:chgData name="PAVANSAI NADELLA" userId="d25da6373f3ef17a" providerId="LiveId" clId="{26769B52-002F-4B2C-857F-E00F9B030AAF}" dt="2023-10-06T09:07:43.830" v="66" actId="1076"/>
          <ac:spMkLst>
            <pc:docMk/>
            <pc:sldMk cId="0" sldId="259"/>
            <ac:spMk id="3" creationId="{3B88FBA7-716A-CA30-EDDC-3F0F30AAFE4C}"/>
          </ac:spMkLst>
        </pc:spChg>
      </pc:sldChg>
      <pc:sldChg chg="modSp mod">
        <pc:chgData name="PAVANSAI NADELLA" userId="d25da6373f3ef17a" providerId="LiveId" clId="{26769B52-002F-4B2C-857F-E00F9B030AAF}" dt="2023-10-06T09:08:01.977" v="68" actId="1076"/>
        <pc:sldMkLst>
          <pc:docMk/>
          <pc:sldMk cId="0" sldId="260"/>
        </pc:sldMkLst>
        <pc:spChg chg="mod">
          <ac:chgData name="PAVANSAI NADELLA" userId="d25da6373f3ef17a" providerId="LiveId" clId="{26769B52-002F-4B2C-857F-E00F9B030AAF}" dt="2023-10-06T09:08:01.977" v="68" actId="1076"/>
          <ac:spMkLst>
            <pc:docMk/>
            <pc:sldMk cId="0" sldId="260"/>
            <ac:spMk id="3" creationId="{6B62F53F-914F-75EF-FA8E-B1BBC12B1A83}"/>
          </ac:spMkLst>
        </pc:spChg>
        <pc:spChg chg="mod">
          <ac:chgData name="PAVANSAI NADELLA" userId="d25da6373f3ef17a" providerId="LiveId" clId="{26769B52-002F-4B2C-857F-E00F9B030AAF}" dt="2023-10-06T08:41:37.490" v="61" actId="20577"/>
          <ac:spMkLst>
            <pc:docMk/>
            <pc:sldMk cId="0" sldId="260"/>
            <ac:spMk id="1048600" creationId="{00000000-0000-0000-0000-000000000000}"/>
          </ac:spMkLst>
        </pc:spChg>
      </pc:sldChg>
      <pc:sldChg chg="modSp mod">
        <pc:chgData name="PAVANSAI NADELLA" userId="d25da6373f3ef17a" providerId="LiveId" clId="{26769B52-002F-4B2C-857F-E00F9B030AAF}" dt="2023-10-06T09:14:18.802" v="116" actId="27636"/>
        <pc:sldMkLst>
          <pc:docMk/>
          <pc:sldMk cId="0" sldId="263"/>
        </pc:sldMkLst>
        <pc:spChg chg="mod">
          <ac:chgData name="PAVANSAI NADELLA" userId="d25da6373f3ef17a" providerId="LiveId" clId="{26769B52-002F-4B2C-857F-E00F9B030AAF}" dt="2023-10-06T09:08:19.073" v="70" actId="1076"/>
          <ac:spMkLst>
            <pc:docMk/>
            <pc:sldMk cId="0" sldId="263"/>
            <ac:spMk id="3" creationId="{9678764F-FCF9-805D-4EAD-BD9D22461F8A}"/>
          </ac:spMkLst>
        </pc:spChg>
        <pc:spChg chg="mod">
          <ac:chgData name="PAVANSAI NADELLA" userId="d25da6373f3ef17a" providerId="LiveId" clId="{26769B52-002F-4B2C-857F-E00F9B030AAF}" dt="2023-10-06T09:14:18.802" v="116" actId="27636"/>
          <ac:spMkLst>
            <pc:docMk/>
            <pc:sldMk cId="0" sldId="263"/>
            <ac:spMk id="1048605" creationId="{00000000-0000-0000-0000-000000000000}"/>
          </ac:spMkLst>
        </pc:spChg>
      </pc:sldChg>
      <pc:sldChg chg="modSp mod">
        <pc:chgData name="PAVANSAI NADELLA" userId="d25da6373f3ef17a" providerId="LiveId" clId="{26769B52-002F-4B2C-857F-E00F9B030AAF}" dt="2023-10-06T09:08:28.505" v="71" actId="1076"/>
        <pc:sldMkLst>
          <pc:docMk/>
          <pc:sldMk cId="0" sldId="264"/>
        </pc:sldMkLst>
        <pc:spChg chg="mod">
          <ac:chgData name="PAVANSAI NADELLA" userId="d25da6373f3ef17a" providerId="LiveId" clId="{26769B52-002F-4B2C-857F-E00F9B030AAF}" dt="2023-10-06T09:08:28.505" v="71" actId="1076"/>
          <ac:spMkLst>
            <pc:docMk/>
            <pc:sldMk cId="0" sldId="264"/>
            <ac:spMk id="3" creationId="{0C534385-BED6-6997-688B-61CA602E073F}"/>
          </ac:spMkLst>
        </pc:spChg>
      </pc:sldChg>
      <pc:sldChg chg="modSp mod">
        <pc:chgData name="PAVANSAI NADELLA" userId="d25da6373f3ef17a" providerId="LiveId" clId="{26769B52-002F-4B2C-857F-E00F9B030AAF}" dt="2023-10-06T09:08:34.319" v="72" actId="1076"/>
        <pc:sldMkLst>
          <pc:docMk/>
          <pc:sldMk cId="0" sldId="265"/>
        </pc:sldMkLst>
        <pc:spChg chg="mod">
          <ac:chgData name="PAVANSAI NADELLA" userId="d25da6373f3ef17a" providerId="LiveId" clId="{26769B52-002F-4B2C-857F-E00F9B030AAF}" dt="2023-10-06T09:08:34.319" v="72" actId="1076"/>
          <ac:spMkLst>
            <pc:docMk/>
            <pc:sldMk cId="0" sldId="265"/>
            <ac:spMk id="3" creationId="{9E96B0D8-8981-ECA1-7B40-45796F7BA2E3}"/>
          </ac:spMkLst>
        </pc:spChg>
      </pc:sldChg>
      <pc:sldChg chg="modSp mod">
        <pc:chgData name="PAVANSAI NADELLA" userId="d25da6373f3ef17a" providerId="LiveId" clId="{26769B52-002F-4B2C-857F-E00F9B030AAF}" dt="2023-10-06T09:08:41.688" v="73" actId="1076"/>
        <pc:sldMkLst>
          <pc:docMk/>
          <pc:sldMk cId="0" sldId="267"/>
        </pc:sldMkLst>
        <pc:spChg chg="mod">
          <ac:chgData name="PAVANSAI NADELLA" userId="d25da6373f3ef17a" providerId="LiveId" clId="{26769B52-002F-4B2C-857F-E00F9B030AAF}" dt="2023-10-06T09:08:41.688" v="73" actId="1076"/>
          <ac:spMkLst>
            <pc:docMk/>
            <pc:sldMk cId="0" sldId="267"/>
            <ac:spMk id="3" creationId="{C0113E66-7D12-CFC0-6C9E-79DCCC1E27FA}"/>
          </ac:spMkLst>
        </pc:spChg>
      </pc:sldChg>
      <pc:sldChg chg="modSp mod">
        <pc:chgData name="PAVANSAI NADELLA" userId="d25da6373f3ef17a" providerId="LiveId" clId="{26769B52-002F-4B2C-857F-E00F9B030AAF}" dt="2023-10-06T09:08:50.062" v="74" actId="1076"/>
        <pc:sldMkLst>
          <pc:docMk/>
          <pc:sldMk cId="0" sldId="270"/>
        </pc:sldMkLst>
        <pc:spChg chg="mod">
          <ac:chgData name="PAVANSAI NADELLA" userId="d25da6373f3ef17a" providerId="LiveId" clId="{26769B52-002F-4B2C-857F-E00F9B030AAF}" dt="2023-10-06T09:08:50.062" v="74" actId="1076"/>
          <ac:spMkLst>
            <pc:docMk/>
            <pc:sldMk cId="0" sldId="270"/>
            <ac:spMk id="4" creationId="{60460464-0F15-B228-F7A9-581DB05ED494}"/>
          </ac:spMkLst>
        </pc:spChg>
      </pc:sldChg>
      <pc:sldChg chg="modSp mod">
        <pc:chgData name="PAVANSAI NADELLA" userId="d25da6373f3ef17a" providerId="LiveId" clId="{26769B52-002F-4B2C-857F-E00F9B030AAF}" dt="2023-10-06T09:10:40.051" v="97" actId="20577"/>
        <pc:sldMkLst>
          <pc:docMk/>
          <pc:sldMk cId="0" sldId="271"/>
        </pc:sldMkLst>
        <pc:spChg chg="mod">
          <ac:chgData name="PAVANSAI NADELLA" userId="d25da6373f3ef17a" providerId="LiveId" clId="{26769B52-002F-4B2C-857F-E00F9B030AAF}" dt="2023-10-06T09:08:55.739" v="75" actId="1076"/>
          <ac:spMkLst>
            <pc:docMk/>
            <pc:sldMk cId="0" sldId="271"/>
            <ac:spMk id="3" creationId="{50C2B89F-78AD-A6FD-CDE2-8021F1421025}"/>
          </ac:spMkLst>
        </pc:spChg>
        <pc:spChg chg="mod">
          <ac:chgData name="PAVANSAI NADELLA" userId="d25da6373f3ef17a" providerId="LiveId" clId="{26769B52-002F-4B2C-857F-E00F9B030AAF}" dt="2023-10-06T09:10:40.051" v="97" actId="20577"/>
          <ac:spMkLst>
            <pc:docMk/>
            <pc:sldMk cId="0" sldId="271"/>
            <ac:spMk id="1048620" creationId="{00000000-0000-0000-0000-000000000000}"/>
          </ac:spMkLst>
        </pc:spChg>
      </pc:sldChg>
      <pc:sldChg chg="modSp mod ord">
        <pc:chgData name="PAVANSAI NADELLA" userId="d25da6373f3ef17a" providerId="LiveId" clId="{26769B52-002F-4B2C-857F-E00F9B030AAF}" dt="2023-10-06T09:10:09.925" v="85"/>
        <pc:sldMkLst>
          <pc:docMk/>
          <pc:sldMk cId="0" sldId="272"/>
        </pc:sldMkLst>
        <pc:spChg chg="mod">
          <ac:chgData name="PAVANSAI NADELLA" userId="d25da6373f3ef17a" providerId="LiveId" clId="{26769B52-002F-4B2C-857F-E00F9B030AAF}" dt="2023-10-06T09:09:07.556" v="77" actId="1076"/>
          <ac:spMkLst>
            <pc:docMk/>
            <pc:sldMk cId="0" sldId="272"/>
            <ac:spMk id="3" creationId="{AD35A4D3-FCBF-A431-A1B9-1434E1BA2185}"/>
          </ac:spMkLst>
        </pc:spChg>
      </pc:sldChg>
      <pc:sldChg chg="modSp mod">
        <pc:chgData name="PAVANSAI NADELLA" userId="d25da6373f3ef17a" providerId="LiveId" clId="{26769B52-002F-4B2C-857F-E00F9B030AAF}" dt="2023-10-06T09:09:12.312" v="78" actId="1076"/>
        <pc:sldMkLst>
          <pc:docMk/>
          <pc:sldMk cId="0" sldId="286"/>
        </pc:sldMkLst>
        <pc:spChg chg="mod">
          <ac:chgData name="PAVANSAI NADELLA" userId="d25da6373f3ef17a" providerId="LiveId" clId="{26769B52-002F-4B2C-857F-E00F9B030AAF}" dt="2023-10-06T09:09:12.312" v="78" actId="1076"/>
          <ac:spMkLst>
            <pc:docMk/>
            <pc:sldMk cId="0" sldId="286"/>
            <ac:spMk id="3" creationId="{CFF38BDC-E7E9-8E8F-B157-9640A685AE3E}"/>
          </ac:spMkLst>
        </pc:spChg>
      </pc:sldChg>
      <pc:sldChg chg="modSp mod">
        <pc:chgData name="PAVANSAI NADELLA" userId="d25da6373f3ef17a" providerId="LiveId" clId="{26769B52-002F-4B2C-857F-E00F9B030AAF}" dt="2023-10-06T09:07:52.460" v="67" actId="1076"/>
        <pc:sldMkLst>
          <pc:docMk/>
          <pc:sldMk cId="2420033075" sldId="288"/>
        </pc:sldMkLst>
        <pc:spChg chg="mod">
          <ac:chgData name="PAVANSAI NADELLA" userId="d25da6373f3ef17a" providerId="LiveId" clId="{26769B52-002F-4B2C-857F-E00F9B030AAF}" dt="2023-10-06T08:40:33.254" v="60" actId="113"/>
          <ac:spMkLst>
            <pc:docMk/>
            <pc:sldMk cId="2420033075" sldId="288"/>
            <ac:spMk id="3" creationId="{00000000-0000-0000-0000-000000000000}"/>
          </ac:spMkLst>
        </pc:spChg>
        <pc:spChg chg="mod">
          <ac:chgData name="PAVANSAI NADELLA" userId="d25da6373f3ef17a" providerId="LiveId" clId="{26769B52-002F-4B2C-857F-E00F9B030AAF}" dt="2023-10-06T09:07:52.460" v="67" actId="1076"/>
          <ac:spMkLst>
            <pc:docMk/>
            <pc:sldMk cId="2420033075" sldId="288"/>
            <ac:spMk id="6" creationId="{188A99D1-06DF-277B-F979-094E7AA2B127}"/>
          </ac:spMkLst>
        </pc:spChg>
      </pc:sldChg>
      <pc:sldChg chg="del">
        <pc:chgData name="PAVANSAI NADELLA" userId="d25da6373f3ef17a" providerId="LiveId" clId="{26769B52-002F-4B2C-857F-E00F9B030AAF}" dt="2023-10-06T09:09:16.418" v="79" actId="47"/>
        <pc:sldMkLst>
          <pc:docMk/>
          <pc:sldMk cId="2787203922" sldId="289"/>
        </pc:sldMkLst>
      </pc:sldChg>
      <pc:sldChg chg="del">
        <pc:chgData name="PAVANSAI NADELLA" userId="d25da6373f3ef17a" providerId="LiveId" clId="{26769B52-002F-4B2C-857F-E00F9B030AAF}" dt="2023-10-06T09:09:17.848" v="80" actId="47"/>
        <pc:sldMkLst>
          <pc:docMk/>
          <pc:sldMk cId="2099401588" sldId="290"/>
        </pc:sldMkLst>
      </pc:sldChg>
      <pc:sldChg chg="modSp mod">
        <pc:chgData name="PAVANSAI NADELLA" userId="d25da6373f3ef17a" providerId="LiveId" clId="{26769B52-002F-4B2C-857F-E00F9B030AAF}" dt="2023-10-06T09:10:50.293" v="114" actId="20577"/>
        <pc:sldMkLst>
          <pc:docMk/>
          <pc:sldMk cId="607770584" sldId="291"/>
        </pc:sldMkLst>
        <pc:spChg chg="mod">
          <ac:chgData name="PAVANSAI NADELLA" userId="d25da6373f3ef17a" providerId="LiveId" clId="{26769B52-002F-4B2C-857F-E00F9B030AAF}" dt="2023-10-06T09:09:03.185" v="76" actId="1076"/>
          <ac:spMkLst>
            <pc:docMk/>
            <pc:sldMk cId="607770584" sldId="291"/>
            <ac:spMk id="3" creationId="{23544B5E-CC66-5F53-425D-E5471DBBE2BA}"/>
          </ac:spMkLst>
        </pc:spChg>
        <pc:spChg chg="mod">
          <ac:chgData name="PAVANSAI NADELLA" userId="d25da6373f3ef17a" providerId="LiveId" clId="{26769B52-002F-4B2C-857F-E00F9B030AAF}" dt="2023-10-06T09:10:50.293" v="114" actId="20577"/>
          <ac:spMkLst>
            <pc:docMk/>
            <pc:sldMk cId="607770584" sldId="291"/>
            <ac:spMk id="104862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5A0E3B-6469-9B39-C24B-33FCAC4962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4E2BD4-E3C7-0BF9-F2A0-5DEF380CA7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48CB82-D3EB-4695-93D9-9507A5CDC238}" type="datetimeFigureOut">
              <a:rPr lang="en-IN" smtClean="0"/>
              <a:t>06-10-2023</a:t>
            </a:fld>
            <a:endParaRPr lang="en-IN"/>
          </a:p>
        </p:txBody>
      </p:sp>
      <p:sp>
        <p:nvSpPr>
          <p:cNvPr id="4" name="Footer Placeholder 3">
            <a:extLst>
              <a:ext uri="{FF2B5EF4-FFF2-40B4-BE49-F238E27FC236}">
                <a16:creationId xmlns:a16="http://schemas.microsoft.com/office/drawing/2014/main" id="{35A2C749-EE1A-DF5F-09C7-E40ABCE067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A19424B-ADA9-1315-F747-B4A58B13BA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017DBC-27B9-4C93-B9E5-7259266A78D3}" type="slidenum">
              <a:rPr lang="en-IN" smtClean="0"/>
              <a:t>‹#›</a:t>
            </a:fld>
            <a:endParaRPr lang="en-IN"/>
          </a:p>
        </p:txBody>
      </p:sp>
    </p:spTree>
    <p:extLst>
      <p:ext uri="{BB962C8B-B14F-4D97-AF65-F5344CB8AC3E}">
        <p14:creationId xmlns:p14="http://schemas.microsoft.com/office/powerpoint/2010/main" val="191781000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9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CC3A-0B59-42B8-AD26-CECBBCD8E925}" type="datetimeFigureOut">
              <a:rPr lang="en-IN" smtClean="0"/>
              <a:t>06-10-2023</a:t>
            </a:fld>
            <a:endParaRPr lang="en-IN"/>
          </a:p>
        </p:txBody>
      </p:sp>
      <p:sp>
        <p:nvSpPr>
          <p:cNvPr id="1048698"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9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0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657F7-F9BB-4467-8485-575DB2368E28}" type="slidenum">
              <a:rPr lang="en-IN" smtClean="0"/>
              <a:t>‹#›</a:t>
            </a:fld>
            <a:endParaRPr lang="en-IN"/>
          </a:p>
        </p:txBody>
      </p:sp>
    </p:spTree>
    <p:extLst>
      <p:ext uri="{BB962C8B-B14F-4D97-AF65-F5344CB8AC3E}">
        <p14:creationId xmlns:p14="http://schemas.microsoft.com/office/powerpoint/2010/main" val="181794017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597820"/>
            <a:ext cx="7772400" cy="1102519"/>
          </a:xfrm>
        </p:spPr>
        <p:txBody>
          <a:bodyPr/>
          <a:lstStyle/>
          <a:p>
            <a:r>
              <a:rPr lang="en-US"/>
              <a:t>Click to edit Master title style</a:t>
            </a:r>
            <a:endParaRPr lang="en-IN"/>
          </a:p>
        </p:txBody>
      </p:sp>
      <p:sp>
        <p:nvSpPr>
          <p:cNvPr id="1048582"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B7EEB13D-5E0B-4746-9A32-E2C638F75634}" type="datetime1">
              <a:rPr lang="en-US" smtClean="0"/>
              <a:t>10/6/2023</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a:t>Click to edit Master title style</a:t>
            </a:r>
            <a:endParaRPr lang="en-IN"/>
          </a:p>
        </p:txBody>
      </p:sp>
      <p:sp>
        <p:nvSpPr>
          <p:cNvPr id="104866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5" name="Date Placeholder 3"/>
          <p:cNvSpPr>
            <a:spLocks noGrp="1"/>
          </p:cNvSpPr>
          <p:nvPr>
            <p:ph type="dt" sz="half" idx="10"/>
          </p:nvPr>
        </p:nvSpPr>
        <p:spPr/>
        <p:txBody>
          <a:bodyPr/>
          <a:lstStyle/>
          <a:p>
            <a:fld id="{423A90E1-35FC-4CBC-B4A8-B818D6BCF9D7}" type="datetime1">
              <a:rPr lang="en-US" smtClean="0"/>
              <a:t>10/6/2023</a:t>
            </a:fld>
            <a:endParaRPr lang="en-IN"/>
          </a:p>
        </p:txBody>
      </p:sp>
      <p:sp>
        <p:nvSpPr>
          <p:cNvPr id="1048666" name="Footer Placeholder 4"/>
          <p:cNvSpPr>
            <a:spLocks noGrp="1"/>
          </p:cNvSpPr>
          <p:nvPr>
            <p:ph type="ftr" sz="quarter" idx="11"/>
          </p:nvPr>
        </p:nvSpPr>
        <p:spPr/>
        <p:txBody>
          <a:bodyPr/>
          <a:lstStyle/>
          <a:p>
            <a:endParaRPr lang="en-IN"/>
          </a:p>
        </p:txBody>
      </p:sp>
      <p:sp>
        <p:nvSpPr>
          <p:cNvPr id="1048667"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6629400" y="154782"/>
            <a:ext cx="2057400" cy="3290888"/>
          </a:xfrm>
        </p:spPr>
        <p:txBody>
          <a:bodyPr vert="eaVert"/>
          <a:lstStyle/>
          <a:p>
            <a:r>
              <a:rPr lang="en-US"/>
              <a:t>Click to edit Master title style</a:t>
            </a:r>
            <a:endParaRPr lang="en-IN"/>
          </a:p>
        </p:txBody>
      </p:sp>
      <p:sp>
        <p:nvSpPr>
          <p:cNvPr id="104865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4" name="Date Placeholder 3"/>
          <p:cNvSpPr>
            <a:spLocks noGrp="1"/>
          </p:cNvSpPr>
          <p:nvPr>
            <p:ph type="dt" sz="half" idx="10"/>
          </p:nvPr>
        </p:nvSpPr>
        <p:spPr/>
        <p:txBody>
          <a:bodyPr/>
          <a:lstStyle/>
          <a:p>
            <a:fld id="{5B195A21-23CD-42CF-B458-240C4F428D3C}" type="datetime1">
              <a:rPr lang="en-US" smtClean="0"/>
              <a:t>10/6/2023</a:t>
            </a:fld>
            <a:endParaRPr lang="en-IN"/>
          </a:p>
        </p:txBody>
      </p:sp>
      <p:sp>
        <p:nvSpPr>
          <p:cNvPr id="1048655" name="Footer Placeholder 4"/>
          <p:cNvSpPr>
            <a:spLocks noGrp="1"/>
          </p:cNvSpPr>
          <p:nvPr>
            <p:ph type="ftr" sz="quarter" idx="11"/>
          </p:nvPr>
        </p:nvSpPr>
        <p:spPr/>
        <p:txBody>
          <a:bodyPr/>
          <a:lstStyle/>
          <a:p>
            <a:endParaRPr lang="en-IN"/>
          </a:p>
        </p:txBody>
      </p:sp>
      <p:sp>
        <p:nvSpPr>
          <p:cNvPr id="1048656"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IN"/>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2" name="Date Placeholder 3"/>
          <p:cNvSpPr>
            <a:spLocks noGrp="1"/>
          </p:cNvSpPr>
          <p:nvPr>
            <p:ph type="dt" sz="half" idx="10"/>
          </p:nvPr>
        </p:nvSpPr>
        <p:spPr/>
        <p:txBody>
          <a:bodyPr/>
          <a:lstStyle/>
          <a:p>
            <a:fld id="{54169FCA-4070-44B1-8B1D-AB59C70B923E}" type="datetime1">
              <a:rPr lang="en-US" smtClean="0"/>
              <a:t>10/6/2023</a:t>
            </a:fld>
            <a:endParaRPr lang="en-IN"/>
          </a:p>
        </p:txBody>
      </p:sp>
      <p:sp>
        <p:nvSpPr>
          <p:cNvPr id="1048593" name="Footer Placeholder 4"/>
          <p:cNvSpPr>
            <a:spLocks noGrp="1"/>
          </p:cNvSpPr>
          <p:nvPr>
            <p:ph type="ftr" sz="quarter" idx="11"/>
          </p:nvPr>
        </p:nvSpPr>
        <p:spPr/>
        <p:txBody>
          <a:bodyPr/>
          <a:lstStyle/>
          <a:p>
            <a:endParaRPr lang="en-IN"/>
          </a:p>
        </p:txBody>
      </p:sp>
      <p:sp>
        <p:nvSpPr>
          <p:cNvPr id="1048594"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8"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1048669"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lstStyle/>
          <a:p>
            <a:fld id="{344D87B4-36C3-4680-BD29-B61C9B58F677}" type="datetime1">
              <a:rPr lang="en-US" smtClean="0"/>
              <a:t>10/6/2023</a:t>
            </a:fld>
            <a:endParaRPr lang="en-IN"/>
          </a:p>
        </p:txBody>
      </p:sp>
      <p:sp>
        <p:nvSpPr>
          <p:cNvPr id="1048671" name="Footer Placeholder 4"/>
          <p:cNvSpPr>
            <a:spLocks noGrp="1"/>
          </p:cNvSpPr>
          <p:nvPr>
            <p:ph type="ftr" sz="quarter" idx="11"/>
          </p:nvPr>
        </p:nvSpPr>
        <p:spPr/>
        <p:txBody>
          <a:bodyPr/>
          <a:lstStyle/>
          <a:p>
            <a:endParaRPr lang="en-IN"/>
          </a:p>
        </p:txBody>
      </p:sp>
      <p:sp>
        <p:nvSpPr>
          <p:cNvPr id="1048672" name="Slide Number Placeholder 5"/>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endParaRPr lang="en-IN"/>
          </a:p>
        </p:txBody>
      </p:sp>
      <p:sp>
        <p:nvSpPr>
          <p:cNvPr id="1048674"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Date Placeholder 4"/>
          <p:cNvSpPr>
            <a:spLocks noGrp="1"/>
          </p:cNvSpPr>
          <p:nvPr>
            <p:ph type="dt" sz="half" idx="10"/>
          </p:nvPr>
        </p:nvSpPr>
        <p:spPr/>
        <p:txBody>
          <a:bodyPr/>
          <a:lstStyle/>
          <a:p>
            <a:fld id="{5EF71AAE-93A1-4369-8FA0-1AC92BE0691C}" type="datetime1">
              <a:rPr lang="en-US" smtClean="0"/>
              <a:t>10/6/2023</a:t>
            </a:fld>
            <a:endParaRPr lang="en-IN"/>
          </a:p>
        </p:txBody>
      </p:sp>
      <p:sp>
        <p:nvSpPr>
          <p:cNvPr id="1048677" name="Footer Placeholder 5"/>
          <p:cNvSpPr>
            <a:spLocks noGrp="1"/>
          </p:cNvSpPr>
          <p:nvPr>
            <p:ph type="ftr" sz="quarter" idx="11"/>
          </p:nvPr>
        </p:nvSpPr>
        <p:spPr/>
        <p:txBody>
          <a:bodyPr/>
          <a:lstStyle/>
          <a:p>
            <a:endParaRPr lang="en-IN"/>
          </a:p>
        </p:txBody>
      </p:sp>
      <p:sp>
        <p:nvSpPr>
          <p:cNvPr id="1048678" name="Slide Number Placeholder 6"/>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9" name="Title 1"/>
          <p:cNvSpPr>
            <a:spLocks noGrp="1"/>
          </p:cNvSpPr>
          <p:nvPr>
            <p:ph type="title"/>
          </p:nvPr>
        </p:nvSpPr>
        <p:spPr>
          <a:xfrm>
            <a:off x="457200" y="205979"/>
            <a:ext cx="8229600" cy="857250"/>
          </a:xfrm>
        </p:spPr>
        <p:txBody>
          <a:bodyPr/>
          <a:lstStyle/>
          <a:p>
            <a:r>
              <a:rPr lang="en-US"/>
              <a:t>Click to edit Master title style</a:t>
            </a:r>
            <a:endParaRPr lang="en-IN"/>
          </a:p>
        </p:txBody>
      </p:sp>
      <p:sp>
        <p:nvSpPr>
          <p:cNvPr id="1048680"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6"/>
          <p:cNvSpPr>
            <a:spLocks noGrp="1"/>
          </p:cNvSpPr>
          <p:nvPr>
            <p:ph type="dt" sz="half" idx="10"/>
          </p:nvPr>
        </p:nvSpPr>
        <p:spPr/>
        <p:txBody>
          <a:bodyPr/>
          <a:lstStyle/>
          <a:p>
            <a:fld id="{8B72921F-B8DA-4166-878D-1D787CB33E0E}" type="datetime1">
              <a:rPr lang="en-US" smtClean="0"/>
              <a:t>10/6/2023</a:t>
            </a:fld>
            <a:endParaRPr lang="en-IN"/>
          </a:p>
        </p:txBody>
      </p:sp>
      <p:sp>
        <p:nvSpPr>
          <p:cNvPr id="1048685" name="Footer Placeholder 7"/>
          <p:cNvSpPr>
            <a:spLocks noGrp="1"/>
          </p:cNvSpPr>
          <p:nvPr>
            <p:ph type="ftr" sz="quarter" idx="11"/>
          </p:nvPr>
        </p:nvSpPr>
        <p:spPr/>
        <p:txBody>
          <a:bodyPr/>
          <a:lstStyle/>
          <a:p>
            <a:endParaRPr lang="en-IN"/>
          </a:p>
        </p:txBody>
      </p:sp>
      <p:sp>
        <p:nvSpPr>
          <p:cNvPr id="1048686" name="Slide Number Placeholder 8"/>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endParaRPr lang="en-IN"/>
          </a:p>
        </p:txBody>
      </p:sp>
      <p:sp>
        <p:nvSpPr>
          <p:cNvPr id="1048649" name="Date Placeholder 2"/>
          <p:cNvSpPr>
            <a:spLocks noGrp="1"/>
          </p:cNvSpPr>
          <p:nvPr>
            <p:ph type="dt" sz="half" idx="10"/>
          </p:nvPr>
        </p:nvSpPr>
        <p:spPr/>
        <p:txBody>
          <a:bodyPr/>
          <a:lstStyle/>
          <a:p>
            <a:fld id="{C64F6599-CD78-469C-BC07-947BA0657EA3}" type="datetime1">
              <a:rPr lang="en-US" smtClean="0"/>
              <a:t>10/6/2023</a:t>
            </a:fld>
            <a:endParaRPr lang="en-IN"/>
          </a:p>
        </p:txBody>
      </p:sp>
      <p:sp>
        <p:nvSpPr>
          <p:cNvPr id="1048650" name="Footer Placeholder 3"/>
          <p:cNvSpPr>
            <a:spLocks noGrp="1"/>
          </p:cNvSpPr>
          <p:nvPr>
            <p:ph type="ftr" sz="quarter" idx="11"/>
          </p:nvPr>
        </p:nvSpPr>
        <p:spPr/>
        <p:txBody>
          <a:bodyPr/>
          <a:lstStyle/>
          <a:p>
            <a:endParaRPr lang="en-IN"/>
          </a:p>
        </p:txBody>
      </p:sp>
      <p:sp>
        <p:nvSpPr>
          <p:cNvPr id="1048651" name="Slide Number Placeholder 4"/>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7" name="Date Placeholder 1"/>
          <p:cNvSpPr>
            <a:spLocks noGrp="1"/>
          </p:cNvSpPr>
          <p:nvPr>
            <p:ph type="dt" sz="half" idx="10"/>
          </p:nvPr>
        </p:nvSpPr>
        <p:spPr/>
        <p:txBody>
          <a:bodyPr/>
          <a:lstStyle/>
          <a:p>
            <a:fld id="{084B2AB4-A78E-4C3B-A3F8-51F398A9080F}" type="datetime1">
              <a:rPr lang="en-US" smtClean="0"/>
              <a:t>10/6/2023</a:t>
            </a:fld>
            <a:endParaRPr lang="en-IN"/>
          </a:p>
        </p:txBody>
      </p:sp>
      <p:sp>
        <p:nvSpPr>
          <p:cNvPr id="1048688" name="Footer Placeholder 2"/>
          <p:cNvSpPr>
            <a:spLocks noGrp="1"/>
          </p:cNvSpPr>
          <p:nvPr>
            <p:ph type="ftr" sz="quarter" idx="11"/>
          </p:nvPr>
        </p:nvSpPr>
        <p:spPr/>
        <p:txBody>
          <a:bodyPr/>
          <a:lstStyle/>
          <a:p>
            <a:endParaRPr lang="en-IN"/>
          </a:p>
        </p:txBody>
      </p:sp>
      <p:sp>
        <p:nvSpPr>
          <p:cNvPr id="1048689" name="Slide Number Placeholder 3"/>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endParaRPr lang="en-IN"/>
          </a:p>
        </p:txBody>
      </p:sp>
      <p:sp>
        <p:nvSpPr>
          <p:cNvPr id="1048691"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2"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lstStyle/>
          <a:p>
            <a:fld id="{A596BD94-15E3-45D5-811D-9E9D3F3B0419}" type="datetime1">
              <a:rPr lang="en-US" smtClean="0"/>
              <a:t>10/6/2023</a:t>
            </a:fld>
            <a:endParaRPr lang="en-IN"/>
          </a:p>
        </p:txBody>
      </p:sp>
      <p:sp>
        <p:nvSpPr>
          <p:cNvPr id="1048694" name="Footer Placeholder 5"/>
          <p:cNvSpPr>
            <a:spLocks noGrp="1"/>
          </p:cNvSpPr>
          <p:nvPr>
            <p:ph type="ftr" sz="quarter" idx="11"/>
          </p:nvPr>
        </p:nvSpPr>
        <p:spPr/>
        <p:txBody>
          <a:bodyPr/>
          <a:lstStyle/>
          <a:p>
            <a:endParaRPr lang="en-IN"/>
          </a:p>
        </p:txBody>
      </p:sp>
      <p:sp>
        <p:nvSpPr>
          <p:cNvPr id="1048695" name="Slide Number Placeholder 6"/>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1048658"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1048659"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0" name="Date Placeholder 4"/>
          <p:cNvSpPr>
            <a:spLocks noGrp="1"/>
          </p:cNvSpPr>
          <p:nvPr>
            <p:ph type="dt" sz="half" idx="10"/>
          </p:nvPr>
        </p:nvSpPr>
        <p:spPr/>
        <p:txBody>
          <a:bodyPr/>
          <a:lstStyle/>
          <a:p>
            <a:fld id="{52EC8184-F1A0-4759-98D7-F002CB98D48B}" type="datetime1">
              <a:rPr lang="en-US" smtClean="0"/>
              <a:t>10/6/2023</a:t>
            </a:fld>
            <a:endParaRPr lang="en-IN"/>
          </a:p>
        </p:txBody>
      </p:sp>
      <p:sp>
        <p:nvSpPr>
          <p:cNvPr id="1048661" name="Footer Placeholder 5"/>
          <p:cNvSpPr>
            <a:spLocks noGrp="1"/>
          </p:cNvSpPr>
          <p:nvPr>
            <p:ph type="ftr" sz="quarter" idx="11"/>
          </p:nvPr>
        </p:nvSpPr>
        <p:spPr/>
        <p:txBody>
          <a:bodyPr/>
          <a:lstStyle/>
          <a:p>
            <a:endParaRPr lang="en-IN"/>
          </a:p>
        </p:txBody>
      </p:sp>
      <p:sp>
        <p:nvSpPr>
          <p:cNvPr id="1048662" name="Slide Number Placeholder 6"/>
          <p:cNvSpPr>
            <a:spLocks noGrp="1"/>
          </p:cNvSpPr>
          <p:nvPr>
            <p:ph type="sldNum" sz="quarter" idx="12"/>
          </p:nvPr>
        </p:nvSpPr>
        <p:spPr/>
        <p:txBody>
          <a:bodyPr/>
          <a:lstStyle/>
          <a:p>
            <a:fld id="{DBD674F4-DD9A-4A1D-9CA6-70FFBBE1FA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D2C155B-4781-48C2-8D58-AD8474E8FAFF}" type="datetime1">
              <a:rPr lang="en-US" smtClean="0"/>
              <a:t>10/6/2023</a:t>
            </a:fld>
            <a:endParaRPr lang="en-IN"/>
          </a:p>
        </p:txBody>
      </p:sp>
      <p:sp>
        <p:nvSpPr>
          <p:cNvPr id="1048579"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BD674F4-DD9A-4A1D-9CA6-70FFBBE1FA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911784" y="972356"/>
            <a:ext cx="7344816" cy="1094300"/>
          </a:xfrm>
        </p:spPr>
        <p:txBody>
          <a:bodyPr>
            <a:noAutofit/>
          </a:bodyPr>
          <a:lstStyle/>
          <a:p>
            <a:pPr algn="ctr"/>
            <a:r>
              <a:rPr lang="en-US" sz="2400" b="1" dirty="0"/>
              <a:t>Enhancing IoT Security Through Anomaly Detection and Intrusion  Prevention in Cyber-Physical System</a:t>
            </a:r>
          </a:p>
        </p:txBody>
      </p:sp>
      <p:sp>
        <p:nvSpPr>
          <p:cNvPr id="1048587" name="TextBox 9"/>
          <p:cNvSpPr txBox="1"/>
          <p:nvPr/>
        </p:nvSpPr>
        <p:spPr>
          <a:xfrm>
            <a:off x="5652120" y="3579862"/>
            <a:ext cx="3600400" cy="1046440"/>
          </a:xfrm>
          <a:prstGeom prst="rect">
            <a:avLst/>
          </a:prstGeom>
          <a:noFill/>
        </p:spPr>
        <p:txBody>
          <a:bodyPr wrap="square" rtlCol="0">
            <a:spAutoFit/>
          </a:bodyPr>
          <a:lstStyle/>
          <a:p>
            <a:r>
              <a:rPr lang="en-US" u="sng" dirty="0">
                <a:solidFill>
                  <a:srgbClr val="002060"/>
                </a:solidFill>
                <a:latin typeface="Times New Roman" pitchFamily="18" charset="0"/>
                <a:ea typeface="Cambria" pitchFamily="18" charset="0"/>
                <a:cs typeface="Times New Roman" pitchFamily="18" charset="0"/>
              </a:rPr>
              <a:t>Presented By: </a:t>
            </a:r>
            <a:r>
              <a:rPr lang="en-US" b="1" dirty="0">
                <a:solidFill>
                  <a:srgbClr val="002060"/>
                </a:solidFill>
                <a:latin typeface="Times New Roman" pitchFamily="18" charset="0"/>
                <a:ea typeface="Cambria" pitchFamily="18" charset="0"/>
                <a:cs typeface="Times New Roman" pitchFamily="18" charset="0"/>
              </a:rPr>
              <a:t>Batch No: 05</a:t>
            </a:r>
          </a:p>
          <a:p>
            <a:r>
              <a:rPr lang="en-US" sz="1100" b="1" dirty="0">
                <a:latin typeface="Times New Roman" pitchFamily="18" charset="0"/>
                <a:ea typeface="Cambria" pitchFamily="18" charset="0"/>
                <a:cs typeface="Times New Roman" pitchFamily="18" charset="0"/>
              </a:rPr>
              <a:t>20551A4636 – Pavansai Nadella </a:t>
            </a:r>
          </a:p>
          <a:p>
            <a:r>
              <a:rPr lang="en-US" sz="1100" b="1" dirty="0">
                <a:latin typeface="Times New Roman" pitchFamily="18" charset="0"/>
                <a:ea typeface="Cambria" pitchFamily="18" charset="0"/>
                <a:cs typeface="Times New Roman" pitchFamily="18" charset="0"/>
              </a:rPr>
              <a:t>20551A4615 – Madhavi Devarapu</a:t>
            </a:r>
          </a:p>
          <a:p>
            <a:r>
              <a:rPr lang="en-US" sz="1100" b="1" dirty="0">
                <a:latin typeface="Times New Roman" pitchFamily="18" charset="0"/>
                <a:ea typeface="Cambria" pitchFamily="18" charset="0"/>
                <a:cs typeface="Times New Roman" pitchFamily="18" charset="0"/>
              </a:rPr>
              <a:t>20551A4627 – Katta Sri </a:t>
            </a:r>
            <a:r>
              <a:rPr lang="en-US" sz="1100" b="1" dirty="0" err="1">
                <a:latin typeface="Times New Roman" pitchFamily="18" charset="0"/>
                <a:ea typeface="Cambria" pitchFamily="18" charset="0"/>
                <a:cs typeface="Times New Roman" pitchFamily="18" charset="0"/>
              </a:rPr>
              <a:t>Manikanta</a:t>
            </a:r>
            <a:r>
              <a:rPr lang="en-US" sz="1100" b="1" dirty="0">
                <a:latin typeface="Times New Roman" pitchFamily="18" charset="0"/>
                <a:ea typeface="Cambria" pitchFamily="18" charset="0"/>
                <a:cs typeface="Times New Roman" pitchFamily="18" charset="0"/>
              </a:rPr>
              <a:t> Karthik</a:t>
            </a:r>
          </a:p>
          <a:p>
            <a:r>
              <a:rPr lang="en-US" sz="1100" b="1" dirty="0">
                <a:latin typeface="Times New Roman" pitchFamily="18" charset="0"/>
                <a:ea typeface="Cambria" pitchFamily="18" charset="0"/>
                <a:cs typeface="Times New Roman" pitchFamily="18" charset="0"/>
              </a:rPr>
              <a:t>20551A4626 – Katari Venkata Naga Kiran</a:t>
            </a:r>
          </a:p>
        </p:txBody>
      </p:sp>
      <p:sp>
        <p:nvSpPr>
          <p:cNvPr id="1048588" name="TextBox 10"/>
          <p:cNvSpPr txBox="1"/>
          <p:nvPr/>
        </p:nvSpPr>
        <p:spPr>
          <a:xfrm>
            <a:off x="323528" y="4227934"/>
            <a:ext cx="4139952" cy="584775"/>
          </a:xfrm>
          <a:prstGeom prst="rect">
            <a:avLst/>
          </a:prstGeom>
          <a:noFill/>
        </p:spPr>
        <p:txBody>
          <a:bodyPr wrap="square" rtlCol="0">
            <a:spAutoFit/>
          </a:bodyPr>
          <a:lstStyle/>
          <a:p>
            <a:r>
              <a:rPr lang="en-US" sz="1600" b="1" dirty="0">
                <a:solidFill>
                  <a:srgbClr val="002060"/>
                </a:solidFill>
                <a:latin typeface="Times New Roman" pitchFamily="18" charset="0"/>
                <a:ea typeface="Cambria" pitchFamily="18" charset="0"/>
                <a:cs typeface="Times New Roman" pitchFamily="18" charset="0"/>
              </a:rPr>
              <a:t>Project </a:t>
            </a:r>
            <a:r>
              <a:rPr lang="en-US" sz="1600" b="1" dirty="0" err="1">
                <a:solidFill>
                  <a:srgbClr val="002060"/>
                </a:solidFill>
                <a:latin typeface="Times New Roman" pitchFamily="18" charset="0"/>
                <a:ea typeface="Cambria" pitchFamily="18" charset="0"/>
                <a:cs typeface="Times New Roman" pitchFamily="18" charset="0"/>
              </a:rPr>
              <a:t>Presentation:Review</a:t>
            </a:r>
            <a:endParaRPr lang="en-US" sz="1600" b="1" dirty="0">
              <a:solidFill>
                <a:srgbClr val="002060"/>
              </a:solidFill>
              <a:latin typeface="Times New Roman" pitchFamily="18" charset="0"/>
              <a:ea typeface="Cambria" pitchFamily="18" charset="0"/>
              <a:cs typeface="Times New Roman" pitchFamily="18" charset="0"/>
            </a:endParaRPr>
          </a:p>
          <a:p>
            <a:r>
              <a:rPr lang="en-US" sz="1600" b="1" dirty="0">
                <a:solidFill>
                  <a:srgbClr val="002060"/>
                </a:solidFill>
                <a:latin typeface="Times New Roman" pitchFamily="18" charset="0"/>
                <a:ea typeface="Cambria" pitchFamily="18" charset="0"/>
                <a:cs typeface="Times New Roman" pitchFamily="18" charset="0"/>
              </a:rPr>
              <a:t>Branch: CSE-CSC|IV </a:t>
            </a:r>
            <a:r>
              <a:rPr lang="en-US" sz="1600" b="1" dirty="0" err="1">
                <a:solidFill>
                  <a:srgbClr val="002060"/>
                </a:solidFill>
                <a:latin typeface="Times New Roman" pitchFamily="18" charset="0"/>
                <a:ea typeface="Cambria" pitchFamily="18" charset="0"/>
                <a:cs typeface="Times New Roman" pitchFamily="18" charset="0"/>
              </a:rPr>
              <a:t>B.Tech</a:t>
            </a:r>
            <a:r>
              <a:rPr lang="en-US" sz="1600" b="1" dirty="0">
                <a:solidFill>
                  <a:srgbClr val="002060"/>
                </a:solidFill>
                <a:latin typeface="Times New Roman" pitchFamily="18" charset="0"/>
                <a:ea typeface="Cambria" pitchFamily="18" charset="0"/>
                <a:cs typeface="Times New Roman" pitchFamily="18" charset="0"/>
              </a:rPr>
              <a:t> I Sem</a:t>
            </a:r>
            <a:endParaRPr lang="en-IN" sz="1600" b="1" dirty="0">
              <a:solidFill>
                <a:srgbClr val="002060"/>
              </a:solidFill>
              <a:latin typeface="Times New Roman" pitchFamily="18" charset="0"/>
              <a:ea typeface="Cambria" pitchFamily="18" charset="0"/>
              <a:cs typeface="Times New Roman" pitchFamily="18" charset="0"/>
            </a:endParaRPr>
          </a:p>
        </p:txBody>
      </p:sp>
      <p:sp>
        <p:nvSpPr>
          <p:cNvPr id="1048589" name="TextBox 6"/>
          <p:cNvSpPr txBox="1"/>
          <p:nvPr/>
        </p:nvSpPr>
        <p:spPr>
          <a:xfrm>
            <a:off x="2793120" y="2067694"/>
            <a:ext cx="3582144" cy="830997"/>
          </a:xfrm>
          <a:prstGeom prst="rect">
            <a:avLst/>
          </a:prstGeom>
          <a:noFill/>
        </p:spPr>
        <p:txBody>
          <a:bodyPr wrap="square" rtlCol="0">
            <a:spAutoFit/>
          </a:bodyPr>
          <a:lstStyle/>
          <a:p>
            <a:pPr algn="ctr"/>
            <a:r>
              <a:rPr lang="en-US" sz="1600" b="1" dirty="0">
                <a:solidFill>
                  <a:srgbClr val="002060"/>
                </a:solidFill>
                <a:latin typeface="Times New Roman" pitchFamily="18" charset="0"/>
                <a:ea typeface="Cambria" pitchFamily="18" charset="0"/>
                <a:cs typeface="Times New Roman" pitchFamily="18" charset="0"/>
              </a:rPr>
              <a:t>Under the Supervision of </a:t>
            </a:r>
          </a:p>
          <a:p>
            <a:pPr algn="ctr"/>
            <a:r>
              <a:rPr lang="en-US" sz="1600" b="1" dirty="0">
                <a:solidFill>
                  <a:srgbClr val="002060"/>
                </a:solidFill>
                <a:latin typeface="Times New Roman" pitchFamily="18" charset="0"/>
                <a:ea typeface="Cambria" pitchFamily="18" charset="0"/>
                <a:cs typeface="Times New Roman" pitchFamily="18" charset="0"/>
              </a:rPr>
              <a:t>Mrs. N. Madhuri, Asst. Prof.</a:t>
            </a:r>
          </a:p>
          <a:p>
            <a:pPr algn="ctr"/>
            <a:r>
              <a:rPr lang="en-US" sz="1600" b="1" dirty="0">
                <a:solidFill>
                  <a:srgbClr val="002060"/>
                </a:solidFill>
                <a:latin typeface="Times New Roman" pitchFamily="18" charset="0"/>
                <a:ea typeface="Cambria" pitchFamily="18" charset="0"/>
                <a:cs typeface="Times New Roman" pitchFamily="18" charset="0"/>
              </a:rPr>
              <a:t>Dept. CSE(AIML &amp; CS)</a:t>
            </a:r>
            <a:endParaRPr lang="en-IN" sz="1600" b="1" dirty="0">
              <a:solidFill>
                <a:srgbClr val="002060"/>
              </a:solidFill>
              <a:latin typeface="Times New Roman" pitchFamily="18" charset="0"/>
              <a:ea typeface="Cambria" pitchFamily="18" charset="0"/>
              <a:cs typeface="Times New Roman" pitchFamily="18" charset="0"/>
            </a:endParaRPr>
          </a:p>
        </p:txBody>
      </p:sp>
      <p:sp>
        <p:nvSpPr>
          <p:cNvPr id="2" name="Date Placeholder 1">
            <a:extLst>
              <a:ext uri="{FF2B5EF4-FFF2-40B4-BE49-F238E27FC236}">
                <a16:creationId xmlns:a16="http://schemas.microsoft.com/office/drawing/2014/main" id="{A0CC3D9E-3349-BA0C-72C1-5EF275B9A45D}"/>
              </a:ext>
            </a:extLst>
          </p:cNvPr>
          <p:cNvSpPr>
            <a:spLocks noGrp="1"/>
          </p:cNvSpPr>
          <p:nvPr>
            <p:ph type="dt" sz="half" idx="10"/>
          </p:nvPr>
        </p:nvSpPr>
        <p:spPr/>
        <p:txBody>
          <a:bodyPr/>
          <a:lstStyle/>
          <a:p>
            <a:fld id="{86A265ED-E898-43F2-9D2C-D5F52BD34671}" type="datetime1">
              <a:rPr lang="en-US" smtClean="0"/>
              <a:t>10/6/2023</a:t>
            </a:fld>
            <a:endParaRPr lang="en-IN"/>
          </a:p>
        </p:txBody>
      </p:sp>
      <p:sp>
        <p:nvSpPr>
          <p:cNvPr id="3" name="Slide Number Placeholder 2">
            <a:extLst>
              <a:ext uri="{FF2B5EF4-FFF2-40B4-BE49-F238E27FC236}">
                <a16:creationId xmlns:a16="http://schemas.microsoft.com/office/drawing/2014/main" id="{5154FB5C-871A-F8A6-CA92-D0B903EBFE7A}"/>
              </a:ext>
            </a:extLst>
          </p:cNvPr>
          <p:cNvSpPr>
            <a:spLocks noGrp="1"/>
          </p:cNvSpPr>
          <p:nvPr>
            <p:ph type="sldNum" sz="quarter" idx="12"/>
          </p:nvPr>
        </p:nvSpPr>
        <p:spPr/>
        <p:txBody>
          <a:bodyPr/>
          <a:lstStyle/>
          <a:p>
            <a:fld id="{DBD674F4-DD9A-4A1D-9CA6-70FFBBE1FA1C}"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755576" y="339503"/>
            <a:ext cx="6984776" cy="864096"/>
          </a:xfrm>
        </p:spPr>
        <p:txBody>
          <a:bodyPr>
            <a:noAutofit/>
          </a:bodyPr>
          <a:lstStyle/>
          <a:p>
            <a:r>
              <a:rPr lang="en-US" sz="1800" b="1" dirty="0">
                <a:solidFill>
                  <a:srgbClr val="C00000"/>
                </a:solidFill>
                <a:latin typeface="Times New Roman" panose="02020603050405020304" pitchFamily="18" charset="0"/>
                <a:cs typeface="Times New Roman" panose="02020603050405020304" pitchFamily="18" charset="0"/>
              </a:rPr>
              <a:t>THE SYSTEM ARCHITECTURE</a:t>
            </a:r>
            <a:endParaRPr lang="en-IN" sz="1800" dirty="0">
              <a:solidFill>
                <a:srgbClr val="C00000"/>
              </a:solidFill>
            </a:endParaRPr>
          </a:p>
        </p:txBody>
      </p:sp>
      <p:cxnSp>
        <p:nvCxnSpPr>
          <p:cNvPr id="3145742" name="Straight Connector 7"/>
          <p:cNvCxnSpPr>
            <a:cxnSpLocks/>
          </p:cNvCxnSpPr>
          <p:nvPr/>
        </p:nvCxnSpPr>
        <p:spPr>
          <a:xfrm>
            <a:off x="827584" y="1131590"/>
            <a:ext cx="6768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4" name="Content Placeholder 3">
            <a:extLst>
              <a:ext uri="{FF2B5EF4-FFF2-40B4-BE49-F238E27FC236}">
                <a16:creationId xmlns:a16="http://schemas.microsoft.com/office/drawing/2014/main" id="{8B3A951D-533F-5B23-9780-31E69D1850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76346" y="1707654"/>
            <a:ext cx="5791308" cy="2304256"/>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6CC0C31C-47B2-ADC5-BEE8-F1D165B096DD}"/>
              </a:ext>
            </a:extLst>
          </p:cNvPr>
          <p:cNvSpPr>
            <a:spLocks noGrp="1"/>
          </p:cNvSpPr>
          <p:nvPr>
            <p:ph type="dt" sz="half" idx="10"/>
          </p:nvPr>
        </p:nvSpPr>
        <p:spPr/>
        <p:txBody>
          <a:bodyPr/>
          <a:lstStyle/>
          <a:p>
            <a:fld id="{3DB9683B-FDE3-4037-A927-EC7BAC729D59}" type="datetime1">
              <a:rPr lang="en-US" smtClean="0"/>
              <a:t>10/6/2023</a:t>
            </a:fld>
            <a:endParaRPr lang="en-IN"/>
          </a:p>
        </p:txBody>
      </p:sp>
      <p:sp>
        <p:nvSpPr>
          <p:cNvPr id="3" name="Slide Number Placeholder 2">
            <a:extLst>
              <a:ext uri="{FF2B5EF4-FFF2-40B4-BE49-F238E27FC236}">
                <a16:creationId xmlns:a16="http://schemas.microsoft.com/office/drawing/2014/main" id="{AD35A4D3-FCBF-A431-A1B9-1434E1BA2185}"/>
              </a:ext>
            </a:extLst>
          </p:cNvPr>
          <p:cNvSpPr>
            <a:spLocks noGrp="1"/>
          </p:cNvSpPr>
          <p:nvPr>
            <p:ph type="sldNum" sz="quarter" idx="12"/>
          </p:nvPr>
        </p:nvSpPr>
        <p:spPr>
          <a:xfrm>
            <a:off x="6528784" y="4493420"/>
            <a:ext cx="2133600" cy="273844"/>
          </a:xfrm>
        </p:spPr>
        <p:txBody>
          <a:bodyPr/>
          <a:lstStyle/>
          <a:p>
            <a:fld id="{DBD674F4-DD9A-4A1D-9CA6-70FFBBE1FA1C}"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2483768" y="555525"/>
            <a:ext cx="4032448" cy="507703"/>
          </a:xfrm>
        </p:spPr>
        <p:txBody>
          <a:bodyPr>
            <a:noAutofit/>
          </a:bodyPr>
          <a:lstStyle/>
          <a:p>
            <a:r>
              <a:rPr lang="en-IN" sz="2800" b="1" dirty="0">
                <a:solidFill>
                  <a:srgbClr val="C00000"/>
                </a:solidFill>
              </a:rPr>
              <a:t>MODULES:</a:t>
            </a:r>
          </a:p>
        </p:txBody>
      </p:sp>
      <p:sp>
        <p:nvSpPr>
          <p:cNvPr id="1048619" name="Content Placeholder 2"/>
          <p:cNvSpPr>
            <a:spLocks noGrp="1"/>
          </p:cNvSpPr>
          <p:nvPr>
            <p:ph idx="1"/>
          </p:nvPr>
        </p:nvSpPr>
        <p:spPr>
          <a:xfrm>
            <a:off x="899592" y="1347622"/>
            <a:ext cx="7632848" cy="3168343"/>
          </a:xfrm>
        </p:spPr>
        <p:txBody>
          <a:bodyPr>
            <a:noAutofit/>
          </a:bodyPr>
          <a:lstStyle/>
          <a:p>
            <a:pPr lvl="0" algn="just">
              <a:lnSpc>
                <a:spcPct val="150000"/>
              </a:lnSpc>
            </a:pPr>
            <a:r>
              <a:rPr lang="en-US" sz="1200" b="1" dirty="0">
                <a:latin typeface="Times New Roman" panose="02020603050405020304" pitchFamily="18" charset="0"/>
                <a:cs typeface="Times New Roman" panose="02020603050405020304" pitchFamily="18" charset="0"/>
              </a:rPr>
              <a:t>Data exploration: </a:t>
            </a:r>
            <a:r>
              <a:rPr lang="en-US" sz="1200" dirty="0">
                <a:latin typeface="Times New Roman" panose="02020603050405020304" pitchFamily="18" charset="0"/>
                <a:cs typeface="Times New Roman" panose="02020603050405020304" pitchFamily="18" charset="0"/>
              </a:rPr>
              <a:t>using this module we will load data into system	</a:t>
            </a:r>
          </a:p>
          <a:p>
            <a:pPr lvl="0" algn="just">
              <a:lnSpc>
                <a:spcPct val="150000"/>
              </a:lnSpc>
            </a:pPr>
            <a:r>
              <a:rPr lang="en-US" sz="1200" b="1" dirty="0">
                <a:latin typeface="Times New Roman" panose="02020603050405020304" pitchFamily="18" charset="0"/>
                <a:cs typeface="Times New Roman" panose="02020603050405020304" pitchFamily="18" charset="0"/>
              </a:rPr>
              <a:t>Processing: </a:t>
            </a:r>
            <a:r>
              <a:rPr lang="en-US" sz="1200" dirty="0">
                <a:latin typeface="Times New Roman" panose="02020603050405020304" pitchFamily="18" charset="0"/>
                <a:cs typeface="Times New Roman" panose="02020603050405020304" pitchFamily="18" charset="0"/>
              </a:rPr>
              <a:t>Using the module we will read data for processing</a:t>
            </a:r>
          </a:p>
          <a:p>
            <a:pPr lvl="0" algn="just">
              <a:lnSpc>
                <a:spcPct val="150000"/>
              </a:lnSpc>
            </a:pPr>
            <a:r>
              <a:rPr lang="en-US" sz="1200" b="1" dirty="0">
                <a:latin typeface="Times New Roman" panose="02020603050405020304" pitchFamily="18" charset="0"/>
                <a:cs typeface="Times New Roman" panose="02020603050405020304" pitchFamily="18" charset="0"/>
              </a:rPr>
              <a:t>Splitting data into train &amp; test: </a:t>
            </a:r>
            <a:r>
              <a:rPr lang="en-US" sz="1200" dirty="0">
                <a:latin typeface="Times New Roman" panose="02020603050405020304" pitchFamily="18" charset="0"/>
                <a:cs typeface="Times New Roman" panose="02020603050405020304" pitchFamily="18" charset="0"/>
              </a:rPr>
              <a:t>using this module data will be divided into train &amp; test</a:t>
            </a:r>
          </a:p>
          <a:p>
            <a:pPr lvl="0" algn="just">
              <a:lnSpc>
                <a:spcPct val="150000"/>
              </a:lnSpc>
            </a:pPr>
            <a:r>
              <a:rPr lang="en-US" sz="1200" b="1" dirty="0">
                <a:latin typeface="Times New Roman" panose="02020603050405020304" pitchFamily="18" charset="0"/>
                <a:cs typeface="Times New Roman" panose="02020603050405020304" pitchFamily="18" charset="0"/>
              </a:rPr>
              <a:t>Model generation: </a:t>
            </a:r>
            <a:r>
              <a:rPr lang="en-US" sz="1200" dirty="0">
                <a:latin typeface="Times New Roman" panose="02020603050405020304" pitchFamily="18" charset="0"/>
                <a:cs typeface="Times New Roman" panose="02020603050405020304" pitchFamily="18" charset="0"/>
              </a:rPr>
              <a:t>Model building </a:t>
            </a:r>
          </a:p>
          <a:p>
            <a:pPr lvl="0" algn="just">
              <a:lnSpc>
                <a:spcPct val="150000"/>
              </a:lnSpc>
            </a:pPr>
            <a:r>
              <a:rPr lang="en-US" sz="1200" b="1" dirty="0">
                <a:latin typeface="Times New Roman" panose="02020603050405020304" pitchFamily="18" charset="0"/>
                <a:cs typeface="Times New Roman" panose="02020603050405020304" pitchFamily="18" charset="0"/>
              </a:rPr>
              <a:t>User signup &amp; login</a:t>
            </a:r>
            <a:r>
              <a:rPr lang="en-US" sz="1200" dirty="0">
                <a:latin typeface="Times New Roman" panose="02020603050405020304" pitchFamily="18" charset="0"/>
                <a:cs typeface="Times New Roman" panose="02020603050405020304" pitchFamily="18" charset="0"/>
              </a:rPr>
              <a:t>: Using this module will get registration and login</a:t>
            </a:r>
          </a:p>
          <a:p>
            <a:pPr lvl="0" algn="just">
              <a:lnSpc>
                <a:spcPct val="150000"/>
              </a:lnSpc>
            </a:pPr>
            <a:r>
              <a:rPr lang="en-US" sz="1200" b="1" dirty="0">
                <a:latin typeface="Times New Roman" panose="02020603050405020304" pitchFamily="18" charset="0"/>
                <a:cs typeface="Times New Roman" panose="02020603050405020304" pitchFamily="18" charset="0"/>
              </a:rPr>
              <a:t>User input: </a:t>
            </a:r>
            <a:r>
              <a:rPr lang="en-US" sz="1200" dirty="0">
                <a:latin typeface="Times New Roman" panose="02020603050405020304" pitchFamily="18" charset="0"/>
                <a:cs typeface="Times New Roman" panose="02020603050405020304" pitchFamily="18" charset="0"/>
              </a:rPr>
              <a:t>Using this module will give input for prediction</a:t>
            </a:r>
          </a:p>
          <a:p>
            <a:pPr lvl="0" algn="just">
              <a:lnSpc>
                <a:spcPct val="150000"/>
              </a:lnSpc>
            </a:pPr>
            <a:r>
              <a:rPr lang="en-US" sz="1200" b="1" dirty="0">
                <a:latin typeface="Times New Roman" panose="02020603050405020304" pitchFamily="18" charset="0"/>
                <a:cs typeface="Times New Roman" panose="02020603050405020304" pitchFamily="18" charset="0"/>
              </a:rPr>
              <a:t>Prediction: </a:t>
            </a:r>
            <a:r>
              <a:rPr lang="en-US" sz="1200" dirty="0">
                <a:latin typeface="Times New Roman" panose="02020603050405020304" pitchFamily="18" charset="0"/>
                <a:cs typeface="Times New Roman" panose="02020603050405020304" pitchFamily="18" charset="0"/>
              </a:rPr>
              <a:t>final predicted displayed</a:t>
            </a:r>
          </a:p>
          <a:p>
            <a:pPr marL="0" indent="0">
              <a:buNone/>
            </a:pPr>
            <a:endParaRPr lang="en-IN" sz="1200" dirty="0">
              <a:latin typeface="Times New Roman" panose="02020603050405020304" pitchFamily="18" charset="0"/>
              <a:cs typeface="Times New Roman" panose="02020603050405020304" pitchFamily="18" charset="0"/>
            </a:endParaRPr>
          </a:p>
        </p:txBody>
      </p:sp>
      <p:cxnSp>
        <p:nvCxnSpPr>
          <p:cNvPr id="3145740" name="Straight Connector 4"/>
          <p:cNvCxnSpPr>
            <a:cxnSpLocks/>
          </p:cNvCxnSpPr>
          <p:nvPr/>
        </p:nvCxnSpPr>
        <p:spPr>
          <a:xfrm>
            <a:off x="899592" y="1131590"/>
            <a:ext cx="6624736" cy="0"/>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a:extLst>
              <a:ext uri="{FF2B5EF4-FFF2-40B4-BE49-F238E27FC236}">
                <a16:creationId xmlns:a16="http://schemas.microsoft.com/office/drawing/2014/main" id="{6333DC04-E1C6-52C4-70E4-C4B0E884BFC4}"/>
              </a:ext>
            </a:extLst>
          </p:cNvPr>
          <p:cNvPicPr>
            <a:picLocks noChangeAspect="1"/>
          </p:cNvPicPr>
          <p:nvPr/>
        </p:nvPicPr>
        <p:blipFill>
          <a:blip r:embed="rId2"/>
          <a:stretch>
            <a:fillRect/>
          </a:stretch>
        </p:blipFill>
        <p:spPr>
          <a:xfrm>
            <a:off x="1691680" y="3671901"/>
            <a:ext cx="5890728" cy="1080119"/>
          </a:xfrm>
          <a:prstGeom prst="rect">
            <a:avLst/>
          </a:prstGeom>
        </p:spPr>
      </p:pic>
      <p:sp>
        <p:nvSpPr>
          <p:cNvPr id="3" name="Date Placeholder 2">
            <a:extLst>
              <a:ext uri="{FF2B5EF4-FFF2-40B4-BE49-F238E27FC236}">
                <a16:creationId xmlns:a16="http://schemas.microsoft.com/office/drawing/2014/main" id="{02D41DCB-889C-8EFE-F155-837F8282A59E}"/>
              </a:ext>
            </a:extLst>
          </p:cNvPr>
          <p:cNvSpPr>
            <a:spLocks noGrp="1"/>
          </p:cNvSpPr>
          <p:nvPr>
            <p:ph type="dt" sz="half" idx="10"/>
          </p:nvPr>
        </p:nvSpPr>
        <p:spPr/>
        <p:txBody>
          <a:bodyPr/>
          <a:lstStyle/>
          <a:p>
            <a:fld id="{16F66F6D-58B1-405A-B392-A286E78BB412}" type="datetime1">
              <a:rPr lang="en-US" smtClean="0"/>
              <a:t>10/6/2023</a:t>
            </a:fld>
            <a:endParaRPr lang="en-IN"/>
          </a:p>
        </p:txBody>
      </p:sp>
      <p:sp>
        <p:nvSpPr>
          <p:cNvPr id="4" name="Slide Number Placeholder 3">
            <a:extLst>
              <a:ext uri="{FF2B5EF4-FFF2-40B4-BE49-F238E27FC236}">
                <a16:creationId xmlns:a16="http://schemas.microsoft.com/office/drawing/2014/main" id="{60460464-0F15-B228-F7A9-581DB05ED494}"/>
              </a:ext>
            </a:extLst>
          </p:cNvPr>
          <p:cNvSpPr>
            <a:spLocks noGrp="1"/>
          </p:cNvSpPr>
          <p:nvPr>
            <p:ph type="sldNum" sz="quarter" idx="12"/>
          </p:nvPr>
        </p:nvSpPr>
        <p:spPr>
          <a:xfrm>
            <a:off x="6528999" y="4515965"/>
            <a:ext cx="2133600" cy="273844"/>
          </a:xfrm>
        </p:spPr>
        <p:txBody>
          <a:bodyPr/>
          <a:lstStyle/>
          <a:p>
            <a:fld id="{DBD674F4-DD9A-4A1D-9CA6-70FFBBE1FA1C}"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1691680" y="437214"/>
            <a:ext cx="5400600" cy="514351"/>
          </a:xfrm>
        </p:spPr>
        <p:txBody>
          <a:bodyPr>
            <a:noAutofit/>
          </a:bodyPr>
          <a:lstStyle/>
          <a:p>
            <a:r>
              <a:rPr lang="en-IN" sz="2800" b="1" dirty="0">
                <a:solidFill>
                  <a:srgbClr val="C00000"/>
                </a:solidFill>
              </a:rPr>
              <a:t>Algorithms:</a:t>
            </a:r>
          </a:p>
        </p:txBody>
      </p:sp>
      <p:sp>
        <p:nvSpPr>
          <p:cNvPr id="1048621" name="Content Placeholder 2"/>
          <p:cNvSpPr>
            <a:spLocks noGrp="1"/>
          </p:cNvSpPr>
          <p:nvPr>
            <p:ph idx="1"/>
          </p:nvPr>
        </p:nvSpPr>
        <p:spPr>
          <a:xfrm>
            <a:off x="827584" y="1275616"/>
            <a:ext cx="7704856" cy="3528377"/>
          </a:xfrm>
        </p:spPr>
        <p:txBody>
          <a:bodyPr>
            <a:noAutofit/>
          </a:bodyPr>
          <a:lstStyle/>
          <a:p>
            <a:pPr algn="just"/>
            <a:r>
              <a:rPr lang="en-US" sz="1200" b="1" dirty="0">
                <a:latin typeface="Times New Roman" panose="02020603050405020304" pitchFamily="18" charset="0"/>
                <a:cs typeface="Times New Roman" panose="02020603050405020304" pitchFamily="18" charset="0"/>
              </a:rPr>
              <a:t>CNN: </a:t>
            </a:r>
            <a:r>
              <a:rPr lang="en-US" sz="1200" dirty="0">
                <a:latin typeface="Times New Roman" panose="02020603050405020304" pitchFamily="18" charset="0"/>
                <a:cs typeface="Times New Roman" panose="02020603050405020304" pitchFamily="18" charset="0"/>
              </a:rPr>
              <a:t>A convolutional neural network (CNN) is a specific type of artificial neural network that uses </a:t>
            </a:r>
            <a:r>
              <a:rPr lang="en-US" sz="1200" dirty="0" err="1">
                <a:latin typeface="Times New Roman" panose="02020603050405020304" pitchFamily="18" charset="0"/>
                <a:cs typeface="Times New Roman" panose="02020603050405020304" pitchFamily="18" charset="0"/>
              </a:rPr>
              <a:t>perceptrons</a:t>
            </a:r>
            <a:r>
              <a:rPr lang="en-US" sz="1200" dirty="0">
                <a:latin typeface="Times New Roman" panose="02020603050405020304" pitchFamily="18" charset="0"/>
                <a:cs typeface="Times New Roman" panose="02020603050405020304" pitchFamily="18" charset="0"/>
              </a:rPr>
              <a:t>, a machine learning unit algorithm, for supervised learning, to analyze data. CNNs apply to image processing, natural language processing and other kinds of cognitive tasks.</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RNN – LSTM: </a:t>
            </a:r>
            <a:r>
              <a:rPr lang="en-US" sz="1200" dirty="0">
                <a:latin typeface="Times New Roman" panose="02020603050405020304" pitchFamily="18" charset="0"/>
                <a:cs typeface="Times New Roman" panose="02020603050405020304" pitchFamily="18" charset="0"/>
              </a:rPr>
              <a:t>Recurrent Neural Network with Long Short-Term Memory (RNN-LSTM) is a deep learning algorithm designed for sequential data analysis. It overcomes the limitations of traditional RNNs by incorporating LSTM units, which can capture long-range dependencies in data. LSTM units are equipped with memory cells and gates to control the flow of information, preventing the vanishing gradient problem. RNN-LSTM is particularly effective in tasks involving sequential data, such as natural language processing, speech recognition, and time-series forecasting, where it excels at capturing intricate temporal patterns and dependencies.</a:t>
            </a:r>
          </a:p>
          <a:p>
            <a:pPr algn="just"/>
            <a:endParaRPr lang="en-US" sz="1200"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DNN: </a:t>
            </a:r>
            <a:r>
              <a:rPr lang="en-US" sz="1200" dirty="0">
                <a:latin typeface="Times New Roman" panose="02020603050405020304" pitchFamily="18" charset="0"/>
                <a:cs typeface="Times New Roman" panose="02020603050405020304" pitchFamily="18" charset="0"/>
              </a:rPr>
              <a:t>Deep neural networks (DNN) is a class of machine learning algorithms similar to the artificial neural network and aims to mimic the information processing of the brain. DNN shave more than one hidden layer (l) situated between the input and out put layers.</a:t>
            </a:r>
          </a:p>
        </p:txBody>
      </p:sp>
      <p:cxnSp>
        <p:nvCxnSpPr>
          <p:cNvPr id="3145741" name="Straight Connector 4"/>
          <p:cNvCxnSpPr>
            <a:cxnSpLocks/>
          </p:cNvCxnSpPr>
          <p:nvPr/>
        </p:nvCxnSpPr>
        <p:spPr>
          <a:xfrm>
            <a:off x="827584" y="1059582"/>
            <a:ext cx="6768752"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5C5947EB-31DE-33E0-48E7-BFE34B4DC65B}"/>
              </a:ext>
            </a:extLst>
          </p:cNvPr>
          <p:cNvSpPr>
            <a:spLocks noGrp="1"/>
          </p:cNvSpPr>
          <p:nvPr>
            <p:ph type="dt" sz="half" idx="10"/>
          </p:nvPr>
        </p:nvSpPr>
        <p:spPr/>
        <p:txBody>
          <a:bodyPr/>
          <a:lstStyle/>
          <a:p>
            <a:fld id="{26E82048-E5E4-40FC-87FD-F2C17E4B09E7}" type="datetime1">
              <a:rPr lang="en-US" smtClean="0"/>
              <a:t>10/6/2023</a:t>
            </a:fld>
            <a:endParaRPr lang="en-IN"/>
          </a:p>
        </p:txBody>
      </p:sp>
      <p:sp>
        <p:nvSpPr>
          <p:cNvPr id="3" name="Slide Number Placeholder 2">
            <a:extLst>
              <a:ext uri="{FF2B5EF4-FFF2-40B4-BE49-F238E27FC236}">
                <a16:creationId xmlns:a16="http://schemas.microsoft.com/office/drawing/2014/main" id="{50C2B89F-78AD-A6FD-CDE2-8021F1421025}"/>
              </a:ext>
            </a:extLst>
          </p:cNvPr>
          <p:cNvSpPr>
            <a:spLocks noGrp="1"/>
          </p:cNvSpPr>
          <p:nvPr>
            <p:ph type="sldNum" sz="quarter" idx="12"/>
          </p:nvPr>
        </p:nvSpPr>
        <p:spPr>
          <a:xfrm>
            <a:off x="6541544" y="4493420"/>
            <a:ext cx="2133600" cy="273844"/>
          </a:xfrm>
        </p:spPr>
        <p:txBody>
          <a:bodyPr/>
          <a:lstStyle/>
          <a:p>
            <a:fld id="{DBD674F4-DD9A-4A1D-9CA6-70FFBBE1FA1C}" type="slidenum">
              <a:rPr lang="en-IN" smtClean="0"/>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1691680" y="437214"/>
            <a:ext cx="5400600" cy="514351"/>
          </a:xfrm>
        </p:spPr>
        <p:txBody>
          <a:bodyPr>
            <a:noAutofit/>
          </a:bodyPr>
          <a:lstStyle/>
          <a:p>
            <a:r>
              <a:rPr lang="en-IN" sz="2800" b="1" dirty="0">
                <a:solidFill>
                  <a:srgbClr val="C00000"/>
                </a:solidFill>
              </a:rPr>
              <a:t>Algorithms:</a:t>
            </a:r>
          </a:p>
        </p:txBody>
      </p:sp>
      <p:sp>
        <p:nvSpPr>
          <p:cNvPr id="1048621" name="Content Placeholder 2"/>
          <p:cNvSpPr>
            <a:spLocks noGrp="1"/>
          </p:cNvSpPr>
          <p:nvPr>
            <p:ph idx="1"/>
          </p:nvPr>
        </p:nvSpPr>
        <p:spPr>
          <a:xfrm>
            <a:off x="827584" y="1275606"/>
            <a:ext cx="7704856" cy="3528377"/>
          </a:xfrm>
        </p:spPr>
        <p:txBody>
          <a:bodyPr>
            <a:noAutofit/>
          </a:bodyPr>
          <a:lstStyle/>
          <a:p>
            <a:pPr algn="just">
              <a:lnSpc>
                <a:spcPct val="160000"/>
              </a:lnSpc>
            </a:pPr>
            <a:r>
              <a:rPr lang="en-US" sz="1200" b="1" dirty="0">
                <a:latin typeface="Times New Roman" panose="02020603050405020304" pitchFamily="18" charset="0"/>
                <a:cs typeface="Times New Roman" panose="02020603050405020304" pitchFamily="18" charset="0"/>
              </a:rPr>
              <a:t>RBM (CNN + BILGRU): RBM (CNN + BILGRU) </a:t>
            </a:r>
            <a:r>
              <a:rPr lang="en-US" sz="1200" dirty="0">
                <a:latin typeface="Times New Roman" panose="02020603050405020304" pitchFamily="18" charset="0"/>
                <a:cs typeface="Times New Roman" panose="02020603050405020304" pitchFamily="18" charset="0"/>
              </a:rPr>
              <a:t>is a hybrid deep learning algorithm that combines Convolutional Neural Networks (CNN) and Bidirectional Gated Recurrent Units (BILGRU). It's used for tasks like image and text processing. CNN extracts spatial features from data, while BILGRU captures temporal information bidirectionally. This fusion enhances the model's ability to handle complex patterns in both spatial and sequential data.</a:t>
            </a:r>
          </a:p>
          <a:p>
            <a:pPr algn="just">
              <a:lnSpc>
                <a:spcPct val="160000"/>
              </a:lnSpc>
            </a:pPr>
            <a:r>
              <a:rPr lang="en-US" sz="1200" b="1" dirty="0">
                <a:latin typeface="Times New Roman" panose="02020603050405020304" pitchFamily="18" charset="0"/>
                <a:cs typeface="Times New Roman" panose="02020603050405020304" pitchFamily="18" charset="0"/>
              </a:rPr>
              <a:t>CNN + LSTM: </a:t>
            </a:r>
            <a:r>
              <a:rPr lang="en-US" sz="1200" dirty="0">
                <a:latin typeface="Times New Roman" panose="02020603050405020304" pitchFamily="18" charset="0"/>
                <a:cs typeface="Times New Roman" panose="02020603050405020304" pitchFamily="18" charset="0"/>
              </a:rPr>
              <a:t>A CNN processes sequence data by applying sliding convolutional filters to the input. A CNN can learn features from both spatial and time dimensions. An LSTM network processes sequence data by looping over time steps and learning long-term dependencies between time steps.</a:t>
            </a:r>
          </a:p>
        </p:txBody>
      </p:sp>
      <p:cxnSp>
        <p:nvCxnSpPr>
          <p:cNvPr id="3145741" name="Straight Connector 4"/>
          <p:cNvCxnSpPr>
            <a:cxnSpLocks/>
          </p:cNvCxnSpPr>
          <p:nvPr/>
        </p:nvCxnSpPr>
        <p:spPr>
          <a:xfrm>
            <a:off x="827584" y="1059582"/>
            <a:ext cx="6768752"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3460021C-9E4E-B258-DED1-D84FC9FBD6CC}"/>
              </a:ext>
            </a:extLst>
          </p:cNvPr>
          <p:cNvSpPr>
            <a:spLocks noGrp="1"/>
          </p:cNvSpPr>
          <p:nvPr>
            <p:ph type="dt" sz="half" idx="10"/>
          </p:nvPr>
        </p:nvSpPr>
        <p:spPr/>
        <p:txBody>
          <a:bodyPr/>
          <a:lstStyle/>
          <a:p>
            <a:fld id="{DAF0A773-10EB-447F-9A87-379BF366C34D}" type="datetime1">
              <a:rPr lang="en-US" smtClean="0"/>
              <a:t>10/6/2023</a:t>
            </a:fld>
            <a:endParaRPr lang="en-IN"/>
          </a:p>
        </p:txBody>
      </p:sp>
      <p:sp>
        <p:nvSpPr>
          <p:cNvPr id="3" name="Slide Number Placeholder 2">
            <a:extLst>
              <a:ext uri="{FF2B5EF4-FFF2-40B4-BE49-F238E27FC236}">
                <a16:creationId xmlns:a16="http://schemas.microsoft.com/office/drawing/2014/main" id="{23544B5E-CC66-5F53-425D-E5471DBBE2BA}"/>
              </a:ext>
            </a:extLst>
          </p:cNvPr>
          <p:cNvSpPr>
            <a:spLocks noGrp="1"/>
          </p:cNvSpPr>
          <p:nvPr>
            <p:ph type="sldNum" sz="quarter" idx="12"/>
          </p:nvPr>
        </p:nvSpPr>
        <p:spPr>
          <a:xfrm>
            <a:off x="6529536" y="4472185"/>
            <a:ext cx="2133600" cy="273844"/>
          </a:xfrm>
        </p:spPr>
        <p:txBody>
          <a:bodyPr/>
          <a:lstStyle/>
          <a:p>
            <a:fld id="{DBD674F4-DD9A-4A1D-9CA6-70FFBBE1FA1C}" type="slidenum">
              <a:rPr lang="en-IN" smtClean="0"/>
              <a:t>13</a:t>
            </a:fld>
            <a:endParaRPr lang="en-IN"/>
          </a:p>
        </p:txBody>
      </p:sp>
    </p:spTree>
    <p:extLst>
      <p:ext uri="{BB962C8B-B14F-4D97-AF65-F5344CB8AC3E}">
        <p14:creationId xmlns:p14="http://schemas.microsoft.com/office/powerpoint/2010/main" val="60777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115616" y="539015"/>
            <a:ext cx="6696744" cy="510704"/>
          </a:xfrm>
        </p:spPr>
        <p:txBody>
          <a:bodyPr>
            <a:noAutofit/>
          </a:bodyPr>
          <a:lstStyle/>
          <a:p>
            <a:r>
              <a:rPr lang="en-IN" sz="2800" b="1" dirty="0">
                <a:solidFill>
                  <a:srgbClr val="C00000"/>
                </a:solidFill>
              </a:rPr>
              <a:t>CONCLUSION:</a:t>
            </a:r>
            <a:endParaRPr lang="en-IN" sz="2800" dirty="0"/>
          </a:p>
        </p:txBody>
      </p:sp>
      <p:sp>
        <p:nvSpPr>
          <p:cNvPr id="1048646" name="Content Placeholder 2"/>
          <p:cNvSpPr>
            <a:spLocks noGrp="1"/>
          </p:cNvSpPr>
          <p:nvPr>
            <p:ph idx="1"/>
          </p:nvPr>
        </p:nvSpPr>
        <p:spPr>
          <a:xfrm>
            <a:off x="755576" y="1240382"/>
            <a:ext cx="7992888" cy="3024336"/>
          </a:xfrm>
        </p:spPr>
        <p:txBody>
          <a:bodyPr>
            <a:noAutofit/>
          </a:body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Our Model discusses the involving challenges and limitations in previous studies, which have been investigating how to use deep learning in the early detection and eradication of cyber threats. We employs deep learning techniques for cyber-attack malware detection, such as identification and discriminative. However, we summarized the seven approaches, i.e., deep learning (RNN, CNN, and DNN) and generative models/methods (RBN, DBN, DBM., and DA). In addition, our investigation focuses on accuracy and provided dictionaries in the research field. The experimentation of our work demonstrates IDS and Cybersecurity attacks, which are detected successfully using a collaborative technological environment. Also, we have investigated to find which DL techniques performed better among the others. According to this analysis, the use of deep learning methods increases the investigational rate of classification intrusion while providing a robust performance of state-of-the-art supervised systems. In this scenario, a part of future work, this study extended to include advanced deep learning methods and transfer learning approaches. Moreover, the robustness of the supervised system is validated using IDS training. Thus, when designing a newfangled Intrusion Detection System (IDS), the properties can be used in the real-time system to detect internal and external intruders and their malicious behaviors.</a:t>
            </a:r>
          </a:p>
        </p:txBody>
      </p:sp>
      <p:cxnSp>
        <p:nvCxnSpPr>
          <p:cNvPr id="3145757" name="Straight Connector 4"/>
          <p:cNvCxnSpPr>
            <a:cxnSpLocks/>
          </p:cNvCxnSpPr>
          <p:nvPr/>
        </p:nvCxnSpPr>
        <p:spPr>
          <a:xfrm>
            <a:off x="899592" y="1131590"/>
            <a:ext cx="6696744"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391EBE28-0BE3-CD53-58E3-EB1F4C1048C5}"/>
              </a:ext>
            </a:extLst>
          </p:cNvPr>
          <p:cNvSpPr>
            <a:spLocks noGrp="1"/>
          </p:cNvSpPr>
          <p:nvPr>
            <p:ph type="dt" sz="half" idx="10"/>
          </p:nvPr>
        </p:nvSpPr>
        <p:spPr/>
        <p:txBody>
          <a:bodyPr/>
          <a:lstStyle/>
          <a:p>
            <a:fld id="{57A03005-8EAA-4E63-9AA2-2E4FF8787063}" type="datetime1">
              <a:rPr lang="en-US" smtClean="0"/>
              <a:t>10/6/2023</a:t>
            </a:fld>
            <a:endParaRPr lang="en-IN"/>
          </a:p>
        </p:txBody>
      </p:sp>
      <p:sp>
        <p:nvSpPr>
          <p:cNvPr id="3" name="Slide Number Placeholder 2">
            <a:extLst>
              <a:ext uri="{FF2B5EF4-FFF2-40B4-BE49-F238E27FC236}">
                <a16:creationId xmlns:a16="http://schemas.microsoft.com/office/drawing/2014/main" id="{CFF38BDC-E7E9-8E8F-B157-9640A685AE3E}"/>
              </a:ext>
            </a:extLst>
          </p:cNvPr>
          <p:cNvSpPr>
            <a:spLocks noGrp="1"/>
          </p:cNvSpPr>
          <p:nvPr>
            <p:ph type="sldNum" sz="quarter" idx="12"/>
          </p:nvPr>
        </p:nvSpPr>
        <p:spPr>
          <a:xfrm>
            <a:off x="6529536" y="4441194"/>
            <a:ext cx="2133600" cy="273844"/>
          </a:xfrm>
        </p:spPr>
        <p:txBody>
          <a:bodyPr/>
          <a:lstStyle/>
          <a:p>
            <a:fld id="{DBD674F4-DD9A-4A1D-9CA6-70FFBBE1FA1C}"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763688" y="1635646"/>
            <a:ext cx="5832648" cy="1584176"/>
          </a:xfrm>
        </p:spPr>
        <p:txBody>
          <a:bodyPr>
            <a:normAutofit/>
          </a:bodyPr>
          <a:lstStyle/>
          <a:p>
            <a:r>
              <a:rPr lang="en-US" b="1" u="sng" dirty="0">
                <a:solidFill>
                  <a:srgbClr val="C00000"/>
                </a:solidFill>
                <a:highlight>
                  <a:srgbClr val="FFFF00"/>
                </a:highlight>
                <a:latin typeface="Tw Cen MT" pitchFamily="34" charset="0"/>
              </a:rPr>
              <a:t>Thank You</a:t>
            </a:r>
            <a:endParaRPr lang="en-IN" b="1" u="sng" dirty="0">
              <a:solidFill>
                <a:srgbClr val="C00000"/>
              </a:solidFill>
              <a:highlight>
                <a:srgbClr val="FFFF00"/>
              </a:highlight>
              <a:latin typeface="Tw Cen MT" pitchFamily="34" charset="0"/>
            </a:endParaRPr>
          </a:p>
        </p:txBody>
      </p:sp>
      <p:sp>
        <p:nvSpPr>
          <p:cNvPr id="2" name="Date Placeholder 1">
            <a:extLst>
              <a:ext uri="{FF2B5EF4-FFF2-40B4-BE49-F238E27FC236}">
                <a16:creationId xmlns:a16="http://schemas.microsoft.com/office/drawing/2014/main" id="{A323C580-BA2D-91F6-565C-FDF32D6E1EE0}"/>
              </a:ext>
            </a:extLst>
          </p:cNvPr>
          <p:cNvSpPr>
            <a:spLocks noGrp="1"/>
          </p:cNvSpPr>
          <p:nvPr>
            <p:ph type="dt" sz="half" idx="10"/>
          </p:nvPr>
        </p:nvSpPr>
        <p:spPr/>
        <p:txBody>
          <a:bodyPr/>
          <a:lstStyle/>
          <a:p>
            <a:fld id="{6655DE63-00A7-4F99-84E4-B4F9532F784F}" type="datetime1">
              <a:rPr lang="en-US" smtClean="0"/>
              <a:t>10/6/2023</a:t>
            </a:fld>
            <a:endParaRPr lang="en-IN"/>
          </a:p>
        </p:txBody>
      </p:sp>
      <p:sp>
        <p:nvSpPr>
          <p:cNvPr id="3" name="Slide Number Placeholder 2">
            <a:extLst>
              <a:ext uri="{FF2B5EF4-FFF2-40B4-BE49-F238E27FC236}">
                <a16:creationId xmlns:a16="http://schemas.microsoft.com/office/drawing/2014/main" id="{D2495195-4048-F184-7D18-3785739C46E2}"/>
              </a:ext>
            </a:extLst>
          </p:cNvPr>
          <p:cNvSpPr>
            <a:spLocks noGrp="1"/>
          </p:cNvSpPr>
          <p:nvPr>
            <p:ph type="sldNum" sz="quarter" idx="12"/>
          </p:nvPr>
        </p:nvSpPr>
        <p:spPr/>
        <p:txBody>
          <a:bodyPr/>
          <a:lstStyle/>
          <a:p>
            <a:fld id="{DBD674F4-DD9A-4A1D-9CA6-70FFBBE1FA1C}" type="slidenum">
              <a:rPr lang="en-IN" smtClean="0"/>
              <a:t>15</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0"/>
          <p:cNvSpPr txBox="1"/>
          <p:nvPr/>
        </p:nvSpPr>
        <p:spPr>
          <a:xfrm>
            <a:off x="1475656" y="683485"/>
            <a:ext cx="5760640" cy="523220"/>
          </a:xfrm>
          <a:prstGeom prst="rect">
            <a:avLst/>
          </a:prstGeom>
          <a:noFill/>
        </p:spPr>
        <p:txBody>
          <a:bodyPr wrap="square">
            <a:spAutoFit/>
          </a:bodyPr>
          <a:lstStyle/>
          <a:p>
            <a:r>
              <a:rPr lang="en-US" sz="2800" b="1" dirty="0">
                <a:solidFill>
                  <a:srgbClr val="C00000"/>
                </a:solidFill>
                <a:latin typeface="Tw Cen MT" pitchFamily="34" charset="0"/>
              </a:rPr>
              <a:t>                    CONTENTS:</a:t>
            </a:r>
            <a:endParaRPr lang="en-IN" sz="2800" dirty="0"/>
          </a:p>
        </p:txBody>
      </p:sp>
      <p:sp>
        <p:nvSpPr>
          <p:cNvPr id="1048596" name="TextBox 12"/>
          <p:cNvSpPr txBox="1"/>
          <p:nvPr/>
        </p:nvSpPr>
        <p:spPr>
          <a:xfrm>
            <a:off x="1259632" y="1527200"/>
            <a:ext cx="6748724" cy="2031325"/>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Objectives</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Modules And Methods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cxnSp>
        <p:nvCxnSpPr>
          <p:cNvPr id="3145728" name="Straight Connector 2"/>
          <p:cNvCxnSpPr>
            <a:cxnSpLocks/>
          </p:cNvCxnSpPr>
          <p:nvPr/>
        </p:nvCxnSpPr>
        <p:spPr>
          <a:xfrm>
            <a:off x="1043608" y="1275606"/>
            <a:ext cx="6840760"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FCF9E465-0C0E-D687-C912-5455CE00EAC7}"/>
              </a:ext>
            </a:extLst>
          </p:cNvPr>
          <p:cNvSpPr>
            <a:spLocks noGrp="1"/>
          </p:cNvSpPr>
          <p:nvPr>
            <p:ph type="dt" sz="half" idx="10"/>
          </p:nvPr>
        </p:nvSpPr>
        <p:spPr/>
        <p:txBody>
          <a:bodyPr/>
          <a:lstStyle/>
          <a:p>
            <a:fld id="{0BB758CD-7A99-4DDC-8AC4-18DB42DE89A7}" type="datetime1">
              <a:rPr lang="en-US" smtClean="0"/>
              <a:t>10/6/2023</a:t>
            </a:fld>
            <a:endParaRPr lang="en-IN"/>
          </a:p>
        </p:txBody>
      </p:sp>
      <p:sp>
        <p:nvSpPr>
          <p:cNvPr id="3" name="Slide Number Placeholder 2">
            <a:extLst>
              <a:ext uri="{FF2B5EF4-FFF2-40B4-BE49-F238E27FC236}">
                <a16:creationId xmlns:a16="http://schemas.microsoft.com/office/drawing/2014/main" id="{30D836EA-56E3-5ED0-9A87-E81C3435397C}"/>
              </a:ext>
            </a:extLst>
          </p:cNvPr>
          <p:cNvSpPr>
            <a:spLocks noGrp="1"/>
          </p:cNvSpPr>
          <p:nvPr>
            <p:ph type="sldNum" sz="quarter" idx="12"/>
          </p:nvPr>
        </p:nvSpPr>
        <p:spPr>
          <a:xfrm>
            <a:off x="6444208" y="4460015"/>
            <a:ext cx="2133600" cy="273844"/>
          </a:xfrm>
        </p:spPr>
        <p:txBody>
          <a:bodyPr/>
          <a:lstStyle/>
          <a:p>
            <a:fld id="{DBD674F4-DD9A-4A1D-9CA6-70FFBBE1FA1C}"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2627784" y="555526"/>
            <a:ext cx="3600400" cy="576064"/>
          </a:xfrm>
        </p:spPr>
        <p:txBody>
          <a:bodyPr>
            <a:normAutofit/>
          </a:bodyPr>
          <a:lstStyle/>
          <a:p>
            <a:r>
              <a:rPr lang="en-US" sz="2800" b="1" dirty="0">
                <a:solidFill>
                  <a:srgbClr val="C00000"/>
                </a:solidFill>
                <a:latin typeface="Times New Roman" pitchFamily="18" charset="0"/>
                <a:cs typeface="Times New Roman" pitchFamily="18" charset="0"/>
              </a:rPr>
              <a:t>ABSTRACT:</a:t>
            </a:r>
            <a:endParaRPr lang="en-IN" sz="2800" b="1" dirty="0">
              <a:solidFill>
                <a:srgbClr val="C00000"/>
              </a:solidFill>
              <a:latin typeface="Times New Roman" pitchFamily="18" charset="0"/>
              <a:cs typeface="Times New Roman" pitchFamily="18" charset="0"/>
            </a:endParaRPr>
          </a:p>
        </p:txBody>
      </p:sp>
      <p:sp>
        <p:nvSpPr>
          <p:cNvPr id="1048598" name="Rectangle 3"/>
          <p:cNvSpPr txBox="1">
            <a:spLocks noChangeArrowheads="1"/>
          </p:cNvSpPr>
          <p:nvPr/>
        </p:nvSpPr>
        <p:spPr>
          <a:xfrm>
            <a:off x="1510912" y="1160180"/>
            <a:ext cx="6048672" cy="22322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400" dirty="0">
                <a:latin typeface="Times New Roman" panose="02020603050405020304" pitchFamily="18" charset="0"/>
                <a:cs typeface="Times New Roman" panose="02020603050405020304" pitchFamily="18" charset="0"/>
              </a:rPr>
              <a:t>              </a:t>
            </a:r>
          </a:p>
          <a:p>
            <a:pPr marL="0" indent="0" algn="just">
              <a:buNone/>
            </a:pPr>
            <a:r>
              <a:rPr lang="en-US" sz="1400" dirty="0">
                <a:latin typeface="Times New Roman" panose="02020603050405020304" pitchFamily="18" charset="0"/>
                <a:cs typeface="Times New Roman" panose="02020603050405020304" pitchFamily="18" charset="0"/>
              </a:rPr>
              <a:t> A computer network may be impacted by malicious software, computer viruses, and other hostile attacks. A crucial element of network security is intrusion detection, which is an active defensive system. Traditional intrusion detection systems suffer from problems including poor accuracy, poor detection, a high rate of false positives, and an inability to handle novel forms of intrusions. The proposed method uses advanced deep learning techniques to enhance the detection of cybersecurity threats in computer networks. Unlike traditional systems, this approach overcomes issues like poor accuracy and false positives. By employing a generative adversarial network in IoT-driven networks, the method significantly improves accuracy, reliability, and efficiency in identifying various cyber-attacks such as Brute Force, DoS attacks, etc., across different datasets. Moreover, it ensures the security of sensitive user and system information throughout the training and testing processes.</a:t>
            </a:r>
            <a:endParaRPr lang="en-IN" sz="1400" dirty="0">
              <a:latin typeface="Times New Roman" panose="02020603050405020304" pitchFamily="18" charset="0"/>
              <a:cs typeface="Times New Roman" panose="02020603050405020304" pitchFamily="18" charset="0"/>
            </a:endParaRPr>
          </a:p>
        </p:txBody>
      </p:sp>
      <p:cxnSp>
        <p:nvCxnSpPr>
          <p:cNvPr id="3145729" name="Straight Connector 3"/>
          <p:cNvCxnSpPr>
            <a:cxnSpLocks/>
          </p:cNvCxnSpPr>
          <p:nvPr/>
        </p:nvCxnSpPr>
        <p:spPr>
          <a:xfrm>
            <a:off x="827584" y="1131590"/>
            <a:ext cx="6732000"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2A760D4D-9331-EC8E-1050-79BB2BD0D2B4}"/>
              </a:ext>
            </a:extLst>
          </p:cNvPr>
          <p:cNvSpPr>
            <a:spLocks noGrp="1"/>
          </p:cNvSpPr>
          <p:nvPr>
            <p:ph type="dt" sz="half" idx="10"/>
          </p:nvPr>
        </p:nvSpPr>
        <p:spPr/>
        <p:txBody>
          <a:bodyPr/>
          <a:lstStyle/>
          <a:p>
            <a:fld id="{54674F4A-BD2F-41A9-8975-601574123D5E}" type="datetime1">
              <a:rPr lang="en-US" smtClean="0"/>
              <a:t>10/6/2023</a:t>
            </a:fld>
            <a:endParaRPr lang="en-IN"/>
          </a:p>
        </p:txBody>
      </p:sp>
      <p:sp>
        <p:nvSpPr>
          <p:cNvPr id="3" name="Slide Number Placeholder 2">
            <a:extLst>
              <a:ext uri="{FF2B5EF4-FFF2-40B4-BE49-F238E27FC236}">
                <a16:creationId xmlns:a16="http://schemas.microsoft.com/office/drawing/2014/main" id="{3B88FBA7-716A-CA30-EDDC-3F0F30AAFE4C}"/>
              </a:ext>
            </a:extLst>
          </p:cNvPr>
          <p:cNvSpPr>
            <a:spLocks noGrp="1"/>
          </p:cNvSpPr>
          <p:nvPr>
            <p:ph type="sldNum" sz="quarter" idx="12"/>
          </p:nvPr>
        </p:nvSpPr>
        <p:spPr>
          <a:xfrm>
            <a:off x="6553202" y="4493420"/>
            <a:ext cx="2133600" cy="273844"/>
          </a:xfrm>
        </p:spPr>
        <p:txBody>
          <a:bodyPr/>
          <a:lstStyle/>
          <a:p>
            <a:fld id="{DBD674F4-DD9A-4A1D-9CA6-70FFBBE1FA1C}"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9502"/>
            <a:ext cx="5842992" cy="651719"/>
          </a:xfrm>
        </p:spPr>
        <p:txBody>
          <a:bodyPr>
            <a:normAutofit fontScale="90000"/>
          </a:bodyPr>
          <a:lstStyle/>
          <a:p>
            <a:br>
              <a:rPr lang="en-US" b="1" dirty="0">
                <a:solidFill>
                  <a:srgbClr val="C00000"/>
                </a:solidFill>
                <a:latin typeface="Tw Cen MT" pitchFamily="34" charset="0"/>
              </a:rPr>
            </a:br>
            <a:r>
              <a:rPr lang="en-US" sz="3100" b="1" dirty="0">
                <a:solidFill>
                  <a:srgbClr val="C00000"/>
                </a:solidFill>
                <a:latin typeface="Times New Roman" pitchFamily="18" charset="0"/>
                <a:cs typeface="Times New Roman" pitchFamily="18" charset="0"/>
              </a:rPr>
              <a:t>OBJECTIVE:</a:t>
            </a:r>
            <a:br>
              <a:rPr lang="en-US" b="1" dirty="0">
                <a:solidFill>
                  <a:srgbClr val="C00000"/>
                </a:solidFill>
                <a:latin typeface="Tw Cen MT" pitchFamily="34" charset="0"/>
              </a:rPr>
            </a:br>
            <a:endParaRPr lang="en-IN" dirty="0"/>
          </a:p>
        </p:txBody>
      </p:sp>
      <p:sp>
        <p:nvSpPr>
          <p:cNvPr id="3" name="Content Placeholder 2"/>
          <p:cNvSpPr>
            <a:spLocks noGrp="1"/>
          </p:cNvSpPr>
          <p:nvPr>
            <p:ph idx="1"/>
          </p:nvPr>
        </p:nvSpPr>
        <p:spPr>
          <a:xfrm>
            <a:off x="1115616" y="1778547"/>
            <a:ext cx="7277980" cy="3024336"/>
          </a:xfrm>
        </p:spPr>
        <p:txBody>
          <a:bodyPr>
            <a:normAutofit/>
          </a:bodyPr>
          <a:lstStyle/>
          <a:p>
            <a:pPr marL="0" indent="0" algn="just">
              <a:buNone/>
            </a:pPr>
            <a:r>
              <a:rPr lang="en-US" sz="1600" dirty="0">
                <a:latin typeface="Times New Roman" pitchFamily="18" charset="0"/>
                <a:cs typeface="Times New Roman" pitchFamily="18" charset="0"/>
              </a:rPr>
              <a:t>                        This research aims to enhance computer network security by developing a novel </a:t>
            </a:r>
            <a:r>
              <a:rPr lang="en-US" sz="1600" b="1" dirty="0">
                <a:latin typeface="Times New Roman" pitchFamily="18" charset="0"/>
                <a:cs typeface="Times New Roman" pitchFamily="18" charset="0"/>
              </a:rPr>
              <a:t>deep learning-based intrusion detection </a:t>
            </a:r>
            <a:r>
              <a:rPr lang="en-US" sz="1600" dirty="0">
                <a:latin typeface="Times New Roman" pitchFamily="18" charset="0"/>
                <a:cs typeface="Times New Roman" pitchFamily="18" charset="0"/>
              </a:rPr>
              <a:t>method for cyber-physical systems. By contrasting </a:t>
            </a:r>
            <a:r>
              <a:rPr lang="en-US" sz="1600" b="1" dirty="0">
                <a:latin typeface="Times New Roman" pitchFamily="18" charset="0"/>
                <a:cs typeface="Times New Roman" pitchFamily="18" charset="0"/>
              </a:rPr>
              <a:t>unsupervised and deep learning </a:t>
            </a:r>
            <a:r>
              <a:rPr lang="en-US" sz="1600" dirty="0">
                <a:latin typeface="Times New Roman" pitchFamily="18" charset="0"/>
                <a:cs typeface="Times New Roman" pitchFamily="18" charset="0"/>
              </a:rPr>
              <a:t>discriminative approaches</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and employing a generative adversarial network, we seek to improve the </a:t>
            </a:r>
            <a:r>
              <a:rPr lang="en-US" sz="1600" b="1" dirty="0">
                <a:latin typeface="Times New Roman" pitchFamily="18" charset="0"/>
                <a:cs typeface="Times New Roman" pitchFamily="18" charset="0"/>
              </a:rPr>
              <a:t>accuracy</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reliability, </a:t>
            </a:r>
            <a:r>
              <a:rPr lang="en-US" sz="1600" dirty="0">
                <a:latin typeface="Times New Roman" pitchFamily="18" charset="0"/>
                <a:cs typeface="Times New Roman" pitchFamily="18" charset="0"/>
              </a:rPr>
              <a:t>and </a:t>
            </a:r>
            <a:r>
              <a:rPr lang="en-US" sz="1600" b="1" dirty="0">
                <a:latin typeface="Times New Roman" pitchFamily="18" charset="0"/>
                <a:cs typeface="Times New Roman" pitchFamily="18" charset="0"/>
              </a:rPr>
              <a:t>efficiency</a:t>
            </a:r>
            <a:r>
              <a:rPr lang="en-US" sz="1600" dirty="0">
                <a:latin typeface="Times New Roman" pitchFamily="18" charset="0"/>
                <a:cs typeface="Times New Roman" pitchFamily="18" charset="0"/>
              </a:rPr>
              <a:t> of detecting various cyber threats within IoT-driven Industrial Internet of Cyber-Physical Systems (IICs) networks. Our objective is to achieve superior performance in terms of true rate and detection rate while safeguarding sensitive information integrity throughout the process.</a:t>
            </a:r>
          </a:p>
          <a:p>
            <a:pPr marL="0" indent="0">
              <a:buNone/>
            </a:pPr>
            <a:endParaRPr lang="en-IN" sz="1600" dirty="0">
              <a:latin typeface="Times New Roman" pitchFamily="18" charset="0"/>
              <a:cs typeface="Times New Roman" pitchFamily="18" charset="0"/>
            </a:endParaRPr>
          </a:p>
        </p:txBody>
      </p:sp>
      <p:cxnSp>
        <p:nvCxnSpPr>
          <p:cNvPr id="4" name="Straight Connector 3"/>
          <p:cNvCxnSpPr>
            <a:cxnSpLocks/>
          </p:cNvCxnSpPr>
          <p:nvPr/>
        </p:nvCxnSpPr>
        <p:spPr>
          <a:xfrm>
            <a:off x="827584" y="1131590"/>
            <a:ext cx="6732000"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Date Placeholder 4">
            <a:extLst>
              <a:ext uri="{FF2B5EF4-FFF2-40B4-BE49-F238E27FC236}">
                <a16:creationId xmlns:a16="http://schemas.microsoft.com/office/drawing/2014/main" id="{3FE577BA-82F7-F22E-EBF3-871557AB6A5C}"/>
              </a:ext>
            </a:extLst>
          </p:cNvPr>
          <p:cNvSpPr>
            <a:spLocks noGrp="1"/>
          </p:cNvSpPr>
          <p:nvPr>
            <p:ph type="dt" sz="half" idx="10"/>
          </p:nvPr>
        </p:nvSpPr>
        <p:spPr/>
        <p:txBody>
          <a:bodyPr/>
          <a:lstStyle/>
          <a:p>
            <a:fld id="{7E256FFE-F275-4A94-9038-E713C461FA69}" type="datetime1">
              <a:rPr lang="en-US" smtClean="0"/>
              <a:t>10/6/2023</a:t>
            </a:fld>
            <a:endParaRPr lang="en-IN"/>
          </a:p>
        </p:txBody>
      </p:sp>
      <p:sp>
        <p:nvSpPr>
          <p:cNvPr id="6" name="Slide Number Placeholder 5">
            <a:extLst>
              <a:ext uri="{FF2B5EF4-FFF2-40B4-BE49-F238E27FC236}">
                <a16:creationId xmlns:a16="http://schemas.microsoft.com/office/drawing/2014/main" id="{188A99D1-06DF-277B-F979-094E7AA2B127}"/>
              </a:ext>
            </a:extLst>
          </p:cNvPr>
          <p:cNvSpPr>
            <a:spLocks noGrp="1"/>
          </p:cNvSpPr>
          <p:nvPr>
            <p:ph type="sldNum" sz="quarter" idx="12"/>
          </p:nvPr>
        </p:nvSpPr>
        <p:spPr>
          <a:xfrm>
            <a:off x="6553200" y="4484226"/>
            <a:ext cx="2133600" cy="273844"/>
          </a:xfrm>
        </p:spPr>
        <p:txBody>
          <a:bodyPr/>
          <a:lstStyle/>
          <a:p>
            <a:fld id="{DBD674F4-DD9A-4A1D-9CA6-70FFBBE1FA1C}" type="slidenum">
              <a:rPr lang="en-IN" smtClean="0"/>
              <a:t>4</a:t>
            </a:fld>
            <a:endParaRPr lang="en-IN" dirty="0"/>
          </a:p>
        </p:txBody>
      </p:sp>
    </p:spTree>
    <p:extLst>
      <p:ext uri="{BB962C8B-B14F-4D97-AF65-F5344CB8AC3E}">
        <p14:creationId xmlns:p14="http://schemas.microsoft.com/office/powerpoint/2010/main" val="242003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2771800" y="627534"/>
            <a:ext cx="3600400" cy="576064"/>
          </a:xfrm>
        </p:spPr>
        <p:txBody>
          <a:bodyPr>
            <a:normAutofit fontScale="90000"/>
          </a:bodyPr>
          <a:lstStyle/>
          <a:p>
            <a:r>
              <a:rPr lang="en-US" sz="3200" b="1" dirty="0">
                <a:solidFill>
                  <a:srgbClr val="C00000"/>
                </a:solidFill>
                <a:latin typeface="Tw Cen MT" pitchFamily="34" charset="0"/>
              </a:rPr>
              <a:t>INTRODUCTION:</a:t>
            </a:r>
            <a:endParaRPr lang="en-IN" sz="3200" b="1" u="sng" dirty="0">
              <a:solidFill>
                <a:srgbClr val="C00000"/>
              </a:solidFill>
              <a:latin typeface="Tw Cen MT" pitchFamily="34" charset="0"/>
            </a:endParaRPr>
          </a:p>
        </p:txBody>
      </p:sp>
      <p:sp>
        <p:nvSpPr>
          <p:cNvPr id="1048600" name="Rectangle 3"/>
          <p:cNvSpPr txBox="1">
            <a:spLocks noChangeArrowheads="1"/>
          </p:cNvSpPr>
          <p:nvPr/>
        </p:nvSpPr>
        <p:spPr>
          <a:xfrm>
            <a:off x="611560" y="1275606"/>
            <a:ext cx="7632848" cy="22322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                        A system called an intrusion detection system (IDS) observes network traffic for malicious transactions and sends immediate alerts when it is observed. It is software that checks a network or system for malicious activities or policy violations. Intrusion detection systems (IDS) are part of a system’s subsequent protection </a:t>
            </a:r>
            <a:r>
              <a:rPr lang="en-US" sz="1200" dirty="0" err="1">
                <a:latin typeface="Times New Roman" panose="02020603050405020304" pitchFamily="18" charset="0"/>
                <a:cs typeface="Times New Roman" panose="02020603050405020304" pitchFamily="18" charset="0"/>
              </a:rPr>
              <a:t>line.Employing</a:t>
            </a:r>
            <a:r>
              <a:rPr lang="en-US" sz="1200" dirty="0">
                <a:latin typeface="Times New Roman" panose="02020603050405020304" pitchFamily="18" charset="0"/>
                <a:cs typeface="Times New Roman" panose="02020603050405020304" pitchFamily="18" charset="0"/>
              </a:rPr>
              <a:t> a variety of benign traffic/ normal flow patterns and precise attack-specific rules, IDS can distinguish between harmful and non-malicious activity. Businesses are growing increasingly worried about securing critical infrastructure (CI), especially Internet Industrial Control Systems (IICs), as the number of devices used in </a:t>
            </a:r>
            <a:r>
              <a:rPr lang="en-US" sz="1200" dirty="0" err="1">
                <a:latin typeface="Times New Roman" panose="02020603050405020304" pitchFamily="18" charset="0"/>
                <a:cs typeface="Times New Roman" panose="02020603050405020304" pitchFamily="18" charset="0"/>
              </a:rPr>
              <a:t>IIoT</a:t>
            </a:r>
            <a:r>
              <a:rPr lang="en-US" sz="1200" dirty="0">
                <a:latin typeface="Times New Roman" panose="02020603050405020304" pitchFamily="18" charset="0"/>
                <a:cs typeface="Times New Roman" panose="02020603050405020304" pitchFamily="18" charset="0"/>
              </a:rPr>
              <a:t> based setups is continuously rising. In the literature, several intrusion detection systems (IDS) have been developed to identify online attacks on IICSs networks. However, there are some significant flaws in the methodologies and evaluation metrics of the majority of the current IDSs. To address the issues of poor detection rate and high false positive rates (FPR), we provides an effective IDS for </a:t>
            </a:r>
            <a:r>
              <a:rPr lang="en-US" sz="1200" dirty="0" err="1">
                <a:latin typeface="Times New Roman" panose="02020603050405020304" pitchFamily="18" charset="0"/>
                <a:cs typeface="Times New Roman" panose="02020603050405020304" pitchFamily="18" charset="0"/>
              </a:rPr>
              <a:t>IIoT</a:t>
            </a:r>
            <a:r>
              <a:rPr lang="en-US" sz="1200" dirty="0">
                <a:latin typeface="Times New Roman" panose="02020603050405020304" pitchFamily="18" charset="0"/>
                <a:cs typeface="Times New Roman" panose="02020603050405020304" pitchFamily="18" charset="0"/>
              </a:rPr>
              <a:t>-powered IICs utilizing deep-autoencoder-based LSTM model/method.</a:t>
            </a:r>
          </a:p>
          <a:p>
            <a:pPr>
              <a:lnSpc>
                <a:spcPct val="150000"/>
              </a:lnSpc>
              <a:buFont typeface="Wingdings" pitchFamily="2" charset="2"/>
              <a:buChar char="§"/>
            </a:pPr>
            <a:endParaRPr lang="en-US" sz="12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US" sz="1200" dirty="0">
              <a:latin typeface="Times New Roman" panose="02020603050405020304" pitchFamily="18" charset="0"/>
              <a:cs typeface="Times New Roman" panose="02020603050405020304" pitchFamily="18" charset="0"/>
            </a:endParaRPr>
          </a:p>
        </p:txBody>
      </p:sp>
      <p:cxnSp>
        <p:nvCxnSpPr>
          <p:cNvPr id="3145730" name="Straight Connector 3"/>
          <p:cNvCxnSpPr>
            <a:cxnSpLocks/>
          </p:cNvCxnSpPr>
          <p:nvPr/>
        </p:nvCxnSpPr>
        <p:spPr>
          <a:xfrm>
            <a:off x="683568" y="1203598"/>
            <a:ext cx="6912768"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406755FC-064E-2A14-0903-2474CD873F14}"/>
              </a:ext>
            </a:extLst>
          </p:cNvPr>
          <p:cNvSpPr>
            <a:spLocks noGrp="1"/>
          </p:cNvSpPr>
          <p:nvPr>
            <p:ph type="dt" sz="half" idx="10"/>
          </p:nvPr>
        </p:nvSpPr>
        <p:spPr/>
        <p:txBody>
          <a:bodyPr/>
          <a:lstStyle/>
          <a:p>
            <a:fld id="{8C2FE077-8766-4584-B408-795A77445E97}" type="datetime1">
              <a:rPr lang="en-US" smtClean="0"/>
              <a:t>10/6/2023</a:t>
            </a:fld>
            <a:endParaRPr lang="en-IN"/>
          </a:p>
        </p:txBody>
      </p:sp>
      <p:sp>
        <p:nvSpPr>
          <p:cNvPr id="3" name="Slide Number Placeholder 2">
            <a:extLst>
              <a:ext uri="{FF2B5EF4-FFF2-40B4-BE49-F238E27FC236}">
                <a16:creationId xmlns:a16="http://schemas.microsoft.com/office/drawing/2014/main" id="{6B62F53F-914F-75EF-FA8E-B1BBC12B1A83}"/>
              </a:ext>
            </a:extLst>
          </p:cNvPr>
          <p:cNvSpPr>
            <a:spLocks noGrp="1"/>
          </p:cNvSpPr>
          <p:nvPr>
            <p:ph type="sldNum" sz="quarter" idx="12"/>
          </p:nvPr>
        </p:nvSpPr>
        <p:spPr>
          <a:xfrm>
            <a:off x="6553200" y="4493420"/>
            <a:ext cx="2133600" cy="273844"/>
          </a:xfrm>
        </p:spPr>
        <p:txBody>
          <a:bodyPr/>
          <a:lstStyle/>
          <a:p>
            <a:fld id="{DBD674F4-DD9A-4A1D-9CA6-70FFBBE1FA1C}"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2771800" y="488099"/>
            <a:ext cx="3600400" cy="576064"/>
          </a:xfrm>
        </p:spPr>
        <p:txBody>
          <a:bodyPr>
            <a:normAutofit/>
          </a:bodyPr>
          <a:lstStyle/>
          <a:p>
            <a:r>
              <a:rPr lang="en-US" sz="2800" b="1" dirty="0">
                <a:solidFill>
                  <a:srgbClr val="C00000"/>
                </a:solidFill>
                <a:latin typeface="Tw Cen MT" pitchFamily="34" charset="0"/>
              </a:rPr>
              <a:t>EXISTING SYSTEM:</a:t>
            </a:r>
            <a:endParaRPr lang="en-IN" sz="2800" b="1" u="sng" dirty="0">
              <a:solidFill>
                <a:srgbClr val="C00000"/>
              </a:solidFill>
              <a:latin typeface="Tw Cen MT" pitchFamily="34" charset="0"/>
            </a:endParaRPr>
          </a:p>
        </p:txBody>
      </p:sp>
      <p:sp>
        <p:nvSpPr>
          <p:cNvPr id="1048605" name="Rectangle 3"/>
          <p:cNvSpPr txBox="1">
            <a:spLocks noChangeArrowheads="1"/>
          </p:cNvSpPr>
          <p:nvPr/>
        </p:nvSpPr>
        <p:spPr>
          <a:xfrm>
            <a:off x="863588" y="1347614"/>
            <a:ext cx="7416824" cy="323577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1800" dirty="0">
                <a:latin typeface="Times New Roman" panose="02020603050405020304" pitchFamily="18" charset="0"/>
                <a:cs typeface="Times New Roman" panose="02020603050405020304" pitchFamily="18" charset="0"/>
              </a:rPr>
              <a:t>In old models they introduced a deep neural network (DNN), a type of deep learning model, is explored to develop a flexible and effective IDS to detect and classify unforeseen and unpredictable cyberattacks. The continuous change in network behavior and rapid evolution of attacks makes it necessary to evaluate various datasets which are generated over the years through static and dynamic approaches. This type of study facilitates to identify the best algorithm which can effectively work in detecting future cyberattacks. </a:t>
            </a:r>
          </a:p>
        </p:txBody>
      </p:sp>
      <p:cxnSp>
        <p:nvCxnSpPr>
          <p:cNvPr id="3145733" name="Straight Connector 3"/>
          <p:cNvCxnSpPr>
            <a:cxnSpLocks/>
          </p:cNvCxnSpPr>
          <p:nvPr/>
        </p:nvCxnSpPr>
        <p:spPr>
          <a:xfrm>
            <a:off x="971600" y="1131590"/>
            <a:ext cx="6632222"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03987CD0-CEE1-5F1C-1FC4-78C787E13B68}"/>
              </a:ext>
            </a:extLst>
          </p:cNvPr>
          <p:cNvSpPr>
            <a:spLocks noGrp="1"/>
          </p:cNvSpPr>
          <p:nvPr>
            <p:ph type="dt" sz="half" idx="10"/>
          </p:nvPr>
        </p:nvSpPr>
        <p:spPr/>
        <p:txBody>
          <a:bodyPr/>
          <a:lstStyle/>
          <a:p>
            <a:fld id="{A35C7E37-A5DE-46A8-966E-CF251CEAFBCF}" type="datetime1">
              <a:rPr lang="en-US" smtClean="0"/>
              <a:t>10/6/2023</a:t>
            </a:fld>
            <a:endParaRPr lang="en-IN"/>
          </a:p>
        </p:txBody>
      </p:sp>
      <p:sp>
        <p:nvSpPr>
          <p:cNvPr id="3" name="Slide Number Placeholder 2">
            <a:extLst>
              <a:ext uri="{FF2B5EF4-FFF2-40B4-BE49-F238E27FC236}">
                <a16:creationId xmlns:a16="http://schemas.microsoft.com/office/drawing/2014/main" id="{9678764F-FCF9-805D-4EAD-BD9D22461F8A}"/>
              </a:ext>
            </a:extLst>
          </p:cNvPr>
          <p:cNvSpPr>
            <a:spLocks noGrp="1"/>
          </p:cNvSpPr>
          <p:nvPr>
            <p:ph type="sldNum" sz="quarter" idx="12"/>
          </p:nvPr>
        </p:nvSpPr>
        <p:spPr>
          <a:xfrm>
            <a:off x="6537022" y="4446469"/>
            <a:ext cx="2133600" cy="273844"/>
          </a:xfrm>
        </p:spPr>
        <p:txBody>
          <a:bodyPr/>
          <a:lstStyle/>
          <a:p>
            <a:fld id="{DBD674F4-DD9A-4A1D-9CA6-70FFBBE1FA1C}"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971600" y="483825"/>
            <a:ext cx="6768752" cy="792089"/>
          </a:xfrm>
        </p:spPr>
        <p:txBody>
          <a:bodyPr>
            <a:normAutofit/>
          </a:bodyPr>
          <a:lstStyle/>
          <a:p>
            <a:r>
              <a:rPr lang="en-IN" sz="2400" b="1" dirty="0">
                <a:solidFill>
                  <a:srgbClr val="C00000"/>
                </a:solidFill>
                <a:latin typeface="Times New Roman" panose="02020603050405020304" pitchFamily="18" charset="0"/>
                <a:cs typeface="Times New Roman" panose="02020603050405020304" pitchFamily="18" charset="0"/>
              </a:rPr>
              <a:t>DISADVANTAGES OF EXISTING SYSTEM:</a:t>
            </a:r>
            <a:endParaRPr lang="en-IN" sz="2400" dirty="0">
              <a:solidFill>
                <a:srgbClr val="C00000"/>
              </a:solidFill>
            </a:endParaRPr>
          </a:p>
        </p:txBody>
      </p:sp>
      <p:sp>
        <p:nvSpPr>
          <p:cNvPr id="1048607" name="Content Placeholder 2"/>
          <p:cNvSpPr>
            <a:spLocks noGrp="1"/>
          </p:cNvSpPr>
          <p:nvPr>
            <p:ph idx="1"/>
          </p:nvPr>
        </p:nvSpPr>
        <p:spPr>
          <a:xfrm>
            <a:off x="720000" y="1707654"/>
            <a:ext cx="7704000" cy="2772000"/>
          </a:xfrm>
        </p:spPr>
        <p:txBody>
          <a:bodyPr>
            <a:normAutofit fontScale="96875"/>
          </a:bodyPr>
          <a:lstStyle/>
          <a:p>
            <a:pPr lvl="0" algn="just">
              <a:lnSpc>
                <a:spcPct val="160000"/>
              </a:lnSpc>
            </a:pPr>
            <a:r>
              <a:rPr lang="en-US" sz="1200" dirty="0">
                <a:latin typeface="Times New Roman" panose="02020603050405020304" pitchFamily="18" charset="0"/>
                <a:cs typeface="Times New Roman" panose="02020603050405020304" pitchFamily="18" charset="0"/>
              </a:rPr>
              <a:t>The existing work focuses on detecting and classifying unforeseen and unpredictable cyberattacks in general cyber environments.</a:t>
            </a:r>
          </a:p>
          <a:p>
            <a:pPr lvl="0" algn="just">
              <a:lnSpc>
                <a:spcPct val="160000"/>
              </a:lnSpc>
            </a:pPr>
            <a:r>
              <a:rPr lang="en-US" sz="1200" dirty="0">
                <a:latin typeface="Times New Roman" panose="02020603050405020304" pitchFamily="18" charset="0"/>
                <a:cs typeface="Times New Roman" panose="02020603050405020304" pitchFamily="18" charset="0"/>
              </a:rPr>
              <a:t>While the existing work explores the use of a deep neural network (DNN) along with classical machine learning classifiers. Which may leads to decrease in performance in cyber attack detection.</a:t>
            </a:r>
          </a:p>
          <a:p>
            <a:pPr lvl="0" algn="just">
              <a:lnSpc>
                <a:spcPct val="160000"/>
              </a:lnSpc>
            </a:pPr>
            <a:r>
              <a:rPr lang="en-US" sz="1200" dirty="0">
                <a:latin typeface="Times New Roman" panose="02020603050405020304" pitchFamily="18" charset="0"/>
                <a:cs typeface="Times New Roman" panose="02020603050405020304" pitchFamily="18" charset="0"/>
              </a:rPr>
              <a:t>The existing work, on the other hand, focuses on publicly available benchmark malware datasets, which may not fully capture the complexities of modern cyber-physical systems.</a:t>
            </a:r>
          </a:p>
          <a:p>
            <a:pPr marL="0" indent="0">
              <a:buNone/>
            </a:pPr>
            <a:endParaRPr lang="en-IN" dirty="0">
              <a:latin typeface="Times New Roman" panose="02020603050405020304" pitchFamily="18" charset="0"/>
              <a:cs typeface="Times New Roman" panose="02020603050405020304" pitchFamily="18" charset="0"/>
            </a:endParaRPr>
          </a:p>
        </p:txBody>
      </p:sp>
      <p:cxnSp>
        <p:nvCxnSpPr>
          <p:cNvPr id="3145734" name="Straight Connector 4"/>
          <p:cNvCxnSpPr>
            <a:cxnSpLocks/>
          </p:cNvCxnSpPr>
          <p:nvPr/>
        </p:nvCxnSpPr>
        <p:spPr>
          <a:xfrm>
            <a:off x="827584" y="1272124"/>
            <a:ext cx="6768752"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D7498C03-8E98-4C73-4D27-2E9043EE6B9A}"/>
              </a:ext>
            </a:extLst>
          </p:cNvPr>
          <p:cNvSpPr>
            <a:spLocks noGrp="1"/>
          </p:cNvSpPr>
          <p:nvPr>
            <p:ph type="dt" sz="half" idx="10"/>
          </p:nvPr>
        </p:nvSpPr>
        <p:spPr/>
        <p:txBody>
          <a:bodyPr/>
          <a:lstStyle/>
          <a:p>
            <a:fld id="{5088C1B4-6521-4C95-B70A-94034EB161C5}" type="datetime1">
              <a:rPr lang="en-US" smtClean="0"/>
              <a:t>10/6/2023</a:t>
            </a:fld>
            <a:endParaRPr lang="en-IN"/>
          </a:p>
        </p:txBody>
      </p:sp>
      <p:sp>
        <p:nvSpPr>
          <p:cNvPr id="3" name="Slide Number Placeholder 2">
            <a:extLst>
              <a:ext uri="{FF2B5EF4-FFF2-40B4-BE49-F238E27FC236}">
                <a16:creationId xmlns:a16="http://schemas.microsoft.com/office/drawing/2014/main" id="{0C534385-BED6-6997-688B-61CA602E073F}"/>
              </a:ext>
            </a:extLst>
          </p:cNvPr>
          <p:cNvSpPr>
            <a:spLocks noGrp="1"/>
          </p:cNvSpPr>
          <p:nvPr>
            <p:ph type="sldNum" sz="quarter" idx="12"/>
          </p:nvPr>
        </p:nvSpPr>
        <p:spPr>
          <a:xfrm>
            <a:off x="6529536" y="4477970"/>
            <a:ext cx="2133600" cy="273844"/>
          </a:xfrm>
        </p:spPr>
        <p:txBody>
          <a:bodyPr/>
          <a:lstStyle/>
          <a:p>
            <a:fld id="{DBD674F4-DD9A-4A1D-9CA6-70FFBBE1FA1C}" type="slidenum">
              <a:rPr lang="en-IN" smtClean="0"/>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691680" y="548470"/>
            <a:ext cx="5256584" cy="389805"/>
          </a:xfrm>
        </p:spPr>
        <p:txBody>
          <a:bodyPr>
            <a:noAutofit/>
          </a:bodyPr>
          <a:lstStyle/>
          <a:p>
            <a:r>
              <a:rPr lang="en-US" sz="2800" b="1" dirty="0">
                <a:solidFill>
                  <a:srgbClr val="C00000"/>
                </a:solidFill>
                <a:latin typeface="Tw Cen MT" pitchFamily="34" charset="0"/>
              </a:rPr>
              <a:t>PROPOSED SYSTEM:</a:t>
            </a:r>
            <a:endParaRPr lang="en-IN" sz="2800" dirty="0"/>
          </a:p>
        </p:txBody>
      </p:sp>
      <p:sp>
        <p:nvSpPr>
          <p:cNvPr id="1048609" name="Content Placeholder 2"/>
          <p:cNvSpPr>
            <a:spLocks noGrp="1"/>
          </p:cNvSpPr>
          <p:nvPr>
            <p:ph idx="1"/>
          </p:nvPr>
        </p:nvSpPr>
        <p:spPr>
          <a:xfrm>
            <a:off x="647564" y="1707654"/>
            <a:ext cx="7848872" cy="3247938"/>
          </a:xfrm>
        </p:spPr>
        <p:txBody>
          <a:bodyPr>
            <a:noAutofit/>
          </a:bodyPr>
          <a:lstStyle/>
          <a:p>
            <a:pPr algn="just"/>
            <a:r>
              <a:rPr lang="en-US" sz="1600" dirty="0">
                <a:latin typeface="Times New Roman" panose="02020603050405020304" pitchFamily="18" charset="0"/>
                <a:cs typeface="Times New Roman" panose="02020603050405020304" pitchFamily="18" charset="0"/>
              </a:rPr>
              <a:t>We propose a deep learning-based novel method to detect cybersecurity vulnerabilities and breaches in cyber-physical systems. The proposed framework contrasts the unsupervised and deep learning-based (RNN, CNN, and DNN) discriminative approaches. We presents a generative adversarial network(RBN, DBN, DBM., and DA) to detect cyber threats in IoT-driven IICs networks. Tests the performance of the proposed efficient IDS framework on </a:t>
            </a:r>
            <a:r>
              <a:rPr lang="en-US" sz="1600" dirty="0" err="1">
                <a:latin typeface="Times New Roman" panose="02020603050405020304" pitchFamily="18" charset="0"/>
                <a:cs typeface="Times New Roman" panose="02020603050405020304" pitchFamily="18" charset="0"/>
              </a:rPr>
              <a:t>IIoT</a:t>
            </a:r>
            <a:r>
              <a:rPr lang="en-US" sz="1600" dirty="0">
                <a:latin typeface="Times New Roman" panose="02020603050405020304" pitchFamily="18" charset="0"/>
                <a:cs typeface="Times New Roman" panose="02020603050405020304" pitchFamily="18" charset="0"/>
              </a:rPr>
              <a:t> IICs and exterior networks on the NSLKDD, KDDCup99, and UNSW-NB15 datasets.</a:t>
            </a:r>
          </a:p>
        </p:txBody>
      </p:sp>
      <p:cxnSp>
        <p:nvCxnSpPr>
          <p:cNvPr id="3145735" name="Straight Connector 4"/>
          <p:cNvCxnSpPr>
            <a:cxnSpLocks/>
          </p:cNvCxnSpPr>
          <p:nvPr/>
        </p:nvCxnSpPr>
        <p:spPr>
          <a:xfrm flipV="1">
            <a:off x="755576" y="1089354"/>
            <a:ext cx="6912768"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D20691BD-A32E-EDBD-6CCC-24C9F0D07A6C}"/>
              </a:ext>
            </a:extLst>
          </p:cNvPr>
          <p:cNvSpPr>
            <a:spLocks noGrp="1"/>
          </p:cNvSpPr>
          <p:nvPr>
            <p:ph type="dt" sz="half" idx="10"/>
          </p:nvPr>
        </p:nvSpPr>
        <p:spPr/>
        <p:txBody>
          <a:bodyPr/>
          <a:lstStyle/>
          <a:p>
            <a:fld id="{4B0B91D2-5877-46C4-920B-FB946CD9A393}" type="datetime1">
              <a:rPr lang="en-US" smtClean="0"/>
              <a:t>10/6/2023</a:t>
            </a:fld>
            <a:endParaRPr lang="en-IN"/>
          </a:p>
        </p:txBody>
      </p:sp>
      <p:sp>
        <p:nvSpPr>
          <p:cNvPr id="3" name="Slide Number Placeholder 2">
            <a:extLst>
              <a:ext uri="{FF2B5EF4-FFF2-40B4-BE49-F238E27FC236}">
                <a16:creationId xmlns:a16="http://schemas.microsoft.com/office/drawing/2014/main" id="{9E96B0D8-8981-ECA1-7B40-45796F7BA2E3}"/>
              </a:ext>
            </a:extLst>
          </p:cNvPr>
          <p:cNvSpPr>
            <a:spLocks noGrp="1"/>
          </p:cNvSpPr>
          <p:nvPr>
            <p:ph type="sldNum" sz="quarter" idx="12"/>
          </p:nvPr>
        </p:nvSpPr>
        <p:spPr>
          <a:xfrm>
            <a:off x="6553200" y="4458108"/>
            <a:ext cx="2133600" cy="273844"/>
          </a:xfrm>
        </p:spPr>
        <p:txBody>
          <a:bodyPr/>
          <a:lstStyle/>
          <a:p>
            <a:fld id="{DBD674F4-DD9A-4A1D-9CA6-70FFBBE1FA1C}"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259632" y="407963"/>
            <a:ext cx="6336704" cy="586806"/>
          </a:xfrm>
        </p:spPr>
        <p:txBody>
          <a:bodyPr>
            <a:normAutofit/>
          </a:bodyPr>
          <a:lstStyle/>
          <a:p>
            <a:r>
              <a:rPr lang="en-US" sz="2800" b="1" dirty="0">
                <a:solidFill>
                  <a:srgbClr val="C00000"/>
                </a:solidFill>
                <a:latin typeface="Tw Cen MT" pitchFamily="34" charset="0"/>
              </a:rPr>
              <a:t>ADVANTAGES OF PROPOSED SYSTEM:</a:t>
            </a:r>
            <a:endParaRPr lang="en-IN" sz="2800" dirty="0"/>
          </a:p>
        </p:txBody>
      </p:sp>
      <p:sp>
        <p:nvSpPr>
          <p:cNvPr id="1048613" name="Content Placeholder 2"/>
          <p:cNvSpPr>
            <a:spLocks noGrp="1"/>
          </p:cNvSpPr>
          <p:nvPr>
            <p:ph idx="1"/>
          </p:nvPr>
        </p:nvSpPr>
        <p:spPr>
          <a:xfrm>
            <a:off x="881590" y="1347614"/>
            <a:ext cx="7092788" cy="2811759"/>
          </a:xfrm>
        </p:spPr>
        <p:txBody>
          <a:bodyPr>
            <a:noAutofit/>
          </a:bodyPr>
          <a:lstStyle/>
          <a:p>
            <a:pPr lvl="0" algn="just">
              <a:lnSpc>
                <a:spcPct val="170000"/>
              </a:lnSpc>
            </a:pPr>
            <a:r>
              <a:rPr lang="en-US" sz="1200" dirty="0">
                <a:latin typeface="Times New Roman" panose="02020603050405020304" pitchFamily="18" charset="0"/>
                <a:cs typeface="Times New Roman" panose="02020603050405020304" pitchFamily="18" charset="0"/>
              </a:rPr>
              <a:t>We specifically targets cybersecurity vulnerabilities and breaches in cyber-physical systems, which may allow for a more specialized and tailored approach to threat detection.</a:t>
            </a:r>
          </a:p>
          <a:p>
            <a:pPr lvl="0" algn="just">
              <a:lnSpc>
                <a:spcPct val="170000"/>
              </a:lnSpc>
            </a:pPr>
            <a:r>
              <a:rPr lang="en-US" sz="1200" dirty="0">
                <a:latin typeface="Times New Roman" panose="02020603050405020304" pitchFamily="18" charset="0"/>
                <a:cs typeface="Times New Roman" panose="02020603050405020304" pitchFamily="18" charset="0"/>
              </a:rPr>
              <a:t>We introduces a more diverse range of deep learning </a:t>
            </a:r>
            <a:r>
              <a:rPr lang="en-US" sz="1200" dirty="0" err="1">
                <a:latin typeface="Times New Roman" panose="02020603050405020304" pitchFamily="18" charset="0"/>
                <a:cs typeface="Times New Roman" panose="02020603050405020304" pitchFamily="18" charset="0"/>
              </a:rPr>
              <a:t>techniquesand</a:t>
            </a:r>
            <a:r>
              <a:rPr lang="en-US" sz="1200" dirty="0">
                <a:latin typeface="Times New Roman" panose="02020603050405020304" pitchFamily="18" charset="0"/>
                <a:cs typeface="Times New Roman" panose="02020603050405020304" pitchFamily="18" charset="0"/>
              </a:rPr>
              <a:t> various generative adversarial network (GAN) architectures (RBN, DBN, DBM, and DA). This broader range of approaches might lead to improved detection performance and adaptability.</a:t>
            </a:r>
          </a:p>
          <a:p>
            <a:pPr lvl="0" algn="just">
              <a:lnSpc>
                <a:spcPct val="170000"/>
              </a:lnSpc>
            </a:pPr>
            <a:r>
              <a:rPr lang="en-US" sz="1200" dirty="0">
                <a:latin typeface="Times New Roman" panose="02020603050405020304" pitchFamily="18" charset="0"/>
                <a:cs typeface="Times New Roman" panose="02020603050405020304" pitchFamily="18" charset="0"/>
              </a:rPr>
              <a:t>We evaluates our proposed IDS framework on datasets such as NSL-KDD, KDDCup99, and UNSW-NB15. These datasets are widely recognized benchmarks in the field of intrusion detection research.</a:t>
            </a:r>
          </a:p>
          <a:p>
            <a:pPr lvl="0" algn="just">
              <a:lnSpc>
                <a:spcPct val="170000"/>
              </a:lnSpc>
            </a:pPr>
            <a:r>
              <a:rPr lang="en-US" sz="1200" dirty="0">
                <a:latin typeface="Times New Roman" panose="02020603050405020304" pitchFamily="18" charset="0"/>
                <a:cs typeface="Times New Roman" panose="02020603050405020304" pitchFamily="18" charset="0"/>
              </a:rPr>
              <a:t>We introduces generative adversarial networks (GANs) for detecting cyber threats. GANs have shown promise in various domains for their ability to generate and discriminate data, potentially enhancing the detection capabilities in cyber-physical systems. </a:t>
            </a:r>
          </a:p>
        </p:txBody>
      </p:sp>
      <p:cxnSp>
        <p:nvCxnSpPr>
          <p:cNvPr id="3145737" name="Straight Connector 4"/>
          <p:cNvCxnSpPr>
            <a:cxnSpLocks/>
          </p:cNvCxnSpPr>
          <p:nvPr/>
        </p:nvCxnSpPr>
        <p:spPr>
          <a:xfrm>
            <a:off x="683568" y="1063229"/>
            <a:ext cx="6912768"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Date Placeholder 1">
            <a:extLst>
              <a:ext uri="{FF2B5EF4-FFF2-40B4-BE49-F238E27FC236}">
                <a16:creationId xmlns:a16="http://schemas.microsoft.com/office/drawing/2014/main" id="{FD8CD600-54B3-DD5A-003C-1C1967A40B0F}"/>
              </a:ext>
            </a:extLst>
          </p:cNvPr>
          <p:cNvSpPr>
            <a:spLocks noGrp="1"/>
          </p:cNvSpPr>
          <p:nvPr>
            <p:ph type="dt" sz="half" idx="10"/>
          </p:nvPr>
        </p:nvSpPr>
        <p:spPr/>
        <p:txBody>
          <a:bodyPr/>
          <a:lstStyle/>
          <a:p>
            <a:fld id="{4826F217-14E3-4B7D-9F2E-E23ADA06AE8B}" type="datetime1">
              <a:rPr lang="en-US" smtClean="0"/>
              <a:t>10/6/2023</a:t>
            </a:fld>
            <a:endParaRPr lang="en-IN"/>
          </a:p>
        </p:txBody>
      </p:sp>
      <p:sp>
        <p:nvSpPr>
          <p:cNvPr id="3" name="Slide Number Placeholder 2">
            <a:extLst>
              <a:ext uri="{FF2B5EF4-FFF2-40B4-BE49-F238E27FC236}">
                <a16:creationId xmlns:a16="http://schemas.microsoft.com/office/drawing/2014/main" id="{C0113E66-7D12-CFC0-6C9E-79DCCC1E27FA}"/>
              </a:ext>
            </a:extLst>
          </p:cNvPr>
          <p:cNvSpPr>
            <a:spLocks noGrp="1"/>
          </p:cNvSpPr>
          <p:nvPr>
            <p:ph type="sldNum" sz="quarter" idx="12"/>
          </p:nvPr>
        </p:nvSpPr>
        <p:spPr>
          <a:xfrm>
            <a:off x="6529536" y="4493420"/>
            <a:ext cx="2133600" cy="273844"/>
          </a:xfrm>
        </p:spPr>
        <p:txBody>
          <a:bodyPr/>
          <a:lstStyle/>
          <a:p>
            <a:fld id="{DBD674F4-DD9A-4A1D-9CA6-70FFBBE1FA1C}" type="slidenum">
              <a:rPr lang="en-IN" smtClean="0"/>
              <a:t>9</a:t>
            </a:fld>
            <a:endParaRPr lang="en-IN"/>
          </a:p>
        </p:txBody>
      </p:sp>
    </p:spTree>
  </p:cSld>
  <p:clrMapOvr>
    <a:masterClrMapping/>
  </p:clrMapOvr>
</p:sld>
</file>

<file path=ppt/theme/theme1.xml><?xml version="1.0" encoding="utf-8"?>
<a:theme xmlns:a="http://schemas.openxmlformats.org/drawingml/2006/main" name="CD-Uni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1620</Words>
  <Application>Microsoft Office PowerPoint</Application>
  <PresentationFormat>On-screen Show (16:9)</PresentationFormat>
  <Paragraphs>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Tw Cen MT</vt:lpstr>
      <vt:lpstr>Wingdings</vt:lpstr>
      <vt:lpstr>CD-Unit-1</vt:lpstr>
      <vt:lpstr>Enhancing IoT Security Through Anomaly Detection and Intrusion  Prevention in Cyber-Physical System</vt:lpstr>
      <vt:lpstr>PowerPoint Presentation</vt:lpstr>
      <vt:lpstr>ABSTRACT:</vt:lpstr>
      <vt:lpstr> OBJECTIVE: </vt:lpstr>
      <vt:lpstr>INTRODUCTION:</vt:lpstr>
      <vt:lpstr>EXISTING SYSTEM:</vt:lpstr>
      <vt:lpstr>DISADVANTAGES OF EXISTING SYSTEM:</vt:lpstr>
      <vt:lpstr>PROPOSED SYSTEM:</vt:lpstr>
      <vt:lpstr>ADVANTAGES OF PROPOSED SYSTEM:</vt:lpstr>
      <vt:lpstr>THE SYSTEM ARCHITECTURE</vt:lpstr>
      <vt:lpstr>MODULES:</vt:lpstr>
      <vt:lpstr>Algorithms:</vt:lpstr>
      <vt:lpstr>Algorithms: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DESIGN</dc:title>
  <dc:creator>Dell</dc:creator>
  <cp:lastModifiedBy>PAVANSAI NADELLA</cp:lastModifiedBy>
  <cp:revision>13</cp:revision>
  <dcterms:created xsi:type="dcterms:W3CDTF">2020-05-18T20:42:17Z</dcterms:created>
  <dcterms:modified xsi:type="dcterms:W3CDTF">2023-10-06T09:18:51Z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48ac897b0c464fa09a43dbbc2134b2ee</vt:lpwstr>
  </property>
</Properties>
</file>