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12"/>
  </p:notesMasterIdLst>
  <p:handoutMasterIdLst>
    <p:handoutMasterId r:id="rId13"/>
  </p:handoutMasterIdLst>
  <p:sldIdLst>
    <p:sldId id="256" r:id="rId3"/>
    <p:sldId id="263" r:id="rId4"/>
    <p:sldId id="257" r:id="rId5"/>
    <p:sldId id="266" r:id="rId6"/>
    <p:sldId id="259" r:id="rId7"/>
    <p:sldId id="265"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Engineering Clinics Review 1</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6878E-A18C-4B30-94C8-45091EF73C13}" type="datetimeFigureOut">
              <a:rPr lang="en-IN" smtClean="0"/>
              <a:t>12-02-2024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829027-7E67-433F-8905-5129AC9552D5}" type="slidenum">
              <a:rPr lang="en-IN" smtClean="0"/>
              <a:t>‹#›</a:t>
            </a:fld>
            <a:endParaRPr lang="en-IN"/>
          </a:p>
        </p:txBody>
      </p:sp>
    </p:spTree>
    <p:extLst>
      <p:ext uri="{BB962C8B-B14F-4D97-AF65-F5344CB8AC3E}">
        <p14:creationId xmlns:p14="http://schemas.microsoft.com/office/powerpoint/2010/main" val="291129772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Engineering Clinics Review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82ED-1D15-441E-B686-E01A245E4615}"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E52E4-19D5-40E4-9622-C6F0F9D4EEC4}" type="slidenum">
              <a:rPr lang="en-IN" smtClean="0"/>
              <a:t>‹#›</a:t>
            </a:fld>
            <a:endParaRPr lang="en-IN"/>
          </a:p>
        </p:txBody>
      </p:sp>
    </p:spTree>
    <p:extLst>
      <p:ext uri="{BB962C8B-B14F-4D97-AF65-F5344CB8AC3E}">
        <p14:creationId xmlns:p14="http://schemas.microsoft.com/office/powerpoint/2010/main" val="294030030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E3787-EC38-4F04-BD05-B6837FC0DD45}"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03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5F70D-E3E4-4DD4-82AF-3E10A5F918B9}"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212483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A343-0E3D-420B-895B-F5FDB7A5DDEC}"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2002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E3787-EC38-4F04-BD05-B6837FC0DD45}"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5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FFDCC-11D1-4F52-A9CB-BBBE88751C87}"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55527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5D06B0-51E4-43BE-9B4F-1F244C62C37D}"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153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2B432-24D8-4DF1-ABB1-109593AA7D21}" type="datetime1">
              <a:rPr lang="en-IN" smtClean="0"/>
              <a:t>12-02-2024</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602243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62568A-A6CA-4308-8F00-C80831BAE290}" type="datetime1">
              <a:rPr lang="en-IN" smtClean="0"/>
              <a:t>12-02-2024</a:t>
            </a:fld>
            <a:endParaRPr lang="en-IN"/>
          </a:p>
        </p:txBody>
      </p:sp>
      <p:sp>
        <p:nvSpPr>
          <p:cNvPr id="8" name="Footer Placeholder 7"/>
          <p:cNvSpPr>
            <a:spLocks noGrp="1"/>
          </p:cNvSpPr>
          <p:nvPr>
            <p:ph type="ftr" sz="quarter" idx="11"/>
          </p:nvPr>
        </p:nvSpPr>
        <p:spPr/>
        <p:txBody>
          <a:body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201834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4B46A-BBAF-465E-A21F-34E68ADC91F6}" type="datetime1">
              <a:rPr lang="en-IN" smtClean="0"/>
              <a:t>12-02-2024</a:t>
            </a:fld>
            <a:endParaRPr lang="en-IN"/>
          </a:p>
        </p:txBody>
      </p:sp>
      <p:sp>
        <p:nvSpPr>
          <p:cNvPr id="4" name="Footer Placeholder 3"/>
          <p:cNvSpPr>
            <a:spLocks noGrp="1"/>
          </p:cNvSpPr>
          <p:nvPr>
            <p:ph type="ftr" sz="quarter" idx="11"/>
          </p:nvPr>
        </p:nvSpPr>
        <p:spPr/>
        <p:txBody>
          <a:bodyPr/>
          <a:lstStyle/>
          <a:p>
            <a:r>
              <a:rPr lang="en-IN"/>
              <a:t>VIT-AP University, Amaravati</a:t>
            </a:r>
          </a:p>
        </p:txBody>
      </p:sp>
      <p:sp>
        <p:nvSpPr>
          <p:cNvPr id="5" name="Slide Number Placeholder 4"/>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100168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2E79AD-6304-489C-8B92-102DA3B01101}" type="datetime1">
              <a:rPr lang="en-IN" smtClean="0"/>
              <a:t>12-02-2024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6976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E1009B-99EE-4456-AFBD-01865B70D46B}" type="datetime1">
              <a:rPr lang="en-IN" smtClean="0"/>
              <a:t>12-02-2024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VIT-AP University, Amaravati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6AD553-789E-4C50-BCC5-5F17F6EAE479}" type="slidenum">
              <a:rPr lang="en-IN" smtClean="0"/>
              <a:t>‹#›</a:t>
            </a:fld>
            <a:endParaRPr lang="en-IN"/>
          </a:p>
        </p:txBody>
      </p:sp>
    </p:spTree>
    <p:extLst>
      <p:ext uri="{BB962C8B-B14F-4D97-AF65-F5344CB8AC3E}">
        <p14:creationId xmlns:p14="http://schemas.microsoft.com/office/powerpoint/2010/main" val="292287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FFDCC-11D1-4F52-A9CB-BBBE88751C87}"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637783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30FB97-F1C5-4629-8649-D983C87A0846}" type="datetime1">
              <a:rPr lang="en-IN" smtClean="0"/>
              <a:t>12-02-2024</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44933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5F70D-E3E4-4DD4-82AF-3E10A5F918B9}"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923951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A343-0E3D-420B-895B-F5FDB7A5DDEC}"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3663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5D06B0-51E4-43BE-9B4F-1F244C62C37D}" type="datetime1">
              <a:rPr lang="en-IN" smtClean="0"/>
              <a:t>12-02-2024</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92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2B432-24D8-4DF1-ABB1-109593AA7D21}" type="datetime1">
              <a:rPr lang="en-IN" smtClean="0"/>
              <a:t>12-02-2024</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5505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62568A-A6CA-4308-8F00-C80831BAE290}" type="datetime1">
              <a:rPr lang="en-IN" smtClean="0"/>
              <a:t>12-02-2024</a:t>
            </a:fld>
            <a:endParaRPr lang="en-IN"/>
          </a:p>
        </p:txBody>
      </p:sp>
      <p:sp>
        <p:nvSpPr>
          <p:cNvPr id="8" name="Footer Placeholder 7"/>
          <p:cNvSpPr>
            <a:spLocks noGrp="1"/>
          </p:cNvSpPr>
          <p:nvPr>
            <p:ph type="ftr" sz="quarter" idx="11"/>
          </p:nvPr>
        </p:nvSpPr>
        <p:spPr/>
        <p:txBody>
          <a:body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57822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4B46A-BBAF-465E-A21F-34E68ADC91F6}" type="datetime1">
              <a:rPr lang="en-IN" smtClean="0"/>
              <a:t>12-02-2024</a:t>
            </a:fld>
            <a:endParaRPr lang="en-IN"/>
          </a:p>
        </p:txBody>
      </p:sp>
      <p:sp>
        <p:nvSpPr>
          <p:cNvPr id="4" name="Footer Placeholder 3"/>
          <p:cNvSpPr>
            <a:spLocks noGrp="1"/>
          </p:cNvSpPr>
          <p:nvPr>
            <p:ph type="ftr" sz="quarter" idx="11"/>
          </p:nvPr>
        </p:nvSpPr>
        <p:spPr/>
        <p:txBody>
          <a:bodyPr/>
          <a:lstStyle/>
          <a:p>
            <a:r>
              <a:rPr lang="en-IN"/>
              <a:t>VIT-AP University, Amaravati</a:t>
            </a:r>
          </a:p>
        </p:txBody>
      </p:sp>
      <p:sp>
        <p:nvSpPr>
          <p:cNvPr id="5" name="Slide Number Placeholder 4"/>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717541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2E79AD-6304-489C-8B92-102DA3B01101}" type="datetime1">
              <a:rPr lang="en-IN" smtClean="0"/>
              <a:t>12-02-2024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5492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E1009B-99EE-4456-AFBD-01865B70D46B}" type="datetime1">
              <a:rPr lang="en-IN" smtClean="0"/>
              <a:t>12-02-2024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VIT-AP University, Amaravati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6AD553-789E-4C50-BCC5-5F17F6EAE479}" type="slidenum">
              <a:rPr lang="en-IN" smtClean="0"/>
              <a:t>‹#›</a:t>
            </a:fld>
            <a:endParaRPr lang="en-IN"/>
          </a:p>
        </p:txBody>
      </p:sp>
    </p:spTree>
    <p:extLst>
      <p:ext uri="{BB962C8B-B14F-4D97-AF65-F5344CB8AC3E}">
        <p14:creationId xmlns:p14="http://schemas.microsoft.com/office/powerpoint/2010/main" val="121282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30FB97-F1C5-4629-8649-D983C87A0846}" type="datetime1">
              <a:rPr lang="en-IN" smtClean="0"/>
              <a:t>12-02-2024</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37007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29A483-3BBA-4D5B-9821-484F544C2024}" type="datetime1">
              <a:rPr lang="en-IN" smtClean="0"/>
              <a:t>12-02-2024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VIT-AP University, Amaravati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6AD553-789E-4C50-BCC5-5F17F6EAE4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1964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29A483-3BBA-4D5B-9821-484F544C2024}" type="datetime1">
              <a:rPr lang="en-IN" smtClean="0"/>
              <a:t>12-02-2024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VIT-AP University, Amaravati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6AD553-789E-4C50-BCC5-5F17F6EAE4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82523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structables.com/id/Google-Assistant-on-a-Raspberry-Pi/" TargetMode="External"/><Relationship Id="rId2" Type="http://schemas.openxmlformats.org/officeDocument/2006/relationships/hyperlink" Target="https://www.raspberrypi.org/blog/learning-python-with-raspberry-pi/" TargetMode="External"/><Relationship Id="rId1" Type="http://schemas.openxmlformats.org/officeDocument/2006/relationships/slideLayout" Target="../slideLayouts/slideLayout2.xml"/><Relationship Id="rId4" Type="http://schemas.openxmlformats.org/officeDocument/2006/relationships/hyperlink" Target="https://www.irjet.net/archives/V5/i6/IRJET-V5I630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16365"/>
            <a:ext cx="10058400" cy="759682"/>
          </a:xfrm>
        </p:spPr>
        <p:txBody>
          <a:bodyPr>
            <a:normAutofit fontScale="90000"/>
          </a:bodyPr>
          <a:lstStyle/>
          <a:p>
            <a:pPr algn="ctr"/>
            <a: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b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b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b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panose="02040503050406030204" pitchFamily="18" charset="0"/>
              </a:rPr>
              <a:t>READING EYE FOR THE BLIND</a:t>
            </a:r>
            <a:b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panose="02040503050406030204" pitchFamily="18" charset="0"/>
              </a:rPr>
            </a:br>
            <a:endParaRPr lang="en-IN" sz="3100"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panose="02040503050406030204" pitchFamily="18" charset="0"/>
            </a:endParaRPr>
          </a:p>
        </p:txBody>
      </p:sp>
      <p:sp>
        <p:nvSpPr>
          <p:cNvPr id="3" name="Content Placeholder 2"/>
          <p:cNvSpPr>
            <a:spLocks noGrp="1"/>
          </p:cNvSpPr>
          <p:nvPr>
            <p:ph idx="1"/>
          </p:nvPr>
        </p:nvSpPr>
        <p:spPr>
          <a:xfrm>
            <a:off x="1315186" y="1895557"/>
            <a:ext cx="5268494" cy="4023360"/>
          </a:xfrm>
        </p:spPr>
        <p:txBody>
          <a:bodyPr>
            <a:normAutofit/>
          </a:bodyPr>
          <a:lstStyle/>
          <a:p>
            <a:pPr marL="0" indent="0">
              <a:buNone/>
            </a:pPr>
            <a:endParaRPr lang="en-IN" sz="2400" dirty="0"/>
          </a:p>
          <a:p>
            <a:pPr marL="0" indent="0">
              <a:buNone/>
            </a:pPr>
            <a:r>
              <a:rPr lang="en-IN" sz="2400" b="1" dirty="0">
                <a:solidFill>
                  <a:srgbClr val="FFFF00"/>
                </a:solidFill>
              </a:rPr>
              <a:t>Team Members</a:t>
            </a:r>
          </a:p>
          <a:p>
            <a:pPr marL="457200" indent="-457200">
              <a:buFont typeface="+mj-lt"/>
              <a:buAutoNum type="arabicPeriod"/>
            </a:pPr>
            <a:r>
              <a:rPr lang="en-IN" sz="2400" dirty="0"/>
              <a:t>Pavan                              [ENG20CS0250]</a:t>
            </a:r>
          </a:p>
          <a:p>
            <a:pPr marL="457200" indent="-457200">
              <a:buFont typeface="+mj-lt"/>
              <a:buAutoNum type="arabicPeriod"/>
            </a:pPr>
            <a:r>
              <a:rPr lang="en-IN" sz="2400" dirty="0"/>
              <a:t>Kishore Kumar              [ENG20CS0159]</a:t>
            </a:r>
          </a:p>
          <a:p>
            <a:pPr marL="457200" indent="-457200">
              <a:buFont typeface="+mj-lt"/>
              <a:buAutoNum type="arabicPeriod"/>
            </a:pPr>
            <a:r>
              <a:rPr lang="en-IN" sz="2400" dirty="0"/>
              <a:t>Madhav Jadhav            [ENG20CS0181]</a:t>
            </a:r>
          </a:p>
          <a:p>
            <a:pPr marL="457200" indent="-457200">
              <a:buFont typeface="+mj-lt"/>
              <a:buAutoNum type="arabicPeriod"/>
            </a:pPr>
            <a:r>
              <a:rPr lang="en-IN" sz="2400" dirty="0" err="1"/>
              <a:t>Shoaeb</a:t>
            </a:r>
            <a:r>
              <a:rPr lang="en-IN" sz="2400" dirty="0"/>
              <a:t> Nawab Shaik   [ENG20CS0101]</a:t>
            </a:r>
          </a:p>
          <a:p>
            <a:pPr marL="457200" indent="-457200">
              <a:buFont typeface="+mj-lt"/>
              <a:buAutoNum type="arabicPeriod"/>
            </a:pPr>
            <a:endParaRPr lang="en-IN" sz="2400"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r>
              <a:rPr lang="en-IN" dirty="0"/>
              <a:t>Dayananda Sagar university </a:t>
            </a:r>
            <a:r>
              <a:rPr lang="en-IN" dirty="0" err="1"/>
              <a:t>bangalore</a:t>
            </a:r>
            <a:endParaRPr lang="en-IN" dirty="0"/>
          </a:p>
        </p:txBody>
      </p:sp>
      <p:sp>
        <p:nvSpPr>
          <p:cNvPr id="7" name="Slide Number Placeholder 6"/>
          <p:cNvSpPr>
            <a:spLocks noGrp="1"/>
          </p:cNvSpPr>
          <p:nvPr>
            <p:ph type="sldNum" sz="quarter" idx="12"/>
          </p:nvPr>
        </p:nvSpPr>
        <p:spPr/>
        <p:txBody>
          <a:bodyPr/>
          <a:lstStyle/>
          <a:p>
            <a:fld id="{DE6AD553-789E-4C50-BCC5-5F17F6EAE479}" type="slidenum">
              <a:rPr lang="en-IN" smtClean="0"/>
              <a:t>1</a:t>
            </a:fld>
            <a:endParaRPr lang="en-IN"/>
          </a:p>
        </p:txBody>
      </p:sp>
      <p:sp>
        <p:nvSpPr>
          <p:cNvPr id="4" name="Content Placeholder 2"/>
          <p:cNvSpPr txBox="1">
            <a:spLocks/>
          </p:cNvSpPr>
          <p:nvPr/>
        </p:nvSpPr>
        <p:spPr>
          <a:xfrm>
            <a:off x="8401610" y="4599093"/>
            <a:ext cx="3668151" cy="14393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solidFill>
                  <a:srgbClr val="FFFF00"/>
                </a:solidFill>
              </a:rPr>
              <a:t>Guided by</a:t>
            </a:r>
          </a:p>
          <a:p>
            <a:r>
              <a:rPr lang="en-IN" dirty="0"/>
              <a:t>           </a:t>
            </a:r>
            <a:r>
              <a:rPr lang="en-IN" dirty="0" err="1"/>
              <a:t>Dr.</a:t>
            </a:r>
            <a:r>
              <a:rPr lang="en-IN" dirty="0"/>
              <a:t> Pramodh Kumar Naik</a:t>
            </a:r>
          </a:p>
          <a:p>
            <a:r>
              <a:rPr lang="en-IN" dirty="0"/>
              <a:t>            Dept. of Cyber security</a:t>
            </a:r>
          </a:p>
        </p:txBody>
      </p:sp>
      <p:sp>
        <p:nvSpPr>
          <p:cNvPr id="8" name="Rectangle 7"/>
          <p:cNvSpPr/>
          <p:nvPr/>
        </p:nvSpPr>
        <p:spPr>
          <a:xfrm>
            <a:off x="8279059" y="2086082"/>
            <a:ext cx="2129622" cy="461665"/>
          </a:xfrm>
          <a:prstGeom prst="rect">
            <a:avLst/>
          </a:prstGeom>
        </p:spPr>
        <p:txBody>
          <a:bodyPr wrap="none">
            <a:spAutoFit/>
          </a:bodyPr>
          <a:lstStyle/>
          <a:p>
            <a:r>
              <a:rPr lang="en-IN" sz="2400" dirty="0">
                <a:solidFill>
                  <a:srgbClr val="FFFF00"/>
                </a:solidFill>
                <a:latin typeface="Cambria" panose="02040503050406030204" pitchFamily="18" charset="0"/>
              </a:rPr>
              <a:t>Batch No : 32   </a:t>
            </a:r>
            <a:endParaRPr lang="en-IN" sz="2400" dirty="0">
              <a:solidFill>
                <a:srgbClr val="FFFF00"/>
              </a:solidFill>
            </a:endParaRPr>
          </a:p>
        </p:txBody>
      </p:sp>
      <p:pic>
        <p:nvPicPr>
          <p:cNvPr id="1026" name="Picture 2" descr="School of Basic &amp; Applied Sciences, DSU">
            <a:extLst>
              <a:ext uri="{FF2B5EF4-FFF2-40B4-BE49-F238E27FC236}">
                <a16:creationId xmlns:a16="http://schemas.microsoft.com/office/drawing/2014/main" id="{DE986238-36BC-2AA6-C536-B9FC99FF3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 y="101965"/>
            <a:ext cx="1443297" cy="149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0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a:bodyPr>
          <a:lstStyle/>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Abstract </a:t>
            </a:r>
          </a:p>
          <a:p>
            <a:pPr marL="341313" lvl="1" indent="-341313">
              <a:spcBef>
                <a:spcPts val="725"/>
              </a:spcBef>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Module Identification</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Equipment Identified</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Time Line Chart</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References</a:t>
            </a:r>
          </a:p>
          <a:p>
            <a:endParaRPr lang="en-IN" sz="2400" dirty="0">
              <a:latin typeface="Cambria" panose="02040503050406030204" pitchFamily="18" charset="0"/>
            </a:endParaRP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a:xfrm>
            <a:off x="3156249" y="6388834"/>
            <a:ext cx="4822804" cy="365125"/>
          </a:xfrm>
        </p:spPr>
        <p:txBody>
          <a:bodyPr/>
          <a:lstStyle/>
          <a:p>
            <a:endParaRPr lang="en-IN" dirty="0"/>
          </a:p>
        </p:txBody>
      </p:sp>
      <p:sp>
        <p:nvSpPr>
          <p:cNvPr id="6" name="Slide Number Placeholder 5"/>
          <p:cNvSpPr>
            <a:spLocks noGrp="1"/>
          </p:cNvSpPr>
          <p:nvPr>
            <p:ph type="sldNum" sz="quarter" idx="12"/>
          </p:nvPr>
        </p:nvSpPr>
        <p:spPr/>
        <p:txBody>
          <a:bodyPr/>
          <a:lstStyle/>
          <a:p>
            <a:fld id="{DE6AD553-789E-4C50-BCC5-5F17F6EAE479}" type="slidenum">
              <a:rPr lang="en-IN" smtClean="0"/>
              <a:t>2</a:t>
            </a:fld>
            <a:endParaRPr lang="en-IN"/>
          </a:p>
        </p:txBody>
      </p:sp>
      <p:pic>
        <p:nvPicPr>
          <p:cNvPr id="1026" name="Picture 2" descr="Image result for raspberry pi">
            <a:extLst>
              <a:ext uri="{FF2B5EF4-FFF2-40B4-BE49-F238E27FC236}">
                <a16:creationId xmlns:a16="http://schemas.microsoft.com/office/drawing/2014/main" id="{F757889E-F271-44C9-B21D-B9EFED47091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411979" y="1973881"/>
            <a:ext cx="5778193" cy="339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76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16374"/>
            <a:ext cx="10058400" cy="689343"/>
          </a:xfrm>
        </p:spPr>
        <p:txBody>
          <a:bodyPr>
            <a:normAutofit/>
          </a:bodyPr>
          <a:lstStyle/>
          <a:p>
            <a:r>
              <a:rPr lang="en-IN" sz="3200" b="1" dirty="0">
                <a:solidFill>
                  <a:schemeClr val="tx1">
                    <a:lumMod val="95000"/>
                    <a:lumOff val="5000"/>
                  </a:schemeClr>
                </a:solidFill>
              </a:rPr>
              <a:t>Abstract</a:t>
            </a:r>
          </a:p>
        </p:txBody>
      </p:sp>
      <p:sp>
        <p:nvSpPr>
          <p:cNvPr id="3" name="Content Placeholder 2"/>
          <p:cNvSpPr>
            <a:spLocks noGrp="1"/>
          </p:cNvSpPr>
          <p:nvPr>
            <p:ph idx="1"/>
          </p:nvPr>
        </p:nvSpPr>
        <p:spPr>
          <a:xfrm>
            <a:off x="1097280" y="1845734"/>
            <a:ext cx="10058400" cy="4979176"/>
          </a:xfrm>
        </p:spPr>
        <p:txBody>
          <a:bodyPr>
            <a:normAutofit/>
          </a:bodyPr>
          <a:lstStyle/>
          <a:p>
            <a:pPr lvl="2">
              <a:buFont typeface="Wingdings" panose="05000000000000000000" pitchFamily="2" charset="2"/>
              <a:buChar char="Ø"/>
            </a:pPr>
            <a:r>
              <a:rPr lang="en-IN" sz="2400" dirty="0">
                <a:solidFill>
                  <a:srgbClr val="002060"/>
                </a:solidFill>
                <a:latin typeface="Monotype Corsiva" panose="03010101010201010101" pitchFamily="66" charset="0"/>
              </a:rPr>
              <a:t>The idea to make a blind person access all the benefits of his surroundings has lead  us to work on this project. We aim to completely facilitate a visually impaired person in all sorts of possible ways. </a:t>
            </a:r>
          </a:p>
          <a:p>
            <a:pPr lvl="2">
              <a:buFont typeface="Wingdings" panose="05000000000000000000" pitchFamily="2" charset="2"/>
              <a:buChar char="Ø"/>
            </a:pPr>
            <a:r>
              <a:rPr lang="en-IN" sz="2400" dirty="0">
                <a:solidFill>
                  <a:srgbClr val="002060"/>
                </a:solidFill>
                <a:latin typeface="Monotype Corsiva" panose="03010101010201010101" pitchFamily="66" charset="0"/>
              </a:rPr>
              <a:t>For instance ,even though a specific language exists for them , the Braille script, it restricts their reading to the books printed in those characters. Reading any sort of English text printed literature, novels or any other sign boards, shop banners would amaze them. </a:t>
            </a:r>
          </a:p>
          <a:p>
            <a:pPr lvl="2">
              <a:buFont typeface="Wingdings" panose="05000000000000000000" pitchFamily="2" charset="2"/>
              <a:buChar char="Ø"/>
            </a:pPr>
            <a:r>
              <a:rPr lang="en-IN" sz="2400" dirty="0">
                <a:solidFill>
                  <a:srgbClr val="002060"/>
                </a:solidFill>
                <a:latin typeface="Monotype Corsiva" panose="03010101010201010101" pitchFamily="66" charset="0"/>
              </a:rPr>
              <a:t>Moreover, walking alone to unknown places has always been a scary task for them. But not now, as the AI installed in the module would give them walking directions to the nearest saloon or so. </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6AD553-789E-4C50-BCC5-5F17F6EAE479}" type="slidenum">
              <a:rPr lang="en-IN" smtClean="0"/>
              <a:t>3</a:t>
            </a:fld>
            <a:endParaRPr lang="en-IN"/>
          </a:p>
        </p:txBody>
      </p:sp>
    </p:spTree>
    <p:extLst>
      <p:ext uri="{BB962C8B-B14F-4D97-AF65-F5344CB8AC3E}">
        <p14:creationId xmlns:p14="http://schemas.microsoft.com/office/powerpoint/2010/main" val="336210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6518F-7DEE-41AA-BDA2-A72E7B5C067A}"/>
              </a:ext>
            </a:extLst>
          </p:cNvPr>
          <p:cNvSpPr>
            <a:spLocks noGrp="1"/>
          </p:cNvSpPr>
          <p:nvPr>
            <p:ph idx="1"/>
          </p:nvPr>
        </p:nvSpPr>
        <p:spPr>
          <a:xfrm>
            <a:off x="829993" y="2042682"/>
            <a:ext cx="10058400" cy="4023360"/>
          </a:xfrm>
        </p:spPr>
        <p:txBody>
          <a:bodyPr/>
          <a:lstStyle/>
          <a:p>
            <a:pPr lvl="2">
              <a:buFont typeface="Wingdings" panose="05000000000000000000" pitchFamily="2" charset="2"/>
              <a:buChar char="Ø"/>
            </a:pPr>
            <a:r>
              <a:rPr lang="en-IN" sz="2400" dirty="0">
                <a:solidFill>
                  <a:srgbClr val="002060"/>
                </a:solidFill>
                <a:latin typeface="Monotype Corsiva" panose="03010101010201010101" pitchFamily="66" charset="0"/>
              </a:rPr>
              <a:t>This AI can even set alarms and reminders to get their daily chores done on time.</a:t>
            </a:r>
          </a:p>
          <a:p>
            <a:pPr lvl="2">
              <a:buFont typeface="Wingdings" panose="05000000000000000000" pitchFamily="2" charset="2"/>
              <a:buChar char="Ø"/>
            </a:pPr>
            <a:endParaRPr lang="en-IN" sz="2400" dirty="0">
              <a:solidFill>
                <a:srgbClr val="002060"/>
              </a:solidFill>
              <a:latin typeface="Monotype Corsiva" panose="03010101010201010101" pitchFamily="66" charset="0"/>
            </a:endParaRPr>
          </a:p>
          <a:p>
            <a:pPr lvl="2">
              <a:buFont typeface="Wingdings" panose="05000000000000000000" pitchFamily="2" charset="2"/>
              <a:buChar char="Ø"/>
            </a:pPr>
            <a:r>
              <a:rPr lang="en-IN" sz="2400" dirty="0">
                <a:solidFill>
                  <a:srgbClr val="002060"/>
                </a:solidFill>
                <a:latin typeface="Monotype Corsiva" panose="03010101010201010101" pitchFamily="66" charset="0"/>
              </a:rPr>
              <a:t> And to avoid visitor surprizes and cut off the awkward moment to ask who the person is we aim to add a face recognition system to our module, so the presence of a known person is notified by the automated voice.</a:t>
            </a:r>
          </a:p>
          <a:p>
            <a:endParaRPr lang="en-US" dirty="0"/>
          </a:p>
        </p:txBody>
      </p:sp>
      <p:sp>
        <p:nvSpPr>
          <p:cNvPr id="4" name="Date Placeholder 3">
            <a:extLst>
              <a:ext uri="{FF2B5EF4-FFF2-40B4-BE49-F238E27FC236}">
                <a16:creationId xmlns:a16="http://schemas.microsoft.com/office/drawing/2014/main" id="{BCFF46E3-7E37-4FF2-8E70-E571A0A804F2}"/>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CFD35D84-99B5-4EF9-AE2A-9C1F8929FF1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E32CD5E-ACC7-42EB-9242-7A1D46AFB8EB}"/>
              </a:ext>
            </a:extLst>
          </p:cNvPr>
          <p:cNvSpPr>
            <a:spLocks noGrp="1"/>
          </p:cNvSpPr>
          <p:nvPr>
            <p:ph type="sldNum" sz="quarter" idx="12"/>
          </p:nvPr>
        </p:nvSpPr>
        <p:spPr/>
        <p:txBody>
          <a:bodyPr/>
          <a:lstStyle/>
          <a:p>
            <a:fld id="{DE6AD553-789E-4C50-BCC5-5F17F6EAE479}" type="slidenum">
              <a:rPr lang="en-IN" smtClean="0"/>
              <a:t>4</a:t>
            </a:fld>
            <a:endParaRPr lang="en-IN"/>
          </a:p>
        </p:txBody>
      </p:sp>
      <p:pic>
        <p:nvPicPr>
          <p:cNvPr id="2050" name="Picture 2" descr="Image result for AI">
            <a:extLst>
              <a:ext uri="{FF2B5EF4-FFF2-40B4-BE49-F238E27FC236}">
                <a16:creationId xmlns:a16="http://schemas.microsoft.com/office/drawing/2014/main" id="{4ADFA132-7331-4169-A74B-B855F217C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94" y="3648301"/>
            <a:ext cx="2619375" cy="1743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58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17857"/>
            <a:ext cx="10058400" cy="812435"/>
          </a:xfrm>
        </p:spPr>
        <p:txBody>
          <a:bodyPr>
            <a:normAutofit/>
          </a:bodyPr>
          <a:lstStyle/>
          <a:p>
            <a:r>
              <a:rPr lang="en-IN" sz="3200" b="1" dirty="0">
                <a:solidFill>
                  <a:schemeClr val="tx1">
                    <a:lumMod val="95000"/>
                    <a:lumOff val="5000"/>
                  </a:schemeClr>
                </a:solidFill>
              </a:rPr>
              <a:t>Module Identification</a:t>
            </a:r>
          </a:p>
        </p:txBody>
      </p:sp>
      <p:sp>
        <p:nvSpPr>
          <p:cNvPr id="3" name="Content Placeholder 2"/>
          <p:cNvSpPr>
            <a:spLocks noGrp="1"/>
          </p:cNvSpPr>
          <p:nvPr>
            <p:ph idx="1"/>
          </p:nvPr>
        </p:nvSpPr>
        <p:spPr>
          <a:xfrm>
            <a:off x="1079569" y="1810565"/>
            <a:ext cx="10058400" cy="4023360"/>
          </a:xfrm>
        </p:spPr>
        <p:txBody>
          <a:bodyPr>
            <a:normAutofit lnSpcReduction="10000"/>
          </a:bodyPr>
          <a:lstStyle/>
          <a:p>
            <a:pPr marL="0" indent="0">
              <a:buNone/>
            </a:pPr>
            <a:r>
              <a:rPr lang="en-IN" dirty="0"/>
              <a:t> </a:t>
            </a:r>
            <a:r>
              <a:rPr lang="en-IN" b="1" i="1" u="sng" dirty="0">
                <a:solidFill>
                  <a:srgbClr val="002060"/>
                </a:solidFill>
              </a:rPr>
              <a:t>Text Reading</a:t>
            </a:r>
            <a:r>
              <a:rPr lang="en-IN" dirty="0"/>
              <a:t>: This feature will involve image processing </a:t>
            </a:r>
            <a:r>
              <a:rPr lang="en-US" dirty="0"/>
              <a:t>This project has been built around Raspberry Pi processor board. It is controlling the peripherals like Camera, speaker and LCD which act as an interface between the system and the user. Optical Character Recognition or OCR is implemented in this project to recognize characters which are then read out by the system through a speaker. As shown in the project setup, the camera is mounted on a stand in such a position that if a paper is placed in between the area marked by angular braces, it captures a full view of the paper into the system. Also, when the camera takes the snapshot of the paper, it is ensured that there is good lighting conditions.</a:t>
            </a:r>
          </a:p>
          <a:p>
            <a:pPr marL="0" indent="0">
              <a:buNone/>
            </a:pPr>
            <a:r>
              <a:rPr lang="en-US" b="1" i="1" u="sng" dirty="0">
                <a:solidFill>
                  <a:srgbClr val="002060"/>
                </a:solidFill>
              </a:rPr>
              <a:t>AI(Google Assistant):</a:t>
            </a:r>
            <a:r>
              <a:rPr lang="en-US" dirty="0"/>
              <a:t>A Google Cloud Platform project, managed</a:t>
            </a:r>
          </a:p>
          <a:p>
            <a:pPr marL="0" indent="0">
              <a:buNone/>
            </a:pPr>
            <a:r>
              <a:rPr lang="en-US" dirty="0"/>
              <a:t> by the Actions Console, gives your device access to the Google </a:t>
            </a:r>
          </a:p>
          <a:p>
            <a:pPr marL="0" indent="0">
              <a:buNone/>
            </a:pPr>
            <a:r>
              <a:rPr lang="en-US" dirty="0"/>
              <a:t>Assistant API. The project tracks quota usage and gives you valuable</a:t>
            </a:r>
          </a:p>
          <a:p>
            <a:pPr marL="0" indent="0">
              <a:buNone/>
            </a:pPr>
            <a:r>
              <a:rPr lang="en-US" dirty="0"/>
              <a:t> metrics for the requests made from your device.</a:t>
            </a:r>
            <a:endParaRPr lang="en-IN"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6AD553-789E-4C50-BCC5-5F17F6EAE479}" type="slidenum">
              <a:rPr lang="en-IN" smtClean="0"/>
              <a:t>5</a:t>
            </a:fld>
            <a:endParaRPr lang="en-IN"/>
          </a:p>
        </p:txBody>
      </p:sp>
      <p:pic>
        <p:nvPicPr>
          <p:cNvPr id="3074" name="Picture 2" descr="Image result for AI">
            <a:extLst>
              <a:ext uri="{FF2B5EF4-FFF2-40B4-BE49-F238E27FC236}">
                <a16:creationId xmlns:a16="http://schemas.microsoft.com/office/drawing/2014/main" id="{3E245D34-FF4F-4DB6-82EB-B2DA9B5FF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4533" y="4118030"/>
            <a:ext cx="3371850" cy="13525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90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AEAED-C4A2-4D59-8A15-2E1AF06E2314}"/>
              </a:ext>
            </a:extLst>
          </p:cNvPr>
          <p:cNvSpPr>
            <a:spLocks noGrp="1"/>
          </p:cNvSpPr>
          <p:nvPr>
            <p:ph idx="1"/>
          </p:nvPr>
        </p:nvSpPr>
        <p:spPr/>
        <p:txBody>
          <a:bodyPr/>
          <a:lstStyle/>
          <a:p>
            <a:r>
              <a:rPr lang="en-IN" b="1" i="1" u="sng" dirty="0">
                <a:solidFill>
                  <a:srgbClr val="002060"/>
                </a:solidFill>
              </a:rPr>
              <a:t>Face Recognition</a:t>
            </a:r>
            <a:r>
              <a:rPr lang="en-IN" dirty="0"/>
              <a:t>: </a:t>
            </a:r>
            <a:r>
              <a:rPr lang="en-US" dirty="0"/>
              <a:t>To create a complete project on Face Recognition, we must work on 3 very distinct phases:</a:t>
            </a:r>
          </a:p>
          <a:p>
            <a:pPr>
              <a:buFont typeface="Arial" panose="020B0604020202020204" pitchFamily="34" charset="0"/>
              <a:buChar char="•"/>
            </a:pPr>
            <a:r>
              <a:rPr lang="en-US" dirty="0"/>
              <a:t>Face Detection and Data Gathering</a:t>
            </a:r>
          </a:p>
          <a:p>
            <a:pPr>
              <a:buFont typeface="Arial" panose="020B0604020202020204" pitchFamily="34" charset="0"/>
              <a:buChar char="•"/>
            </a:pPr>
            <a:r>
              <a:rPr lang="en-US" dirty="0"/>
              <a:t>Train the Recognizer</a:t>
            </a:r>
          </a:p>
          <a:p>
            <a:pPr>
              <a:buFont typeface="Arial" panose="020B0604020202020204" pitchFamily="34" charset="0"/>
              <a:buChar char="•"/>
            </a:pPr>
            <a:r>
              <a:rPr lang="en-US" dirty="0"/>
              <a:t>Face Recognition</a:t>
            </a:r>
          </a:p>
          <a:p>
            <a:endParaRPr lang="en-US" dirty="0"/>
          </a:p>
        </p:txBody>
      </p:sp>
      <p:sp>
        <p:nvSpPr>
          <p:cNvPr id="4" name="Date Placeholder 3">
            <a:extLst>
              <a:ext uri="{FF2B5EF4-FFF2-40B4-BE49-F238E27FC236}">
                <a16:creationId xmlns:a16="http://schemas.microsoft.com/office/drawing/2014/main" id="{E1741821-FCF5-4880-859F-9F5288E8DA21}"/>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AFA42D32-0792-46A0-8840-0726614831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A3A7E26-4E8E-4641-91F0-7D48D8F2DA15}"/>
              </a:ext>
            </a:extLst>
          </p:cNvPr>
          <p:cNvSpPr>
            <a:spLocks noGrp="1"/>
          </p:cNvSpPr>
          <p:nvPr>
            <p:ph type="sldNum" sz="quarter" idx="12"/>
          </p:nvPr>
        </p:nvSpPr>
        <p:spPr/>
        <p:txBody>
          <a:bodyPr/>
          <a:lstStyle/>
          <a:p>
            <a:fld id="{DE6AD553-789E-4C50-BCC5-5F17F6EAE479}" type="slidenum">
              <a:rPr lang="en-IN" smtClean="0"/>
              <a:t>6</a:t>
            </a:fld>
            <a:endParaRPr lang="en-IN"/>
          </a:p>
        </p:txBody>
      </p:sp>
      <p:pic>
        <p:nvPicPr>
          <p:cNvPr id="4098" name="Picture 2" descr="Image result for face recognition">
            <a:extLst>
              <a:ext uri="{FF2B5EF4-FFF2-40B4-BE49-F238E27FC236}">
                <a16:creationId xmlns:a16="http://schemas.microsoft.com/office/drawing/2014/main" id="{0EC58F86-CDB7-48FB-AAA8-49B9312A6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947" y="3117274"/>
            <a:ext cx="5261523" cy="244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40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01420"/>
          </a:xfrm>
        </p:spPr>
        <p:txBody>
          <a:bodyPr>
            <a:normAutofit/>
          </a:bodyPr>
          <a:lstStyle/>
          <a:p>
            <a:r>
              <a:rPr lang="en-IN" sz="2400" b="1" dirty="0"/>
              <a:t>Equipment Identified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29115962"/>
              </p:ext>
            </p:extLst>
          </p:nvPr>
        </p:nvGraphicFramePr>
        <p:xfrm>
          <a:off x="1096963" y="1846263"/>
          <a:ext cx="10058400" cy="1969600"/>
        </p:xfrm>
        <a:graphic>
          <a:graphicData uri="http://schemas.openxmlformats.org/drawingml/2006/table">
            <a:tbl>
              <a:tblPr firstRow="1" bandRow="1">
                <a:tableStyleId>{5C22544A-7EE6-4342-B048-85BDC9FD1C3A}</a:tableStyleId>
              </a:tblPr>
              <a:tblGrid>
                <a:gridCol w="1439537">
                  <a:extLst>
                    <a:ext uri="{9D8B030D-6E8A-4147-A177-3AD203B41FA5}">
                      <a16:colId xmlns:a16="http://schemas.microsoft.com/office/drawing/2014/main" val="1831384635"/>
                    </a:ext>
                  </a:extLst>
                </a:gridCol>
                <a:gridCol w="5266063">
                  <a:extLst>
                    <a:ext uri="{9D8B030D-6E8A-4147-A177-3AD203B41FA5}">
                      <a16:colId xmlns:a16="http://schemas.microsoft.com/office/drawing/2014/main" val="1140807320"/>
                    </a:ext>
                  </a:extLst>
                </a:gridCol>
                <a:gridCol w="3352800">
                  <a:extLst>
                    <a:ext uri="{9D8B030D-6E8A-4147-A177-3AD203B41FA5}">
                      <a16:colId xmlns:a16="http://schemas.microsoft.com/office/drawing/2014/main" val="748907758"/>
                    </a:ext>
                  </a:extLst>
                </a:gridCol>
              </a:tblGrid>
              <a:tr h="393920">
                <a:tc>
                  <a:txBody>
                    <a:bodyPr/>
                    <a:lstStyle/>
                    <a:p>
                      <a:pPr algn="ctr"/>
                      <a:r>
                        <a:rPr lang="en-IN" dirty="0" err="1"/>
                        <a:t>S.No</a:t>
                      </a:r>
                      <a:endParaRPr lang="en-IN" dirty="0"/>
                    </a:p>
                  </a:txBody>
                  <a:tcPr/>
                </a:tc>
                <a:tc>
                  <a:txBody>
                    <a:bodyPr/>
                    <a:lstStyle/>
                    <a:p>
                      <a:pPr algn="ctr"/>
                      <a:r>
                        <a:rPr lang="en-IN" dirty="0"/>
                        <a:t>Name of Equipment*</a:t>
                      </a:r>
                    </a:p>
                  </a:txBody>
                  <a:tcPr/>
                </a:tc>
                <a:tc>
                  <a:txBody>
                    <a:bodyPr/>
                    <a:lstStyle/>
                    <a:p>
                      <a:pPr algn="ctr"/>
                      <a:r>
                        <a:rPr lang="en-IN" dirty="0"/>
                        <a:t>Quantity</a:t>
                      </a:r>
                    </a:p>
                  </a:txBody>
                  <a:tcPr/>
                </a:tc>
                <a:extLst>
                  <a:ext uri="{0D108BD9-81ED-4DB2-BD59-A6C34878D82A}">
                    <a16:rowId xmlns:a16="http://schemas.microsoft.com/office/drawing/2014/main" val="3636988847"/>
                  </a:ext>
                </a:extLst>
              </a:tr>
              <a:tr h="393920">
                <a:tc>
                  <a:txBody>
                    <a:bodyPr/>
                    <a:lstStyle/>
                    <a:p>
                      <a:pPr algn="ctr"/>
                      <a:r>
                        <a:rPr lang="en-IN" dirty="0"/>
                        <a:t>1</a:t>
                      </a:r>
                    </a:p>
                  </a:txBody>
                  <a:tcPr/>
                </a:tc>
                <a:tc>
                  <a:txBody>
                    <a:bodyPr/>
                    <a:lstStyle/>
                    <a:p>
                      <a:pPr algn="ctr"/>
                      <a:r>
                        <a:rPr lang="en-IN" dirty="0"/>
                        <a:t>Raspberry Pi</a:t>
                      </a:r>
                    </a:p>
                  </a:txBody>
                  <a:tcPr/>
                </a:tc>
                <a:tc>
                  <a:txBody>
                    <a:bodyPr/>
                    <a:lstStyle/>
                    <a:p>
                      <a:pPr algn="ctr"/>
                      <a:r>
                        <a:rPr lang="en-IN" dirty="0"/>
                        <a:t>1</a:t>
                      </a:r>
                    </a:p>
                  </a:txBody>
                  <a:tcPr/>
                </a:tc>
                <a:extLst>
                  <a:ext uri="{0D108BD9-81ED-4DB2-BD59-A6C34878D82A}">
                    <a16:rowId xmlns:a16="http://schemas.microsoft.com/office/drawing/2014/main" val="1585980959"/>
                  </a:ext>
                </a:extLst>
              </a:tr>
              <a:tr h="393920">
                <a:tc>
                  <a:txBody>
                    <a:bodyPr/>
                    <a:lstStyle/>
                    <a:p>
                      <a:pPr algn="ctr"/>
                      <a:r>
                        <a:rPr lang="en-IN" dirty="0"/>
                        <a:t>2.</a:t>
                      </a:r>
                    </a:p>
                  </a:txBody>
                  <a:tcPr/>
                </a:tc>
                <a:tc>
                  <a:txBody>
                    <a:bodyPr/>
                    <a:lstStyle/>
                    <a:p>
                      <a:pPr algn="ctr"/>
                      <a:r>
                        <a:rPr lang="en-IN" dirty="0"/>
                        <a:t>Camera</a:t>
                      </a:r>
                    </a:p>
                  </a:txBody>
                  <a:tcPr/>
                </a:tc>
                <a:tc>
                  <a:txBody>
                    <a:bodyPr/>
                    <a:lstStyle/>
                    <a:p>
                      <a:pPr algn="ctr"/>
                      <a:r>
                        <a:rPr lang="en-IN" dirty="0"/>
                        <a:t>1</a:t>
                      </a:r>
                    </a:p>
                  </a:txBody>
                  <a:tcPr/>
                </a:tc>
                <a:extLst>
                  <a:ext uri="{0D108BD9-81ED-4DB2-BD59-A6C34878D82A}">
                    <a16:rowId xmlns:a16="http://schemas.microsoft.com/office/drawing/2014/main" val="3945280157"/>
                  </a:ext>
                </a:extLst>
              </a:tr>
              <a:tr h="393920">
                <a:tc>
                  <a:txBody>
                    <a:bodyPr/>
                    <a:lstStyle/>
                    <a:p>
                      <a:pPr algn="ctr"/>
                      <a:r>
                        <a:rPr lang="en-IN" dirty="0"/>
                        <a:t>3.</a:t>
                      </a:r>
                    </a:p>
                  </a:txBody>
                  <a:tcPr/>
                </a:tc>
                <a:tc>
                  <a:txBody>
                    <a:bodyPr/>
                    <a:lstStyle/>
                    <a:p>
                      <a:pPr algn="ctr"/>
                      <a:r>
                        <a:rPr lang="en-IN" dirty="0"/>
                        <a:t>Speaker</a:t>
                      </a:r>
                    </a:p>
                  </a:txBody>
                  <a:tcPr/>
                </a:tc>
                <a:tc>
                  <a:txBody>
                    <a:bodyPr/>
                    <a:lstStyle/>
                    <a:p>
                      <a:pPr algn="ctr"/>
                      <a:r>
                        <a:rPr lang="en-IN" dirty="0"/>
                        <a:t>1</a:t>
                      </a:r>
                    </a:p>
                  </a:txBody>
                  <a:tcPr/>
                </a:tc>
                <a:extLst>
                  <a:ext uri="{0D108BD9-81ED-4DB2-BD59-A6C34878D82A}">
                    <a16:rowId xmlns:a16="http://schemas.microsoft.com/office/drawing/2014/main" val="3717435139"/>
                  </a:ext>
                </a:extLst>
              </a:tr>
              <a:tr h="393920">
                <a:tc>
                  <a:txBody>
                    <a:bodyPr/>
                    <a:lstStyle/>
                    <a:p>
                      <a:pPr algn="ctr"/>
                      <a:r>
                        <a:rPr lang="en-IN" dirty="0"/>
                        <a:t>4.</a:t>
                      </a:r>
                    </a:p>
                  </a:txBody>
                  <a:tcPr/>
                </a:tc>
                <a:tc>
                  <a:txBody>
                    <a:bodyPr/>
                    <a:lstStyle/>
                    <a:p>
                      <a:pPr algn="ctr"/>
                      <a:r>
                        <a:rPr lang="en-IN" dirty="0"/>
                        <a:t>Mic</a:t>
                      </a:r>
                    </a:p>
                  </a:txBody>
                  <a:tcPr/>
                </a:tc>
                <a:tc>
                  <a:txBody>
                    <a:bodyPr/>
                    <a:lstStyle/>
                    <a:p>
                      <a:pPr algn="ctr"/>
                      <a:r>
                        <a:rPr lang="en-IN" dirty="0"/>
                        <a:t>1</a:t>
                      </a:r>
                    </a:p>
                  </a:txBody>
                  <a:tcPr/>
                </a:tc>
                <a:extLst>
                  <a:ext uri="{0D108BD9-81ED-4DB2-BD59-A6C34878D82A}">
                    <a16:rowId xmlns:a16="http://schemas.microsoft.com/office/drawing/2014/main" val="3909837367"/>
                  </a:ext>
                </a:extLst>
              </a:tr>
            </a:tbl>
          </a:graphicData>
        </a:graphic>
      </p:graphicFrame>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6AD553-789E-4C50-BCC5-5F17F6EAE479}" type="slidenum">
              <a:rPr lang="en-IN" smtClean="0"/>
              <a:t>7</a:t>
            </a:fld>
            <a:endParaRPr lang="en-IN"/>
          </a:p>
        </p:txBody>
      </p:sp>
      <p:sp>
        <p:nvSpPr>
          <p:cNvPr id="3" name="TextBox 2">
            <a:extLst>
              <a:ext uri="{FF2B5EF4-FFF2-40B4-BE49-F238E27FC236}">
                <a16:creationId xmlns:a16="http://schemas.microsoft.com/office/drawing/2014/main" id="{F1CE7506-0B6E-45F3-A931-05343D10153C}"/>
              </a:ext>
            </a:extLst>
          </p:cNvPr>
          <p:cNvSpPr txBox="1"/>
          <p:nvPr/>
        </p:nvSpPr>
        <p:spPr>
          <a:xfrm>
            <a:off x="9580098" y="5359791"/>
            <a:ext cx="2419643" cy="954107"/>
          </a:xfrm>
          <a:prstGeom prst="rect">
            <a:avLst/>
          </a:prstGeom>
          <a:noFill/>
        </p:spPr>
        <p:txBody>
          <a:bodyPr wrap="square" rtlCol="0">
            <a:spAutoFit/>
          </a:bodyPr>
          <a:lstStyle/>
          <a:p>
            <a:pPr marL="171450" indent="-171450">
              <a:buFont typeface="Footlight MT Light" panose="0204060206030A020304" pitchFamily="18" charset="0"/>
              <a:buChar char="*"/>
            </a:pPr>
            <a:r>
              <a:rPr lang="en-US" sz="1400" dirty="0">
                <a:solidFill>
                  <a:srgbClr val="FF0000"/>
                </a:solidFill>
                <a:latin typeface="Footlight MT Light" panose="0204060206030A020304" pitchFamily="18" charset="0"/>
              </a:rPr>
              <a:t>These equipment are the ones as per the plan. May vary as we proceed with the project.</a:t>
            </a:r>
          </a:p>
        </p:txBody>
      </p:sp>
    </p:spTree>
    <p:extLst>
      <p:ext uri="{BB962C8B-B14F-4D97-AF65-F5344CB8AC3E}">
        <p14:creationId xmlns:p14="http://schemas.microsoft.com/office/powerpoint/2010/main" val="421026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807" y="-182880"/>
            <a:ext cx="10058400" cy="671758"/>
          </a:xfrm>
        </p:spPr>
        <p:txBody>
          <a:bodyPr>
            <a:noAutofit/>
          </a:bodyPr>
          <a:lstStyle/>
          <a:p>
            <a:r>
              <a:rPr lang="en-IN" sz="2400" b="1" dirty="0"/>
              <a:t>Timeline Chart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97601912"/>
              </p:ext>
            </p:extLst>
          </p:nvPr>
        </p:nvGraphicFramePr>
        <p:xfrm>
          <a:off x="407963" y="457200"/>
          <a:ext cx="11012229" cy="5889127"/>
        </p:xfrm>
        <a:graphic>
          <a:graphicData uri="http://schemas.openxmlformats.org/drawingml/2006/table">
            <a:tbl>
              <a:tblPr firstRow="1" bandRow="1">
                <a:tableStyleId>{5C22544A-7EE6-4342-B048-85BDC9FD1C3A}</a:tableStyleId>
              </a:tblPr>
              <a:tblGrid>
                <a:gridCol w="1322829">
                  <a:extLst>
                    <a:ext uri="{9D8B030D-6E8A-4147-A177-3AD203B41FA5}">
                      <a16:colId xmlns:a16="http://schemas.microsoft.com/office/drawing/2014/main" val="2072520850"/>
                    </a:ext>
                  </a:extLst>
                </a:gridCol>
                <a:gridCol w="894169">
                  <a:extLst>
                    <a:ext uri="{9D8B030D-6E8A-4147-A177-3AD203B41FA5}">
                      <a16:colId xmlns:a16="http://schemas.microsoft.com/office/drawing/2014/main" val="3880897432"/>
                    </a:ext>
                  </a:extLst>
                </a:gridCol>
                <a:gridCol w="644911">
                  <a:extLst>
                    <a:ext uri="{9D8B030D-6E8A-4147-A177-3AD203B41FA5}">
                      <a16:colId xmlns:a16="http://schemas.microsoft.com/office/drawing/2014/main" val="1022545074"/>
                    </a:ext>
                  </a:extLst>
                </a:gridCol>
                <a:gridCol w="134510">
                  <a:extLst>
                    <a:ext uri="{9D8B030D-6E8A-4147-A177-3AD203B41FA5}">
                      <a16:colId xmlns:a16="http://schemas.microsoft.com/office/drawing/2014/main" val="973256774"/>
                    </a:ext>
                  </a:extLst>
                </a:gridCol>
                <a:gridCol w="884280">
                  <a:extLst>
                    <a:ext uri="{9D8B030D-6E8A-4147-A177-3AD203B41FA5}">
                      <a16:colId xmlns:a16="http://schemas.microsoft.com/office/drawing/2014/main" val="125885907"/>
                    </a:ext>
                  </a:extLst>
                </a:gridCol>
                <a:gridCol w="1018790">
                  <a:extLst>
                    <a:ext uri="{9D8B030D-6E8A-4147-A177-3AD203B41FA5}">
                      <a16:colId xmlns:a16="http://schemas.microsoft.com/office/drawing/2014/main" val="1309295432"/>
                    </a:ext>
                  </a:extLst>
                </a:gridCol>
                <a:gridCol w="1018790">
                  <a:extLst>
                    <a:ext uri="{9D8B030D-6E8A-4147-A177-3AD203B41FA5}">
                      <a16:colId xmlns:a16="http://schemas.microsoft.com/office/drawing/2014/main" val="226033871"/>
                    </a:ext>
                  </a:extLst>
                </a:gridCol>
                <a:gridCol w="1018790">
                  <a:extLst>
                    <a:ext uri="{9D8B030D-6E8A-4147-A177-3AD203B41FA5}">
                      <a16:colId xmlns:a16="http://schemas.microsoft.com/office/drawing/2014/main" val="2947490564"/>
                    </a:ext>
                  </a:extLst>
                </a:gridCol>
                <a:gridCol w="1018790">
                  <a:extLst>
                    <a:ext uri="{9D8B030D-6E8A-4147-A177-3AD203B41FA5}">
                      <a16:colId xmlns:a16="http://schemas.microsoft.com/office/drawing/2014/main" val="2421771166"/>
                    </a:ext>
                  </a:extLst>
                </a:gridCol>
                <a:gridCol w="1018790">
                  <a:extLst>
                    <a:ext uri="{9D8B030D-6E8A-4147-A177-3AD203B41FA5}">
                      <a16:colId xmlns:a16="http://schemas.microsoft.com/office/drawing/2014/main" val="2357533972"/>
                    </a:ext>
                  </a:extLst>
                </a:gridCol>
                <a:gridCol w="1018790">
                  <a:extLst>
                    <a:ext uri="{9D8B030D-6E8A-4147-A177-3AD203B41FA5}">
                      <a16:colId xmlns:a16="http://schemas.microsoft.com/office/drawing/2014/main" val="1974150742"/>
                    </a:ext>
                  </a:extLst>
                </a:gridCol>
                <a:gridCol w="1018790">
                  <a:extLst>
                    <a:ext uri="{9D8B030D-6E8A-4147-A177-3AD203B41FA5}">
                      <a16:colId xmlns:a16="http://schemas.microsoft.com/office/drawing/2014/main" val="1552762448"/>
                    </a:ext>
                  </a:extLst>
                </a:gridCol>
              </a:tblGrid>
              <a:tr h="348999">
                <a:tc>
                  <a:txBody>
                    <a:bodyPr/>
                    <a:lstStyle/>
                    <a:p>
                      <a:r>
                        <a:rPr lang="en-IN" dirty="0"/>
                        <a:t>Delivery</a:t>
                      </a:r>
                    </a:p>
                  </a:txBody>
                  <a:tcPr/>
                </a:tc>
                <a:tc>
                  <a:txBody>
                    <a:bodyPr/>
                    <a:lstStyle/>
                    <a:p>
                      <a:endParaRPr lang="en-IN" dirty="0"/>
                    </a:p>
                  </a:txBody>
                  <a:tcPr/>
                </a:tc>
                <a:tc>
                  <a:txBody>
                    <a:bodyPr/>
                    <a:lstStyle/>
                    <a:p>
                      <a:endParaRPr lang="en-IN" dirty="0"/>
                    </a:p>
                  </a:txBody>
                  <a:tcPr/>
                </a:tc>
                <a:tc gridSpan="2">
                  <a:txBody>
                    <a:bodyPr/>
                    <a:lstStyle/>
                    <a:p>
                      <a:endParaRPr lang="en-IN"/>
                    </a:p>
                  </a:txBody>
                  <a:tcPr/>
                </a:tc>
                <a:tc hMerge="1">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FF0000"/>
                    </a:solidFill>
                  </a:tcPr>
                </a:tc>
                <a:extLst>
                  <a:ext uri="{0D108BD9-81ED-4DB2-BD59-A6C34878D82A}">
                    <a16:rowId xmlns:a16="http://schemas.microsoft.com/office/drawing/2014/main" val="2811242162"/>
                  </a:ext>
                </a:extLst>
              </a:tr>
              <a:tr h="348999">
                <a:tc>
                  <a:txBody>
                    <a:bodyPr/>
                    <a:lstStyle/>
                    <a:p>
                      <a:pPr algn="ctr"/>
                      <a:r>
                        <a:rPr lang="en-IN" dirty="0"/>
                        <a:t>Testing </a:t>
                      </a:r>
                    </a:p>
                  </a:txBody>
                  <a:tcPr anchor="ctr"/>
                </a:tc>
                <a:tc>
                  <a:txBody>
                    <a:bodyPr/>
                    <a:lstStyle/>
                    <a:p>
                      <a:endParaRPr lang="en-IN"/>
                    </a:p>
                  </a:txBody>
                  <a:tcPr/>
                </a:tc>
                <a:tc>
                  <a:txBody>
                    <a:bodyPr/>
                    <a:lstStyle/>
                    <a:p>
                      <a:endParaRPr lang="en-IN" dirty="0"/>
                    </a:p>
                  </a:txBody>
                  <a:tcPr/>
                </a:tc>
                <a:tc gridSpan="2">
                  <a:txBody>
                    <a:bodyPr/>
                    <a:lstStyle/>
                    <a:p>
                      <a:endParaRPr lang="en-IN"/>
                    </a:p>
                  </a:txBody>
                  <a:tcPr/>
                </a:tc>
                <a:tc hMerge="1">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FF0000"/>
                    </a:solidFill>
                  </a:tcPr>
                </a:tc>
                <a:tc>
                  <a:txBody>
                    <a:bodyPr/>
                    <a:lstStyle/>
                    <a:p>
                      <a:endParaRPr lang="en-IN"/>
                    </a:p>
                  </a:txBody>
                  <a:tcPr/>
                </a:tc>
                <a:extLst>
                  <a:ext uri="{0D108BD9-81ED-4DB2-BD59-A6C34878D82A}">
                    <a16:rowId xmlns:a16="http://schemas.microsoft.com/office/drawing/2014/main" val="571069343"/>
                  </a:ext>
                </a:extLst>
              </a:tr>
              <a:tr h="610748">
                <a:tc>
                  <a:txBody>
                    <a:bodyPr/>
                    <a:lstStyle/>
                    <a:p>
                      <a:pPr algn="ctr"/>
                      <a:r>
                        <a:rPr lang="en-IN" dirty="0"/>
                        <a:t>Integration with IDE</a:t>
                      </a:r>
                    </a:p>
                  </a:txBody>
                  <a:tcPr anchor="ctr"/>
                </a:tc>
                <a:tc>
                  <a:txBody>
                    <a:bodyPr/>
                    <a:lstStyle/>
                    <a:p>
                      <a:endParaRPr lang="en-IN"/>
                    </a:p>
                  </a:txBody>
                  <a:tcPr/>
                </a:tc>
                <a:tc>
                  <a:txBody>
                    <a:bodyPr/>
                    <a:lstStyle/>
                    <a:p>
                      <a:endParaRPr lang="en-IN"/>
                    </a:p>
                  </a:txBody>
                  <a:tcPr/>
                </a:tc>
                <a:tc gridSpan="2">
                  <a:txBody>
                    <a:bodyPr/>
                    <a:lstStyle/>
                    <a:p>
                      <a:endParaRPr lang="en-IN"/>
                    </a:p>
                  </a:txBody>
                  <a:tcPr/>
                </a:tc>
                <a:tc hMerge="1">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gridSpan="2">
                  <a:txBody>
                    <a:bodyPr/>
                    <a:lstStyle/>
                    <a:p>
                      <a:endParaRPr lang="en-IN" dirty="0"/>
                    </a:p>
                  </a:txBody>
                  <a:tcPr>
                    <a:solidFill>
                      <a:srgbClr val="FF0000"/>
                    </a:solidFill>
                  </a:tcPr>
                </a:tc>
                <a:tc hMerge="1">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76393795"/>
                  </a:ext>
                </a:extLst>
              </a:tr>
              <a:tr h="1134247">
                <a:tc>
                  <a:txBody>
                    <a:bodyPr/>
                    <a:lstStyle/>
                    <a:p>
                      <a:pPr algn="ctr"/>
                      <a:r>
                        <a:rPr lang="en-IN" dirty="0"/>
                        <a:t>Coding</a:t>
                      </a:r>
                      <a:r>
                        <a:rPr lang="en-IN" sz="1800" kern="1200" dirty="0">
                          <a:solidFill>
                            <a:schemeClr val="dk1"/>
                          </a:solidFill>
                          <a:latin typeface="+mn-lt"/>
                          <a:ea typeface="+mn-ea"/>
                          <a:cs typeface="+mn-cs"/>
                        </a:rPr>
                        <a:t> –</a:t>
                      </a:r>
                      <a:r>
                        <a:rPr lang="en-IN" sz="1800" kern="1200" baseline="0" dirty="0">
                          <a:solidFill>
                            <a:schemeClr val="dk1"/>
                          </a:solidFill>
                          <a:latin typeface="+mn-lt"/>
                          <a:ea typeface="+mn-ea"/>
                          <a:cs typeface="+mn-cs"/>
                        </a:rPr>
                        <a:t> Raspberry Pi(Python based)</a:t>
                      </a:r>
                      <a:endParaRPr lang="en-IN" dirty="0"/>
                    </a:p>
                  </a:txBody>
                  <a:tcPr anchor="ctr"/>
                </a:tc>
                <a:tc>
                  <a:txBody>
                    <a:bodyPr/>
                    <a:lstStyle/>
                    <a:p>
                      <a:endParaRPr lang="en-IN"/>
                    </a:p>
                  </a:txBody>
                  <a:tcPr/>
                </a:tc>
                <a:tc>
                  <a:txBody>
                    <a:bodyPr/>
                    <a:lstStyle/>
                    <a:p>
                      <a:endParaRPr lang="en-IN"/>
                    </a:p>
                  </a:txBody>
                  <a:tcPr/>
                </a:tc>
                <a:tc gridSpan="2">
                  <a:txBody>
                    <a:bodyPr/>
                    <a:lstStyle/>
                    <a:p>
                      <a:endParaRPr lang="en-IN"/>
                    </a:p>
                  </a:txBody>
                  <a:tcPr/>
                </a:tc>
                <a:tc hMerge="1">
                  <a:txBody>
                    <a:bodyPr/>
                    <a:lstStyle/>
                    <a:p>
                      <a:endParaRPr lang="en-IN"/>
                    </a:p>
                  </a:txBody>
                  <a:tcPr/>
                </a:tc>
                <a:tc>
                  <a:txBody>
                    <a:bodyPr/>
                    <a:lstStyle/>
                    <a:p>
                      <a:endParaRPr lang="en-IN" dirty="0"/>
                    </a:p>
                  </a:txBody>
                  <a:tcPr/>
                </a:tc>
                <a:tc gridSpan="2">
                  <a:txBody>
                    <a:bodyPr/>
                    <a:lstStyle/>
                    <a:p>
                      <a:endParaRPr lang="en-IN" dirty="0"/>
                    </a:p>
                  </a:txBody>
                  <a:tcPr>
                    <a:solidFill>
                      <a:srgbClr val="FF0000"/>
                    </a:solidFill>
                  </a:tcPr>
                </a:tc>
                <a:tc hMerge="1">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46800806"/>
                  </a:ext>
                </a:extLst>
              </a:tr>
              <a:tr h="610748">
                <a:tc>
                  <a:txBody>
                    <a:bodyPr/>
                    <a:lstStyle/>
                    <a:p>
                      <a:pPr algn="ctr"/>
                      <a:r>
                        <a:rPr lang="en-IN" dirty="0"/>
                        <a:t>Hardware Analysis</a:t>
                      </a:r>
                    </a:p>
                  </a:txBody>
                  <a:tcPr anchor="ctr"/>
                </a:tc>
                <a:tc>
                  <a:txBody>
                    <a:bodyPr/>
                    <a:lstStyle/>
                    <a:p>
                      <a:endParaRPr lang="en-IN"/>
                    </a:p>
                  </a:txBody>
                  <a:tcPr/>
                </a:tc>
                <a:tc>
                  <a:txBody>
                    <a:bodyPr/>
                    <a:lstStyle/>
                    <a:p>
                      <a:endParaRPr lang="en-IN"/>
                    </a:p>
                  </a:txBody>
                  <a:tcPr/>
                </a:tc>
                <a:tc gridSpan="2">
                  <a:txBody>
                    <a:bodyPr/>
                    <a:lstStyle/>
                    <a:p>
                      <a:endParaRPr lang="en-IN" sz="1800" kern="1200" dirty="0">
                        <a:solidFill>
                          <a:schemeClr val="dk1"/>
                        </a:solidFill>
                        <a:latin typeface="+mn-lt"/>
                        <a:ea typeface="+mn-ea"/>
                        <a:cs typeface="+mn-cs"/>
                      </a:endParaRPr>
                    </a:p>
                  </a:txBody>
                  <a:tcPr/>
                </a:tc>
                <a:tc hMerge="1">
                  <a:txBody>
                    <a:bodyPr/>
                    <a:lstStyle/>
                    <a:p>
                      <a:endParaRPr lang="en-IN" sz="1800" kern="1200" dirty="0">
                        <a:solidFill>
                          <a:schemeClr val="dk1"/>
                        </a:solidFill>
                        <a:latin typeface="+mn-lt"/>
                        <a:ea typeface="+mn-ea"/>
                        <a:cs typeface="+mn-cs"/>
                      </a:endParaRPr>
                    </a:p>
                  </a:txBody>
                  <a:tcPr/>
                </a:tc>
                <a:tc>
                  <a:txBody>
                    <a:bodyPr/>
                    <a:lstStyle/>
                    <a:p>
                      <a:endParaRPr lang="en-IN" sz="1800" kern="1200" dirty="0">
                        <a:solidFill>
                          <a:schemeClr val="dk1"/>
                        </a:solidFill>
                        <a:latin typeface="+mn-lt"/>
                        <a:ea typeface="+mn-ea"/>
                        <a:cs typeface="+mn-cs"/>
                      </a:endParaRPr>
                    </a:p>
                  </a:txBody>
                  <a:tcPr>
                    <a:solidFill>
                      <a:srgbClr val="FF0000"/>
                    </a:solidFill>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47083881"/>
                  </a:ext>
                </a:extLst>
              </a:tr>
              <a:tr h="8724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err="1"/>
                        <a:t>Pbm</a:t>
                      </a:r>
                      <a:r>
                        <a:rPr lang="en-IN" dirty="0"/>
                        <a:t> Identified</a:t>
                      </a:r>
                    </a:p>
                    <a:p>
                      <a:pPr algn="ctr"/>
                      <a:endParaRPr lang="en-IN" dirty="0"/>
                    </a:p>
                  </a:txBody>
                  <a:tcPr anchor="ctr"/>
                </a:tc>
                <a:tc>
                  <a:txBody>
                    <a:bodyPr/>
                    <a:lstStyle/>
                    <a:p>
                      <a:endParaRPr lang="en-IN"/>
                    </a:p>
                  </a:txBody>
                  <a:tcPr/>
                </a:tc>
                <a:tc gridSpan="3">
                  <a:txBody>
                    <a:bodyPr/>
                    <a:lstStyle/>
                    <a:p>
                      <a:endParaRPr lang="en-IN" sz="1800" kern="1200" dirty="0">
                        <a:solidFill>
                          <a:schemeClr val="dk1"/>
                        </a:solidFill>
                        <a:latin typeface="+mn-lt"/>
                        <a:ea typeface="+mn-ea"/>
                        <a:cs typeface="+mn-cs"/>
                      </a:endParaRPr>
                    </a:p>
                  </a:txBody>
                  <a:tcPr>
                    <a:solidFill>
                      <a:srgbClr val="FF0000"/>
                    </a:solidFill>
                  </a:tcPr>
                </a:tc>
                <a:tc hMerge="1">
                  <a:txBody>
                    <a:bodyPr/>
                    <a:lstStyle/>
                    <a:p>
                      <a:endParaRPr lang="en-IN" sz="1800" kern="1200" dirty="0">
                        <a:solidFill>
                          <a:schemeClr val="dk1"/>
                        </a:solidFill>
                        <a:latin typeface="+mn-lt"/>
                        <a:ea typeface="+mn-ea"/>
                        <a:cs typeface="+mn-cs"/>
                      </a:endParaRPr>
                    </a:p>
                  </a:txBody>
                  <a:tcPr>
                    <a:solidFill>
                      <a:srgbClr val="FF0000"/>
                    </a:solidFill>
                  </a:tcPr>
                </a:tc>
                <a:tc hMerge="1">
                  <a:txBody>
                    <a:bodyPr/>
                    <a:lstStyle/>
                    <a:p>
                      <a:endParaRPr lang="en-IN" sz="1800" kern="1200" dirty="0">
                        <a:solidFill>
                          <a:schemeClr val="dk1"/>
                        </a:solidFill>
                        <a:latin typeface="+mn-lt"/>
                        <a:ea typeface="+mn-ea"/>
                        <a:cs typeface="+mn-cs"/>
                      </a:endParaRPr>
                    </a:p>
                  </a:txBody>
                  <a:tcPr>
                    <a:solidFill>
                      <a:srgbClr val="FF0000"/>
                    </a:solidFill>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58917116"/>
                  </a:ext>
                </a:extLst>
              </a:tr>
              <a:tr h="610748">
                <a:tc>
                  <a:txBody>
                    <a:bodyPr/>
                    <a:lstStyle/>
                    <a:p>
                      <a:pPr algn="ctr"/>
                      <a:r>
                        <a:rPr lang="en-IN" dirty="0"/>
                        <a:t>Literature Survey</a:t>
                      </a:r>
                    </a:p>
                  </a:txBody>
                  <a:tcPr anchor="ctr"/>
                </a:tc>
                <a:tc>
                  <a:txBody>
                    <a:bodyPr/>
                    <a:lstStyle/>
                    <a:p>
                      <a:endParaRPr lang="en-IN" dirty="0"/>
                    </a:p>
                  </a:txBody>
                  <a:tcPr>
                    <a:solidFill>
                      <a:srgbClr val="FF0000"/>
                    </a:solidFill>
                  </a:tcPr>
                </a:tc>
                <a:tc gridSpan="2">
                  <a:txBody>
                    <a:bodyPr/>
                    <a:lstStyle/>
                    <a:p>
                      <a:endParaRPr lang="en-IN" dirty="0"/>
                    </a:p>
                  </a:txBody>
                  <a:tcPr/>
                </a:tc>
                <a:tc hMerge="1">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85667419"/>
                  </a:ext>
                </a:extLst>
              </a:tr>
              <a:tr h="1134247">
                <a:tc>
                  <a:txBody>
                    <a:bodyPr/>
                    <a:lstStyle/>
                    <a:p>
                      <a:pPr algn="ctr"/>
                      <a:r>
                        <a:rPr lang="en-IN" dirty="0"/>
                        <a:t>Modules</a:t>
                      </a:r>
                    </a:p>
                  </a:txBody>
                  <a:tcPr anchor="ctr"/>
                </a:tc>
                <a:tc>
                  <a:txBody>
                    <a:bodyPr/>
                    <a:lstStyle/>
                    <a:p>
                      <a:pPr algn="ctr"/>
                      <a:r>
                        <a:rPr lang="en-IN" dirty="0"/>
                        <a:t>Dec 1-4 Week</a:t>
                      </a:r>
                    </a:p>
                  </a:txBody>
                  <a:tcPr anchor="ctr"/>
                </a:tc>
                <a:tc gridSpan="2">
                  <a:txBody>
                    <a:bodyPr/>
                    <a:lstStyle/>
                    <a:p>
                      <a:pPr algn="ctr"/>
                      <a:r>
                        <a:rPr lang="en-IN" dirty="0"/>
                        <a:t>Jan 1</a:t>
                      </a:r>
                      <a:r>
                        <a:rPr lang="en-IN" baseline="30000" dirty="0"/>
                        <a:t>st</a:t>
                      </a:r>
                      <a:r>
                        <a:rPr lang="en-IN" dirty="0"/>
                        <a:t> Week</a:t>
                      </a:r>
                    </a:p>
                  </a:txBody>
                  <a:tcPr anchor="ctr"/>
                </a:tc>
                <a:tc hMerge="1">
                  <a:txBody>
                    <a:bodyPr/>
                    <a:lstStyle/>
                    <a:p>
                      <a:pPr algn="ctr"/>
                      <a:r>
                        <a:rPr lang="en-IN" dirty="0"/>
                        <a:t>Jan 2</a:t>
                      </a:r>
                      <a:r>
                        <a:rPr lang="en-IN" baseline="30000" dirty="0"/>
                        <a:t>nd</a:t>
                      </a:r>
                      <a:r>
                        <a:rPr lang="en-IN" dirty="0"/>
                        <a:t> Week </a:t>
                      </a:r>
                    </a:p>
                  </a:txBody>
                  <a:tcPr anchor="ctr"/>
                </a:tc>
                <a:tc>
                  <a:txBody>
                    <a:bodyPr/>
                    <a:lstStyle/>
                    <a:p>
                      <a:pPr algn="ctr"/>
                      <a:r>
                        <a:rPr lang="en-IN" dirty="0"/>
                        <a:t>Jan 2</a:t>
                      </a:r>
                      <a:r>
                        <a:rPr lang="en-IN" baseline="30000" dirty="0"/>
                        <a:t>nd</a:t>
                      </a:r>
                      <a:r>
                        <a:rPr lang="en-IN" dirty="0"/>
                        <a:t> Week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r>
                        <a:rPr lang="en-IN" baseline="30000" dirty="0"/>
                        <a:t>rd</a:t>
                      </a:r>
                      <a:r>
                        <a:rPr lang="en-IN" dirty="0"/>
                        <a:t> &amp;4</a:t>
                      </a:r>
                      <a:r>
                        <a:rPr lang="en-IN" baseline="30000" dirty="0"/>
                        <a:t>th</a:t>
                      </a:r>
                      <a:r>
                        <a:rPr lang="en-IN" dirty="0"/>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Feb 1</a:t>
                      </a:r>
                      <a:r>
                        <a:rPr lang="en-IN" baseline="30000" dirty="0"/>
                        <a:t>st</a:t>
                      </a:r>
                      <a:r>
                        <a:rPr lang="en-IN" dirty="0"/>
                        <a:t> Week </a:t>
                      </a:r>
                    </a:p>
                  </a:txBody>
                  <a:tcPr anchor="ctr"/>
                </a:tc>
                <a:tc>
                  <a:txBody>
                    <a:bodyPr/>
                    <a:lstStyle/>
                    <a:p>
                      <a:pPr algn="ctr"/>
                      <a:r>
                        <a:rPr lang="en-IN" dirty="0"/>
                        <a:t>Feb 2</a:t>
                      </a:r>
                      <a:r>
                        <a:rPr lang="en-IN" baseline="30000" dirty="0"/>
                        <a:t>nd</a:t>
                      </a:r>
                      <a:r>
                        <a:rPr lang="en-IN" dirty="0"/>
                        <a:t> Week </a:t>
                      </a:r>
                    </a:p>
                  </a:txBody>
                  <a:tcPr anchor="ctr"/>
                </a:tc>
                <a:tc>
                  <a:txBody>
                    <a:bodyPr/>
                    <a:lstStyle/>
                    <a:p>
                      <a:pPr algn="ctr"/>
                      <a:r>
                        <a:rPr lang="en-IN" dirty="0"/>
                        <a:t>3</a:t>
                      </a:r>
                      <a:r>
                        <a:rPr lang="en-IN" baseline="30000" dirty="0"/>
                        <a:t>rd</a:t>
                      </a:r>
                      <a:r>
                        <a:rPr lang="en-IN" dirty="0"/>
                        <a:t> </a:t>
                      </a:r>
                    </a:p>
                  </a:txBody>
                  <a:tcPr anchor="ctr"/>
                </a:tc>
                <a:tc>
                  <a:txBody>
                    <a:bodyPr/>
                    <a:lstStyle/>
                    <a:p>
                      <a:pPr algn="ctr"/>
                      <a:r>
                        <a:rPr lang="en-IN" dirty="0"/>
                        <a:t>4</a:t>
                      </a:r>
                      <a:r>
                        <a:rPr lang="en-IN" baseline="30000" dirty="0"/>
                        <a:t>th</a:t>
                      </a:r>
                      <a:r>
                        <a:rPr lang="en-IN" dirty="0"/>
                        <a:t> </a:t>
                      </a:r>
                    </a:p>
                  </a:txBody>
                  <a:tcPr anchor="ctr"/>
                </a:tc>
                <a:tc>
                  <a:txBody>
                    <a:bodyPr/>
                    <a:lstStyle/>
                    <a:p>
                      <a:r>
                        <a:rPr lang="en-US" dirty="0"/>
                        <a:t>March 1</a:t>
                      </a:r>
                      <a:r>
                        <a:rPr lang="en-US" baseline="30000" dirty="0"/>
                        <a:t>st</a:t>
                      </a:r>
                      <a:r>
                        <a:rPr lang="en-US" dirty="0"/>
                        <a:t> week</a:t>
                      </a:r>
                    </a:p>
                  </a:txBody>
                  <a:tcPr anchor="ctr"/>
                </a:tc>
                <a:tc>
                  <a:txBody>
                    <a:bodyPr/>
                    <a:lstStyle/>
                    <a:p>
                      <a:pPr algn="ctr"/>
                      <a:r>
                        <a:rPr lang="en-IN" dirty="0"/>
                        <a:t>March 2</a:t>
                      </a:r>
                      <a:r>
                        <a:rPr lang="en-IN" baseline="30000" dirty="0"/>
                        <a:t>nd</a:t>
                      </a:r>
                      <a:r>
                        <a:rPr lang="en-IN" dirty="0"/>
                        <a:t> </a:t>
                      </a:r>
                      <a:r>
                        <a:rPr lang="en-IN" baseline="0" dirty="0"/>
                        <a:t>Week</a:t>
                      </a:r>
                      <a:endParaRPr lang="en-IN" dirty="0"/>
                    </a:p>
                  </a:txBody>
                  <a:tcPr anchor="ctr"/>
                </a:tc>
                <a:extLst>
                  <a:ext uri="{0D108BD9-81ED-4DB2-BD59-A6C34878D82A}">
                    <a16:rowId xmlns:a16="http://schemas.microsoft.com/office/drawing/2014/main" val="952832166"/>
                  </a:ext>
                </a:extLst>
              </a:tr>
            </a:tbl>
          </a:graphicData>
        </a:graphic>
      </p:graphicFrame>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6AD553-789E-4C50-BCC5-5F17F6EAE479}" type="slidenum">
              <a:rPr lang="en-IN" smtClean="0"/>
              <a:t>8</a:t>
            </a:fld>
            <a:endParaRPr lang="en-IN"/>
          </a:p>
        </p:txBody>
      </p:sp>
    </p:spTree>
    <p:extLst>
      <p:ext uri="{BB962C8B-B14F-4D97-AF65-F5344CB8AC3E}">
        <p14:creationId xmlns:p14="http://schemas.microsoft.com/office/powerpoint/2010/main" val="49673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31082"/>
          </a:xfrm>
        </p:spPr>
        <p:txBody>
          <a:bodyPr>
            <a:normAutofit/>
          </a:bodyPr>
          <a:lstStyle/>
          <a:p>
            <a:r>
              <a:rPr lang="en-IN" sz="2400" b="1" dirty="0"/>
              <a:t>References</a:t>
            </a:r>
          </a:p>
        </p:txBody>
      </p:sp>
      <p:sp>
        <p:nvSpPr>
          <p:cNvPr id="3" name="Content Placeholder 2"/>
          <p:cNvSpPr>
            <a:spLocks noGrp="1"/>
          </p:cNvSpPr>
          <p:nvPr>
            <p:ph idx="1"/>
          </p:nvPr>
        </p:nvSpPr>
        <p:spPr/>
        <p:txBody>
          <a:bodyPr/>
          <a:lstStyle/>
          <a:p>
            <a:r>
              <a:rPr lang="en-IN" dirty="0"/>
              <a:t>1. </a:t>
            </a:r>
            <a:r>
              <a:rPr lang="en-IN" dirty="0">
                <a:hlinkClick r:id="rId2"/>
              </a:rPr>
              <a:t>https://www.raspberrypi.org/blog/learning-python-with-raspberry-pi/</a:t>
            </a:r>
            <a:endParaRPr lang="en-IN" dirty="0"/>
          </a:p>
          <a:p>
            <a:r>
              <a:rPr lang="en-IN" dirty="0"/>
              <a:t>2. https://www.hackster.io/Rjuarez7/raspberry-pi-3-face-detection-in-python-2-and-opencv-2-2b06bf</a:t>
            </a:r>
          </a:p>
          <a:p>
            <a:r>
              <a:rPr lang="en-IN" dirty="0"/>
              <a:t>3. </a:t>
            </a:r>
            <a:r>
              <a:rPr lang="en-IN" dirty="0">
                <a:hlinkClick r:id="rId3"/>
              </a:rPr>
              <a:t>https://www.instructables.com/id/Google-Assistant-on-a-Raspberry-Pi/</a:t>
            </a:r>
            <a:endParaRPr lang="en-IN" dirty="0"/>
          </a:p>
          <a:p>
            <a:r>
              <a:rPr lang="en-IN" dirty="0"/>
              <a:t>4. </a:t>
            </a:r>
            <a:r>
              <a:rPr lang="en-IN" dirty="0">
                <a:hlinkClick r:id="rId4"/>
              </a:rPr>
              <a:t>https://www.irjet.net/archives/V5/i6/IRJET-V5I6306.pdf</a:t>
            </a:r>
            <a:endParaRPr lang="en-IN" dirty="0"/>
          </a:p>
          <a:p>
            <a:r>
              <a:rPr lang="en-IN" dirty="0"/>
              <a:t>5. https://www.hackster.io/mjrobot/real-time-face-recognition-an-end-to-end-project-a10826</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6AD553-789E-4C50-BCC5-5F17F6EAE479}" type="slidenum">
              <a:rPr lang="en-IN" smtClean="0"/>
              <a:t>9</a:t>
            </a:fld>
            <a:endParaRPr lang="en-IN"/>
          </a:p>
        </p:txBody>
      </p:sp>
    </p:spTree>
    <p:extLst>
      <p:ext uri="{BB962C8B-B14F-4D97-AF65-F5344CB8AC3E}">
        <p14:creationId xmlns:p14="http://schemas.microsoft.com/office/powerpoint/2010/main" val="4251966714"/>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197</TotalTime>
  <Words>648</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Cambria</vt:lpstr>
      <vt:lpstr>Footlight MT Light</vt:lpstr>
      <vt:lpstr>Monotype Corsiva</vt:lpstr>
      <vt:lpstr>Wingdings</vt:lpstr>
      <vt:lpstr>Retrospect</vt:lpstr>
      <vt:lpstr>1_Retrospect</vt:lpstr>
      <vt:lpstr>               READING EYE FOR THE BLIND </vt:lpstr>
      <vt:lpstr>Agenda</vt:lpstr>
      <vt:lpstr>Abstract</vt:lpstr>
      <vt:lpstr>PowerPoint Presentation</vt:lpstr>
      <vt:lpstr>Module Identification</vt:lpstr>
      <vt:lpstr>PowerPoint Presentation</vt:lpstr>
      <vt:lpstr>Equipment Identified</vt:lpstr>
      <vt:lpstr>Timeline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Green House</dc:title>
  <dc:creator>VIT-AP-41</dc:creator>
  <cp:lastModifiedBy>pavan a b pavan kumar</cp:lastModifiedBy>
  <cp:revision>31</cp:revision>
  <dcterms:created xsi:type="dcterms:W3CDTF">2017-09-07T06:08:11Z</dcterms:created>
  <dcterms:modified xsi:type="dcterms:W3CDTF">2024-02-12T06:48:53Z</dcterms:modified>
</cp:coreProperties>
</file>