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9816CB-0E1B-4AD7-AE09-8011EF13D0A1}">
  <a:tblStyle styleId="{E49816CB-0E1B-4AD7-AE09-8011EF13D0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0655078a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0655078a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0655078a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0655078a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0655078a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0655078a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0655078a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0655078a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0655078a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0655078a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0655078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0655078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0655078a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0655078a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0655078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0655078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0655078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0655078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0655078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0655078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0655078a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0655078a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0655078a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0655078a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0655078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0655078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0655078a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0655078a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0655078a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0655078a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73975"/>
            <a:ext cx="85206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500" u="sng"/>
              <a:t>Automated </a:t>
            </a:r>
            <a:r>
              <a:rPr b="1" i="1" lang="en" sz="4500" u="sng"/>
              <a:t>Recruitment</a:t>
            </a:r>
            <a:r>
              <a:rPr b="1" i="1" lang="en" sz="4500" u="sng"/>
              <a:t> </a:t>
            </a:r>
            <a:r>
              <a:rPr b="1" i="1" lang="en" sz="4500" u="sng"/>
              <a:t>Pipeline</a:t>
            </a:r>
            <a:endParaRPr b="1" i="1" sz="45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55300" y="2834125"/>
            <a:ext cx="5376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Kasa Pavan</a:t>
            </a:r>
            <a:endParaRPr b="1" sz="2300"/>
          </a:p>
        </p:txBody>
      </p:sp>
      <p:sp>
        <p:nvSpPr>
          <p:cNvPr id="56" name="Google Shape;56;p13"/>
          <p:cNvSpPr txBox="1"/>
          <p:nvPr/>
        </p:nvSpPr>
        <p:spPr>
          <a:xfrm>
            <a:off x="3982550" y="2372675"/>
            <a:ext cx="62196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</a:rPr>
              <a:t>Infosys Spring Board Internship</a:t>
            </a:r>
            <a:endParaRPr b="1" i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Post-model</a:t>
            </a:r>
            <a:r>
              <a:rPr b="1" i="1" lang="en"/>
              <a:t> Analysis</a:t>
            </a:r>
            <a:endParaRPr b="1" i="1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SHAP Analysis for XGBoost Model with Tf-Idf Embeddings</a:t>
            </a:r>
            <a:endParaRPr i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5" y="1798750"/>
            <a:ext cx="3938775" cy="271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830" y="1798750"/>
            <a:ext cx="4647400" cy="27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1001925" y="4532550"/>
            <a:ext cx="2421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Rejected Person</a:t>
            </a:r>
            <a:endParaRPr b="1" i="1" sz="1800"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930200" y="4650900"/>
            <a:ext cx="2733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Selected Person</a:t>
            </a:r>
            <a:endParaRPr b="1"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Beeswarm plot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817800"/>
            <a:ext cx="4735199" cy="274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971" y="475225"/>
            <a:ext cx="3892650" cy="31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-62175"/>
            <a:ext cx="8520600" cy="4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5275"/>
            <a:ext cx="5145925" cy="35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600" y="1393325"/>
            <a:ext cx="4259349" cy="330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Screening Technique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derived features and </a:t>
            </a:r>
            <a:r>
              <a:rPr lang="en"/>
              <a:t>K-means</a:t>
            </a:r>
            <a:r>
              <a:rPr lang="en"/>
              <a:t> Clustering  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937350" y="2057600"/>
            <a:ext cx="1527900" cy="8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Features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2928050" y="2057600"/>
            <a:ext cx="1527900" cy="89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and approximate Weighting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4918750" y="2063000"/>
            <a:ext cx="1635600" cy="8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3423025" y="3596375"/>
            <a:ext cx="1215900" cy="7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Suitable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5017363" y="3596375"/>
            <a:ext cx="1527900" cy="7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Moderately Suitable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6880675" y="3596375"/>
            <a:ext cx="1341600" cy="7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Suitable</a:t>
            </a:r>
            <a:endParaRPr/>
          </a:p>
        </p:txBody>
      </p:sp>
      <p:cxnSp>
        <p:nvCxnSpPr>
          <p:cNvPr id="164" name="Google Shape;164;p25"/>
          <p:cNvCxnSpPr>
            <a:stCxn id="158" idx="3"/>
            <a:endCxn id="159" idx="1"/>
          </p:cNvCxnSpPr>
          <p:nvPr/>
        </p:nvCxnSpPr>
        <p:spPr>
          <a:xfrm>
            <a:off x="2465250" y="2504150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5"/>
          <p:cNvCxnSpPr>
            <a:stCxn id="159" idx="3"/>
            <a:endCxn id="160" idx="1"/>
          </p:cNvCxnSpPr>
          <p:nvPr/>
        </p:nvCxnSpPr>
        <p:spPr>
          <a:xfrm>
            <a:off x="4455950" y="2504150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5"/>
          <p:cNvCxnSpPr>
            <a:stCxn id="160" idx="2"/>
            <a:endCxn id="161" idx="0"/>
          </p:cNvCxnSpPr>
          <p:nvPr/>
        </p:nvCxnSpPr>
        <p:spPr>
          <a:xfrm rot="5400000">
            <a:off x="4558300" y="2418050"/>
            <a:ext cx="651000" cy="17055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5"/>
          <p:cNvCxnSpPr>
            <a:stCxn id="160" idx="2"/>
            <a:endCxn id="162" idx="0"/>
          </p:cNvCxnSpPr>
          <p:nvPr/>
        </p:nvCxnSpPr>
        <p:spPr>
          <a:xfrm flipH="1" rot="-5400000">
            <a:off x="5433400" y="3248450"/>
            <a:ext cx="651000" cy="447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5"/>
          <p:cNvCxnSpPr>
            <a:stCxn id="160" idx="2"/>
            <a:endCxn id="163" idx="0"/>
          </p:cNvCxnSpPr>
          <p:nvPr/>
        </p:nvCxnSpPr>
        <p:spPr>
          <a:xfrm flipH="1" rot="-5400000">
            <a:off x="6318550" y="2363300"/>
            <a:ext cx="651000" cy="18150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Automation of Mail to HR/Manager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</a:t>
            </a:r>
            <a:r>
              <a:rPr lang="en"/>
              <a:t>a transcript</a:t>
            </a:r>
            <a:r>
              <a:rPr lang="en"/>
              <a:t> of the </a:t>
            </a:r>
            <a:r>
              <a:rPr lang="en"/>
              <a:t>interview,</a:t>
            </a:r>
            <a:r>
              <a:rPr lang="en"/>
              <a:t> job </a:t>
            </a:r>
            <a:r>
              <a:rPr lang="en"/>
              <a:t>description,</a:t>
            </a:r>
            <a:r>
              <a:rPr lang="en"/>
              <a:t> </a:t>
            </a:r>
            <a:r>
              <a:rPr lang="en"/>
              <a:t>and resume.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it to the Preprocessing Class and get the preprocessed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pre processed features to prediction pipeline (Best Models Selected)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the prediction with corresponding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data of person name, person ID, mail, role, and decision.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Automates Mail </a:t>
            </a:r>
            <a:r>
              <a:rPr lang="en"/>
              <a:t>using</a:t>
            </a:r>
            <a:r>
              <a:rPr lang="en"/>
              <a:t> </a:t>
            </a:r>
            <a:r>
              <a:rPr b="1" lang="en"/>
              <a:t>email and smtplib libraries</a:t>
            </a:r>
            <a:r>
              <a:rPr lang="en"/>
              <a:t> in python for concerned managers/HR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725" y="3159700"/>
            <a:ext cx="4953000" cy="18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Process Flow: From Start to Finish</a:t>
            </a:r>
            <a:endParaRPr b="1" i="1"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2077975" y="1313975"/>
            <a:ext cx="2205900" cy="3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2077975" y="1951625"/>
            <a:ext cx="2205900" cy="4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Screening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2077975" y="2894350"/>
            <a:ext cx="22059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Assesment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2077975" y="3783350"/>
            <a:ext cx="22059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</a:t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4506175" y="3595100"/>
            <a:ext cx="968400" cy="7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5090925" y="1881725"/>
            <a:ext cx="2259600" cy="54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Reject</a:t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5372425" y="2762363"/>
            <a:ext cx="2259600" cy="54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Reject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5869150" y="3595100"/>
            <a:ext cx="1879500" cy="54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Select/Reject</a:t>
            </a:r>
            <a:endParaRPr/>
          </a:p>
        </p:txBody>
      </p:sp>
      <p:cxnSp>
        <p:nvCxnSpPr>
          <p:cNvPr id="190" name="Google Shape;190;p27"/>
          <p:cNvCxnSpPr>
            <a:stCxn id="183" idx="3"/>
            <a:endCxn id="187" idx="2"/>
          </p:cNvCxnSpPr>
          <p:nvPr/>
        </p:nvCxnSpPr>
        <p:spPr>
          <a:xfrm>
            <a:off x="4283875" y="2156075"/>
            <a:ext cx="80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7"/>
          <p:cNvCxnSpPr>
            <a:stCxn id="185" idx="3"/>
            <a:endCxn id="186" idx="0"/>
          </p:cNvCxnSpPr>
          <p:nvPr/>
        </p:nvCxnSpPr>
        <p:spPr>
          <a:xfrm flipH="1" rot="10800000">
            <a:off x="4283875" y="3595250"/>
            <a:ext cx="706500" cy="365700"/>
          </a:xfrm>
          <a:prstGeom prst="curvedConnector4">
            <a:avLst>
              <a:gd fmla="val 15732" name="adj1"/>
              <a:gd fmla="val 16515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7"/>
          <p:cNvCxnSpPr>
            <a:stCxn id="186" idx="6"/>
            <a:endCxn id="189" idx="2"/>
          </p:cNvCxnSpPr>
          <p:nvPr/>
        </p:nvCxnSpPr>
        <p:spPr>
          <a:xfrm flipH="1" rot="10800000">
            <a:off x="5474575" y="3869450"/>
            <a:ext cx="394500" cy="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>
            <a:stCxn id="184" idx="3"/>
            <a:endCxn id="188" idx="2"/>
          </p:cNvCxnSpPr>
          <p:nvPr/>
        </p:nvCxnSpPr>
        <p:spPr>
          <a:xfrm flipH="1" rot="10800000">
            <a:off x="4283875" y="3036850"/>
            <a:ext cx="10887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82" idx="2"/>
            <a:endCxn id="183" idx="0"/>
          </p:cNvCxnSpPr>
          <p:nvPr/>
        </p:nvCxnSpPr>
        <p:spPr>
          <a:xfrm>
            <a:off x="3180925" y="1655375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83" idx="2"/>
            <a:endCxn id="184" idx="0"/>
          </p:cNvCxnSpPr>
          <p:nvPr/>
        </p:nvCxnSpPr>
        <p:spPr>
          <a:xfrm>
            <a:off x="3180925" y="2360525"/>
            <a:ext cx="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7"/>
          <p:cNvCxnSpPr>
            <a:stCxn id="184" idx="2"/>
            <a:endCxn id="185" idx="0"/>
          </p:cNvCxnSpPr>
          <p:nvPr/>
        </p:nvCxnSpPr>
        <p:spPr>
          <a:xfrm>
            <a:off x="3180925" y="3249550"/>
            <a:ext cx="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 txBox="1"/>
          <p:nvPr/>
        </p:nvSpPr>
        <p:spPr>
          <a:xfrm>
            <a:off x="4326900" y="1747125"/>
            <a:ext cx="5433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No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4369950" y="2740600"/>
            <a:ext cx="500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No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3161075" y="2449825"/>
            <a:ext cx="706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Yes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067950" y="3302975"/>
            <a:ext cx="674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Yes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61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6100">
                <a:solidFill>
                  <a:schemeClr val="dk1"/>
                </a:solidFill>
              </a:rPr>
              <a:t> </a:t>
            </a:r>
            <a:r>
              <a:rPr b="1" i="1" lang="en" sz="6100">
                <a:solidFill>
                  <a:schemeClr val="dk1"/>
                </a:solidFill>
              </a:rPr>
              <a:t>Thank You</a:t>
            </a:r>
            <a:endParaRPr b="1" i="1" sz="6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Objective </a:t>
            </a:r>
            <a:endParaRPr b="1" i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777875"/>
            <a:ext cx="8520600" cy="28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Resume Screening for selection of the candidate for taking interview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Taking the interview of the candidate using </a:t>
            </a:r>
            <a:r>
              <a:rPr lang="en" sz="1900"/>
              <a:t>AI-generated</a:t>
            </a:r>
            <a:r>
              <a:rPr lang="en" sz="1900"/>
              <a:t> questions or manual interview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Collecting Transcript of interview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AI models to take the decision of selection or rejection of candidate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Automating the mail to concerned persons (HR/Manager)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Workflow for creating a Recruitment Pipeline</a:t>
            </a:r>
            <a:endParaRPr b="1" i="1"/>
          </a:p>
        </p:txBody>
      </p:sp>
      <p:sp>
        <p:nvSpPr>
          <p:cNvPr id="68" name="Google Shape;68;p15"/>
          <p:cNvSpPr/>
          <p:nvPr/>
        </p:nvSpPr>
        <p:spPr>
          <a:xfrm>
            <a:off x="2217850" y="1218325"/>
            <a:ext cx="14421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232225" y="1756350"/>
            <a:ext cx="13989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217700" y="2276025"/>
            <a:ext cx="1442100" cy="5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222775" y="2276025"/>
            <a:ext cx="13524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862900" y="2317875"/>
            <a:ext cx="1630200" cy="3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Post-Model</a:t>
            </a:r>
            <a:r>
              <a:rPr lang="en"/>
              <a:t> Analysis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260900" y="2972275"/>
            <a:ext cx="14421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Embeddings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774825" y="3631850"/>
            <a:ext cx="17163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Mailing result to HR/Manager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260900" y="3579125"/>
            <a:ext cx="14421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</p:txBody>
      </p:sp>
      <p:cxnSp>
        <p:nvCxnSpPr>
          <p:cNvPr id="76" name="Google Shape;76;p15"/>
          <p:cNvCxnSpPr>
            <a:stCxn id="68" idx="2"/>
            <a:endCxn id="69" idx="0"/>
          </p:cNvCxnSpPr>
          <p:nvPr/>
        </p:nvCxnSpPr>
        <p:spPr>
          <a:xfrm flipH="1">
            <a:off x="2931700" y="1631425"/>
            <a:ext cx="7200" cy="1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69" idx="2"/>
            <a:endCxn id="70" idx="0"/>
          </p:cNvCxnSpPr>
          <p:nvPr/>
        </p:nvCxnSpPr>
        <p:spPr>
          <a:xfrm>
            <a:off x="2931675" y="2085750"/>
            <a:ext cx="72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0" idx="2"/>
            <a:endCxn id="73" idx="0"/>
          </p:cNvCxnSpPr>
          <p:nvPr/>
        </p:nvCxnSpPr>
        <p:spPr>
          <a:xfrm>
            <a:off x="2938750" y="2778525"/>
            <a:ext cx="43200" cy="1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3" idx="2"/>
            <a:endCxn id="75" idx="0"/>
          </p:cNvCxnSpPr>
          <p:nvPr/>
        </p:nvCxnSpPr>
        <p:spPr>
          <a:xfrm>
            <a:off x="2981950" y="3385375"/>
            <a:ext cx="0" cy="1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0" idx="3"/>
            <a:endCxn id="71" idx="1"/>
          </p:cNvCxnSpPr>
          <p:nvPr/>
        </p:nvCxnSpPr>
        <p:spPr>
          <a:xfrm flipH="1" rot="10800000">
            <a:off x="3659800" y="2482575"/>
            <a:ext cx="563100" cy="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1" idx="3"/>
            <a:endCxn id="72" idx="1"/>
          </p:cNvCxnSpPr>
          <p:nvPr/>
        </p:nvCxnSpPr>
        <p:spPr>
          <a:xfrm>
            <a:off x="5575175" y="2482575"/>
            <a:ext cx="2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4578488" y="3043450"/>
            <a:ext cx="965700" cy="67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cxnSp>
        <p:nvCxnSpPr>
          <p:cNvPr id="83" name="Google Shape;83;p15"/>
          <p:cNvCxnSpPr>
            <a:stCxn id="75" idx="3"/>
            <a:endCxn id="82" idx="2"/>
          </p:cNvCxnSpPr>
          <p:nvPr/>
        </p:nvCxnSpPr>
        <p:spPr>
          <a:xfrm flipH="1" rot="10800000">
            <a:off x="3703000" y="3382475"/>
            <a:ext cx="875400" cy="4032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/>
          <p:nvPr/>
        </p:nvSpPr>
        <p:spPr>
          <a:xfrm>
            <a:off x="4696075" y="3947425"/>
            <a:ext cx="13524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cxnSp>
        <p:nvCxnSpPr>
          <p:cNvPr id="85" name="Google Shape;85;p15"/>
          <p:cNvCxnSpPr>
            <a:stCxn id="82" idx="4"/>
            <a:endCxn id="84" idx="0"/>
          </p:cNvCxnSpPr>
          <p:nvPr/>
        </p:nvCxnSpPr>
        <p:spPr>
          <a:xfrm>
            <a:off x="5061338" y="3721450"/>
            <a:ext cx="3108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4" idx="3"/>
            <a:endCxn id="74" idx="1"/>
          </p:cNvCxnSpPr>
          <p:nvPr/>
        </p:nvCxnSpPr>
        <p:spPr>
          <a:xfrm flipH="1" rot="10800000">
            <a:off x="6048475" y="3838375"/>
            <a:ext cx="7263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1" idx="2"/>
            <a:endCxn id="82" idx="0"/>
          </p:cNvCxnSpPr>
          <p:nvPr/>
        </p:nvCxnSpPr>
        <p:spPr>
          <a:xfrm flipH="1" rot="-5400000">
            <a:off x="4802975" y="2785125"/>
            <a:ext cx="354300" cy="1623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Data Creation</a:t>
            </a:r>
            <a:endParaRPr b="1" i="1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Collecting Data </a:t>
            </a:r>
            <a:r>
              <a:rPr lang="en"/>
              <a:t>will</a:t>
            </a:r>
            <a:r>
              <a:rPr lang="en"/>
              <a:t> be either costly or </a:t>
            </a:r>
            <a:r>
              <a:rPr lang="en"/>
              <a:t>time-consuming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lang="en"/>
              <a:t>synthetic</a:t>
            </a:r>
            <a:r>
              <a:rPr lang="en"/>
              <a:t> data using LLM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different feature </a:t>
            </a:r>
            <a:r>
              <a:rPr lang="en"/>
              <a:t>combinations,</a:t>
            </a:r>
            <a:r>
              <a:rPr lang="en"/>
              <a:t> </a:t>
            </a:r>
            <a:r>
              <a:rPr lang="en"/>
              <a:t>like </a:t>
            </a:r>
            <a:r>
              <a:rPr lang="en"/>
              <a:t> job </a:t>
            </a:r>
            <a:r>
              <a:rPr lang="en"/>
              <a:t>roles, decisions, reasons</a:t>
            </a:r>
            <a:r>
              <a:rPr lang="en"/>
              <a:t> for selection or </a:t>
            </a:r>
            <a:r>
              <a:rPr lang="en"/>
              <a:t>rejection,</a:t>
            </a:r>
            <a:r>
              <a:rPr lang="en"/>
              <a:t> </a:t>
            </a:r>
            <a:r>
              <a:rPr lang="en"/>
              <a:t>and metadata: years of experience, education, skills, interview difficulty.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prompt , pass it to LLM, and generate data 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</a:t>
            </a:r>
            <a:r>
              <a:rPr b="1" lang="en" sz="1600"/>
              <a:t>Together.ai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Synthetic Data : </a:t>
            </a:r>
            <a:r>
              <a:rPr b="1" lang="en" sz="1200"/>
              <a:t>[‘Resume’ , ‘Job Description’ , ‘Transcript’ , ‘Decision’ , ‘Reason for Decision’]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Exploratory Data Analysis</a:t>
            </a:r>
            <a:endParaRPr b="1" i="1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b="1" lang="en" sz="1400"/>
              <a:t>Word Count Difference: </a:t>
            </a:r>
            <a:endParaRPr b="1" sz="14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solidFill>
                  <a:schemeClr val="dk1"/>
                </a:solidFill>
              </a:rPr>
              <a:t>Statistically proven using a </a:t>
            </a:r>
            <a:r>
              <a:rPr b="1" lang="en">
                <a:solidFill>
                  <a:schemeClr val="dk1"/>
                </a:solidFill>
              </a:rPr>
              <a:t>T-test</a:t>
            </a:r>
            <a:r>
              <a:rPr lang="en">
                <a:solidFill>
                  <a:schemeClr val="dk1"/>
                </a:solidFill>
              </a:rPr>
              <a:t> that the </a:t>
            </a:r>
            <a:r>
              <a:rPr b="1" lang="en">
                <a:solidFill>
                  <a:schemeClr val="dk1"/>
                </a:solidFill>
              </a:rPr>
              <a:t>number of words in transcripts</a:t>
            </a:r>
            <a:r>
              <a:rPr lang="en">
                <a:solidFill>
                  <a:schemeClr val="dk1"/>
                </a:solidFill>
              </a:rPr>
              <a:t> varies significantly between </a:t>
            </a:r>
            <a:r>
              <a:rPr b="1" lang="en">
                <a:solidFill>
                  <a:schemeClr val="dk1"/>
                </a:solidFill>
              </a:rPr>
              <a:t>selected and rejected candidates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1400"/>
              <a:t>TF-IDF Similarity Analysis:</a:t>
            </a:r>
            <a:endParaRPr b="1" sz="14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n" sz="1300">
                <a:solidFill>
                  <a:schemeClr val="dk1"/>
                </a:solidFill>
              </a:rPr>
              <a:t>Selected candidates</a:t>
            </a:r>
            <a:r>
              <a:rPr lang="en" sz="1300">
                <a:solidFill>
                  <a:schemeClr val="dk1"/>
                </a:solidFill>
              </a:rPr>
              <a:t> have a </a:t>
            </a:r>
            <a:r>
              <a:rPr b="1" lang="en" sz="1300">
                <a:solidFill>
                  <a:schemeClr val="dk1"/>
                </a:solidFill>
              </a:rPr>
              <a:t>higher similarity</a:t>
            </a:r>
            <a:r>
              <a:rPr lang="en" sz="1300">
                <a:solidFill>
                  <a:schemeClr val="dk1"/>
                </a:solidFill>
              </a:rPr>
              <a:t> between their </a:t>
            </a:r>
            <a:r>
              <a:rPr b="1" lang="en" sz="1300">
                <a:solidFill>
                  <a:schemeClr val="dk1"/>
                </a:solidFill>
              </a:rPr>
              <a:t>transcripts and job descriptions</a:t>
            </a:r>
            <a:r>
              <a:rPr lang="en" sz="1300">
                <a:solidFill>
                  <a:schemeClr val="dk1"/>
                </a:solidFill>
              </a:rPr>
              <a:t> compared to:</a:t>
            </a:r>
            <a:endParaRPr sz="1300">
              <a:solidFill>
                <a:schemeClr val="dk1"/>
              </a:solidFill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Resume &amp; job description</a:t>
            </a:r>
            <a:endParaRPr sz="1300">
              <a:solidFill>
                <a:schemeClr val="dk1"/>
              </a:solidFill>
            </a:endParaRPr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Resume &amp; transcript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 , Transcripts have &gt; 80% </a:t>
            </a:r>
            <a:r>
              <a:rPr lang="en" sz="1300">
                <a:solidFill>
                  <a:schemeClr val="dk1"/>
                </a:solidFill>
              </a:rPr>
              <a:t>similarity</a:t>
            </a:r>
            <a:r>
              <a:rPr lang="en" sz="1300">
                <a:solidFill>
                  <a:schemeClr val="dk1"/>
                </a:solidFill>
              </a:rPr>
              <a:t> between them so no duplicates in the synthetic data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EDA </a:t>
            </a:r>
            <a:endParaRPr b="1" i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" sz="1400"/>
              <a:t>Word2Vec Similarity Patterns: </a:t>
            </a:r>
            <a:endParaRPr b="1"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300">
                <a:solidFill>
                  <a:schemeClr val="dk1"/>
                </a:solidFill>
              </a:rPr>
              <a:t>Using Word2Vec, selected candidates show higher similarity across:</a:t>
            </a:r>
            <a:endParaRPr sz="13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/>
              <a:t>Resume &amp; Job Description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/>
              <a:t>Job Description &amp; Transcript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/>
              <a:t>Transcript &amp; Resume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Text Preprocessing: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300">
                <a:solidFill>
                  <a:schemeClr val="dk1"/>
                </a:solidFill>
              </a:rPr>
              <a:t>Removed </a:t>
            </a:r>
            <a:r>
              <a:rPr b="1" lang="en" sz="1300">
                <a:solidFill>
                  <a:schemeClr val="dk1"/>
                </a:solidFill>
              </a:rPr>
              <a:t>stopwords, punctuation, and contractions</a:t>
            </a:r>
            <a:endParaRPr b="1" sz="13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300">
                <a:solidFill>
                  <a:schemeClr val="dk1"/>
                </a:solidFill>
              </a:rPr>
              <a:t>Applied </a:t>
            </a:r>
            <a:r>
              <a:rPr b="1" lang="en" sz="1300">
                <a:solidFill>
                  <a:schemeClr val="dk1"/>
                </a:solidFill>
              </a:rPr>
              <a:t>lemmatization</a:t>
            </a:r>
            <a:r>
              <a:rPr lang="en" sz="1300">
                <a:solidFill>
                  <a:schemeClr val="dk1"/>
                </a:solidFill>
              </a:rPr>
              <a:t> and </a:t>
            </a:r>
            <a:r>
              <a:rPr b="1" lang="en" sz="1300">
                <a:solidFill>
                  <a:schemeClr val="dk1"/>
                </a:solidFill>
              </a:rPr>
              <a:t>vectorization (TF-IDF &amp; Word2Vec)</a:t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Word Cloud:</a:t>
            </a:r>
            <a:endParaRPr b="1" sz="14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100" y="3396568"/>
            <a:ext cx="3512500" cy="1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50">
                <a:solidFill>
                  <a:srgbClr val="1D1C1D"/>
                </a:solidFill>
                <a:highlight>
                  <a:srgbClr val="F8F8F8"/>
                </a:highlight>
              </a:rPr>
              <a:t>Model Training</a:t>
            </a:r>
            <a:endParaRPr b="1" i="1" sz="37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external </a:t>
            </a:r>
            <a:r>
              <a:rPr lang="en"/>
              <a:t>features,</a:t>
            </a:r>
            <a:r>
              <a:rPr lang="en"/>
              <a:t> those are described using </a:t>
            </a:r>
            <a:r>
              <a:rPr lang="en"/>
              <a:t>the resume</a:t>
            </a:r>
            <a:r>
              <a:rPr lang="en"/>
              <a:t>, transcript and job description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Inputs : </a:t>
            </a:r>
            <a:endParaRPr b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Transcript sentiment , Resume Sentiment , Transcript </a:t>
            </a:r>
            <a:r>
              <a:rPr b="1" lang="en"/>
              <a:t>vocabulary</a:t>
            </a:r>
            <a:r>
              <a:rPr b="1" lang="en"/>
              <a:t> diversity , Transcript words , resume average word length , years of experience , education count , similarity, skill match count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Output : </a:t>
            </a:r>
            <a:endParaRPr b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Select / reject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Training Results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133"/>
              <a:t>Using Tf-Idf Vectorization</a:t>
            </a:r>
            <a:endParaRPr sz="2133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3117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{E49816CB-0E1B-4AD7-AE09-8011EF13D0A1}</a:tableStyleId>
              </a:tblPr>
              <a:tblGrid>
                <a:gridCol w="1692175"/>
                <a:gridCol w="1692175"/>
                <a:gridCol w="1692175"/>
                <a:gridCol w="1692175"/>
                <a:gridCol w="1692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Navie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Vector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20"/>
          <p:cNvSpPr txBox="1"/>
          <p:nvPr/>
        </p:nvSpPr>
        <p:spPr>
          <a:xfrm>
            <a:off x="1098750" y="4424950"/>
            <a:ext cx="6940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All metrics are with respect to test data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Training Results 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3100" y="106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Using BERT </a:t>
            </a:r>
            <a:r>
              <a:rPr lang="en" sz="2000"/>
              <a:t>embeddings of resume , job </a:t>
            </a:r>
            <a:r>
              <a:rPr lang="en" sz="2000"/>
              <a:t>description</a:t>
            </a:r>
            <a:r>
              <a:rPr lang="en" sz="2000"/>
              <a:t> , and transcript only</a:t>
            </a:r>
            <a:endParaRPr sz="2000"/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952500" y="17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{E49816CB-0E1B-4AD7-AE09-8011EF13D0A1}</a:tableStyleId>
              </a:tblPr>
              <a:tblGrid>
                <a:gridCol w="3963850"/>
                <a:gridCol w="3963850"/>
              </a:tblGrid>
              <a:tr h="46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Artificial 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Ensemble (Mean probability prediction)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Ensemble (Mean probability prediction)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