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sldIdLst>
    <p:sldId id="256" r:id="rId5"/>
    <p:sldId id="2146847054" r:id="rId6"/>
    <p:sldId id="262" r:id="rId7"/>
    <p:sldId id="263" r:id="rId8"/>
    <p:sldId id="265" r:id="rId9"/>
    <p:sldId id="266" r:id="rId10"/>
    <p:sldId id="267" r:id="rId11"/>
    <p:sldId id="268"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a:t>
            </a:r>
            <a:r>
              <a:rPr lang="en-US" sz="3200" b="1" dirty="0" smtClean="0">
                <a:solidFill>
                  <a:schemeClr val="accent1">
                    <a:lumMod val="75000"/>
                  </a:schemeClr>
                </a:solidFill>
                <a:latin typeface="Arial"/>
                <a:cs typeface="Arial"/>
              </a:rPr>
              <a:t>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Pavatharini</a:t>
            </a:r>
            <a:r>
              <a:rPr lang="en-US" sz="2000" b="1" dirty="0" smtClean="0">
                <a:solidFill>
                  <a:schemeClr val="accent1">
                    <a:lumMod val="75000"/>
                  </a:schemeClr>
                </a:solidFill>
                <a:latin typeface="Arial"/>
                <a:cs typeface="Arial"/>
              </a:rPr>
              <a:t> N-University College of Engineering </a:t>
            </a:r>
            <a:r>
              <a:rPr lang="en-US" sz="2000" b="1" dirty="0" err="1" smtClean="0">
                <a:solidFill>
                  <a:schemeClr val="accent1">
                    <a:lumMod val="75000"/>
                  </a:schemeClr>
                </a:solidFill>
                <a:latin typeface="Arial"/>
                <a:cs typeface="Arial"/>
              </a:rPr>
              <a:t>Kancheepuram</a:t>
            </a:r>
            <a:r>
              <a:rPr lang="en-US" sz="2000" b="1" dirty="0" smtClean="0">
                <a:solidFill>
                  <a:schemeClr val="accent1">
                    <a:lumMod val="75000"/>
                  </a:schemeClr>
                </a:solidFill>
                <a:latin typeface="Arial"/>
                <a:cs typeface="Arial"/>
              </a:rPr>
              <a: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dirty="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a:xfrm>
            <a:off x="581192" y="1412195"/>
            <a:ext cx="11029615" cy="4673324"/>
          </a:xfrm>
        </p:spPr>
        <p:txBody>
          <a:bodyPr>
            <a:normAutofit fontScale="92500" lnSpcReduction="10000"/>
          </a:bodyPr>
          <a:lstStyle/>
          <a:p>
            <a:r>
              <a:rPr lang="en-US" dirty="0"/>
              <a:t>Keylogging Functionality: The program should be able to capture keystrokes typed by the user on the keyboard, including alphanumeric characters, special symbols, and function keys.</a:t>
            </a:r>
          </a:p>
          <a:p>
            <a:r>
              <a:rPr lang="en-US" dirty="0"/>
              <a:t>Stealth Mode: The </a:t>
            </a:r>
            <a:r>
              <a:rPr lang="en-US" dirty="0" err="1"/>
              <a:t>keylogger</a:t>
            </a:r>
            <a:r>
              <a:rPr lang="en-US" dirty="0"/>
              <a:t> should operate in stealth mode, meaning it should run discreetly in the background without the user's knowledge or consent.</a:t>
            </a:r>
          </a:p>
          <a:p>
            <a:r>
              <a:rPr lang="en-US" dirty="0"/>
              <a:t>Encryption: All captured keystrokes should be encrypted to prevent unauthorized access to sensitive information.</a:t>
            </a:r>
          </a:p>
          <a:p>
            <a:r>
              <a:rPr lang="en-US" dirty="0"/>
              <a:t>Data Storage: The captured keystrokes should be stored securely in a local file or database on the computer.</a:t>
            </a:r>
          </a:p>
          <a:p>
            <a:r>
              <a:rPr lang="en-US" dirty="0"/>
              <a:t>Password Protection: The </a:t>
            </a:r>
            <a:r>
              <a:rPr lang="en-US" dirty="0" err="1"/>
              <a:t>keylogger</a:t>
            </a:r>
            <a:r>
              <a:rPr lang="en-US" dirty="0"/>
              <a:t> should require a password or authentication mechanism to access the stored keystroke data.</a:t>
            </a:r>
          </a:p>
          <a:p>
            <a:r>
              <a:rPr lang="en-US" dirty="0"/>
              <a:t>Access Control: The program should implement access control measures to restrict who can view, modify, or delete the stored keystroke data.</a:t>
            </a:r>
          </a:p>
          <a:p>
            <a:r>
              <a:rPr lang="en-US" dirty="0"/>
              <a:t>Anti-Malware Detection: The </a:t>
            </a:r>
            <a:r>
              <a:rPr lang="en-US" dirty="0" err="1"/>
              <a:t>keylogger</a:t>
            </a:r>
            <a:r>
              <a:rPr lang="en-US" dirty="0"/>
              <a:t> should include anti-malware detection features to prevent detection and removal by antivirus software.</a:t>
            </a:r>
          </a:p>
          <a:p>
            <a:r>
              <a:rPr lang="en-US" dirty="0"/>
              <a:t>User Notification: The program should notify the user that keylogging is enabled and obtain their consent before installation.</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169137" cy="5563973"/>
          </a:xfrm>
        </p:spPr>
        <p:txBody>
          <a:bodyPr vert="horz" lIns="91440" tIns="45720" rIns="91440" bIns="45720" rtlCol="0" anchor="ctr">
            <a:noAutofit/>
          </a:bodyPr>
          <a:lstStyle/>
          <a:p>
            <a:pPr marL="305435" indent="-305435"/>
            <a:endParaRPr lang="en-IN" sz="1200" b="1" dirty="0">
              <a:latin typeface="Calibri"/>
              <a:cs typeface="Calibri"/>
            </a:endParaRPr>
          </a:p>
          <a:p>
            <a:r>
              <a:rPr lang="en-US" dirty="0" smtClean="0"/>
              <a:t>Access </a:t>
            </a:r>
            <a:r>
              <a:rPr lang="en-US" dirty="0"/>
              <a:t>Control Mechanisms: Implement user authentication and access control measures to restrict access to the </a:t>
            </a:r>
            <a:r>
              <a:rPr lang="en-US" dirty="0" err="1"/>
              <a:t>keylogger</a:t>
            </a:r>
            <a:r>
              <a:rPr lang="en-US" dirty="0"/>
              <a:t> application and the stored keystroke data. Require strong passwords and enforce multi-factor authentication for added security.</a:t>
            </a:r>
          </a:p>
          <a:p>
            <a:r>
              <a:rPr lang="en-US" dirty="0"/>
              <a:t>Secure Data Storage: Utilize secure storage mechanisms to store captured keystrokes, such as encrypted databases or encrypted files with restricted access permissions. Regularly audit and monitor access to the stored data to detect and prevent unauthorized access attempts.</a:t>
            </a:r>
          </a:p>
          <a:p>
            <a:r>
              <a:rPr lang="en-US" dirty="0"/>
              <a:t>Anti-Malware Detection: Integrate anti-malware detection features into the </a:t>
            </a:r>
            <a:r>
              <a:rPr lang="en-US" dirty="0" err="1"/>
              <a:t>keylogger</a:t>
            </a:r>
            <a:r>
              <a:rPr lang="en-US" dirty="0"/>
              <a:t> program to detect and prevent detection by antivirus software. Employ techniques such as code obfuscation, polymorphism, and heuristic analysis to evade detection and ensure continuous operation.</a:t>
            </a:r>
          </a:p>
          <a:p>
            <a:r>
              <a:rPr lang="en-US" dirty="0"/>
              <a:t>User Notification and Consent: Ensure transparency and user consent by notifying users about the </a:t>
            </a:r>
            <a:r>
              <a:rPr lang="en-US" dirty="0" err="1"/>
              <a:t>keylogger's</a:t>
            </a:r>
            <a:r>
              <a:rPr lang="en-US" dirty="0"/>
              <a:t> operation and obtaining explicit consent before installation. Provide clear information about the purpose of keylogging and the security measures in place to protect user privacy.</a:t>
            </a:r>
          </a:p>
          <a:p>
            <a:r>
              <a:rPr lang="en-US" dirty="0"/>
              <a:t>Compliance with Legal Regulations: Adhere to legal regulations and compliance requirements related to privacy, data protection, and surveillance. Ensure that the </a:t>
            </a:r>
            <a:r>
              <a:rPr lang="en-US" dirty="0" err="1"/>
              <a:t>keylogger</a:t>
            </a:r>
            <a:r>
              <a:rPr lang="en-US" dirty="0"/>
              <a:t> program complies with relevant laws and regulations governing surveillance activities and data collection practices.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lnSpcReduction="10000"/>
          </a:bodyPr>
          <a:lstStyle/>
          <a:p>
            <a:r>
              <a:rPr lang="en-US" b="1" dirty="0"/>
              <a:t>Requirement Analysis:</a:t>
            </a:r>
            <a:r>
              <a:rPr lang="en-US" dirty="0"/>
              <a:t> Begin by conducting a thorough analysis of the project requirements, including functional and non-functional requirements, security considerations, and user expectations. Identify key features and security measures essential for developing a secure </a:t>
            </a:r>
            <a:r>
              <a:rPr lang="en-US" dirty="0" err="1"/>
              <a:t>keylogger</a:t>
            </a:r>
            <a:r>
              <a:rPr lang="en-US" dirty="0"/>
              <a:t> application.</a:t>
            </a:r>
          </a:p>
          <a:p>
            <a:r>
              <a:rPr lang="en-US" b="1" dirty="0"/>
              <a:t>Design Phase:</a:t>
            </a:r>
            <a:endParaRPr lang="en-US" dirty="0"/>
          </a:p>
          <a:p>
            <a:pPr lvl="1"/>
            <a:r>
              <a:rPr lang="en-US" b="1" dirty="0"/>
              <a:t>Architecture Design:</a:t>
            </a:r>
            <a:r>
              <a:rPr lang="en-US" dirty="0"/>
              <a:t> Design the architecture of the </a:t>
            </a:r>
            <a:r>
              <a:rPr lang="en-US" dirty="0" err="1"/>
              <a:t>keylogger</a:t>
            </a:r>
            <a:r>
              <a:rPr lang="en-US" dirty="0"/>
              <a:t> application, including modules for keylogging, encryption, access control, anti-malware detection, user authentication, and data storage</a:t>
            </a:r>
            <a:r>
              <a:rPr lang="en-US" dirty="0" smtClean="0"/>
              <a:t>.</a:t>
            </a:r>
            <a:endParaRPr lang="en-US" dirty="0"/>
          </a:p>
          <a:p>
            <a:r>
              <a:rPr lang="en-US" b="1" dirty="0" smtClean="0"/>
              <a:t>Development </a:t>
            </a:r>
            <a:r>
              <a:rPr lang="en-US" b="1" dirty="0"/>
              <a:t>Phase:</a:t>
            </a:r>
            <a:endParaRPr lang="en-US" dirty="0"/>
          </a:p>
          <a:p>
            <a:pPr lvl="1"/>
            <a:r>
              <a:rPr lang="en-US" b="1" dirty="0"/>
              <a:t>Implementation:</a:t>
            </a:r>
            <a:r>
              <a:rPr lang="en-US" dirty="0"/>
              <a:t> Develop the </a:t>
            </a:r>
            <a:r>
              <a:rPr lang="en-US" dirty="0" err="1"/>
              <a:t>keylogger</a:t>
            </a:r>
            <a:r>
              <a:rPr lang="en-US" dirty="0"/>
              <a:t> application according to the design specifications, incorporating advanced encryption techniques, stealth mode operation, access control mechanisms, anti-malware detection features, user notification, and consent mechanisms</a:t>
            </a:r>
            <a:r>
              <a:rPr lang="en-US" dirty="0" smtClean="0"/>
              <a:t>.</a:t>
            </a:r>
            <a:endParaRPr lang="en-US" dirty="0"/>
          </a:p>
          <a:p>
            <a:r>
              <a:rPr lang="en-US" b="1" dirty="0" smtClean="0"/>
              <a:t>Deployment </a:t>
            </a:r>
            <a:r>
              <a:rPr lang="en-US" b="1" dirty="0"/>
              <a:t>Phase:</a:t>
            </a:r>
            <a:endParaRPr lang="en-US" dirty="0"/>
          </a:p>
          <a:p>
            <a:pPr lvl="1"/>
            <a:r>
              <a:rPr lang="en-US" b="1" dirty="0"/>
              <a:t>Installation:</a:t>
            </a:r>
            <a:r>
              <a:rPr lang="en-US" dirty="0"/>
              <a:t> Develop an installer package for the </a:t>
            </a:r>
            <a:r>
              <a:rPr lang="en-US" dirty="0" err="1"/>
              <a:t>keylogger</a:t>
            </a:r>
            <a:r>
              <a:rPr lang="en-US" dirty="0"/>
              <a:t> application, ensuring smooth installation on target systems while providing clear instructions and user consent prompts</a:t>
            </a:r>
            <a:r>
              <a:rPr lang="en-US" dirty="0" smtClean="0"/>
              <a:t>.</a:t>
            </a:r>
            <a:endParaRPr lang="en-US" dirty="0"/>
          </a:p>
          <a:p>
            <a:r>
              <a:rPr lang="en-US" b="1" dirty="0" smtClean="0"/>
              <a:t>Operation </a:t>
            </a:r>
            <a:r>
              <a:rPr lang="en-US" b="1" dirty="0"/>
              <a:t>and Maintenance:</a:t>
            </a:r>
            <a:endParaRPr lang="en-US" dirty="0"/>
          </a:p>
          <a:p>
            <a:pPr lvl="1"/>
            <a:r>
              <a:rPr lang="en-US" b="1" dirty="0"/>
              <a:t>Monitoring:</a:t>
            </a:r>
            <a:r>
              <a:rPr lang="en-US" dirty="0"/>
              <a:t> Monitor the operation of the </a:t>
            </a:r>
            <a:r>
              <a:rPr lang="en-US" dirty="0" err="1"/>
              <a:t>keylogger</a:t>
            </a:r>
            <a:r>
              <a:rPr lang="en-US" dirty="0"/>
              <a:t> application to ensure proper functioning and adherence to security policies. Implement logging and auditing mechanisms to track user activity and detect anomalies</a:t>
            </a:r>
            <a:r>
              <a:rPr lang="en-US" dirty="0" smtClean="0"/>
              <a:t>.</a:t>
            </a: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77500" lnSpcReduction="20000"/>
          </a:bodyPr>
          <a:lstStyle/>
          <a:p>
            <a:r>
              <a:rPr lang="en-US" b="1" dirty="0"/>
              <a:t>Keylogging (continued):</a:t>
            </a:r>
            <a:endParaRPr lang="en-US" dirty="0"/>
          </a:p>
          <a:p>
            <a:pPr lvl="1"/>
            <a:r>
              <a:rPr lang="en-US" dirty="0"/>
              <a:t>Monitor keyboard input events using platform-specific APIs or libraries.</a:t>
            </a:r>
          </a:p>
          <a:p>
            <a:r>
              <a:rPr lang="en-US" b="1" dirty="0" smtClean="0"/>
              <a:t>Data </a:t>
            </a:r>
            <a:r>
              <a:rPr lang="en-US" b="1" dirty="0"/>
              <a:t>Encryption:</a:t>
            </a:r>
            <a:endParaRPr lang="en-US" dirty="0"/>
          </a:p>
          <a:p>
            <a:pPr lvl="1"/>
            <a:r>
              <a:rPr lang="en-US" dirty="0" smtClean="0"/>
              <a:t>Use encryption techniques to encrypt the captured keystrokes before storing them in a local file or database.</a:t>
            </a:r>
          </a:p>
          <a:p>
            <a:r>
              <a:rPr lang="en-US" b="1" dirty="0" smtClean="0"/>
              <a:t>Access </a:t>
            </a:r>
            <a:r>
              <a:rPr lang="en-US" b="1" dirty="0"/>
              <a:t>Control Mechanisms:</a:t>
            </a:r>
            <a:endParaRPr lang="en-US" dirty="0"/>
          </a:p>
          <a:p>
            <a:pPr lvl="1"/>
            <a:r>
              <a:rPr lang="en-US" dirty="0"/>
              <a:t>Implement user authentication mechanisms to control access to the </a:t>
            </a:r>
            <a:r>
              <a:rPr lang="en-US" dirty="0" err="1"/>
              <a:t>keylogger</a:t>
            </a:r>
            <a:r>
              <a:rPr lang="en-US" dirty="0"/>
              <a:t> application and the stored keystroke data.</a:t>
            </a:r>
          </a:p>
          <a:p>
            <a:r>
              <a:rPr lang="en-US" b="1" dirty="0" smtClean="0"/>
              <a:t>Anti-Malware </a:t>
            </a:r>
            <a:r>
              <a:rPr lang="en-US" b="1" dirty="0"/>
              <a:t>Detection:</a:t>
            </a:r>
            <a:endParaRPr lang="en-US" dirty="0"/>
          </a:p>
          <a:p>
            <a:pPr lvl="1"/>
            <a:r>
              <a:rPr lang="en-US" dirty="0"/>
              <a:t>Incorporate anti-malware detection features to prevent detection and removal by antivirus software.</a:t>
            </a:r>
          </a:p>
          <a:p>
            <a:r>
              <a:rPr lang="en-US" b="1" dirty="0" smtClean="0"/>
              <a:t>User </a:t>
            </a:r>
            <a:r>
              <a:rPr lang="en-US" b="1" dirty="0"/>
              <a:t>Notification and Consent:</a:t>
            </a:r>
            <a:endParaRPr lang="en-US" dirty="0"/>
          </a:p>
          <a:p>
            <a:pPr lvl="1"/>
            <a:r>
              <a:rPr lang="en-US" dirty="0"/>
              <a:t>Notify users about the </a:t>
            </a:r>
            <a:r>
              <a:rPr lang="en-US" dirty="0" err="1"/>
              <a:t>keylogger's</a:t>
            </a:r>
            <a:r>
              <a:rPr lang="en-US" dirty="0"/>
              <a:t> operation and obtain explicit consent before installation.</a:t>
            </a:r>
          </a:p>
          <a:p>
            <a:r>
              <a:rPr lang="en-US" b="1" dirty="0" smtClean="0"/>
              <a:t>Error </a:t>
            </a:r>
            <a:r>
              <a:rPr lang="en-US" b="1" dirty="0"/>
              <a:t>Handling and Logging:</a:t>
            </a:r>
            <a:endParaRPr lang="en-US" dirty="0"/>
          </a:p>
          <a:p>
            <a:pPr lvl="1"/>
            <a:r>
              <a:rPr lang="en-US" dirty="0"/>
              <a:t>Implement robust error handling mechanisms to handle exceptions and errors gracefully.</a:t>
            </a:r>
          </a:p>
          <a:p>
            <a:r>
              <a:rPr lang="en-US" b="1" dirty="0" smtClean="0"/>
              <a:t>Deployment</a:t>
            </a:r>
            <a:r>
              <a:rPr lang="en-US" b="1" dirty="0"/>
              <a:t>:</a:t>
            </a:r>
          </a:p>
          <a:p>
            <a:r>
              <a:rPr lang="en-US" dirty="0"/>
              <a:t>Package the </a:t>
            </a:r>
            <a:r>
              <a:rPr lang="en-US" dirty="0" err="1"/>
              <a:t>keylogger</a:t>
            </a:r>
            <a:r>
              <a:rPr lang="en-US" dirty="0"/>
              <a:t> application into an installer package for deployment on target systems.</a:t>
            </a:r>
          </a:p>
          <a:p>
            <a:r>
              <a:rPr lang="en-US" dirty="0"/>
              <a:t>Ensure compatibility with different operating systems and hardware configurations.</a:t>
            </a:r>
          </a:p>
          <a:p>
            <a:r>
              <a:rPr lang="en-US" dirty="0"/>
              <a:t>Provide installation instructions and user guidance to facilitate smooth deployment and setup.</a:t>
            </a:r>
          </a:p>
          <a:p>
            <a:pPr marL="305435" indent="-305435"/>
            <a:endParaRPr lang="en-IN" b="1"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019" y="1852594"/>
            <a:ext cx="5153174" cy="4140582"/>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851" y="1852594"/>
            <a:ext cx="5176957" cy="414058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Rectangle 1"/>
          <p:cNvSpPr>
            <a:spLocks noGrp="1" noChangeArrowheads="1"/>
          </p:cNvSpPr>
          <p:nvPr>
            <p:ph idx="1"/>
          </p:nvPr>
        </p:nvSpPr>
        <p:spPr bwMode="auto">
          <a:xfrm>
            <a:off x="581192" y="2484527"/>
            <a:ext cx="1110643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rPr>
              <a:t/>
            </a:r>
            <a:br>
              <a:rPr kumimoji="0" lang="en-US" altLang="en-US" sz="1800" b="0" i="0" u="none" strike="noStrike" cap="none" normalizeH="0" baseline="0" dirty="0" smtClean="0">
                <a:ln>
                  <a:noFill/>
                </a:ln>
                <a:solidFill>
                  <a:schemeClr val="tx1"/>
                </a:solidFill>
                <a:effectLst/>
                <a:latin typeface="+mn-lt"/>
              </a:rPr>
            </a:br>
            <a:r>
              <a:rPr kumimoji="0" lang="en-US" altLang="en-US" sz="1800" b="0" i="0" u="none" strike="noStrike" cap="none" normalizeH="0" baseline="0" dirty="0" smtClean="0">
                <a:ln>
                  <a:noFill/>
                </a:ln>
                <a:solidFill>
                  <a:schemeClr val="tx1"/>
                </a:solidFill>
                <a:effectLst/>
                <a:latin typeface="+mn-lt"/>
              </a:rPr>
              <a:t>In summary, the proposed </a:t>
            </a:r>
            <a:r>
              <a:rPr kumimoji="0" lang="en-US" altLang="en-US" sz="1800" b="0" i="0" u="none" strike="noStrike" cap="none" normalizeH="0" baseline="0" dirty="0" err="1" smtClean="0">
                <a:ln>
                  <a:noFill/>
                </a:ln>
                <a:solidFill>
                  <a:schemeClr val="tx1"/>
                </a:solidFill>
                <a:effectLst/>
                <a:latin typeface="+mn-lt"/>
              </a:rPr>
              <a:t>keylogger</a:t>
            </a:r>
            <a:r>
              <a:rPr kumimoji="0" lang="en-US" altLang="en-US" sz="1800" b="0" i="0" u="none" strike="noStrike" cap="none" normalizeH="0" baseline="0" dirty="0" smtClean="0">
                <a:ln>
                  <a:noFill/>
                </a:ln>
                <a:solidFill>
                  <a:schemeClr val="tx1"/>
                </a:solidFill>
                <a:effectLst/>
                <a:latin typeface="+mn-lt"/>
              </a:rPr>
              <a:t> with advanced cyber security measures offers discreet keystroke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rPr>
              <a:t>monitoring while prioritizing user privacy and data protection. The algorithm covers key functionalities like stealth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rPr>
              <a:t> mode operation, encryption, access control, anti-malware detection, and user notification. Deployment involves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rPr>
              <a:t> packaging the application, ensuring compatibility, providing instructions, and monitoring setup. Ultimately,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rPr>
              <a:t> solution enables secure and ethical monitoring, adhering to legal regulations and promoting responsible usage.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mn-lt"/>
              </a:rPr>
              <a:t/>
            </a:r>
            <a:br>
              <a:rPr kumimoji="0" lang="en-US" altLang="en-US" sz="1800" b="0" i="0" u="none" strike="noStrike" cap="none" normalizeH="0" baseline="0" dirty="0" smtClean="0">
                <a:ln>
                  <a:noFill/>
                </a:ln>
                <a:solidFill>
                  <a:srgbClr val="000000"/>
                </a:solidFill>
                <a:effectLst/>
                <a:latin typeface="+mn-lt"/>
              </a:rPr>
            </a:br>
            <a:endParaRPr kumimoji="0" lang="en-US" altLang="en-US" sz="18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microsoft.com/office/2006/documentManagement/types"/>
    <ds:schemaRef ds:uri="http://schemas.microsoft.com/office/2006/metadata/properties"/>
    <ds:schemaRef ds:uri="9162bd5b-4ed9-4da3-b376-05204580ba3f"/>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731</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26</cp:revision>
  <dcterms:created xsi:type="dcterms:W3CDTF">2021-05-26T16:50:10Z</dcterms:created>
  <dcterms:modified xsi:type="dcterms:W3CDTF">2024-04-01T06:38:41Z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