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FE8E83FD-2315-4748-9088-F074221599B1}">
          <p14:sldIdLst>
            <p14:sldId id="256"/>
            <p14:sldId id="257"/>
            <p14:sldId id="258"/>
            <p14:sldId id="259"/>
            <p14:sldId id="260"/>
            <p14:sldId id="261"/>
            <p14:sldId id="262"/>
            <p14:sldId id="263"/>
            <p14:sldId id="264"/>
            <p14:sldId id="265"/>
            <p14:sldId id="266"/>
            <p14:sldId id="267"/>
            <p14:sldId id="268"/>
            <p14:sldId id="270"/>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42868" y="695584"/>
            <a:ext cx="9263920" cy="4299586"/>
          </a:xfrm>
        </p:spPr>
        <p:txBody>
          <a:bodyPr>
            <a:noAutofit/>
          </a:bodyPr>
          <a:lstStyle/>
          <a:p>
            <a:pPr algn="just"/>
            <a:r>
              <a:rPr lang="ru-RU" sz="4000" b="1" dirty="0">
                <a:ln w="12700">
                  <a:solidFill>
                    <a:schemeClr val="accent1"/>
                  </a:solidFill>
                  <a:prstDash val="solid"/>
                </a:ln>
                <a:pattFill prst="pct50">
                  <a:fgClr>
                    <a:schemeClr val="accent1"/>
                  </a:fgClr>
                  <a:bgClr>
                    <a:schemeClr val="accent1">
                      <a:lumMod val="20000"/>
                      <a:lumOff val="80000"/>
                    </a:schemeClr>
                  </a:bgClr>
                </a:pattFill>
                <a:effectLst>
                  <a:glow rad="63500">
                    <a:schemeClr val="accent1">
                      <a:satMod val="175000"/>
                      <a:alpha val="40000"/>
                    </a:schemeClr>
                  </a:glow>
                  <a:outerShdw blurRad="50800" dist="38100" dir="13500000" algn="br" rotWithShape="0">
                    <a:prstClr val="black">
                      <a:alpha val="40000"/>
                    </a:prstClr>
                  </a:outerShdw>
                  <a:reflection blurRad="6350" stA="55000" endA="300" endPos="45500" dir="5400000" sy="-100000" algn="bl" rotWithShape="0"/>
                </a:effectLst>
              </a:rPr>
              <a:t>Понятие алгоритма и его свойства. Типы алгоритмов. Способы описания алгоритмов. Базовые алгоритмические структуры: линейные, разветвляющиеся, циклические. </a:t>
            </a:r>
          </a:p>
        </p:txBody>
      </p:sp>
    </p:spTree>
    <p:extLst>
      <p:ext uri="{BB962C8B-B14F-4D97-AF65-F5344CB8AC3E}">
        <p14:creationId xmlns:p14="http://schemas.microsoft.com/office/powerpoint/2010/main" val="3944411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89212" y="452660"/>
            <a:ext cx="7770275" cy="1280890"/>
          </a:xfrm>
        </p:spPr>
        <p:txBody>
          <a:bodyPr>
            <a:normAutofit/>
          </a:bodyPr>
          <a:lstStyle/>
          <a:p>
            <a:r>
              <a:rPr lang="ru-RU"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Способы записи алгоритма</a:t>
            </a:r>
          </a:p>
        </p:txBody>
      </p:sp>
      <p:sp>
        <p:nvSpPr>
          <p:cNvPr id="3" name="Объект 2"/>
          <p:cNvSpPr>
            <a:spLocks noGrp="1"/>
          </p:cNvSpPr>
          <p:nvPr>
            <p:ph idx="1"/>
          </p:nvPr>
        </p:nvSpPr>
        <p:spPr>
          <a:xfrm>
            <a:off x="941387" y="1390649"/>
            <a:ext cx="10117138" cy="4276725"/>
          </a:xfrm>
        </p:spPr>
        <p:txBody>
          <a:bodyPr>
            <a:normAutofit/>
          </a:bodyPr>
          <a:lstStyle/>
          <a:p>
            <a:pPr algn="just">
              <a:buClr>
                <a:schemeClr val="tx1"/>
              </a:buClr>
              <a:buFont typeface="Arial" panose="020B0604020202020204" pitchFamily="34" charset="0"/>
              <a:buChar char="•"/>
            </a:pPr>
            <a:r>
              <a:rPr lang="ru-RU" sz="3200" b="1" u="sng" dirty="0"/>
              <a:t>Формульно-словесный способ </a:t>
            </a:r>
            <a:r>
              <a:rPr lang="ru-RU" sz="3200" dirty="0"/>
              <a:t>- это задание инструкций с использованием математических символов и выражений в сочетании со словесными пояснениями.</a:t>
            </a:r>
          </a:p>
        </p:txBody>
      </p:sp>
      <p:pic>
        <p:nvPicPr>
          <p:cNvPr id="4" name="Рисунок 3"/>
          <p:cNvPicPr>
            <a:picLocks noChangeAspect="1"/>
          </p:cNvPicPr>
          <p:nvPr/>
        </p:nvPicPr>
        <p:blipFill>
          <a:blip r:embed="rId2"/>
          <a:stretch>
            <a:fillRect/>
          </a:stretch>
        </p:blipFill>
        <p:spPr>
          <a:xfrm>
            <a:off x="1304925" y="3824287"/>
            <a:ext cx="9753600" cy="27336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44362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02475" y="462185"/>
            <a:ext cx="7655975" cy="1280890"/>
          </a:xfrm>
        </p:spPr>
        <p:txBody>
          <a:bodyPr>
            <a:normAutofit/>
          </a:bodyPr>
          <a:lstStyle/>
          <a:p>
            <a:r>
              <a:rPr lang="ru-RU"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Способы записи алгоритма</a:t>
            </a:r>
          </a:p>
        </p:txBody>
      </p:sp>
      <p:sp>
        <p:nvSpPr>
          <p:cNvPr id="3" name="Объект 2"/>
          <p:cNvSpPr>
            <a:spLocks noGrp="1"/>
          </p:cNvSpPr>
          <p:nvPr>
            <p:ph idx="1"/>
          </p:nvPr>
        </p:nvSpPr>
        <p:spPr>
          <a:xfrm>
            <a:off x="3609974" y="4305300"/>
            <a:ext cx="8389937" cy="2238375"/>
          </a:xfrm>
        </p:spPr>
        <p:txBody>
          <a:bodyPr>
            <a:normAutofit fontScale="92500" lnSpcReduction="10000"/>
          </a:bodyPr>
          <a:lstStyle/>
          <a:p>
            <a:pPr algn="just">
              <a:buClr>
                <a:schemeClr val="tx1"/>
              </a:buClr>
              <a:buFont typeface="Arial" panose="020B0604020202020204" pitchFamily="34" charset="0"/>
              <a:buChar char="•"/>
            </a:pPr>
            <a:r>
              <a:rPr lang="ru-RU" sz="2000" b="1" u="sng" dirty="0" smtClean="0"/>
              <a:t>Блок-схемой</a:t>
            </a:r>
            <a:r>
              <a:rPr lang="ru-RU" sz="2000" dirty="0" smtClean="0"/>
              <a:t> </a:t>
            </a:r>
            <a:r>
              <a:rPr lang="ru-RU" sz="2000" dirty="0"/>
              <a:t>называется графическое изображение логической структуры алгоритма, в котором каждый этап процесса обработки информации представляется в виде геометрических символов (блоков), имеющих определенную конфигурацию в зависимости от характера выполняемых операций. Перечень символов, их наименование, отображаемые ими функции, форма и размеры определяются ГОСТами.</a:t>
            </a:r>
          </a:p>
          <a:p>
            <a:endParaRPr lang="ru-RU" dirty="0"/>
          </a:p>
        </p:txBody>
      </p:sp>
      <p:sp>
        <p:nvSpPr>
          <p:cNvPr id="4" name="Прямоугольник 3"/>
          <p:cNvSpPr/>
          <p:nvPr/>
        </p:nvSpPr>
        <p:spPr>
          <a:xfrm>
            <a:off x="666750" y="1743075"/>
            <a:ext cx="6096000" cy="1015663"/>
          </a:xfrm>
          <a:prstGeom prst="rect">
            <a:avLst/>
          </a:prstGeom>
        </p:spPr>
        <p:txBody>
          <a:bodyPr>
            <a:spAutoFit/>
          </a:bodyPr>
          <a:lstStyle/>
          <a:p>
            <a:pPr algn="just"/>
            <a:r>
              <a:rPr lang="ru-RU" sz="2000" dirty="0"/>
              <a:t>Наибольшее распространение благодаря своей наглядности получил графический (блок-схемный) способ записи алгоритмов.</a:t>
            </a:r>
          </a:p>
        </p:txBody>
      </p:sp>
      <p:pic>
        <p:nvPicPr>
          <p:cNvPr id="5" name="Рисунок 4"/>
          <p:cNvPicPr>
            <a:picLocks noChangeAspect="1"/>
          </p:cNvPicPr>
          <p:nvPr/>
        </p:nvPicPr>
        <p:blipFill>
          <a:blip r:embed="rId2"/>
          <a:stretch>
            <a:fillRect/>
          </a:stretch>
        </p:blipFill>
        <p:spPr>
          <a:xfrm>
            <a:off x="6872287" y="1229975"/>
            <a:ext cx="4714875" cy="25622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Рисунок 5"/>
          <p:cNvPicPr>
            <a:picLocks noChangeAspect="1"/>
          </p:cNvPicPr>
          <p:nvPr/>
        </p:nvPicPr>
        <p:blipFill>
          <a:blip r:embed="rId3"/>
          <a:stretch>
            <a:fillRect/>
          </a:stretch>
        </p:blipFill>
        <p:spPr>
          <a:xfrm>
            <a:off x="457474" y="3023965"/>
            <a:ext cx="3018363" cy="37052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398562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33576" y="671735"/>
            <a:ext cx="9351962" cy="1280890"/>
          </a:xfrm>
        </p:spPr>
        <p:txBody>
          <a:bodyPr/>
          <a:lstStyle/>
          <a:p>
            <a:r>
              <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Графические изображения блок-схем</a:t>
            </a:r>
          </a:p>
        </p:txBody>
      </p:sp>
      <p:pic>
        <p:nvPicPr>
          <p:cNvPr id="6" name="Объект 5"/>
          <p:cNvPicPr>
            <a:picLocks noGrp="1" noChangeAspect="1"/>
          </p:cNvPicPr>
          <p:nvPr>
            <p:ph idx="1"/>
          </p:nvPr>
        </p:nvPicPr>
        <p:blipFill>
          <a:blip r:embed="rId2"/>
          <a:stretch>
            <a:fillRect/>
          </a:stretch>
        </p:blipFill>
        <p:spPr>
          <a:xfrm>
            <a:off x="2085975" y="1733550"/>
            <a:ext cx="8020050" cy="4572000"/>
          </a:xfrm>
          <a:prstGeom prst="rect">
            <a:avLst/>
          </a:prstGeom>
        </p:spPr>
      </p:pic>
    </p:spTree>
    <p:extLst>
      <p:ext uri="{BB962C8B-B14F-4D97-AF65-F5344CB8AC3E}">
        <p14:creationId xmlns:p14="http://schemas.microsoft.com/office/powerpoint/2010/main" val="3459048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8125" y="300260"/>
            <a:ext cx="8911687" cy="1280890"/>
          </a:xfrm>
        </p:spPr>
        <p:txBody>
          <a:bodyPr/>
          <a:lstStyle/>
          <a:p>
            <a:r>
              <a:rPr lang="ru-RU"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Виды вычислительных процессов</a:t>
            </a:r>
            <a:endPar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Объект 4"/>
          <p:cNvSpPr>
            <a:spLocks noGrp="1"/>
          </p:cNvSpPr>
          <p:nvPr>
            <p:ph idx="1"/>
          </p:nvPr>
        </p:nvSpPr>
        <p:spPr>
          <a:xfrm>
            <a:off x="998537" y="1581150"/>
            <a:ext cx="4649788" cy="4419600"/>
          </a:xfrm>
        </p:spPr>
        <p:txBody>
          <a:bodyPr>
            <a:normAutofit/>
          </a:bodyPr>
          <a:lstStyle/>
          <a:p>
            <a:pPr algn="just">
              <a:buClr>
                <a:schemeClr val="tx1"/>
              </a:buClr>
              <a:buFont typeface="Arial" panose="020B0604020202020204" pitchFamily="34" charset="0"/>
              <a:buChar char="•"/>
            </a:pPr>
            <a:r>
              <a:rPr lang="ru-RU" sz="2800" b="1" u="sng" dirty="0"/>
              <a:t>Линейным</a:t>
            </a:r>
            <a:r>
              <a:rPr lang="ru-RU" sz="2800" dirty="0"/>
              <a:t> называется такой вычислительный процесс, при котором все этапы решения задачи выполняются в естественном порядке следования записи этих этапов.</a:t>
            </a:r>
          </a:p>
        </p:txBody>
      </p:sp>
      <p:pic>
        <p:nvPicPr>
          <p:cNvPr id="6" name="Рисунок 5"/>
          <p:cNvPicPr>
            <a:picLocks noChangeAspect="1"/>
          </p:cNvPicPr>
          <p:nvPr/>
        </p:nvPicPr>
        <p:blipFill>
          <a:blip r:embed="rId2"/>
          <a:stretch>
            <a:fillRect/>
          </a:stretch>
        </p:blipFill>
        <p:spPr>
          <a:xfrm>
            <a:off x="8074398" y="2250761"/>
            <a:ext cx="2450727" cy="3559489"/>
          </a:xfrm>
          <a:prstGeom prst="rect">
            <a:avLst/>
          </a:prstGeom>
        </p:spPr>
      </p:pic>
    </p:spTree>
    <p:extLst>
      <p:ext uri="{BB962C8B-B14F-4D97-AF65-F5344CB8AC3E}">
        <p14:creationId xmlns:p14="http://schemas.microsoft.com/office/powerpoint/2010/main" val="3516671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69100" y="414560"/>
            <a:ext cx="8911687" cy="1280890"/>
          </a:xfrm>
        </p:spPr>
        <p:txBody>
          <a:bodyPr/>
          <a:lstStyle/>
          <a:p>
            <a:r>
              <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Виды вычислительных процессов</a:t>
            </a:r>
          </a:p>
        </p:txBody>
      </p:sp>
      <p:sp>
        <p:nvSpPr>
          <p:cNvPr id="3" name="Объект 2"/>
          <p:cNvSpPr>
            <a:spLocks noGrp="1"/>
          </p:cNvSpPr>
          <p:nvPr>
            <p:ph idx="1"/>
          </p:nvPr>
        </p:nvSpPr>
        <p:spPr>
          <a:xfrm>
            <a:off x="1131887" y="2181225"/>
            <a:ext cx="5249863" cy="3777622"/>
          </a:xfrm>
        </p:spPr>
        <p:txBody>
          <a:bodyPr>
            <a:normAutofit fontScale="92500" lnSpcReduction="10000"/>
          </a:bodyPr>
          <a:lstStyle/>
          <a:p>
            <a:pPr algn="just">
              <a:buClr>
                <a:schemeClr val="tx1"/>
              </a:buClr>
              <a:buFont typeface="Arial" panose="020B0604020202020204" pitchFamily="34" charset="0"/>
              <a:buChar char="•"/>
            </a:pPr>
            <a:r>
              <a:rPr lang="ru-RU" sz="2800" b="1" u="sng" dirty="0"/>
              <a:t>Ветвящимся</a:t>
            </a:r>
            <a:r>
              <a:rPr lang="ru-RU" sz="2800" dirty="0"/>
              <a:t> называется такой вычислительный процесс, в котором выбор направления обработки информации зависит от исходных или промежуточных данных (от результатов проверки выполнения какого-либо логического условия).</a:t>
            </a:r>
          </a:p>
        </p:txBody>
      </p:sp>
      <p:pic>
        <p:nvPicPr>
          <p:cNvPr id="5" name="Рисунок 4"/>
          <p:cNvPicPr>
            <a:picLocks noChangeAspect="1"/>
          </p:cNvPicPr>
          <p:nvPr/>
        </p:nvPicPr>
        <p:blipFill>
          <a:blip r:embed="rId2"/>
          <a:stretch>
            <a:fillRect/>
          </a:stretch>
        </p:blipFill>
        <p:spPr>
          <a:xfrm>
            <a:off x="7460178" y="2181225"/>
            <a:ext cx="4224894" cy="36385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523904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46338" y="500285"/>
            <a:ext cx="8208425" cy="1280890"/>
          </a:xfrm>
        </p:spPr>
        <p:txBody>
          <a:bodyPr/>
          <a:lstStyle/>
          <a:p>
            <a:r>
              <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Виды вычислительных процессов</a:t>
            </a:r>
          </a:p>
        </p:txBody>
      </p:sp>
      <p:sp>
        <p:nvSpPr>
          <p:cNvPr id="3" name="Объект 2"/>
          <p:cNvSpPr>
            <a:spLocks noGrp="1"/>
          </p:cNvSpPr>
          <p:nvPr>
            <p:ph idx="1"/>
          </p:nvPr>
        </p:nvSpPr>
        <p:spPr>
          <a:xfrm>
            <a:off x="5541963" y="2518403"/>
            <a:ext cx="6554788" cy="4339597"/>
          </a:xfrm>
        </p:spPr>
        <p:txBody>
          <a:bodyPr>
            <a:normAutofit/>
          </a:bodyPr>
          <a:lstStyle/>
          <a:p>
            <a:pPr algn="just">
              <a:buClr>
                <a:schemeClr val="tx1"/>
              </a:buClr>
              <a:buFont typeface="Arial" panose="020B0604020202020204" pitchFamily="34" charset="0"/>
              <a:buChar char="•"/>
            </a:pPr>
            <a:r>
              <a:rPr lang="ru-RU" sz="2000" dirty="0" smtClean="0"/>
              <a:t>Вычислительный </a:t>
            </a:r>
            <a:r>
              <a:rPr lang="ru-RU" sz="2000" dirty="0"/>
              <a:t>процесс, содержащий один или несколько циклов, называется циклическим. По количеству выполнения циклы делятся на циклы с определенным (заранее заданным) числом повторений и циклы с неопределенным числом повторений. Количество повторений последних зависит от соблюдения некоторого условия, задающего необходимость выполнения цикла. При этом условие может проверяться в начале цикла — тогда речь идет о цикле с предусловием, или в конце — тогда это цикл с постусловием.</a:t>
            </a:r>
          </a:p>
        </p:txBody>
      </p:sp>
      <p:sp>
        <p:nvSpPr>
          <p:cNvPr id="4" name="Прямоугольник 3"/>
          <p:cNvSpPr/>
          <p:nvPr/>
        </p:nvSpPr>
        <p:spPr>
          <a:xfrm>
            <a:off x="704849" y="1781175"/>
            <a:ext cx="10944225" cy="830997"/>
          </a:xfrm>
          <a:prstGeom prst="rect">
            <a:avLst/>
          </a:prstGeom>
        </p:spPr>
        <p:txBody>
          <a:bodyPr wrap="square">
            <a:spAutoFit/>
          </a:bodyPr>
          <a:lstStyle/>
          <a:p>
            <a:pPr marL="342900" indent="-342900">
              <a:buFont typeface="Arial" panose="020B0604020202020204" pitchFamily="34" charset="0"/>
              <a:buChar char="•"/>
            </a:pPr>
            <a:r>
              <a:rPr lang="ru-RU" sz="2400" dirty="0"/>
              <a:t>Циклом называется многократно повторяемый участок вычислений. </a:t>
            </a:r>
          </a:p>
        </p:txBody>
      </p:sp>
      <p:pic>
        <p:nvPicPr>
          <p:cNvPr id="5" name="Рисунок 4"/>
          <p:cNvPicPr>
            <a:picLocks noChangeAspect="1"/>
          </p:cNvPicPr>
          <p:nvPr/>
        </p:nvPicPr>
        <p:blipFill>
          <a:blip r:embed="rId2"/>
          <a:stretch>
            <a:fillRect/>
          </a:stretch>
        </p:blipFill>
        <p:spPr>
          <a:xfrm>
            <a:off x="704849" y="2678847"/>
            <a:ext cx="4468551" cy="3505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54365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40776" y="180975"/>
            <a:ext cx="2922050" cy="1280890"/>
          </a:xfrm>
        </p:spPr>
        <p:txBody>
          <a:bodyPr>
            <a:normAutofit/>
          </a:bodyPr>
          <a:lstStyle/>
          <a:p>
            <a:r>
              <a:rPr lang="ru-RU"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Алгоритм</a:t>
            </a:r>
            <a:endParaRPr lang="ru-RU"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Объект 2"/>
          <p:cNvSpPr>
            <a:spLocks noGrp="1"/>
          </p:cNvSpPr>
          <p:nvPr>
            <p:ph idx="1"/>
          </p:nvPr>
        </p:nvSpPr>
        <p:spPr>
          <a:xfrm>
            <a:off x="465137" y="1628775"/>
            <a:ext cx="4830763" cy="3777622"/>
          </a:xfrm>
        </p:spPr>
        <p:txBody>
          <a:bodyPr>
            <a:normAutofit/>
          </a:bodyPr>
          <a:lstStyle/>
          <a:p>
            <a:pPr algn="just">
              <a:buClr>
                <a:schemeClr val="tx1"/>
              </a:buClr>
              <a:buFont typeface="Arial" panose="020B0604020202020204" pitchFamily="34" charset="0"/>
              <a:buChar char="•"/>
            </a:pPr>
            <a:r>
              <a:rPr lang="ru-RU" sz="2400" b="1" u="sng" dirty="0"/>
              <a:t>Алгоритм</a:t>
            </a:r>
            <a:r>
              <a:rPr lang="ru-RU" sz="2400" dirty="0"/>
              <a:t> - это предназначенное для конкретного исполнителя точное описание последовательности действий, направленных на решение поставленной задачи. </a:t>
            </a:r>
          </a:p>
        </p:txBody>
      </p:sp>
      <p:pic>
        <p:nvPicPr>
          <p:cNvPr id="4" name="Рисунок 3"/>
          <p:cNvPicPr>
            <a:picLocks noChangeAspect="1"/>
          </p:cNvPicPr>
          <p:nvPr/>
        </p:nvPicPr>
        <p:blipFill>
          <a:blip r:embed="rId2"/>
          <a:stretch>
            <a:fillRect/>
          </a:stretch>
        </p:blipFill>
        <p:spPr>
          <a:xfrm>
            <a:off x="5672137" y="1628775"/>
            <a:ext cx="6072188" cy="513873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03860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47269" y="205010"/>
            <a:ext cx="7273132" cy="1280890"/>
          </a:xfrm>
        </p:spPr>
        <p:txBody>
          <a:bodyPr/>
          <a:lstStyle/>
          <a:p>
            <a:r>
              <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Свойства алгоритма</a:t>
            </a:r>
          </a:p>
        </p:txBody>
      </p:sp>
      <p:sp>
        <p:nvSpPr>
          <p:cNvPr id="3" name="Объект 2"/>
          <p:cNvSpPr>
            <a:spLocks noGrp="1"/>
          </p:cNvSpPr>
          <p:nvPr>
            <p:ph idx="1"/>
          </p:nvPr>
        </p:nvSpPr>
        <p:spPr>
          <a:xfrm>
            <a:off x="560387" y="1790700"/>
            <a:ext cx="5116513" cy="3777622"/>
          </a:xfrm>
        </p:spPr>
        <p:txBody>
          <a:bodyPr>
            <a:normAutofit/>
          </a:bodyPr>
          <a:lstStyle/>
          <a:p>
            <a:pPr algn="just">
              <a:buClr>
                <a:schemeClr val="tx1"/>
              </a:buClr>
              <a:buFont typeface="Arial" panose="020B0604020202020204" pitchFamily="34" charset="0"/>
              <a:buChar char="•"/>
            </a:pPr>
            <a:r>
              <a:rPr lang="ru-RU" sz="2000" b="1" u="sng" dirty="0" smtClean="0"/>
              <a:t> Детерминированность</a:t>
            </a:r>
            <a:r>
              <a:rPr lang="ru-RU" sz="2000" dirty="0" smtClean="0"/>
              <a:t> </a:t>
            </a:r>
            <a:r>
              <a:rPr lang="ru-RU" sz="2000" dirty="0"/>
              <a:t>(определенность) — однозначность результата процесса исполнения алгоритма при заданных исходных данных. Один и тот же алгоритм не может получать два разных результата при одних и тех же данных. Так, если на вход алгоритма сложения поступают два числа, то, сколько бы раз мы ни предъявляли эти числа, ответ должен быть одним</a:t>
            </a:r>
            <a:r>
              <a:rPr lang="ru-RU" sz="2000" dirty="0" smtClean="0"/>
              <a:t>.</a:t>
            </a:r>
          </a:p>
        </p:txBody>
      </p:sp>
      <p:pic>
        <p:nvPicPr>
          <p:cNvPr id="4" name="Рисунок 3"/>
          <p:cNvPicPr>
            <a:picLocks noChangeAspect="1"/>
          </p:cNvPicPr>
          <p:nvPr/>
        </p:nvPicPr>
        <p:blipFill>
          <a:blip r:embed="rId2"/>
          <a:stretch>
            <a:fillRect/>
          </a:stretch>
        </p:blipFill>
        <p:spPr>
          <a:xfrm>
            <a:off x="6399212" y="1905000"/>
            <a:ext cx="5105400" cy="3829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97044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46212" y="1857375"/>
            <a:ext cx="9898063" cy="5667375"/>
          </a:xfrm>
        </p:spPr>
        <p:txBody>
          <a:bodyPr>
            <a:noAutofit/>
          </a:bodyPr>
          <a:lstStyle/>
          <a:p>
            <a:pPr algn="just">
              <a:buClr>
                <a:schemeClr val="tx1"/>
              </a:buClr>
              <a:buFont typeface="Arial" panose="020B0604020202020204" pitchFamily="34" charset="0"/>
              <a:buChar char="•"/>
            </a:pPr>
            <a:r>
              <a:rPr lang="ru-RU" sz="2800" b="1" u="sng" dirty="0"/>
              <a:t>Дискретность</a:t>
            </a:r>
            <a:r>
              <a:rPr lang="ru-RU" sz="2800" dirty="0"/>
              <a:t> определяемого алгоритмом процесса — расчлененность его на отдельные элементарные акты, возможность выполнения которых человеком или машиной не вызывает сомнения. </a:t>
            </a:r>
            <a:endParaRPr lang="ru-RU" sz="2800" dirty="0" smtClean="0"/>
          </a:p>
          <a:p>
            <a:endParaRPr lang="ru-RU" sz="1600" dirty="0"/>
          </a:p>
          <a:p>
            <a:endParaRPr lang="ru-RU" sz="1600" dirty="0" smtClean="0"/>
          </a:p>
          <a:p>
            <a:pPr marL="0" indent="0" algn="just">
              <a:buNone/>
            </a:pPr>
            <a:r>
              <a:rPr lang="ru-RU" sz="2000" dirty="0" smtClean="0"/>
              <a:t>Одно </a:t>
            </a:r>
            <a:r>
              <a:rPr lang="ru-RU" sz="2000" dirty="0"/>
              <a:t>дело — сказать: «Найди наиболее общий делитель чисел 1 345 672 и 164 930», и уж совсем иное дело — подробно показать, как это делается.</a:t>
            </a:r>
          </a:p>
        </p:txBody>
      </p:sp>
      <p:sp>
        <p:nvSpPr>
          <p:cNvPr id="5" name="TextBox 4"/>
          <p:cNvSpPr txBox="1"/>
          <p:nvPr/>
        </p:nvSpPr>
        <p:spPr>
          <a:xfrm>
            <a:off x="3276600" y="390525"/>
            <a:ext cx="8067675" cy="646331"/>
          </a:xfrm>
          <a:prstGeom prst="rect">
            <a:avLst/>
          </a:prstGeom>
          <a:noFill/>
        </p:spPr>
        <p:txBody>
          <a:bodyPr wrap="square" rtlCol="0">
            <a:spAutoFit/>
          </a:bodyPr>
          <a:lstStyle/>
          <a:p>
            <a:r>
              <a:rPr lang="ru-RU"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Свойства алгоритма</a:t>
            </a:r>
            <a:endParaRPr lang="ru-RU"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19093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64476" y="538385"/>
            <a:ext cx="6093874" cy="1280890"/>
          </a:xfrm>
        </p:spPr>
        <p:txBody>
          <a:bodyPr>
            <a:normAutofit/>
          </a:bodyPr>
          <a:lstStyle/>
          <a:p>
            <a:r>
              <a:rPr lang="ru-RU"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Свойства алгоритма</a:t>
            </a:r>
            <a:r>
              <a:rPr lang="ru-RU" dirty="0"/>
              <a:t/>
            </a:r>
            <a:br>
              <a:rPr lang="ru-RU" dirty="0"/>
            </a:br>
            <a:endParaRPr lang="ru-RU" dirty="0"/>
          </a:p>
        </p:txBody>
      </p:sp>
      <p:sp>
        <p:nvSpPr>
          <p:cNvPr id="3" name="Объект 2"/>
          <p:cNvSpPr>
            <a:spLocks noGrp="1"/>
          </p:cNvSpPr>
          <p:nvPr>
            <p:ph idx="1"/>
          </p:nvPr>
        </p:nvSpPr>
        <p:spPr>
          <a:xfrm>
            <a:off x="1703387" y="2038350"/>
            <a:ext cx="8915400" cy="3777622"/>
          </a:xfrm>
        </p:spPr>
        <p:txBody>
          <a:bodyPr>
            <a:noAutofit/>
          </a:bodyPr>
          <a:lstStyle/>
          <a:p>
            <a:pPr lvl="1" algn="just">
              <a:buClr>
                <a:schemeClr val="tx1"/>
              </a:buClr>
              <a:buFont typeface="Arial" panose="020B0604020202020204" pitchFamily="34" charset="0"/>
              <a:buChar char="•"/>
            </a:pPr>
            <a:r>
              <a:rPr lang="ru-RU" sz="2600" b="1" dirty="0" smtClean="0"/>
              <a:t>  </a:t>
            </a:r>
            <a:r>
              <a:rPr lang="ru-RU" sz="2600" b="1" u="sng" dirty="0" smtClean="0"/>
              <a:t>Массовость</a:t>
            </a:r>
            <a:r>
              <a:rPr lang="ru-RU" sz="2600" dirty="0"/>
              <a:t>, или </a:t>
            </a:r>
            <a:r>
              <a:rPr lang="ru-RU" sz="2600" b="1" u="sng" dirty="0"/>
              <a:t>повторяемость</a:t>
            </a:r>
            <a:r>
              <a:rPr lang="ru-RU" sz="2600" dirty="0"/>
              <a:t>, означает, что исходные данные для алгоритма можно выбирать из некоторого множества данных (потенциально бесконечного), т: е. алгоритм должен обеспечивать решение любой задачи из класса однотипных задач.</a:t>
            </a:r>
          </a:p>
        </p:txBody>
      </p:sp>
    </p:spTree>
    <p:extLst>
      <p:ext uri="{BB962C8B-B14F-4D97-AF65-F5344CB8AC3E}">
        <p14:creationId xmlns:p14="http://schemas.microsoft.com/office/powerpoint/2010/main" val="1787936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45350" y="157385"/>
            <a:ext cx="8911687" cy="1280890"/>
          </a:xfrm>
        </p:spPr>
        <p:txBody>
          <a:bodyPr/>
          <a:lstStyle/>
          <a:p>
            <a:r>
              <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Свойства алгоритма</a:t>
            </a:r>
          </a:p>
        </p:txBody>
      </p:sp>
      <p:sp>
        <p:nvSpPr>
          <p:cNvPr id="3" name="Объект 2"/>
          <p:cNvSpPr>
            <a:spLocks noGrp="1"/>
          </p:cNvSpPr>
          <p:nvPr>
            <p:ph idx="1"/>
          </p:nvPr>
        </p:nvSpPr>
        <p:spPr>
          <a:xfrm>
            <a:off x="989012" y="1695450"/>
            <a:ext cx="5278438" cy="4133850"/>
          </a:xfrm>
        </p:spPr>
        <p:txBody>
          <a:bodyPr>
            <a:normAutofit/>
          </a:bodyPr>
          <a:lstStyle/>
          <a:p>
            <a:pPr algn="just">
              <a:buClr>
                <a:schemeClr val="tx1"/>
              </a:buClr>
              <a:buFont typeface="Arial" panose="020B0604020202020204" pitchFamily="34" charset="0"/>
              <a:buChar char="•"/>
            </a:pPr>
            <a:r>
              <a:rPr lang="ru-RU" sz="2800" b="1" dirty="0" smtClean="0"/>
              <a:t>  </a:t>
            </a:r>
            <a:r>
              <a:rPr lang="ru-RU" sz="2800" b="1" u="sng" dirty="0" smtClean="0"/>
              <a:t>Понятность</a:t>
            </a:r>
            <a:r>
              <a:rPr lang="ru-RU" sz="2800" dirty="0" smtClean="0"/>
              <a:t> </a:t>
            </a:r>
            <a:r>
              <a:rPr lang="ru-RU" sz="2800" dirty="0"/>
              <a:t>алгоритма состоит в том, что он должен быть описан в виде последовательности команд, каждая из которых принадлежит системе команд, понятной для исполнителя этого алгоритма. </a:t>
            </a:r>
          </a:p>
        </p:txBody>
      </p:sp>
      <p:pic>
        <p:nvPicPr>
          <p:cNvPr id="5" name="Рисунок 4"/>
          <p:cNvPicPr>
            <a:picLocks noChangeAspect="1"/>
          </p:cNvPicPr>
          <p:nvPr/>
        </p:nvPicPr>
        <p:blipFill>
          <a:blip r:embed="rId2"/>
          <a:stretch>
            <a:fillRect/>
          </a:stretch>
        </p:blipFill>
        <p:spPr>
          <a:xfrm>
            <a:off x="8429625" y="1266825"/>
            <a:ext cx="2609850" cy="48482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102192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56538" y="166910"/>
            <a:ext cx="8911687" cy="1280890"/>
          </a:xfrm>
        </p:spPr>
        <p:txBody>
          <a:bodyPr/>
          <a:lstStyle/>
          <a:p>
            <a:r>
              <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Свойства алгоритма</a:t>
            </a:r>
          </a:p>
        </p:txBody>
      </p:sp>
      <p:sp>
        <p:nvSpPr>
          <p:cNvPr id="3" name="Объект 2"/>
          <p:cNvSpPr>
            <a:spLocks noGrp="1"/>
          </p:cNvSpPr>
          <p:nvPr>
            <p:ph idx="1"/>
          </p:nvPr>
        </p:nvSpPr>
        <p:spPr>
          <a:xfrm>
            <a:off x="1522412" y="1447800"/>
            <a:ext cx="9136063" cy="3362325"/>
          </a:xfrm>
        </p:spPr>
        <p:txBody>
          <a:bodyPr>
            <a:noAutofit/>
          </a:bodyPr>
          <a:lstStyle/>
          <a:p>
            <a:pPr algn="just">
              <a:buClr>
                <a:schemeClr val="tx1"/>
              </a:buClr>
              <a:buFont typeface="Arial" panose="020B0604020202020204" pitchFamily="34" charset="0"/>
              <a:buChar char="•"/>
            </a:pPr>
            <a:r>
              <a:rPr lang="ru-RU" sz="2400" b="1" u="sng" dirty="0"/>
              <a:t>Конечность (результативность)</a:t>
            </a:r>
            <a:r>
              <a:rPr lang="ru-RU" sz="2400" dirty="0"/>
              <a:t> алгоритма означает возможность получения результата после выполнения конечного количества операций. Так как компьютер не может задавать наводящие вопросы, уточняя ту или иную команду алгоритма, то последний должен иметь форму, которая не имеет неоднозначности.</a:t>
            </a:r>
          </a:p>
        </p:txBody>
      </p:sp>
      <p:pic>
        <p:nvPicPr>
          <p:cNvPr id="4" name="Рисунок 3"/>
          <p:cNvPicPr>
            <a:picLocks noChangeAspect="1"/>
          </p:cNvPicPr>
          <p:nvPr/>
        </p:nvPicPr>
        <p:blipFill>
          <a:blip r:embed="rId2"/>
          <a:stretch>
            <a:fillRect/>
          </a:stretch>
        </p:blipFill>
        <p:spPr>
          <a:xfrm>
            <a:off x="5165457" y="4348162"/>
            <a:ext cx="5493018" cy="2109788"/>
          </a:xfrm>
          <a:prstGeom prst="rect">
            <a:avLst/>
          </a:prstGeom>
        </p:spPr>
      </p:pic>
    </p:spTree>
    <p:extLst>
      <p:ext uri="{BB962C8B-B14F-4D97-AF65-F5344CB8AC3E}">
        <p14:creationId xmlns:p14="http://schemas.microsoft.com/office/powerpoint/2010/main" val="3998183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8700" y="357410"/>
            <a:ext cx="6951125" cy="1280890"/>
          </a:xfrm>
        </p:spPr>
        <p:txBody>
          <a:bodyPr/>
          <a:lstStyle/>
          <a:p>
            <a:r>
              <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Способы записи алгоритма</a:t>
            </a:r>
            <a:r>
              <a:rPr lang="ru-RU" dirty="0"/>
              <a:t/>
            </a:r>
            <a:br>
              <a:rPr lang="ru-RU" dirty="0"/>
            </a:br>
            <a:endParaRPr lang="ru-RU" dirty="0"/>
          </a:p>
        </p:txBody>
      </p:sp>
      <p:sp>
        <p:nvSpPr>
          <p:cNvPr id="3" name="Объект 2"/>
          <p:cNvSpPr>
            <a:spLocks noGrp="1"/>
          </p:cNvSpPr>
          <p:nvPr>
            <p:ph idx="1"/>
          </p:nvPr>
        </p:nvSpPr>
        <p:spPr>
          <a:xfrm>
            <a:off x="2189162" y="2000251"/>
            <a:ext cx="8915400" cy="4162424"/>
          </a:xfrm>
        </p:spPr>
        <p:txBody>
          <a:bodyPr/>
          <a:lstStyle/>
          <a:p>
            <a:pPr marL="0" indent="0" algn="ctr">
              <a:buNone/>
            </a:pPr>
            <a:r>
              <a:rPr lang="ru-RU" sz="2000" b="1" dirty="0" smtClean="0"/>
              <a:t>Основными </a:t>
            </a:r>
            <a:r>
              <a:rPr lang="ru-RU" sz="2000" b="1" dirty="0"/>
              <a:t>изобразительными средствами алгоритмов являются следующие способы их записи:</a:t>
            </a:r>
          </a:p>
          <a:p>
            <a:r>
              <a:rPr lang="ru-RU" sz="2000" dirty="0"/>
              <a:t>-  словесный;</a:t>
            </a:r>
          </a:p>
          <a:p>
            <a:r>
              <a:rPr lang="ru-RU" sz="2000" dirty="0"/>
              <a:t>-  формульно-словесный;</a:t>
            </a:r>
          </a:p>
          <a:p>
            <a:r>
              <a:rPr lang="ru-RU" sz="2000" dirty="0"/>
              <a:t>-  блок-схемный;</a:t>
            </a:r>
          </a:p>
          <a:p>
            <a:r>
              <a:rPr lang="ru-RU" sz="2000" dirty="0"/>
              <a:t>-  псевдокод;</a:t>
            </a:r>
          </a:p>
          <a:p>
            <a:r>
              <a:rPr lang="ru-RU" sz="2000" dirty="0"/>
              <a:t>-  структурные диаграммы;</a:t>
            </a:r>
          </a:p>
          <a:p>
            <a:r>
              <a:rPr lang="ru-RU" sz="2000" dirty="0"/>
              <a:t>-  языки программирования.</a:t>
            </a:r>
          </a:p>
          <a:p>
            <a:endParaRPr lang="ru-RU" dirty="0"/>
          </a:p>
        </p:txBody>
      </p:sp>
    </p:spTree>
    <p:extLst>
      <p:ext uri="{BB962C8B-B14F-4D97-AF65-F5344CB8AC3E}">
        <p14:creationId xmlns:p14="http://schemas.microsoft.com/office/powerpoint/2010/main" val="2225967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20436" y="233584"/>
            <a:ext cx="7960775" cy="1280890"/>
          </a:xfrm>
        </p:spPr>
        <p:txBody>
          <a:bodyPr>
            <a:normAutofit/>
          </a:bodyPr>
          <a:lstStyle/>
          <a:p>
            <a:r>
              <a:rPr lang="ru-RU"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Способы записи алгоритма</a:t>
            </a:r>
          </a:p>
        </p:txBody>
      </p:sp>
      <p:sp>
        <p:nvSpPr>
          <p:cNvPr id="3" name="Объект 2"/>
          <p:cNvSpPr>
            <a:spLocks noGrp="1"/>
          </p:cNvSpPr>
          <p:nvPr>
            <p:ph idx="1"/>
          </p:nvPr>
        </p:nvSpPr>
        <p:spPr>
          <a:xfrm>
            <a:off x="1370011" y="1590675"/>
            <a:ext cx="5230813" cy="3777622"/>
          </a:xfrm>
        </p:spPr>
        <p:txBody>
          <a:bodyPr>
            <a:normAutofit lnSpcReduction="10000"/>
          </a:bodyPr>
          <a:lstStyle/>
          <a:p>
            <a:pPr algn="just">
              <a:buClr>
                <a:schemeClr val="tx1"/>
              </a:buClr>
              <a:buFont typeface="Arial" panose="020B0604020202020204" pitchFamily="34" charset="0"/>
              <a:buChar char="•"/>
            </a:pPr>
            <a:r>
              <a:rPr lang="ru-RU" sz="3200" b="1" u="sng" dirty="0"/>
              <a:t>Словесный способ </a:t>
            </a:r>
            <a:r>
              <a:rPr lang="ru-RU" sz="3200" dirty="0"/>
              <a:t>– это содержание  этапов  вычислений  задается  на естественном языке в произвольной форме с требуемой детализацией.</a:t>
            </a:r>
          </a:p>
        </p:txBody>
      </p:sp>
      <p:pic>
        <p:nvPicPr>
          <p:cNvPr id="5" name="Рисунок 4"/>
          <p:cNvPicPr>
            <a:picLocks noChangeAspect="1"/>
          </p:cNvPicPr>
          <p:nvPr/>
        </p:nvPicPr>
        <p:blipFill>
          <a:blip r:embed="rId2"/>
          <a:stretch>
            <a:fillRect/>
          </a:stretch>
        </p:blipFill>
        <p:spPr>
          <a:xfrm>
            <a:off x="8014238" y="1695449"/>
            <a:ext cx="2915561" cy="4371975"/>
          </a:xfrm>
          <a:prstGeom prst="roundRect">
            <a:avLst>
              <a:gd name="adj" fmla="val 16667"/>
            </a:avLst>
          </a:prstGeom>
          <a:ln w="1905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66172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Легкий дым">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70</TotalTime>
  <Words>559</Words>
  <Application>Microsoft Office PowerPoint</Application>
  <PresentationFormat>Широкоэкранный</PresentationFormat>
  <Paragraphs>39</Paragraphs>
  <Slides>15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Century Gothic</vt:lpstr>
      <vt:lpstr>Wingdings 3</vt:lpstr>
      <vt:lpstr>Легкий дым</vt:lpstr>
      <vt:lpstr>Понятие алгоритма и его свойства. Типы алгоритмов. Способы описания алгоритмов. Базовые алгоритмические структуры: линейные, разветвляющиеся, циклические. </vt:lpstr>
      <vt:lpstr>Алгоритм</vt:lpstr>
      <vt:lpstr>Свойства алгоритма</vt:lpstr>
      <vt:lpstr>Презентация PowerPoint</vt:lpstr>
      <vt:lpstr>Свойства алгоритма </vt:lpstr>
      <vt:lpstr>Свойства алгоритма</vt:lpstr>
      <vt:lpstr>Свойства алгоритма</vt:lpstr>
      <vt:lpstr>Способы записи алгоритма </vt:lpstr>
      <vt:lpstr>Способы записи алгоритма</vt:lpstr>
      <vt:lpstr>Способы записи алгоритма</vt:lpstr>
      <vt:lpstr>Способы записи алгоритма</vt:lpstr>
      <vt:lpstr>Графические изображения блок-схем</vt:lpstr>
      <vt:lpstr>Виды вычислительных процессов</vt:lpstr>
      <vt:lpstr>Виды вычислительных процессов</vt:lpstr>
      <vt:lpstr>Виды вычислительных процессов</vt:lpstr>
    </vt:vector>
  </TitlesOfParts>
  <Company>Ярославский градостроительный колледж</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Понятие алгоритма и его свойства. Типы алгоритмов. Способы описания алгоритмов. Базовые алгоритмические структуры: линейные, разветвляющиеся, циклические.</dc:title>
  <dc:creator>Гость</dc:creator>
  <cp:lastModifiedBy>Гость</cp:lastModifiedBy>
  <cp:revision>8</cp:revision>
  <dcterms:created xsi:type="dcterms:W3CDTF">2018-10-12T10:05:33Z</dcterms:created>
  <dcterms:modified xsi:type="dcterms:W3CDTF">2018-10-12T11:16:15Z</dcterms:modified>
</cp:coreProperties>
</file>