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RobotoMon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ebaa9bb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ebaa9bb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ebaa9bbd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ebaa9bbd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ebaa9bbd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ebaa9bbd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ebaa9bbd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ebaa9bbd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ebaa9bbd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ebaa9bbd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ebaa9bb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ebaa9bb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ebaa9bbd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ebaa9bbd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ebaa9bb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ebaa9bb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ebaa9bb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ebaa9bb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ebaa9bbd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ebaa9bbd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ebaa9bb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ebaa9bb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ebaa9bbd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ebaa9bbd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ebaa9bb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ebaa9bb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ornell_No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CNote</a:t>
            </a:r>
            <a:endParaRPr/>
          </a:p>
          <a:p>
            <a:pPr indent="0" lvl="0" marL="0" rtl="0" algn="l">
              <a:spcBef>
                <a:spcPts val="0"/>
              </a:spcBef>
              <a:spcAft>
                <a:spcPts val="0"/>
              </a:spcAft>
              <a:buNone/>
            </a:pPr>
            <a:r>
              <a:rPr lang="ro" sz="2122">
                <a:solidFill>
                  <a:srgbClr val="EFEFEF"/>
                </a:solidFill>
              </a:rPr>
              <a:t>-Full Stack Web Application-</a:t>
            </a:r>
            <a:endParaRPr sz="2122">
              <a:solidFill>
                <a:srgbClr val="EFEFEF"/>
              </a:solidFill>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o"/>
              <a:t>Pavel Buta</a:t>
            </a:r>
            <a:endParaRPr/>
          </a:p>
        </p:txBody>
      </p:sp>
      <p:pic>
        <p:nvPicPr>
          <p:cNvPr id="74" name="Google Shape;74;p13"/>
          <p:cNvPicPr preferRelativeResize="0"/>
          <p:nvPr/>
        </p:nvPicPr>
        <p:blipFill>
          <a:blip r:embed="rId3">
            <a:alphaModFix/>
          </a:blip>
          <a:stretch>
            <a:fillRect/>
          </a:stretch>
        </p:blipFill>
        <p:spPr>
          <a:xfrm>
            <a:off x="-122450" y="1889825"/>
            <a:ext cx="2066925" cy="27724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Testing</a:t>
            </a:r>
            <a:endParaRPr/>
          </a:p>
        </p:txBody>
      </p:sp>
      <p:sp>
        <p:nvSpPr>
          <p:cNvPr id="131" name="Google Shape;131;p22"/>
          <p:cNvSpPr txBox="1"/>
          <p:nvPr/>
        </p:nvSpPr>
        <p:spPr>
          <a:xfrm>
            <a:off x="417175" y="1300600"/>
            <a:ext cx="8406600" cy="3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chemeClr val="dk2"/>
                </a:solidFill>
                <a:latin typeface="Lato"/>
                <a:ea typeface="Lato"/>
                <a:cs typeface="Lato"/>
                <a:sym typeface="Lato"/>
              </a:rPr>
              <a:t>As it was mentioned in the project’s criterias, the </a:t>
            </a:r>
            <a:r>
              <a:rPr lang="ro">
                <a:solidFill>
                  <a:schemeClr val="dk2"/>
                </a:solidFill>
                <a:latin typeface="Lato"/>
                <a:ea typeface="Lato"/>
                <a:cs typeface="Lato"/>
                <a:sym typeface="Lato"/>
              </a:rPr>
              <a:t>backend</a:t>
            </a:r>
            <a:r>
              <a:rPr lang="ro">
                <a:solidFill>
                  <a:schemeClr val="dk2"/>
                </a:solidFill>
                <a:latin typeface="Lato"/>
                <a:ea typeface="Lato"/>
                <a:cs typeface="Lato"/>
                <a:sym typeface="Lato"/>
              </a:rPr>
              <a:t> is tested. The testing is done through Jest and Supertest and the test are configured such that they use a mock database ( to not affect the real time database) and check the endpoints of all 3 main schemas: user, folder and note. At the same time, the tests also check indirectly the db connection given that the db is needed to perform them.</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To keep the structure clean and organised, the tests are in a separate folder in the backend part of the application and can be run by executing </a:t>
            </a:r>
            <a:r>
              <a:rPr i="1" lang="ro">
                <a:solidFill>
                  <a:srgbClr val="666666"/>
                </a:solidFill>
                <a:latin typeface="Lato"/>
                <a:ea typeface="Lato"/>
                <a:cs typeface="Lato"/>
                <a:sym typeface="Lato"/>
              </a:rPr>
              <a:t>npm test</a:t>
            </a:r>
            <a:r>
              <a:rPr lang="ro">
                <a:solidFill>
                  <a:schemeClr val="dk2"/>
                </a:solidFill>
                <a:latin typeface="Lato"/>
                <a:ea typeface="Lato"/>
                <a:cs typeface="Lato"/>
                <a:sym typeface="Lato"/>
              </a:rPr>
              <a:t> in the command line after navigating to the backend folder.</a:t>
            </a:r>
            <a:endParaRPr>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Version Control</a:t>
            </a:r>
            <a:endParaRPr/>
          </a:p>
        </p:txBody>
      </p:sp>
      <p:sp>
        <p:nvSpPr>
          <p:cNvPr id="137" name="Google Shape;137;p23"/>
          <p:cNvSpPr txBox="1"/>
          <p:nvPr/>
        </p:nvSpPr>
        <p:spPr>
          <a:xfrm>
            <a:off x="353375" y="1472375"/>
            <a:ext cx="8309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chemeClr val="dk2"/>
                </a:solidFill>
                <a:latin typeface="Lato"/>
                <a:ea typeface="Lato"/>
                <a:cs typeface="Lato"/>
                <a:sym typeface="Lato"/>
              </a:rPr>
              <a:t>The git repository structure contains 3 main components: README, frontend folder and the backendfolder.</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Throughout the project I used a simple but effective branching strategy. I would create a feature branch when starting a new big feature and later on, depending on the case, that branch would have other sub branches (how it was the case with the dashboard and the folder system, which required inner branches). In this manner I was able to work at more features at the same time while also keeping everything organise. After a feature was finished I would merge them and solve any conflicts when a merge conflict </a:t>
            </a:r>
            <a:r>
              <a:rPr lang="ro">
                <a:solidFill>
                  <a:schemeClr val="dk2"/>
                </a:solidFill>
                <a:latin typeface="Lato"/>
                <a:ea typeface="Lato"/>
                <a:cs typeface="Lato"/>
                <a:sym typeface="Lato"/>
              </a:rPr>
              <a:t>occurred</a:t>
            </a:r>
            <a:r>
              <a:rPr lang="ro">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Documentation</a:t>
            </a:r>
            <a:endParaRPr/>
          </a:p>
        </p:txBody>
      </p:sp>
      <p:sp>
        <p:nvSpPr>
          <p:cNvPr id="143" name="Google Shape;143;p24"/>
          <p:cNvSpPr txBox="1"/>
          <p:nvPr/>
        </p:nvSpPr>
        <p:spPr>
          <a:xfrm>
            <a:off x="368100" y="1374225"/>
            <a:ext cx="8255100" cy="3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chemeClr val="dk2"/>
                </a:solidFill>
                <a:latin typeface="Lato"/>
                <a:ea typeface="Lato"/>
                <a:cs typeface="Lato"/>
                <a:sym typeface="Lato"/>
              </a:rPr>
              <a:t>The main source of documentation is the README files, which goes through the main features and details of the application CNote and at the same time mentions the steps needed to set up and install the application on a new device.</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Referring</a:t>
            </a:r>
            <a:r>
              <a:rPr lang="ro">
                <a:solidFill>
                  <a:schemeClr val="dk2"/>
                </a:solidFill>
                <a:latin typeface="Lato"/>
                <a:ea typeface="Lato"/>
                <a:cs typeface="Lato"/>
                <a:sym typeface="Lato"/>
              </a:rPr>
              <a:t> to the API documentation, I used swagger for a clean way of documenting all the endpoints and their details ( methods, responses, requestBody etc). The documentation can be found by accessing </a:t>
            </a:r>
            <a:endParaRPr>
              <a:solidFill>
                <a:schemeClr val="dk2"/>
              </a:solidFill>
              <a:latin typeface="Lato"/>
              <a:ea typeface="Lato"/>
              <a:cs typeface="Lato"/>
              <a:sym typeface="Lato"/>
            </a:endParaRPr>
          </a:p>
          <a:p>
            <a:pPr indent="0" lvl="0" marL="0" rtl="0" algn="l">
              <a:spcBef>
                <a:spcPts val="0"/>
              </a:spcBef>
              <a:spcAft>
                <a:spcPts val="0"/>
              </a:spcAft>
              <a:buNone/>
            </a:pPr>
            <a:r>
              <a:rPr i="1" lang="ro">
                <a:solidFill>
                  <a:srgbClr val="666666"/>
                </a:solidFill>
                <a:latin typeface="Lato"/>
                <a:ea typeface="Lato"/>
                <a:cs typeface="Lato"/>
                <a:sym typeface="Lato"/>
              </a:rPr>
              <a:t>http://localhost:5000/api-docs/</a:t>
            </a:r>
            <a:endParaRPr i="1">
              <a:solidFill>
                <a:srgbClr val="666666"/>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Challenges &amp; Solutions</a:t>
            </a:r>
            <a:endParaRPr/>
          </a:p>
        </p:txBody>
      </p:sp>
      <p:sp>
        <p:nvSpPr>
          <p:cNvPr id="149" name="Google Shape;149;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o" sz="1400"/>
              <a:t>Besides the whole point of creating a full stack application, which in my opinion, for a </a:t>
            </a:r>
            <a:r>
              <a:rPr lang="ro" sz="1400"/>
              <a:t>beginner</a:t>
            </a:r>
            <a:r>
              <a:rPr lang="ro" sz="1400"/>
              <a:t> is a pretty challenging task (thinking the whole structure, keeping it organise and actually implementing the features), I had 2 major challenges:</a:t>
            </a:r>
            <a:endParaRPr sz="1400"/>
          </a:p>
          <a:p>
            <a:pPr indent="-311150" lvl="0" marL="457200" rtl="0" algn="l">
              <a:spcBef>
                <a:spcPts val="1200"/>
              </a:spcBef>
              <a:spcAft>
                <a:spcPts val="0"/>
              </a:spcAft>
              <a:buSzPts val="1300"/>
              <a:buChar char="●"/>
            </a:pPr>
            <a:r>
              <a:rPr lang="ro" sz="1300"/>
              <a:t>The Folder System - given that the whole system uses a Tree ADT it wasn’t easy at all to come with an actually vue js implementation of it, especially because in the database you can not organise them in the same way, so I needed a lot of </a:t>
            </a:r>
            <a:r>
              <a:rPr lang="ro" sz="1300"/>
              <a:t>mapping</a:t>
            </a:r>
            <a:r>
              <a:rPr lang="ro" sz="1300"/>
              <a:t> and API calls to make sure the UI is responsive to the user’s actions.</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o" sz="1300"/>
              <a:t>The TipTap integration - initially I wanted to go with a simpler Markdown syntax text editor, I challenged </a:t>
            </a:r>
            <a:r>
              <a:rPr lang="ro" sz="1300"/>
              <a:t>myself</a:t>
            </a:r>
            <a:r>
              <a:rPr lang="ro" sz="1300"/>
              <a:t> to implement and design a rich text editor (WYSIWYG) given that it improves a lot the user experience.</a:t>
            </a:r>
            <a:endParaRPr sz="1300"/>
          </a:p>
        </p:txBody>
      </p:sp>
      <p:pic>
        <p:nvPicPr>
          <p:cNvPr id="150" name="Google Shape;150;p25"/>
          <p:cNvPicPr preferRelativeResize="0"/>
          <p:nvPr/>
        </p:nvPicPr>
        <p:blipFill>
          <a:blip r:embed="rId3">
            <a:alphaModFix/>
          </a:blip>
          <a:stretch>
            <a:fillRect/>
          </a:stretch>
        </p:blipFill>
        <p:spPr>
          <a:xfrm>
            <a:off x="765900" y="231175"/>
            <a:ext cx="533308"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Future Enhancements</a:t>
            </a:r>
            <a:endParaRPr/>
          </a:p>
        </p:txBody>
      </p:sp>
      <p:sp>
        <p:nvSpPr>
          <p:cNvPr id="156" name="Google Shape;156;p26"/>
          <p:cNvSpPr txBox="1"/>
          <p:nvPr/>
        </p:nvSpPr>
        <p:spPr>
          <a:xfrm>
            <a:off x="333750" y="1344775"/>
            <a:ext cx="8367900" cy="3494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Lato"/>
              <a:buChar char="●"/>
            </a:pPr>
            <a:r>
              <a:rPr lang="ro" sz="1600">
                <a:solidFill>
                  <a:schemeClr val="dk2"/>
                </a:solidFill>
                <a:latin typeface="Lato"/>
                <a:ea typeface="Lato"/>
                <a:cs typeface="Lato"/>
                <a:sym typeface="Lato"/>
              </a:rPr>
              <a:t>Accessibility</a:t>
            </a:r>
            <a:r>
              <a:rPr lang="ro" sz="1600">
                <a:solidFill>
                  <a:schemeClr val="dk2"/>
                </a:solidFill>
                <a:latin typeface="Lato"/>
                <a:ea typeface="Lato"/>
                <a:cs typeface="Lato"/>
                <a:sym typeface="Lato"/>
              </a:rPr>
              <a:t> improvements - language switch, keyboard shortcuts, dark theme etc.</a:t>
            </a:r>
            <a:endParaRPr sz="1600">
              <a:solidFill>
                <a:schemeClr val="dk2"/>
              </a:solidFill>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lang="ro" sz="1600">
                <a:solidFill>
                  <a:schemeClr val="dk2"/>
                </a:solidFill>
                <a:latin typeface="Lato"/>
                <a:ea typeface="Lato"/>
                <a:cs typeface="Lato"/>
                <a:sym typeface="Lato"/>
              </a:rPr>
              <a:t>Media support in the note’s layout (images)</a:t>
            </a:r>
            <a:endParaRPr sz="1600">
              <a:solidFill>
                <a:schemeClr val="dk2"/>
              </a:solidFill>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lang="ro" sz="1600">
                <a:solidFill>
                  <a:schemeClr val="dk2"/>
                </a:solidFill>
                <a:latin typeface="Lato"/>
                <a:ea typeface="Lato"/>
                <a:cs typeface="Lato"/>
                <a:sym typeface="Lato"/>
              </a:rPr>
              <a:t>Drag-and-drop implementation of the folder system</a:t>
            </a:r>
            <a:endParaRPr sz="1600">
              <a:solidFill>
                <a:schemeClr val="dk2"/>
              </a:solidFill>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lang="ro" sz="1600">
                <a:solidFill>
                  <a:schemeClr val="dk2"/>
                </a:solidFill>
                <a:latin typeface="Lato"/>
                <a:ea typeface="Lato"/>
                <a:cs typeface="Lato"/>
                <a:sym typeface="Lato"/>
              </a:rPr>
              <a:t>Possibility</a:t>
            </a:r>
            <a:r>
              <a:rPr lang="ro" sz="1600">
                <a:solidFill>
                  <a:schemeClr val="dk2"/>
                </a:solidFill>
                <a:latin typeface="Lato"/>
                <a:ea typeface="Lato"/>
                <a:cs typeface="Lato"/>
                <a:sym typeface="Lato"/>
              </a:rPr>
              <a:t> of sharing your notes</a:t>
            </a:r>
            <a:endParaRPr sz="1600">
              <a:solidFill>
                <a:schemeClr val="dk2"/>
              </a:solidFill>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lang="ro" sz="1600">
                <a:solidFill>
                  <a:schemeClr val="dk2"/>
                </a:solidFill>
                <a:latin typeface="Lato"/>
                <a:ea typeface="Lato"/>
                <a:cs typeface="Lato"/>
                <a:sym typeface="Lato"/>
              </a:rPr>
              <a:t>AI generating for the summary and key points sections based only on the user notes</a:t>
            </a:r>
            <a:endParaRPr sz="1600">
              <a:solidFill>
                <a:schemeClr val="dk2"/>
              </a:solidFill>
              <a:latin typeface="Lato"/>
              <a:ea typeface="Lato"/>
              <a:cs typeface="Lato"/>
              <a:sym typeface="Lato"/>
            </a:endParaRPr>
          </a:p>
          <a:p>
            <a:pPr indent="0" lvl="0" marL="0" rtl="0" algn="l">
              <a:spcBef>
                <a:spcPts val="0"/>
              </a:spcBef>
              <a:spcAft>
                <a:spcPts val="0"/>
              </a:spcAft>
              <a:buNone/>
            </a:pPr>
            <a:r>
              <a:t/>
            </a:r>
            <a:endParaRPr sz="16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Project Overview</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34343"/>
              </a:buClr>
              <a:buSzPts val="1400"/>
              <a:buChar char="●"/>
            </a:pPr>
            <a:r>
              <a:rPr b="1" lang="ro" sz="1400">
                <a:solidFill>
                  <a:srgbClr val="000000"/>
                </a:solidFill>
              </a:rPr>
              <a:t>Title:</a:t>
            </a:r>
            <a:r>
              <a:rPr lang="ro" sz="1400">
                <a:solidFill>
                  <a:srgbClr val="434343"/>
                </a:solidFill>
              </a:rPr>
              <a:t> CNote</a:t>
            </a:r>
            <a:endParaRPr sz="1400">
              <a:solidFill>
                <a:srgbClr val="434343"/>
              </a:solidFill>
            </a:endParaRPr>
          </a:p>
          <a:p>
            <a:pPr indent="-317500" lvl="0" marL="457200" rtl="0" algn="l">
              <a:spcBef>
                <a:spcPts val="0"/>
              </a:spcBef>
              <a:spcAft>
                <a:spcPts val="0"/>
              </a:spcAft>
              <a:buClr>
                <a:srgbClr val="434343"/>
              </a:buClr>
              <a:buSzPts val="1400"/>
              <a:buChar char="●"/>
            </a:pPr>
            <a:r>
              <a:rPr b="1" lang="ro" sz="1400">
                <a:solidFill>
                  <a:srgbClr val="000000"/>
                </a:solidFill>
              </a:rPr>
              <a:t>Description:</a:t>
            </a:r>
            <a:r>
              <a:rPr lang="ro" sz="1400">
                <a:solidFill>
                  <a:srgbClr val="434343"/>
                </a:solidFill>
              </a:rPr>
              <a:t> CNote is a lightweight web application where people can create an account, log into the new created account and write and organize their notes, which are implemented around the </a:t>
            </a:r>
            <a:r>
              <a:rPr lang="ro" sz="1400" u="sng">
                <a:solidFill>
                  <a:srgbClr val="434343"/>
                </a:solidFill>
                <a:hlinkClick r:id="rId3">
                  <a:extLst>
                    <a:ext uri="{A12FA001-AC4F-418D-AE19-62706E023703}">
                      <ahyp:hlinkClr val="tx"/>
                    </a:ext>
                  </a:extLst>
                </a:hlinkClick>
              </a:rPr>
              <a:t>Cornell Note Taking System.</a:t>
            </a:r>
            <a:r>
              <a:rPr lang="ro" sz="1400">
                <a:solidFill>
                  <a:srgbClr val="434343"/>
                </a:solidFill>
              </a:rPr>
              <a:t> The users can save their notes and then access them from any device.</a:t>
            </a:r>
            <a:endParaRPr sz="1400">
              <a:solidFill>
                <a:srgbClr val="434343"/>
              </a:solidFill>
            </a:endParaRPr>
          </a:p>
          <a:p>
            <a:pPr indent="-317500" lvl="0" marL="457200" rtl="0" algn="l">
              <a:spcBef>
                <a:spcPts val="0"/>
              </a:spcBef>
              <a:spcAft>
                <a:spcPts val="0"/>
              </a:spcAft>
              <a:buClr>
                <a:srgbClr val="434343"/>
              </a:buClr>
              <a:buSzPts val="1400"/>
              <a:buChar char="●"/>
            </a:pPr>
            <a:r>
              <a:rPr b="1" lang="ro" sz="1400">
                <a:solidFill>
                  <a:srgbClr val="000000"/>
                </a:solidFill>
              </a:rPr>
              <a:t>Target audience: </a:t>
            </a:r>
            <a:r>
              <a:rPr lang="ro" sz="1400">
                <a:solidFill>
                  <a:srgbClr val="434343"/>
                </a:solidFill>
              </a:rPr>
              <a:t>Mostly students, given the purpose of the Cornell System, however, any person can use the app in the everyday life.</a:t>
            </a:r>
            <a:endParaRPr sz="1400">
              <a:solidFill>
                <a:srgbClr val="434343"/>
              </a:solidFill>
            </a:endParaRPr>
          </a:p>
          <a:p>
            <a:pPr indent="-317500" lvl="0" marL="457200" rtl="0" algn="l">
              <a:spcBef>
                <a:spcPts val="0"/>
              </a:spcBef>
              <a:spcAft>
                <a:spcPts val="0"/>
              </a:spcAft>
              <a:buClr>
                <a:srgbClr val="434343"/>
              </a:buClr>
              <a:buSzPts val="1400"/>
              <a:buChar char="●"/>
            </a:pPr>
            <a:r>
              <a:rPr lang="ro" sz="1400">
                <a:solidFill>
                  <a:srgbClr val="000000"/>
                </a:solidFill>
              </a:rPr>
              <a:t>Key features:</a:t>
            </a:r>
            <a:r>
              <a:rPr lang="ro" sz="1400">
                <a:solidFill>
                  <a:srgbClr val="434343"/>
                </a:solidFill>
              </a:rPr>
              <a:t> Account registration, Folder System for organizing files, Cornell System, WYSIWYG editor - simple and efficient, Portable - you can access and modify your notes from any device.</a:t>
            </a:r>
            <a:endParaRPr sz="1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Technical Stack</a:t>
            </a:r>
            <a:endParaRPr/>
          </a:p>
        </p:txBody>
      </p:sp>
      <p:sp>
        <p:nvSpPr>
          <p:cNvPr id="86" name="Google Shape;86;p1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1300"/>
              <a:t>Frontend</a:t>
            </a:r>
            <a:endParaRPr b="1" sz="1300"/>
          </a:p>
          <a:p>
            <a:pPr indent="-304800" lvl="0" marL="457200" rtl="0" algn="l">
              <a:lnSpc>
                <a:spcPct val="150000"/>
              </a:lnSpc>
              <a:spcBef>
                <a:spcPts val="1200"/>
              </a:spcBef>
              <a:spcAft>
                <a:spcPts val="0"/>
              </a:spcAft>
              <a:buSzPts val="1200"/>
              <a:buChar char="●"/>
            </a:pPr>
            <a:r>
              <a:rPr lang="ro" sz="1200"/>
              <a:t>Vue Js (latest version)</a:t>
            </a:r>
            <a:endParaRPr sz="1200"/>
          </a:p>
          <a:p>
            <a:pPr indent="-304800" lvl="0" marL="457200" rtl="0" algn="l">
              <a:lnSpc>
                <a:spcPct val="150000"/>
              </a:lnSpc>
              <a:spcBef>
                <a:spcPts val="0"/>
              </a:spcBef>
              <a:spcAft>
                <a:spcPts val="0"/>
              </a:spcAft>
              <a:buSzPts val="1200"/>
              <a:buChar char="●"/>
            </a:pPr>
            <a:r>
              <a:rPr lang="ro" sz="1200"/>
              <a:t>Tailwind CSS (Version 3)</a:t>
            </a:r>
            <a:endParaRPr sz="1200"/>
          </a:p>
          <a:p>
            <a:pPr indent="-304800" lvl="0" marL="457200" rtl="0" algn="l">
              <a:lnSpc>
                <a:spcPct val="150000"/>
              </a:lnSpc>
              <a:spcBef>
                <a:spcPts val="0"/>
              </a:spcBef>
              <a:spcAft>
                <a:spcPts val="0"/>
              </a:spcAft>
              <a:buSzPts val="1200"/>
              <a:buChar char="●"/>
            </a:pPr>
            <a:r>
              <a:rPr lang="ro" sz="1200"/>
              <a:t>Axios</a:t>
            </a:r>
            <a:endParaRPr sz="1200"/>
          </a:p>
          <a:p>
            <a:pPr indent="-304800" lvl="0" marL="457200" rtl="0" algn="l">
              <a:lnSpc>
                <a:spcPct val="150000"/>
              </a:lnSpc>
              <a:spcBef>
                <a:spcPts val="0"/>
              </a:spcBef>
              <a:spcAft>
                <a:spcPts val="0"/>
              </a:spcAft>
              <a:buSzPts val="1200"/>
              <a:buChar char="●"/>
            </a:pPr>
            <a:r>
              <a:rPr lang="ro" sz="1200"/>
              <a:t>Vite</a:t>
            </a:r>
            <a:endParaRPr sz="1200"/>
          </a:p>
          <a:p>
            <a:pPr indent="-304800" lvl="0" marL="457200" rtl="0" algn="l">
              <a:lnSpc>
                <a:spcPct val="150000"/>
              </a:lnSpc>
              <a:spcBef>
                <a:spcPts val="0"/>
              </a:spcBef>
              <a:spcAft>
                <a:spcPts val="0"/>
              </a:spcAft>
              <a:buSzPts val="1200"/>
              <a:buChar char="●"/>
            </a:pPr>
            <a:r>
              <a:rPr lang="ro" sz="1200"/>
              <a:t>Vue Router</a:t>
            </a:r>
            <a:endParaRPr sz="1200"/>
          </a:p>
          <a:p>
            <a:pPr indent="-304800" lvl="0" marL="457200" rtl="0" algn="l">
              <a:lnSpc>
                <a:spcPct val="150000"/>
              </a:lnSpc>
              <a:spcBef>
                <a:spcPts val="0"/>
              </a:spcBef>
              <a:spcAft>
                <a:spcPts val="0"/>
              </a:spcAft>
              <a:buSzPts val="1200"/>
              <a:buChar char="●"/>
            </a:pPr>
            <a:r>
              <a:rPr lang="ro" sz="1200"/>
              <a:t>TipTap (rich text editing)</a:t>
            </a:r>
            <a:endParaRPr sz="1200"/>
          </a:p>
          <a:p>
            <a:pPr indent="-304800" lvl="0" marL="457200" rtl="0" algn="l">
              <a:lnSpc>
                <a:spcPct val="150000"/>
              </a:lnSpc>
              <a:spcBef>
                <a:spcPts val="0"/>
              </a:spcBef>
              <a:spcAft>
                <a:spcPts val="0"/>
              </a:spcAft>
              <a:buSzPts val="1200"/>
              <a:buChar char="●"/>
            </a:pPr>
            <a:r>
              <a:rPr lang="ro" sz="1200"/>
              <a:t>State management (Pinia)</a:t>
            </a:r>
            <a:endParaRPr sz="1200"/>
          </a:p>
        </p:txBody>
      </p:sp>
      <p:sp>
        <p:nvSpPr>
          <p:cNvPr id="87" name="Google Shape;87;p1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ro" sz="1300"/>
              <a:t>Backend</a:t>
            </a:r>
            <a:endParaRPr b="1" sz="1300"/>
          </a:p>
          <a:p>
            <a:pPr indent="-304800" lvl="0" marL="457200" rtl="0" algn="l">
              <a:lnSpc>
                <a:spcPct val="150000"/>
              </a:lnSpc>
              <a:spcBef>
                <a:spcPts val="1200"/>
              </a:spcBef>
              <a:spcAft>
                <a:spcPts val="0"/>
              </a:spcAft>
              <a:buSzPts val="1200"/>
              <a:buChar char="●"/>
            </a:pPr>
            <a:r>
              <a:rPr lang="ro" sz="1200"/>
              <a:t>Node Js</a:t>
            </a:r>
            <a:endParaRPr sz="1200"/>
          </a:p>
          <a:p>
            <a:pPr indent="-304800" lvl="0" marL="457200" rtl="0" algn="l">
              <a:lnSpc>
                <a:spcPct val="150000"/>
              </a:lnSpc>
              <a:spcBef>
                <a:spcPts val="0"/>
              </a:spcBef>
              <a:spcAft>
                <a:spcPts val="0"/>
              </a:spcAft>
              <a:buSzPts val="1200"/>
              <a:buChar char="●"/>
            </a:pPr>
            <a:r>
              <a:rPr lang="ro" sz="1200"/>
              <a:t>Express JS</a:t>
            </a:r>
            <a:endParaRPr sz="1200"/>
          </a:p>
          <a:p>
            <a:pPr indent="-304800" lvl="0" marL="457200" rtl="0" algn="l">
              <a:lnSpc>
                <a:spcPct val="150000"/>
              </a:lnSpc>
              <a:spcBef>
                <a:spcPts val="0"/>
              </a:spcBef>
              <a:spcAft>
                <a:spcPts val="0"/>
              </a:spcAft>
              <a:buSzPts val="1200"/>
              <a:buChar char="●"/>
            </a:pPr>
            <a:r>
              <a:rPr lang="ro" sz="1200"/>
              <a:t>Database (MongoDB &amp; Mongoose)</a:t>
            </a:r>
            <a:endParaRPr sz="1200"/>
          </a:p>
          <a:p>
            <a:pPr indent="-304800" lvl="0" marL="457200" rtl="0" algn="l">
              <a:lnSpc>
                <a:spcPct val="150000"/>
              </a:lnSpc>
              <a:spcBef>
                <a:spcPts val="0"/>
              </a:spcBef>
              <a:spcAft>
                <a:spcPts val="0"/>
              </a:spcAft>
              <a:buSzPts val="1200"/>
              <a:buChar char="●"/>
            </a:pPr>
            <a:r>
              <a:rPr lang="ro" sz="1200"/>
              <a:t>RESTful API architecture</a:t>
            </a:r>
            <a:endParaRPr sz="1200"/>
          </a:p>
          <a:p>
            <a:pPr indent="-304800" lvl="0" marL="457200" rtl="0" algn="l">
              <a:lnSpc>
                <a:spcPct val="150000"/>
              </a:lnSpc>
              <a:spcBef>
                <a:spcPts val="0"/>
              </a:spcBef>
              <a:spcAft>
                <a:spcPts val="0"/>
              </a:spcAft>
              <a:buSzPts val="1200"/>
              <a:buChar char="●"/>
            </a:pPr>
            <a:r>
              <a:rPr lang="ro" sz="1200"/>
              <a:t>JWT &amp; bcrypt</a:t>
            </a:r>
            <a:endParaRPr sz="1200"/>
          </a:p>
          <a:p>
            <a:pPr indent="-304800" lvl="0" marL="457200" rtl="0" algn="l">
              <a:lnSpc>
                <a:spcPct val="150000"/>
              </a:lnSpc>
              <a:spcBef>
                <a:spcPts val="0"/>
              </a:spcBef>
              <a:spcAft>
                <a:spcPts val="0"/>
              </a:spcAft>
              <a:buSzPts val="1200"/>
              <a:buChar char="●"/>
            </a:pPr>
            <a:r>
              <a:rPr lang="ro" sz="1200"/>
              <a:t>Swagger UI for API documentation</a:t>
            </a:r>
            <a:endParaRPr sz="1200"/>
          </a:p>
          <a:p>
            <a:pPr indent="-304800" lvl="0" marL="457200" rtl="0" algn="l">
              <a:lnSpc>
                <a:spcPct val="150000"/>
              </a:lnSpc>
              <a:spcBef>
                <a:spcPts val="0"/>
              </a:spcBef>
              <a:spcAft>
                <a:spcPts val="0"/>
              </a:spcAft>
              <a:buSzPts val="1200"/>
              <a:buChar char="●"/>
            </a:pPr>
            <a:r>
              <a:rPr lang="ro" sz="1200"/>
              <a:t>Jest for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Frontend  Implementation</a:t>
            </a:r>
            <a:endParaRPr/>
          </a:p>
        </p:txBody>
      </p:sp>
      <p:sp>
        <p:nvSpPr>
          <p:cNvPr id="93" name="Google Shape;93;p16"/>
          <p:cNvSpPr txBox="1"/>
          <p:nvPr/>
        </p:nvSpPr>
        <p:spPr>
          <a:xfrm>
            <a:off x="328825" y="1516550"/>
            <a:ext cx="8495100" cy="336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AutoNum type="arabicPeriod"/>
            </a:pPr>
            <a:r>
              <a:rPr b="1" lang="ro">
                <a:solidFill>
                  <a:schemeClr val="dk2"/>
                </a:solidFill>
                <a:latin typeface="Lato"/>
                <a:ea typeface="Lato"/>
                <a:cs typeface="Lato"/>
                <a:sym typeface="Lato"/>
              </a:rPr>
              <a:t>Views &amp; Components</a:t>
            </a:r>
            <a:endParaRPr b="1">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	</a:t>
            </a:r>
            <a:endParaRPr sz="1300">
              <a:solidFill>
                <a:schemeClr val="dk2"/>
              </a:solidFill>
              <a:latin typeface="Lato"/>
              <a:ea typeface="Lato"/>
              <a:cs typeface="Lato"/>
              <a:sym typeface="Lato"/>
            </a:endParaRPr>
          </a:p>
          <a:p>
            <a:pPr indent="0" lvl="0" marL="457200" rtl="0" algn="l">
              <a:spcBef>
                <a:spcPts val="0"/>
              </a:spcBef>
              <a:spcAft>
                <a:spcPts val="0"/>
              </a:spcAft>
              <a:buNone/>
            </a:pPr>
            <a:r>
              <a:rPr lang="ro" sz="1300">
                <a:solidFill>
                  <a:schemeClr val="dk2"/>
                </a:solidFill>
                <a:latin typeface="Lato"/>
                <a:ea typeface="Lato"/>
                <a:cs typeface="Lato"/>
                <a:sym typeface="Lato"/>
              </a:rPr>
              <a:t>The project was created in a clean and structural way, therefore there we have the usual organisation of the VUE CLI project with the views for most pages: HomeView, AboutView, LogInView, SignUp View, DashboardView (for the user’s dashboard) and NotFoundView (page for a </a:t>
            </a:r>
            <a:r>
              <a:rPr lang="ro" sz="1300">
                <a:solidFill>
                  <a:schemeClr val="dk2"/>
                </a:solidFill>
                <a:latin typeface="Lato"/>
                <a:ea typeface="Lato"/>
                <a:cs typeface="Lato"/>
                <a:sym typeface="Lato"/>
              </a:rPr>
              <a:t>non existent url).</a:t>
            </a:r>
            <a:endParaRPr sz="1300">
              <a:solidFill>
                <a:schemeClr val="dk2"/>
              </a:solidFill>
              <a:latin typeface="Lato"/>
              <a:ea typeface="Lato"/>
              <a:cs typeface="Lato"/>
              <a:sym typeface="Lato"/>
            </a:endParaRPr>
          </a:p>
          <a:p>
            <a:pPr indent="0" lvl="0" marL="457200" rtl="0" algn="l">
              <a:spcBef>
                <a:spcPts val="0"/>
              </a:spcBef>
              <a:spcAft>
                <a:spcPts val="0"/>
              </a:spcAft>
              <a:buNone/>
            </a:pPr>
            <a:r>
              <a:t/>
            </a:r>
            <a:endParaRPr sz="1300">
              <a:solidFill>
                <a:schemeClr val="dk2"/>
              </a:solidFill>
              <a:latin typeface="Lato"/>
              <a:ea typeface="Lato"/>
              <a:cs typeface="Lato"/>
              <a:sym typeface="Lato"/>
            </a:endParaRPr>
          </a:p>
          <a:p>
            <a:pPr indent="0" lvl="0" marL="457200" rtl="0" algn="l">
              <a:spcBef>
                <a:spcPts val="0"/>
              </a:spcBef>
              <a:spcAft>
                <a:spcPts val="0"/>
              </a:spcAft>
              <a:buNone/>
            </a:pPr>
            <a:r>
              <a:rPr lang="ro" sz="1300">
                <a:solidFill>
                  <a:schemeClr val="dk2"/>
                </a:solidFill>
                <a:latin typeface="Lato"/>
                <a:ea typeface="Lato"/>
                <a:cs typeface="Lato"/>
                <a:sym typeface="Lato"/>
              </a:rPr>
              <a:t>There are also the components, which are reusable and independent as much as possible: </a:t>
            </a:r>
            <a:r>
              <a:rPr lang="ro" sz="1300" u="sng">
                <a:solidFill>
                  <a:schemeClr val="dk2"/>
                </a:solidFill>
                <a:latin typeface="Lato"/>
                <a:ea typeface="Lato"/>
                <a:cs typeface="Lato"/>
                <a:sym typeface="Lato"/>
              </a:rPr>
              <a:t>NavBar</a:t>
            </a:r>
            <a:r>
              <a:rPr lang="ro" sz="1300">
                <a:solidFill>
                  <a:schemeClr val="dk2"/>
                </a:solidFill>
                <a:latin typeface="Lato"/>
                <a:ea typeface="Lato"/>
                <a:cs typeface="Lato"/>
                <a:sym typeface="Lato"/>
              </a:rPr>
              <a:t>, </a:t>
            </a:r>
            <a:r>
              <a:rPr lang="ro" sz="1300" u="sng">
                <a:solidFill>
                  <a:schemeClr val="dk2"/>
                </a:solidFill>
                <a:latin typeface="Lato"/>
                <a:ea typeface="Lato"/>
                <a:cs typeface="Lato"/>
                <a:sym typeface="Lato"/>
              </a:rPr>
              <a:t>FooterSection</a:t>
            </a:r>
            <a:r>
              <a:rPr lang="ro" sz="1300">
                <a:solidFill>
                  <a:schemeClr val="dk2"/>
                </a:solidFill>
                <a:latin typeface="Lato"/>
                <a:ea typeface="Lato"/>
                <a:cs typeface="Lato"/>
                <a:sym typeface="Lato"/>
              </a:rPr>
              <a:t>, </a:t>
            </a:r>
            <a:r>
              <a:rPr lang="ro" sz="1300" u="sng">
                <a:solidFill>
                  <a:schemeClr val="dk2"/>
                </a:solidFill>
                <a:latin typeface="Lato"/>
                <a:ea typeface="Lato"/>
                <a:cs typeface="Lato"/>
                <a:sym typeface="Lato"/>
              </a:rPr>
              <a:t>HamburgerMenu </a:t>
            </a:r>
            <a:r>
              <a:rPr lang="ro" sz="1300">
                <a:solidFill>
                  <a:schemeClr val="dk2"/>
                </a:solidFill>
                <a:latin typeface="Lato"/>
                <a:ea typeface="Lato"/>
                <a:cs typeface="Lato"/>
                <a:sym typeface="Lato"/>
              </a:rPr>
              <a:t>(for mobile navigation), </a:t>
            </a:r>
            <a:r>
              <a:rPr lang="ro" sz="1300" u="sng">
                <a:solidFill>
                  <a:schemeClr val="dk2"/>
                </a:solidFill>
                <a:latin typeface="Lato"/>
                <a:ea typeface="Lato"/>
                <a:cs typeface="Lato"/>
                <a:sym typeface="Lato"/>
              </a:rPr>
              <a:t>FormCard </a:t>
            </a:r>
            <a:r>
              <a:rPr lang="ro" sz="1300">
                <a:solidFill>
                  <a:schemeClr val="dk2"/>
                </a:solidFill>
                <a:latin typeface="Lato"/>
                <a:ea typeface="Lato"/>
                <a:cs typeface="Lato"/>
                <a:sym typeface="Lato"/>
              </a:rPr>
              <a:t>(for the sign up and log in forms), </a:t>
            </a:r>
            <a:r>
              <a:rPr lang="ro" sz="1300" u="sng">
                <a:solidFill>
                  <a:schemeClr val="dk2"/>
                </a:solidFill>
                <a:latin typeface="Lato"/>
                <a:ea typeface="Lato"/>
                <a:cs typeface="Lato"/>
                <a:sym typeface="Lato"/>
              </a:rPr>
              <a:t>ToastComponent </a:t>
            </a:r>
            <a:r>
              <a:rPr lang="ro" sz="1300">
                <a:solidFill>
                  <a:schemeClr val="dk2"/>
                </a:solidFill>
                <a:latin typeface="Lato"/>
                <a:ea typeface="Lato"/>
                <a:cs typeface="Lato"/>
                <a:sym typeface="Lato"/>
              </a:rPr>
              <a:t>(for displaying errors or messages to the user), </a:t>
            </a:r>
            <a:r>
              <a:rPr lang="ro" sz="1300" u="sng">
                <a:solidFill>
                  <a:schemeClr val="dk2"/>
                </a:solidFill>
                <a:latin typeface="Lato"/>
                <a:ea typeface="Lato"/>
                <a:cs typeface="Lato"/>
                <a:sym typeface="Lato"/>
              </a:rPr>
              <a:t>FolderSystem </a:t>
            </a:r>
            <a:r>
              <a:rPr lang="ro" sz="1300">
                <a:solidFill>
                  <a:schemeClr val="dk2"/>
                </a:solidFill>
                <a:latin typeface="Lato"/>
                <a:ea typeface="Lato"/>
                <a:cs typeface="Lato"/>
                <a:sym typeface="Lato"/>
              </a:rPr>
              <a:t>(the main organisation system for the files of the user), </a:t>
            </a:r>
            <a:r>
              <a:rPr lang="ro" sz="1300" u="sng">
                <a:solidFill>
                  <a:schemeClr val="dk2"/>
                </a:solidFill>
                <a:latin typeface="Lato"/>
                <a:ea typeface="Lato"/>
                <a:cs typeface="Lato"/>
                <a:sym typeface="Lato"/>
              </a:rPr>
              <a:t>FolderItem </a:t>
            </a:r>
            <a:r>
              <a:rPr lang="ro" sz="1300">
                <a:solidFill>
                  <a:schemeClr val="dk2"/>
                </a:solidFill>
                <a:latin typeface="Lato"/>
                <a:ea typeface="Lato"/>
                <a:cs typeface="Lato"/>
                <a:sym typeface="Lato"/>
              </a:rPr>
              <a:t>(an instance of a folder/note), </a:t>
            </a:r>
            <a:r>
              <a:rPr lang="ro" sz="1300" u="sng">
                <a:solidFill>
                  <a:schemeClr val="dk2"/>
                </a:solidFill>
                <a:latin typeface="Lato"/>
                <a:ea typeface="Lato"/>
                <a:cs typeface="Lato"/>
                <a:sym typeface="Lato"/>
              </a:rPr>
              <a:t>MoveItemPopUp </a:t>
            </a:r>
            <a:r>
              <a:rPr lang="ro" sz="1300">
                <a:solidFill>
                  <a:schemeClr val="dk2"/>
                </a:solidFill>
                <a:latin typeface="Lato"/>
                <a:ea typeface="Lato"/>
                <a:cs typeface="Lato"/>
                <a:sym typeface="Lato"/>
              </a:rPr>
              <a:t>(for displaying where the item can be moved in the folder system) and the </a:t>
            </a:r>
            <a:r>
              <a:rPr lang="ro" sz="1300" u="sng">
                <a:solidFill>
                  <a:schemeClr val="dk2"/>
                </a:solidFill>
                <a:latin typeface="Lato"/>
                <a:ea typeface="Lato"/>
                <a:cs typeface="Lato"/>
                <a:sym typeface="Lato"/>
              </a:rPr>
              <a:t>MainScene </a:t>
            </a:r>
            <a:r>
              <a:rPr lang="ro" sz="1300">
                <a:solidFill>
                  <a:schemeClr val="dk2"/>
                </a:solidFill>
                <a:latin typeface="Lato"/>
                <a:ea typeface="Lato"/>
                <a:cs typeface="Lato"/>
                <a:sym typeface="Lato"/>
              </a:rPr>
              <a:t>( the area of the 3 inputs for note taking and where the text editor is).</a:t>
            </a:r>
            <a:endParaRPr sz="13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280050" y="323850"/>
            <a:ext cx="8583900" cy="44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Lato"/>
                <a:ea typeface="Lato"/>
                <a:cs typeface="Lato"/>
                <a:sym typeface="Lato"/>
              </a:rPr>
              <a:t>2. 	Routing</a:t>
            </a:r>
            <a:endParaRPr b="1">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0" lvl="0" marL="457200" rtl="0" algn="l">
              <a:spcBef>
                <a:spcPts val="0"/>
              </a:spcBef>
              <a:spcAft>
                <a:spcPts val="0"/>
              </a:spcAft>
              <a:buNone/>
            </a:pPr>
            <a:r>
              <a:rPr lang="ro" sz="1300">
                <a:solidFill>
                  <a:schemeClr val="dk2"/>
                </a:solidFill>
                <a:latin typeface="Lato"/>
                <a:ea typeface="Lato"/>
                <a:cs typeface="Lato"/>
                <a:sym typeface="Lato"/>
              </a:rPr>
              <a:t>Given that CNote is a SPA, we have the routing system implemented through Vue Router. We have a single file, index.js, which has 6 main routes:</a:t>
            </a:r>
            <a:endParaRPr sz="13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/home - The first route which is imported directly, uses the HomeView</a:t>
            </a:r>
            <a:endParaRPr sz="12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/about - Lazy loaded route for the AboutView</a:t>
            </a:r>
            <a:endParaRPr sz="12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/sigup - Lazy loaded route for the SignUpView </a:t>
            </a:r>
            <a:endParaRPr sz="12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/login - Lazy loaded route for the LogInView </a:t>
            </a:r>
            <a:endParaRPr sz="12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/dashboard - Lazy loaded and also protected route where only authenticated users have access for the DashboardView component</a:t>
            </a:r>
            <a:endParaRPr sz="1200">
              <a:solidFill>
                <a:schemeClr val="dk2"/>
              </a:solidFill>
              <a:latin typeface="Lato"/>
              <a:ea typeface="Lato"/>
              <a:cs typeface="Lato"/>
              <a:sym typeface="Lato"/>
            </a:endParaRPr>
          </a:p>
          <a:p>
            <a:pPr indent="-304800" lvl="0" marL="914400" rtl="0" algn="l">
              <a:spcBef>
                <a:spcPts val="0"/>
              </a:spcBef>
              <a:spcAft>
                <a:spcPts val="0"/>
              </a:spcAft>
              <a:buClr>
                <a:schemeClr val="dk2"/>
              </a:buClr>
              <a:buSzPts val="1200"/>
              <a:buFont typeface="Lato"/>
              <a:buChar char="●"/>
            </a:pPr>
            <a:r>
              <a:rPr lang="ro" sz="1200">
                <a:solidFill>
                  <a:schemeClr val="dk2"/>
                </a:solidFill>
                <a:latin typeface="Lato"/>
                <a:ea typeface="Lato"/>
                <a:cs typeface="Lato"/>
                <a:sym typeface="Lato"/>
              </a:rPr>
              <a:t>/not-found - Lazy loaded route which catches all other routes that don’t match/exist </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ro">
                <a:solidFill>
                  <a:schemeClr val="dk2"/>
                </a:solidFill>
                <a:latin typeface="Lato"/>
                <a:ea typeface="Lato"/>
                <a:cs typeface="Lato"/>
                <a:sym typeface="Lato"/>
              </a:rPr>
              <a:t>3. 	State Management</a:t>
            </a:r>
            <a:endParaRPr b="1">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In the structure of CNote we have a combination of services and stores to ensure a persistent state. The stores are: userStore (for user state), noteStore (for handling all the notes), folderStore (for working with the folders) and a small notificationStore (for the UX). And for helping to separate concerns we have the 3 services: authService, noteService and folderService, which handle the API requests, but we also have a axiosInstance.js file, which centralizes axios configuration: attaches auth tokens, auto-refreshes on 401 errors, and handles logout.</a:t>
            </a:r>
            <a:endParaRPr sz="1200">
              <a:solidFill>
                <a:schemeClr val="dk2"/>
              </a:solidFill>
              <a:latin typeface="Lato"/>
              <a:ea typeface="Lato"/>
              <a:cs typeface="Lato"/>
              <a:sym typeface="Lato"/>
            </a:endParaRPr>
          </a:p>
          <a:p>
            <a:pPr indent="0" lvl="0" marL="457200" rtl="0" algn="l">
              <a:spcBef>
                <a:spcPts val="0"/>
              </a:spcBef>
              <a:spcAft>
                <a:spcPts val="0"/>
              </a:spcAft>
              <a:buNone/>
            </a:pPr>
            <a:r>
              <a:t/>
            </a:r>
            <a:endParaRPr sz="12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294475" y="269925"/>
            <a:ext cx="8657700" cy="45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ro">
                <a:solidFill>
                  <a:schemeClr val="dk2"/>
                </a:solidFill>
                <a:latin typeface="Lato"/>
                <a:ea typeface="Lato"/>
                <a:cs typeface="Lato"/>
                <a:sym typeface="Lato"/>
              </a:rPr>
              <a:t>4</a:t>
            </a:r>
            <a:r>
              <a:rPr b="1" lang="ro">
                <a:solidFill>
                  <a:schemeClr val="dk2"/>
                </a:solidFill>
                <a:latin typeface="Lato"/>
                <a:ea typeface="Lato"/>
                <a:cs typeface="Lato"/>
                <a:sym typeface="Lato"/>
              </a:rPr>
              <a:t>. 	User Interface</a:t>
            </a:r>
            <a:endParaRPr b="1">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First off, CNote is a fully cross-browser compatible application. There were no special or edge cases implementations used that might be available only on some of the most known browsers. </a:t>
            </a:r>
            <a:endParaRPr sz="1200">
              <a:solidFill>
                <a:schemeClr val="dk2"/>
              </a:solidFill>
              <a:latin typeface="Lato"/>
              <a:ea typeface="Lato"/>
              <a:cs typeface="Lato"/>
              <a:sym typeface="Lato"/>
            </a:endParaRPr>
          </a:p>
          <a:p>
            <a:pPr indent="0" lvl="0" marL="457200" rtl="0" algn="l">
              <a:spcBef>
                <a:spcPts val="0"/>
              </a:spcBef>
              <a:spcAft>
                <a:spcPts val="0"/>
              </a:spcAft>
              <a:buNone/>
            </a:pPr>
            <a:r>
              <a:t/>
            </a:r>
            <a:endParaRPr sz="1200">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ro" sz="1200">
                <a:solidFill>
                  <a:schemeClr val="dk2"/>
                </a:solidFill>
                <a:latin typeface="Lato"/>
                <a:ea typeface="Lato"/>
                <a:cs typeface="Lato"/>
                <a:sym typeface="Lato"/>
              </a:rPr>
              <a:t>Second, the application is fully responsive. All the views and components adapt to the screen size using the media breakpoints provided by Tailwind CSS. There is a dedicated HamburgerMenu component for navigating the routes like /home, /about and the login and sign up forms, and in the dashboard, both the folder system and the text editor are retractable such that the screen is occupied only by the note taking area.</a:t>
            </a:r>
            <a:endParaRPr sz="1200">
              <a:solidFill>
                <a:schemeClr val="dk2"/>
              </a:solidFill>
              <a:latin typeface="Lato"/>
              <a:ea typeface="Lato"/>
              <a:cs typeface="Lato"/>
              <a:sym typeface="Lato"/>
            </a:endParaRPr>
          </a:p>
        </p:txBody>
      </p:sp>
      <p:pic>
        <p:nvPicPr>
          <p:cNvPr id="104" name="Google Shape;104;p18"/>
          <p:cNvPicPr preferRelativeResize="0"/>
          <p:nvPr/>
        </p:nvPicPr>
        <p:blipFill>
          <a:blip r:embed="rId3">
            <a:alphaModFix/>
          </a:blip>
          <a:stretch>
            <a:fillRect/>
          </a:stretch>
        </p:blipFill>
        <p:spPr>
          <a:xfrm>
            <a:off x="7541475" y="2292000"/>
            <a:ext cx="1249125" cy="2547224"/>
          </a:xfrm>
          <a:prstGeom prst="rect">
            <a:avLst/>
          </a:prstGeom>
          <a:noFill/>
          <a:ln>
            <a:noFill/>
          </a:ln>
          <a:effectLst>
            <a:outerShdw blurRad="57150" rotWithShape="0" algn="bl" dir="5400000" dist="19050">
              <a:srgbClr val="000000">
                <a:alpha val="50000"/>
              </a:srgbClr>
            </a:outerShdw>
          </a:effectLst>
        </p:spPr>
      </p:pic>
      <p:pic>
        <p:nvPicPr>
          <p:cNvPr id="105" name="Google Shape;105;p18"/>
          <p:cNvPicPr preferRelativeResize="0"/>
          <p:nvPr/>
        </p:nvPicPr>
        <p:blipFill>
          <a:blip r:embed="rId4">
            <a:alphaModFix/>
          </a:blip>
          <a:stretch>
            <a:fillRect/>
          </a:stretch>
        </p:blipFill>
        <p:spPr>
          <a:xfrm>
            <a:off x="2644676" y="2713975"/>
            <a:ext cx="3957299" cy="2017300"/>
          </a:xfrm>
          <a:prstGeom prst="rect">
            <a:avLst/>
          </a:prstGeom>
          <a:noFill/>
          <a:ln>
            <a:noFill/>
          </a:ln>
          <a:effectLst>
            <a:outerShdw blurRad="57150" rotWithShape="0" algn="bl" dir="5400000" dist="19050">
              <a:srgbClr val="000000">
                <a:alpha val="50000"/>
              </a:srgbClr>
            </a:outerShdw>
          </a:effectLst>
        </p:spPr>
      </p:pic>
      <p:pic>
        <p:nvPicPr>
          <p:cNvPr id="106" name="Google Shape;106;p18"/>
          <p:cNvPicPr preferRelativeResize="0"/>
          <p:nvPr/>
        </p:nvPicPr>
        <p:blipFill>
          <a:blip r:embed="rId5">
            <a:alphaModFix/>
          </a:blip>
          <a:stretch>
            <a:fillRect/>
          </a:stretch>
        </p:blipFill>
        <p:spPr>
          <a:xfrm>
            <a:off x="661147" y="2507950"/>
            <a:ext cx="911450" cy="19042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Backend  Implementation</a:t>
            </a:r>
            <a:endParaRPr/>
          </a:p>
        </p:txBody>
      </p:sp>
      <p:sp>
        <p:nvSpPr>
          <p:cNvPr id="112" name="Google Shape;112;p19"/>
          <p:cNvSpPr txBox="1"/>
          <p:nvPr/>
        </p:nvSpPr>
        <p:spPr>
          <a:xfrm>
            <a:off x="324450" y="1369325"/>
            <a:ext cx="8553900" cy="77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AutoNum type="arabicPeriod"/>
            </a:pPr>
            <a:r>
              <a:rPr b="1" lang="ro">
                <a:solidFill>
                  <a:schemeClr val="dk2"/>
                </a:solidFill>
                <a:latin typeface="Lato"/>
                <a:ea typeface="Lato"/>
                <a:cs typeface="Lato"/>
                <a:sym typeface="Lato"/>
              </a:rPr>
              <a:t>API Endpoints</a:t>
            </a:r>
            <a:endParaRPr b="1">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	</a:t>
            </a:r>
            <a:endParaRPr sz="1300">
              <a:solidFill>
                <a:schemeClr val="dk2"/>
              </a:solidFill>
              <a:latin typeface="Lato"/>
              <a:ea typeface="Lato"/>
              <a:cs typeface="Lato"/>
              <a:sym typeface="Lato"/>
            </a:endParaRPr>
          </a:p>
          <a:p>
            <a:pPr indent="0" lvl="0" marL="457200" rtl="0" algn="l">
              <a:spcBef>
                <a:spcPts val="0"/>
              </a:spcBef>
              <a:spcAft>
                <a:spcPts val="0"/>
              </a:spcAft>
              <a:buNone/>
            </a:pPr>
            <a:r>
              <a:rPr lang="ro" sz="1300">
                <a:solidFill>
                  <a:schemeClr val="dk2"/>
                </a:solidFill>
                <a:latin typeface="Lato"/>
                <a:ea typeface="Lato"/>
                <a:cs typeface="Lato"/>
                <a:sym typeface="Lato"/>
              </a:rPr>
              <a:t>The full lists of API endpoints can be found in the swagger.json file, however, here are the most important ones:</a:t>
            </a:r>
            <a:endParaRPr sz="1300">
              <a:solidFill>
                <a:schemeClr val="dk2"/>
              </a:solidFill>
              <a:latin typeface="Lato"/>
              <a:ea typeface="Lato"/>
              <a:cs typeface="Lato"/>
              <a:sym typeface="Lato"/>
            </a:endParaRPr>
          </a:p>
        </p:txBody>
      </p:sp>
      <p:sp>
        <p:nvSpPr>
          <p:cNvPr id="113" name="Google Shape;113;p19"/>
          <p:cNvSpPr txBox="1"/>
          <p:nvPr/>
        </p:nvSpPr>
        <p:spPr>
          <a:xfrm>
            <a:off x="466250" y="2586475"/>
            <a:ext cx="2556900" cy="23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ro" sz="1100">
                <a:solidFill>
                  <a:schemeClr val="dk2"/>
                </a:solidFill>
              </a:rPr>
              <a:t>Authentication:</a:t>
            </a:r>
            <a:endParaRPr b="1" sz="1100">
              <a:solidFill>
                <a:schemeClr val="dk2"/>
              </a:solidFill>
            </a:endParaRPr>
          </a:p>
          <a:p>
            <a:pPr indent="-292100" lvl="0" marL="457200" rtl="0" algn="l">
              <a:lnSpc>
                <a:spcPct val="115000"/>
              </a:lnSpc>
              <a:spcBef>
                <a:spcPts val="120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/api/auth/register</a:t>
            </a:r>
            <a:r>
              <a:rPr lang="ro" sz="1000">
                <a:solidFill>
                  <a:schemeClr val="dk2"/>
                </a:solidFill>
              </a:rPr>
              <a:t> – Register a new user.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/api/auth/login</a:t>
            </a:r>
            <a:r>
              <a:rPr lang="ro" sz="1000">
                <a:solidFill>
                  <a:schemeClr val="dk2"/>
                </a:solidFill>
              </a:rPr>
              <a:t> –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2"/>
                </a:solidFill>
              </a:rPr>
              <a:t>Log in a user.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/api/auth/refresh</a:t>
            </a:r>
            <a:r>
              <a:rPr lang="ro" sz="1000">
                <a:solidFill>
                  <a:schemeClr val="dk2"/>
                </a:solidFill>
              </a:rPr>
              <a:t> – Refresh access token.</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/api/auth/logout</a:t>
            </a:r>
            <a:r>
              <a:rPr lang="ro" sz="1000">
                <a:solidFill>
                  <a:schemeClr val="dk2"/>
                </a:solidFill>
              </a:rPr>
              <a:t> – Log out the user.</a:t>
            </a:r>
            <a:endParaRPr sz="1100">
              <a:solidFill>
                <a:schemeClr val="dk2"/>
              </a:solidFill>
              <a:latin typeface="Lato"/>
              <a:ea typeface="Lato"/>
              <a:cs typeface="Lato"/>
              <a:sym typeface="Lato"/>
            </a:endParaRPr>
          </a:p>
        </p:txBody>
      </p:sp>
      <p:sp>
        <p:nvSpPr>
          <p:cNvPr id="114" name="Google Shape;114;p19"/>
          <p:cNvSpPr txBox="1"/>
          <p:nvPr/>
        </p:nvSpPr>
        <p:spPr>
          <a:xfrm>
            <a:off x="3224750" y="2586475"/>
            <a:ext cx="2556900" cy="23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ro" sz="1100">
                <a:solidFill>
                  <a:schemeClr val="dk2"/>
                </a:solidFill>
              </a:rPr>
              <a:t>Folders:</a:t>
            </a:r>
            <a:endParaRPr b="1" sz="1100">
              <a:solidFill>
                <a:schemeClr val="dk2"/>
              </a:solidFill>
            </a:endParaRPr>
          </a:p>
          <a:p>
            <a:pPr indent="-292100" lvl="0" marL="457200" rtl="0" algn="l">
              <a:lnSpc>
                <a:spcPct val="115000"/>
              </a:lnSpc>
              <a:spcBef>
                <a:spcPts val="1200"/>
              </a:spcBef>
              <a:spcAft>
                <a:spcPts val="0"/>
              </a:spcAft>
              <a:buClr>
                <a:schemeClr val="dk2"/>
              </a:buClr>
              <a:buSzPts val="1000"/>
              <a:buChar char="●"/>
            </a:pPr>
            <a:r>
              <a:rPr lang="ro" sz="1000">
                <a:solidFill>
                  <a:schemeClr val="dk1"/>
                </a:solidFill>
                <a:latin typeface="Roboto Mono"/>
                <a:ea typeface="Roboto Mono"/>
                <a:cs typeface="Roboto Mono"/>
                <a:sym typeface="Roboto Mono"/>
              </a:rPr>
              <a:t>GET /api/folders</a:t>
            </a:r>
            <a:r>
              <a:rPr lang="ro" sz="1000">
                <a:solidFill>
                  <a:schemeClr val="dk2"/>
                </a:solidFill>
              </a:rPr>
              <a:t> – Retrieve all folders for the logged‑in user.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/api/folders</a:t>
            </a:r>
            <a:r>
              <a:rPr lang="ro" sz="1000">
                <a:solidFill>
                  <a:schemeClr val="dk2"/>
                </a:solidFill>
              </a:rPr>
              <a:t> – Create a new folder.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PUT /api/folders/:id</a:t>
            </a:r>
            <a:r>
              <a:rPr lang="ro" sz="1000">
                <a:solidFill>
                  <a:schemeClr val="dk2"/>
                </a:solidFill>
              </a:rPr>
              <a:t> – Update a folder.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DELETE /api/folders/:id</a:t>
            </a:r>
            <a:r>
              <a:rPr lang="ro" sz="1000">
                <a:solidFill>
                  <a:schemeClr val="dk2"/>
                </a:solidFill>
              </a:rPr>
              <a:t> – Delete a folder.</a:t>
            </a:r>
            <a:endParaRPr b="1" sz="1000">
              <a:solidFill>
                <a:schemeClr val="dk2"/>
              </a:solidFill>
            </a:endParaRPr>
          </a:p>
        </p:txBody>
      </p:sp>
      <p:sp>
        <p:nvSpPr>
          <p:cNvPr id="115" name="Google Shape;115;p19"/>
          <p:cNvSpPr txBox="1"/>
          <p:nvPr/>
        </p:nvSpPr>
        <p:spPr>
          <a:xfrm>
            <a:off x="6194300" y="2586475"/>
            <a:ext cx="2556900" cy="23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ro" sz="1100">
                <a:solidFill>
                  <a:schemeClr val="dk2"/>
                </a:solidFill>
              </a:rPr>
              <a:t>Notes:</a:t>
            </a:r>
            <a:endParaRPr b="1" sz="1100">
              <a:solidFill>
                <a:schemeClr val="dk2"/>
              </a:solidFill>
            </a:endParaRPr>
          </a:p>
          <a:p>
            <a:pPr indent="-292100" lvl="0" marL="457200" rtl="0" algn="l">
              <a:lnSpc>
                <a:spcPct val="115000"/>
              </a:lnSpc>
              <a:spcBef>
                <a:spcPts val="1200"/>
              </a:spcBef>
              <a:spcAft>
                <a:spcPts val="0"/>
              </a:spcAft>
              <a:buClr>
                <a:schemeClr val="dk2"/>
              </a:buClr>
              <a:buSzPts val="1000"/>
              <a:buChar char="●"/>
            </a:pPr>
            <a:r>
              <a:rPr lang="ro" sz="1000">
                <a:solidFill>
                  <a:schemeClr val="dk1"/>
                </a:solidFill>
                <a:latin typeface="Roboto Mono"/>
                <a:ea typeface="Roboto Mono"/>
                <a:cs typeface="Roboto Mono"/>
                <a:sym typeface="Roboto Mono"/>
              </a:rPr>
              <a:t>GET /api/notes</a:t>
            </a:r>
            <a:r>
              <a:rPr lang="ro" sz="1000">
                <a:solidFill>
                  <a:schemeClr val="dk2"/>
                </a:solidFill>
              </a:rPr>
              <a:t> – Retrieve all notes.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POST /api/notes</a:t>
            </a:r>
            <a:r>
              <a:rPr lang="ro" sz="1000">
                <a:solidFill>
                  <a:schemeClr val="dk2"/>
                </a:solidFill>
              </a:rPr>
              <a:t> – Create a new note.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PUT /api/notes/:id</a:t>
            </a:r>
            <a:r>
              <a:rPr lang="ro" sz="1000">
                <a:solidFill>
                  <a:schemeClr val="dk2"/>
                </a:solidFill>
              </a:rPr>
              <a:t> – Update a note.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DELETE /api/notes/:id</a:t>
            </a:r>
            <a:r>
              <a:rPr lang="ro" sz="1000">
                <a:solidFill>
                  <a:schemeClr val="dk2"/>
                </a:solidFill>
              </a:rPr>
              <a:t> – Delete a note.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ro" sz="1000">
                <a:solidFill>
                  <a:schemeClr val="dk1"/>
                </a:solidFill>
                <a:latin typeface="Roboto Mono"/>
                <a:ea typeface="Roboto Mono"/>
                <a:cs typeface="Roboto Mono"/>
                <a:sym typeface="Roboto Mono"/>
              </a:rPr>
              <a:t>PATCH /api/notes/:id/folder</a:t>
            </a:r>
            <a:r>
              <a:rPr lang="ro" sz="1000">
                <a:solidFill>
                  <a:schemeClr val="dk2"/>
                </a:solidFill>
              </a:rPr>
              <a:t> – Move a note to a different folder.</a:t>
            </a:r>
            <a:endParaRPr b="1"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280050" y="323850"/>
            <a:ext cx="8583900" cy="44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latin typeface="Lato"/>
                <a:ea typeface="Lato"/>
                <a:cs typeface="Lato"/>
                <a:sym typeface="Lato"/>
              </a:rPr>
              <a:t>2. 	Database Design</a:t>
            </a:r>
            <a:endParaRPr b="1">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The choice of using MongoDB as the </a:t>
            </a:r>
            <a:r>
              <a:rPr lang="ro" sz="1200">
                <a:solidFill>
                  <a:schemeClr val="dk2"/>
                </a:solidFill>
                <a:latin typeface="Lato"/>
                <a:ea typeface="Lato"/>
                <a:cs typeface="Lato"/>
                <a:sym typeface="Lato"/>
              </a:rPr>
              <a:t>database</a:t>
            </a:r>
            <a:r>
              <a:rPr lang="ro" sz="1200">
                <a:solidFill>
                  <a:schemeClr val="dk2"/>
                </a:solidFill>
                <a:latin typeface="Lato"/>
                <a:ea typeface="Lato"/>
                <a:cs typeface="Lato"/>
                <a:sym typeface="Lato"/>
              </a:rPr>
              <a:t> for the project was a normal on, given that it is a document </a:t>
            </a:r>
            <a:r>
              <a:rPr lang="ro" sz="1200">
                <a:solidFill>
                  <a:schemeClr val="dk2"/>
                </a:solidFill>
                <a:latin typeface="Lato"/>
                <a:ea typeface="Lato"/>
                <a:cs typeface="Lato"/>
                <a:sym typeface="Lato"/>
              </a:rPr>
              <a:t>database</a:t>
            </a:r>
            <a:r>
              <a:rPr lang="ro" sz="1200">
                <a:solidFill>
                  <a:schemeClr val="dk2"/>
                </a:solidFill>
                <a:latin typeface="Lato"/>
                <a:ea typeface="Lato"/>
                <a:cs typeface="Lato"/>
                <a:sym typeface="Lato"/>
              </a:rPr>
              <a:t> that uses the JSON format, it makes is suitable especially for web application. Therefore we have 3 schemas, as they are called in MongoDB:</a:t>
            </a:r>
            <a:endParaRPr sz="12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User - that has a username (which must be unique) attribute and a password attribute, the later one is encrypted and salted before stored</a:t>
            </a:r>
            <a:endParaRPr sz="12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Folder - which has a name/title, a parent folder (used for nesting the folders), an array of notes (which store Note objects) and a </a:t>
            </a:r>
            <a:r>
              <a:rPr lang="ro" sz="1200">
                <a:solidFill>
                  <a:schemeClr val="dk2"/>
                </a:solidFill>
                <a:latin typeface="Lato"/>
                <a:ea typeface="Lato"/>
                <a:cs typeface="Lato"/>
                <a:sym typeface="Lato"/>
              </a:rPr>
              <a:t>reference</a:t>
            </a:r>
            <a:r>
              <a:rPr lang="ro" sz="1200">
                <a:solidFill>
                  <a:schemeClr val="dk2"/>
                </a:solidFill>
                <a:latin typeface="Lato"/>
                <a:ea typeface="Lato"/>
                <a:cs typeface="Lato"/>
                <a:sym typeface="Lato"/>
              </a:rPr>
              <a:t> to the user. This schema also have some custom validation besides the default one and a method for adding a note to the notes array.</a:t>
            </a:r>
            <a:endParaRPr sz="1200">
              <a:solidFill>
                <a:schemeClr val="dk2"/>
              </a:solidFill>
              <a:latin typeface="Lato"/>
              <a:ea typeface="Lato"/>
              <a:cs typeface="Lato"/>
              <a:sym typeface="Lato"/>
            </a:endParaRPr>
          </a:p>
          <a:p>
            <a:pPr indent="0" lvl="0" marL="457200" rtl="0" algn="l">
              <a:spcBef>
                <a:spcPts val="0"/>
              </a:spcBef>
              <a:spcAft>
                <a:spcPts val="0"/>
              </a:spcAft>
              <a:buNone/>
            </a:pPr>
            <a:r>
              <a:rPr lang="ro" sz="1200">
                <a:solidFill>
                  <a:schemeClr val="dk2"/>
                </a:solidFill>
                <a:latin typeface="Lato"/>
                <a:ea typeface="Lato"/>
                <a:cs typeface="Lato"/>
                <a:sym typeface="Lato"/>
              </a:rPr>
              <a:t>Note - the main schema, has a title, a folderId ( used for nesting in the folder system), a user </a:t>
            </a:r>
            <a:r>
              <a:rPr lang="ro" sz="1200">
                <a:solidFill>
                  <a:schemeClr val="dk2"/>
                </a:solidFill>
                <a:latin typeface="Lato"/>
                <a:ea typeface="Lato"/>
                <a:cs typeface="Lato"/>
                <a:sym typeface="Lato"/>
              </a:rPr>
              <a:t>reference</a:t>
            </a:r>
            <a:r>
              <a:rPr lang="ro" sz="1200">
                <a:solidFill>
                  <a:schemeClr val="dk2"/>
                </a:solidFill>
                <a:latin typeface="Lato"/>
                <a:ea typeface="Lato"/>
                <a:cs typeface="Lato"/>
                <a:sym typeface="Lato"/>
              </a:rPr>
              <a:t>, a createdAt attribute (might be used in the future for sorting features), and the 3 text field values from the Cornell Note Taking System: keyPoints, detailedNotes and summary.</a:t>
            </a:r>
            <a:endParaRPr sz="1200">
              <a:solidFill>
                <a:schemeClr val="dk2"/>
              </a:solidFill>
              <a:latin typeface="Lato"/>
              <a:ea typeface="Lato"/>
              <a:cs typeface="Lato"/>
              <a:sym typeface="Lato"/>
            </a:endParaRPr>
          </a:p>
          <a:p>
            <a:pPr indent="0" lvl="0" marL="45720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ro">
                <a:solidFill>
                  <a:schemeClr val="dk2"/>
                </a:solidFill>
                <a:latin typeface="Lato"/>
                <a:ea typeface="Lato"/>
                <a:cs typeface="Lato"/>
                <a:sym typeface="Lato"/>
              </a:rPr>
              <a:t>3. 	Authentication and Authorization</a:t>
            </a:r>
            <a:endParaRPr b="1">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ro" sz="1200">
                <a:solidFill>
                  <a:schemeClr val="dk2"/>
                </a:solidFill>
                <a:latin typeface="Lato"/>
                <a:ea typeface="Lato"/>
                <a:cs typeface="Lato"/>
                <a:sym typeface="Lato"/>
              </a:rPr>
              <a:t>CNote employs robust JWT‑based authentication and authorization mechanisms to protect user data and interactions. During login and registration, credentials are securely validated, and upon success, the system issues an access token with a short expiration and a refresh token with a longer validity period. The access token is used to authenticate subsequent API requests, while the refresh token allows for seamless token renewal without re‑authentication. Additionally, middleware functions enforce authorization by ensuring that only authenticated users access their own resources, preventing unauthorized operations. This strategy not only enhances security but also provides a smooth user experience by maintaining session continuity.</a:t>
            </a:r>
            <a:endParaRPr sz="12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nvSpPr>
        <p:spPr>
          <a:xfrm>
            <a:off x="294475" y="269925"/>
            <a:ext cx="8657700" cy="48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chemeClr val="dk2"/>
                </a:solidFill>
                <a:latin typeface="Lato"/>
                <a:ea typeface="Lato"/>
                <a:cs typeface="Lato"/>
                <a:sym typeface="Lato"/>
              </a:rPr>
              <a:t>4. 	Security Measures</a:t>
            </a:r>
            <a:endParaRPr b="1">
              <a:solidFill>
                <a:schemeClr val="dk2"/>
              </a:solidFill>
              <a:latin typeface="Lato"/>
              <a:ea typeface="Lato"/>
              <a:cs typeface="Lato"/>
              <a:sym typeface="Lato"/>
            </a:endParaRPr>
          </a:p>
          <a:p>
            <a:pPr indent="0" lvl="0" marL="0" rtl="0" algn="l">
              <a:spcBef>
                <a:spcPts val="0"/>
              </a:spcBef>
              <a:spcAft>
                <a:spcPts val="0"/>
              </a:spcAft>
              <a:buNone/>
            </a:pPr>
            <a:r>
              <a:rPr lang="ro">
                <a:solidFill>
                  <a:schemeClr val="dk2"/>
                </a:solidFill>
                <a:latin typeface="Lato"/>
                <a:ea typeface="Lato"/>
                <a:cs typeface="Lato"/>
                <a:sym typeface="Lato"/>
              </a:rPr>
              <a:t>	</a:t>
            </a:r>
            <a:endParaRPr sz="1000">
              <a:solidFill>
                <a:schemeClr val="dk2"/>
              </a:solidFill>
              <a:latin typeface="Lato"/>
              <a:ea typeface="Lato"/>
              <a:cs typeface="Lato"/>
              <a:sym typeface="Lato"/>
            </a:endParaRPr>
          </a:p>
          <a:p>
            <a:pPr indent="-292100" lvl="0" marL="457200" rtl="0" algn="l">
              <a:spcBef>
                <a:spcPts val="0"/>
              </a:spcBef>
              <a:spcAft>
                <a:spcPts val="0"/>
              </a:spcAft>
              <a:buClr>
                <a:schemeClr val="dk2"/>
              </a:buClr>
              <a:buSzPts val="1000"/>
              <a:buChar char="●"/>
            </a:pPr>
            <a:r>
              <a:rPr b="1" lang="ro" sz="1000">
                <a:solidFill>
                  <a:schemeClr val="dk2"/>
                </a:solidFill>
              </a:rPr>
              <a:t>Rate Limiting:</a:t>
            </a:r>
            <a:br>
              <a:rPr b="1" lang="ro" sz="1000">
                <a:solidFill>
                  <a:schemeClr val="dk2"/>
                </a:solidFill>
              </a:rPr>
            </a:br>
            <a:r>
              <a:rPr lang="ro" sz="1000">
                <a:solidFill>
                  <a:schemeClr val="dk2"/>
                </a:solidFill>
              </a:rPr>
              <a:t> A rate limiter middleware (e.g., express-rate-limit) protects endpoints—especially authentication—from brute-force attacks and excessive requests.</a:t>
            </a:r>
            <a:br>
              <a:rPr lang="ro" sz="1000">
                <a:solidFill>
                  <a:schemeClr val="dk2"/>
                </a:solidFill>
              </a:rPr>
            </a:b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CORS Configuration:</a:t>
            </a:r>
            <a:br>
              <a:rPr b="1" lang="ro" sz="1000">
                <a:solidFill>
                  <a:schemeClr val="dk2"/>
                </a:solidFill>
              </a:rPr>
            </a:br>
            <a:r>
              <a:rPr lang="ro" sz="1000">
                <a:solidFill>
                  <a:schemeClr val="dk2"/>
                </a:solidFill>
              </a:rPr>
              <a:t> The server uses CORS settings to restrict resource sharing to trusted origins (e.g., localhost for development and your production domain) and enables credentials for secure cookie transmission.</a:t>
            </a:r>
            <a:br>
              <a:rPr lang="ro" sz="1000">
                <a:solidFill>
                  <a:schemeClr val="dk2"/>
                </a:solidFill>
              </a:rPr>
            </a:b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Input Validation:</a:t>
            </a:r>
            <a:br>
              <a:rPr b="1" lang="ro" sz="1000">
                <a:solidFill>
                  <a:schemeClr val="dk2"/>
                </a:solidFill>
              </a:rPr>
            </a:br>
            <a:r>
              <a:rPr lang="ro" sz="1000">
                <a:solidFill>
                  <a:schemeClr val="dk2"/>
                </a:solidFill>
              </a:rPr>
              <a:t> Joi is used to validate all incoming data for registration, login, folder, and note endpoints. This prevents malformed or malicious inputs from reaching the database.</a:t>
            </a:r>
            <a:br>
              <a:rPr lang="ro" sz="1000">
                <a:solidFill>
                  <a:schemeClr val="dk2"/>
                </a:solidFill>
              </a:rPr>
            </a:b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Password Hashing:</a:t>
            </a:r>
            <a:br>
              <a:rPr b="1" lang="ro" sz="1000">
                <a:solidFill>
                  <a:schemeClr val="dk2"/>
                </a:solidFill>
              </a:rPr>
            </a:br>
            <a:r>
              <a:rPr lang="ro" sz="1000">
                <a:solidFill>
                  <a:schemeClr val="dk2"/>
                </a:solidFill>
              </a:rPr>
              <a:t> User passwords are hashed using bcrypt before storage. This ensures that even if the database is compromised, plain-text passwords aren’t exposed.</a:t>
            </a:r>
            <a:br>
              <a:rPr lang="ro" sz="1000">
                <a:solidFill>
                  <a:schemeClr val="dk2"/>
                </a:solidFill>
              </a:rPr>
            </a:b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JWT-Based Authentication:</a:t>
            </a:r>
            <a:br>
              <a:rPr b="1" lang="ro" sz="1000">
                <a:solidFill>
                  <a:schemeClr val="dk2"/>
                </a:solidFill>
              </a:rPr>
            </a:br>
            <a:r>
              <a:rPr lang="ro" sz="1000">
                <a:solidFill>
                  <a:schemeClr val="dk2"/>
                </a:solidFill>
              </a:rPr>
              <a:t> JSON Web Tokens secure authentication, with short-lived access tokens and longer-lived refresh tokens stored in HttpOnly cookies. Tokens are validated on every request to enforce authorization.</a:t>
            </a:r>
            <a:br>
              <a:rPr lang="ro" sz="1000">
                <a:solidFill>
                  <a:schemeClr val="dk2"/>
                </a:solidFill>
              </a:rPr>
            </a:b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Secure Cookie Settings:</a:t>
            </a:r>
            <a:br>
              <a:rPr b="1" lang="ro" sz="1000">
                <a:solidFill>
                  <a:schemeClr val="dk2"/>
                </a:solidFill>
              </a:rPr>
            </a:br>
            <a:r>
              <a:rPr lang="ro" sz="1000">
                <a:solidFill>
                  <a:schemeClr val="dk2"/>
                </a:solidFill>
              </a:rPr>
              <a:t> Refresh tokens are stored with the HttpOnly, secure, and sameSite flags to mitigate risks like cross-site scripting (XSS) and cross-site request forgery (CSRF).</a:t>
            </a:r>
            <a:endParaRPr sz="1000">
              <a:solidFill>
                <a:schemeClr val="dk2"/>
              </a:solidFill>
            </a:endParaRPr>
          </a:p>
          <a:p>
            <a:pPr indent="0" lvl="0" marL="914400" rtl="0" algn="l">
              <a:spcBef>
                <a:spcPts val="0"/>
              </a:spcBef>
              <a:spcAft>
                <a:spcPts val="0"/>
              </a:spcAft>
              <a:buNone/>
            </a:pPr>
            <a:r>
              <a:t/>
            </a:r>
            <a:endParaRPr sz="1000">
              <a:solidFill>
                <a:schemeClr val="dk2"/>
              </a:solidFill>
            </a:endParaRPr>
          </a:p>
          <a:p>
            <a:pPr indent="-292100" lvl="0" marL="457200" rtl="0" algn="l">
              <a:spcBef>
                <a:spcPts val="0"/>
              </a:spcBef>
              <a:spcAft>
                <a:spcPts val="0"/>
              </a:spcAft>
              <a:buClr>
                <a:schemeClr val="dk2"/>
              </a:buClr>
              <a:buSzPts val="1000"/>
              <a:buChar char="●"/>
            </a:pPr>
            <a:r>
              <a:rPr b="1" lang="ro" sz="1000">
                <a:solidFill>
                  <a:schemeClr val="dk2"/>
                </a:solidFill>
              </a:rPr>
              <a:t>HTTPS Enforcement:</a:t>
            </a:r>
            <a:endParaRPr b="1" sz="1000">
              <a:solidFill>
                <a:schemeClr val="dk2"/>
              </a:solidFill>
            </a:endParaRPr>
          </a:p>
          <a:p>
            <a:pPr indent="0" lvl="0" marL="457200" rtl="0" algn="l">
              <a:spcBef>
                <a:spcPts val="0"/>
              </a:spcBef>
              <a:spcAft>
                <a:spcPts val="0"/>
              </a:spcAft>
              <a:buNone/>
            </a:pPr>
            <a:r>
              <a:rPr lang="ro" sz="1000">
                <a:solidFill>
                  <a:schemeClr val="dk2"/>
                </a:solidFill>
              </a:rPr>
              <a:t> Even though it is not implemented as the project is not in production, a SSL certification can be obtained and after that use Node’s HTTPS  module to ensure it.</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