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3.png" ContentType="image/png"/>
  <Override PartName="/ppt/media/image4.png" ContentType="image/png"/>
  <Override PartName="/ppt/media/image11.jpeg" ContentType="image/jpeg"/>
  <Override PartName="/ppt/media/image1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8.png" ContentType="image/png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python.org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code.visualstudio.com/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8;p1"/>
          <p:cNvSpPr/>
          <p:nvPr/>
        </p:nvSpPr>
        <p:spPr>
          <a:xfrm>
            <a:off x="-28080" y="3600000"/>
            <a:ext cx="6507720" cy="3241080"/>
          </a:xfrm>
          <a:prstGeom prst="rect">
            <a:avLst/>
          </a:prstGeom>
          <a:blipFill rotWithShape="0">
            <a:blip r:embed="rId1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ahoma"/>
                <a:ea typeface="Tahoma"/>
              </a:rPr>
              <a:t>Python. Базовый курс.</a:t>
            </a:r>
            <a:endParaRPr b="0" lang="ru-RU" sz="3200" spc="-1" strike="noStrike">
              <a:latin typeface="Arial"/>
            </a:endParaRPr>
          </a:p>
          <a:p>
            <a:pPr marL="1080000">
              <a:lnSpc>
                <a:spcPct val="100000"/>
              </a:lnSpc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Занятие 1.</a:t>
            </a:r>
            <a:endParaRPr b="0" lang="ru-RU" sz="2400" spc="-1" strike="noStrike">
              <a:latin typeface="Arial"/>
            </a:endParaRPr>
          </a:p>
          <a:p>
            <a:pPr marL="1080000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1. Возможности языка.</a:t>
            </a:r>
            <a:endParaRPr b="0" lang="ru-RU" sz="2400" spc="-1" strike="noStrike">
              <a:latin typeface="Arial"/>
            </a:endParaRPr>
          </a:p>
          <a:p>
            <a:pPr marL="1080000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2. Установка.</a:t>
            </a:r>
            <a:endParaRPr b="0" lang="ru-RU" sz="2400" spc="-1" strike="noStrike">
              <a:latin typeface="Arial"/>
            </a:endParaRPr>
          </a:p>
          <a:p>
            <a:pPr marL="1080000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3. Среда разработки VSCode.</a:t>
            </a:r>
            <a:endParaRPr b="0" lang="ru-RU" sz="2400" spc="-1" strike="noStrike">
              <a:latin typeface="Arial"/>
            </a:endParaRPr>
          </a:p>
          <a:p>
            <a:pPr marL="1080000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4. Первая программа.</a:t>
            </a:r>
            <a:endParaRPr b="0" lang="ru-RU" sz="2400" spc="-1" strike="noStrike">
              <a:latin typeface="Arial"/>
            </a:endParaRPr>
          </a:p>
          <a:p>
            <a:pPr marL="1080000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5. Синтаксис языка Python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5" name="Google Shape;119;p1"/>
          <p:cNvSpPr/>
          <p:nvPr/>
        </p:nvSpPr>
        <p:spPr>
          <a:xfrm>
            <a:off x="8208000" y="5904000"/>
            <a:ext cx="4016520" cy="480960"/>
          </a:xfrm>
          <a:prstGeom prst="rect">
            <a:avLst/>
          </a:prstGeom>
          <a:blipFill rotWithShape="0">
            <a:blip r:embed="rId2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Никита Горинов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4480" y="5760"/>
            <a:ext cx="1218636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25;p2" descr=""/>
          <p:cNvPicPr/>
          <p:nvPr/>
        </p:nvPicPr>
        <p:blipFill>
          <a:blip r:embed="rId1"/>
          <a:stretch/>
        </p:blipFill>
        <p:spPr>
          <a:xfrm>
            <a:off x="10433520" y="6176160"/>
            <a:ext cx="1072800" cy="18792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126;p2"/>
          <p:cNvSpPr/>
          <p:nvPr/>
        </p:nvSpPr>
        <p:spPr>
          <a:xfrm>
            <a:off x="838440" y="36540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Возможности языка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и где используют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Google Shape;127;p2"/>
          <p:cNvSpPr/>
          <p:nvPr/>
        </p:nvSpPr>
        <p:spPr>
          <a:xfrm>
            <a:off x="-27360" y="1759680"/>
            <a:ext cx="611856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79640" indent="-224640">
              <a:lnSpc>
                <a:spcPct val="9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Работа с xml/html файлами</a:t>
            </a:r>
            <a:endParaRPr b="0" lang="ru-RU" sz="16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Работа с http запросами</a:t>
            </a:r>
            <a:endParaRPr b="0" lang="ru-RU" sz="16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GUI (графический интерфейс)</a:t>
            </a:r>
            <a:endParaRPr b="0" lang="ru-RU" sz="16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Создание веб-сценариев</a:t>
            </a:r>
            <a:endParaRPr b="0" lang="ru-RU" sz="16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Работа с FTP</a:t>
            </a:r>
            <a:endParaRPr b="0" lang="ru-RU" sz="16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Работа с изображениями, аудио и видео файлами</a:t>
            </a:r>
            <a:endParaRPr b="0" lang="ru-RU" sz="16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Робототехника</a:t>
            </a:r>
            <a:endParaRPr b="0" lang="ru-RU" sz="16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Программирование математических и научных вычислений</a:t>
            </a:r>
            <a:endParaRPr b="0" lang="ru-RU" sz="16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Различные автоматизации</a:t>
            </a:r>
            <a:endParaRPr b="0" lang="ru-RU" sz="16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Машинное обучение</a:t>
            </a:r>
            <a:endParaRPr b="0" lang="ru-RU" sz="16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ИИ</a:t>
            </a:r>
            <a:endParaRPr b="0" lang="ru-RU" sz="16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Нейросети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120" name="Google Shape;127;p2"/>
          <p:cNvSpPr/>
          <p:nvPr/>
        </p:nvSpPr>
        <p:spPr>
          <a:xfrm>
            <a:off x="5203080" y="1693800"/>
            <a:ext cx="611856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38680" indent="-283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Google</a:t>
            </a:r>
            <a:endParaRPr b="0" lang="ru-RU" sz="16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Facebook</a:t>
            </a:r>
            <a:endParaRPr b="0" lang="ru-RU" sz="1600" spc="-1" strike="noStrike">
              <a:latin typeface="Arial"/>
            </a:endParaRPr>
          </a:p>
          <a:p>
            <a:pPr marL="1138680" indent="-283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Instagram</a:t>
            </a:r>
            <a:endParaRPr b="0" lang="ru-RU" sz="1600" spc="-1" strike="noStrike">
              <a:latin typeface="Arial"/>
            </a:endParaRPr>
          </a:p>
          <a:p>
            <a:pPr marL="1138680" indent="-283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Spotify</a:t>
            </a:r>
            <a:endParaRPr b="0" lang="ru-RU" sz="1600" spc="-1" strike="noStrike">
              <a:latin typeface="Arial"/>
            </a:endParaRPr>
          </a:p>
          <a:p>
            <a:pPr marL="1138680" indent="-283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Netflix</a:t>
            </a:r>
            <a:endParaRPr b="0" lang="ru-RU" sz="1600" spc="-1" strike="noStrike">
              <a:latin typeface="Arial"/>
            </a:endParaRPr>
          </a:p>
          <a:p>
            <a:pPr marL="1138680" indent="-283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Dropbox</a:t>
            </a:r>
            <a:endParaRPr b="0" lang="ru-RU" sz="1600" spc="-1" strike="noStrike">
              <a:latin typeface="Arial"/>
            </a:endParaRPr>
          </a:p>
          <a:p>
            <a:pPr marL="1138680" indent="-283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Яндекс</a:t>
            </a:r>
            <a:endParaRPr b="0" lang="ru-RU" sz="1600" spc="-1" strike="noStrike">
              <a:latin typeface="Arial"/>
            </a:endParaRPr>
          </a:p>
          <a:p>
            <a:pPr marL="1138680" indent="-283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Microsoft</a:t>
            </a:r>
            <a:endParaRPr b="0" lang="ru-RU" sz="1600" spc="-1" strike="noStrike">
              <a:latin typeface="Arial"/>
            </a:endParaRPr>
          </a:p>
          <a:p>
            <a:pPr marL="1138680" indent="-283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Intel</a:t>
            </a:r>
            <a:endParaRPr b="0" lang="ru-RU" sz="1600" spc="-1" strike="noStrike">
              <a:latin typeface="Arial"/>
            </a:endParaRPr>
          </a:p>
          <a:p>
            <a:pPr marL="1138680" indent="-283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Тензор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32;p3" descr=""/>
          <p:cNvPicPr/>
          <p:nvPr/>
        </p:nvPicPr>
        <p:blipFill>
          <a:blip r:embed="rId1"/>
          <a:stretch/>
        </p:blipFill>
        <p:spPr>
          <a:xfrm>
            <a:off x="10433520" y="6176160"/>
            <a:ext cx="1072800" cy="187920"/>
          </a:xfrm>
          <a:prstGeom prst="rect">
            <a:avLst/>
          </a:prstGeom>
          <a:ln w="0">
            <a:noFill/>
          </a:ln>
        </p:spPr>
      </p:pic>
      <p:sp>
        <p:nvSpPr>
          <p:cNvPr id="122" name="Google Shape;133;p3"/>
          <p:cNvSpPr/>
          <p:nvPr/>
        </p:nvSpPr>
        <p:spPr>
          <a:xfrm>
            <a:off x="838440" y="36540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Установка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Google Shape;134;p3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79640" indent="-224640">
              <a:lnSpc>
                <a:spcPct val="9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Открываем </a:t>
            </a:r>
            <a:r>
              <a:rPr b="0" lang="ru-RU" sz="24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https://www.python.org/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 - и выбираем нужную ОС</a:t>
            </a:r>
            <a:endParaRPr b="0" lang="ru-RU" sz="24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Для Windows выбираем msi пакет, либо standalone zip</a:t>
            </a:r>
            <a:endParaRPr b="0" lang="ru-RU" sz="24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Для Linux --&gt;</a:t>
            </a:r>
            <a:endParaRPr b="0" lang="ru-RU" sz="2400" spc="-1" strike="noStrike">
              <a:latin typeface="Arial"/>
            </a:endParaRPr>
          </a:p>
          <a:p>
            <a:pPr lvl="2" marL="1273680" indent="-14976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yum(dnf) install python*</a:t>
            </a:r>
            <a:endParaRPr b="0" lang="ru-RU" sz="2400" spc="-1" strike="noStrike">
              <a:latin typeface="Arial"/>
            </a:endParaRPr>
          </a:p>
          <a:p>
            <a:pPr lvl="2" marL="1273680" indent="-14976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apt-get(apt) install python*</a:t>
            </a:r>
            <a:endParaRPr b="0" lang="ru-RU" sz="2400" spc="-1" strike="noStrike">
              <a:latin typeface="Arial"/>
            </a:endParaRPr>
          </a:p>
          <a:p>
            <a:pPr lvl="2" marL="1273680" indent="-14976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zypper install python*</a:t>
            </a:r>
            <a:endParaRPr b="0" lang="ru-RU" sz="2400" spc="-1" strike="noStrike">
              <a:latin typeface="Arial"/>
            </a:endParaRPr>
          </a:p>
          <a:p>
            <a:pPr lvl="2" marL="1273680" indent="-14976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...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39;p4" descr=""/>
          <p:cNvPicPr/>
          <p:nvPr/>
        </p:nvPicPr>
        <p:blipFill>
          <a:blip r:embed="rId1"/>
          <a:stretch/>
        </p:blipFill>
        <p:spPr>
          <a:xfrm>
            <a:off x="10433520" y="6176160"/>
            <a:ext cx="1072800" cy="18792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140;p4"/>
          <p:cNvSpPr/>
          <p:nvPr/>
        </p:nvSpPr>
        <p:spPr>
          <a:xfrm>
            <a:off x="838440" y="36540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Среда разработки Visual Studio Code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6" name="Google Shape;141;p4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79640" indent="-224640">
              <a:lnSpc>
                <a:spcPct val="9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Установка:</a:t>
            </a:r>
            <a:endParaRPr b="0" lang="ru-RU" sz="2400" spc="-1" strike="noStrike">
              <a:latin typeface="Arial"/>
            </a:endParaRPr>
          </a:p>
          <a:p>
            <a:pPr marL="360000" indent="-14976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https://code.visualstudio.com/</a:t>
            </a:r>
            <a:endParaRPr b="0" lang="ru-RU" sz="2400" spc="-1" strike="noStrike">
              <a:latin typeface="Arial"/>
            </a:endParaRPr>
          </a:p>
          <a:p>
            <a:pPr marL="360000" indent="-14976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https://code.visualstudio.com/docs/setup/linux#_rhel-fedora-and-centos-based-distributions - с добавлением репы</a:t>
            </a:r>
            <a:endParaRPr b="0" lang="ru-RU" sz="24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Extensions (Расширения)</a:t>
            </a:r>
            <a:endParaRPr b="0" lang="ru-RU" sz="2400" spc="-1" strike="noStrike">
              <a:latin typeface="Arial"/>
            </a:endParaRPr>
          </a:p>
          <a:p>
            <a:pPr marL="1079640" indent="-224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Settings (Настройки)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46;p5" descr=""/>
          <p:cNvPicPr/>
          <p:nvPr/>
        </p:nvPicPr>
        <p:blipFill>
          <a:blip r:embed="rId1"/>
          <a:stretch/>
        </p:blipFill>
        <p:spPr>
          <a:xfrm>
            <a:off x="10433520" y="6176160"/>
            <a:ext cx="1072800" cy="18792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147;p5"/>
          <p:cNvSpPr/>
          <p:nvPr/>
        </p:nvSpPr>
        <p:spPr>
          <a:xfrm>
            <a:off x="838440" y="36540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Первая программа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9" name="Google Shape;148;p5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79640" indent="-224640">
              <a:lnSpc>
                <a:spcPct val="9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print("Hello World!")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Функция вывода: print(“Вывод”)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Функция ввода: input(“Вывод”)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53;p6" descr=""/>
          <p:cNvPicPr/>
          <p:nvPr/>
        </p:nvPicPr>
        <p:blipFill>
          <a:blip r:embed="rId1"/>
          <a:stretch/>
        </p:blipFill>
        <p:spPr>
          <a:xfrm>
            <a:off x="10433520" y="6176160"/>
            <a:ext cx="1072800" cy="187920"/>
          </a:xfrm>
          <a:prstGeom prst="rect">
            <a:avLst/>
          </a:prstGeom>
          <a:ln w="0">
            <a:noFill/>
          </a:ln>
        </p:spPr>
      </p:pic>
      <p:sp>
        <p:nvSpPr>
          <p:cNvPr id="131" name="Google Shape;154;p6"/>
          <p:cNvSpPr/>
          <p:nvPr/>
        </p:nvSpPr>
        <p:spPr>
          <a:xfrm>
            <a:off x="838440" y="36540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Синтаксис языка Python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2" name="Google Shape;155;p6"/>
          <p:cNvSpPr/>
          <p:nvPr/>
        </p:nvSpPr>
        <p:spPr>
          <a:xfrm>
            <a:off x="5520600" y="1635480"/>
            <a:ext cx="5830560" cy="453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#include &lt;iostream&gt;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#include &lt;cmath&gt;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using namespace std;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int main()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{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double a, b, c, x, D;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"Введите коэффициенты для уравнения";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"ax^2 + bx + c = 0:";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"a = ";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cin &gt;&gt; a;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"b = ";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cin &gt;&gt; b;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"c = ";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cin &gt;&gt; c;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D = (b*b - 4*a*c);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if(D &gt; 0)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{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x = ( -1*b + sqrt(b*b - 4*a*c) ) / (2 * a);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"x1 = " &lt;&lt; x &lt;&lt; endl;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x = ( -1*b - sqrt(b*b - 4*a*c) ) / (2 * a);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"x2 = " &lt;&lt; x &lt;&lt; endl;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else if (D == 0)</a:t>
            </a:r>
            <a:br/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{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x = ( -1*b ) / (2 * a);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"x = " &lt;&lt; x &lt;&lt; endl;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else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{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"Дискриминант меньше 0, корни невещественные." &lt;&lt; endl;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return 0;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33" name="Google Shape;156;p6"/>
          <p:cNvSpPr/>
          <p:nvPr/>
        </p:nvSpPr>
        <p:spPr>
          <a:xfrm>
            <a:off x="838080" y="1825560"/>
            <a:ext cx="4835160" cy="44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import math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print("Введите коэффициенты для уравнения")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print("ax^2 + bx + c = 0:")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a = float(input("a = "))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b = float(input("b = "))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c = float(input("c = "))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D = b ** 2 - 4 * a * c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print(f"Дискриминант = {D}")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if D &gt; 0: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x1 = (-b + math.sqrt(D)) / (2 * a)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x2 = (-b - math.sqrt(D)) / (2 * a)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print(f"x1 = {x1} \nx2 = {x2}")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elif D == 0: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x = -b / (2 * a)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print(f"x = {x}")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else: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print("Корней нет")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34" name="Google Shape;157;p6"/>
          <p:cNvSpPr/>
          <p:nvPr/>
        </p:nvSpPr>
        <p:spPr>
          <a:xfrm>
            <a:off x="833040" y="1281960"/>
            <a:ext cx="15087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5" name="Google Shape;158;p6"/>
          <p:cNvSpPr/>
          <p:nvPr/>
        </p:nvSpPr>
        <p:spPr>
          <a:xfrm>
            <a:off x="5768280" y="1283400"/>
            <a:ext cx="12517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C++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63;p7" descr=""/>
          <p:cNvPicPr/>
          <p:nvPr/>
        </p:nvPicPr>
        <p:blipFill>
          <a:blip r:embed="rId1"/>
          <a:stretch/>
        </p:blipFill>
        <p:spPr>
          <a:xfrm>
            <a:off x="10433520" y="6176160"/>
            <a:ext cx="1072800" cy="18792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164;p7"/>
          <p:cNvSpPr/>
          <p:nvPr/>
        </p:nvSpPr>
        <p:spPr>
          <a:xfrm>
            <a:off x="838440" y="36540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Shebang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8" name="Google Shape;165;p7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79640" indent="-224640">
              <a:lnSpc>
                <a:spcPct val="9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#!/usr/bin/python3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Шебанг для nix-систем. Командные оболочки считывают начало исполняемого файла, который запускается, и определяют как его выполнять. Благодаря этому в Linux например можно не вызывать интерпретатор, передавая ему скрипт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python test.py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Чтобы запускать скрипт нужно дать ему права на исполнение.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chmod +x test.py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а писать просто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./test.py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70;p8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Домашние задания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0" name="Google Shape;171;p8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Установить Python, VS Code, расширения на VS Code</a:t>
            </a:r>
            <a:endParaRPr b="0" lang="ru-RU" sz="2400" spc="-1" strike="noStrike">
              <a:latin typeface="Arial"/>
            </a:endParaRPr>
          </a:p>
          <a:p>
            <a:pPr marL="216000" indent="-213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Попробовать изменить настройки / оформление VS Code</a:t>
            </a:r>
            <a:endParaRPr b="0" lang="ru-RU" sz="2400" spc="-1" strike="noStrike">
              <a:latin typeface="Arial"/>
            </a:endParaRPr>
          </a:p>
          <a:p>
            <a:pPr marL="216000" indent="-213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Написать первое приложение</a:t>
            </a:r>
            <a:endParaRPr b="0" lang="ru-RU" sz="2400" spc="-1" strike="noStrike">
              <a:latin typeface="Arial"/>
            </a:endParaRPr>
          </a:p>
          <a:p>
            <a:pPr marL="216000" indent="-213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∙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Создать аккаунт на github, разобраться с гитом (https://git-scm.com/book/ru/v2), залить приложение на github.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852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Обсуждайте вместе, делайте вместе, учитесь делать лучше нас.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1" name="Google Shape;172;p8" descr=""/>
          <p:cNvPicPr/>
          <p:nvPr/>
        </p:nvPicPr>
        <p:blipFill>
          <a:blip r:embed="rId1"/>
          <a:stretch/>
        </p:blipFill>
        <p:spPr>
          <a:xfrm>
            <a:off x="10433160" y="617580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77;p9" descr=""/>
          <p:cNvPicPr/>
          <p:nvPr/>
        </p:nvPicPr>
        <p:blipFill>
          <a:blip r:embed="rId1"/>
          <a:srcRect l="0" t="0" r="25335" b="543"/>
          <a:stretch/>
        </p:blipFill>
        <p:spPr>
          <a:xfrm>
            <a:off x="5334120" y="2160"/>
            <a:ext cx="6855120" cy="6852960"/>
          </a:xfrm>
          <a:prstGeom prst="rect">
            <a:avLst/>
          </a:prstGeom>
          <a:ln w="0">
            <a:noFill/>
          </a:ln>
        </p:spPr>
      </p:pic>
      <p:sp>
        <p:nvSpPr>
          <p:cNvPr id="143" name="Google Shape;178;p9"/>
          <p:cNvSpPr/>
          <p:nvPr/>
        </p:nvSpPr>
        <p:spPr>
          <a:xfrm>
            <a:off x="879840" y="3588840"/>
            <a:ext cx="4308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ahoma"/>
                <a:ea typeface="Tahoma"/>
              </a:rPr>
              <a:t>Вопросы?</a:t>
            </a:r>
            <a:endParaRPr b="0" lang="ru-RU" sz="2700" spc="-1" strike="noStrike">
              <a:latin typeface="Arial"/>
            </a:endParaRPr>
          </a:p>
        </p:txBody>
      </p:sp>
      <p:pic>
        <p:nvPicPr>
          <p:cNvPr id="144" name="Google Shape;179;p9" descr=""/>
          <p:cNvPicPr/>
          <p:nvPr/>
        </p:nvPicPr>
        <p:blipFill>
          <a:blip r:embed="rId2"/>
          <a:stretch/>
        </p:blipFill>
        <p:spPr>
          <a:xfrm>
            <a:off x="879840" y="689760"/>
            <a:ext cx="3590640" cy="63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LibreOffice/7.1.5.2$Linux_X86_64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2022-09-23T11:35:09Z</dcterms:modified>
  <cp:revision>36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9</vt:i4>
  </property>
</Properties>
</file>