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19.jpeg" ContentType="image/jpeg"/>
  <Override PartName="/ppt/media/image2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file:///C:/newt.txt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28080" y="3600000"/>
            <a:ext cx="6507720" cy="323676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2.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1. Переменные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2. Математические операции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3. Числа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4. Обзорно модуль math и random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5. Строки и срезы</a:t>
            </a:r>
            <a:endParaRPr b="0" lang="ru-RU" sz="20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Tahoma"/>
              </a:rPr>
              <a:t>6. Преобразование типов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08000" y="5904000"/>
            <a:ext cx="4015080" cy="47952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3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Функции и методы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09480" y="160452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S.replace(шаблон, замена)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Замена шаблона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S.split(символ)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Разбиение строки по разделителю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S.isdigit()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цифр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S.isalpha()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букв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S.isalnum()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цифр или букв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S.islower()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символов в нижнем регистре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S.isupper()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символов в верхнем регистре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S.isspace()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Состоит ли строка из неотображаемых символов (пробел, символ перевода страницы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(‘\f’)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“новая строка”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(‘\n’)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“перевод каретки”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(‘\r’)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“горизонтальная табуляция”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(‘\t’)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и “вертикальная табуляция”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(‘\v’)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S.istitle()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Начинаются ли слова в строке с заглавной буквы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4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Строки. Форматирование.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09480" y="1604520"/>
            <a:ext cx="1096992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one = 'one'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two = 'two'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Оператор %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'%s %s' % (one, two)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Метод format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'{} {}'.format(one, two)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'{0} {1}'.format(one, two)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'{1} {0}'.format(one, two)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f-String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f'{one} {two}'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7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Функции и методы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09480" y="1307160"/>
            <a:ext cx="10969920" cy="50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S.upper()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Преобразование строки к верхнему регистру.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S.lower()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строки к нижнему регистру.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S.startswith(str)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Начинается ли строка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 шаблона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str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S.endswith(str)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Заканчивается ли строка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S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шаблоном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str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S.join(список)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строки из списка с разделителем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ord(символ)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Символ в его код ASCII.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chr(число)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Код ASCII в символ.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S.capitalize()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Переводит первый символ строки в верхний регистр, а все остальные в нижний.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S.center(width, [fill])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отцентрованную строку, по краям которой стоит символ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fill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(пробел по умолчанию)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S.count(str, [start],[end])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количество непересекающихся вхождений подстроки в диапазоне [начало, конец] (0 и длина строки по умолчанию)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S.expandtabs([tabsize])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копию строки, в которой все символы табуляции заменяются одним или несколькими пробелами, в зависимости от текущего столбца. Если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tabsize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не указан, размер табуляции полагается равным 8 пробелам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S.lstrip([chars])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Удаление пробельных символов в начале строки.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S.rstrip([chars])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Удаление пробельных символов в конце строки.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S.strip([chars])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Удаление пробельных символов в начале и в конце строки.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S.partition(шаблон)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кортеж, содержащий часть перед первым шаблоном, сам шаблон, и часть после шаблона. Если шаблон не найден, возвращается кортеж, содержащий саму строку, а затем две пустых строки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0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Функции и методы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604520"/>
            <a:ext cx="10969920" cy="50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S.rpartition(sep)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кортеж, содержащий часть перед последним шаблоном, сам шаблон, и часть после шаблона. Если шаблон не найден, возвращается кортеж, содержащий две пустых строки, а затем саму строку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S.swapcase()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Переводит символы нижнего регистра в верхний, а верхнего – в нижний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S.title()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Первую букву каждого слова переводит в верхний регистр, а все остальные в нижний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S.zfill(width)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Делает длину строки не меньшей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width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по необходимости заполняя первые символы нулями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S.ljust(width, fillchar=” ”)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Делает длину строки не меньшей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width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по необходимости заполняя последние символы символом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fillchar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S.rjust(width, fillchar=” ”)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Делает длину строки не меньшей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width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, по необходимости заполняя первые символы символом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fillchar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S.format(*args, **kwargs)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Форматирование строки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f”{variable}”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Форматитование строки f-string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3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_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Срезы.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_1"/>
          <p:cNvSpPr/>
          <p:nvPr/>
        </p:nvSpPr>
        <p:spPr>
          <a:xfrm>
            <a:off x="609480" y="1604520"/>
            <a:ext cx="10969920" cy="50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 извлечения среза: [X:Y]. X – начало среза, а Y – окончание; Символ с номером Y в срез не входит. По умолчанию первый индекс равен 0, а второй - длине строки. Кроме того, можно задать шаг, с которым нужно извлекать срез.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 = 'spameggs'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s[3:5]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'me'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s[2:-2]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'ameg'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s[:6]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'spameg'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s[1:]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'pameggs'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s[:]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'spameggs'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s[::-1]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'sggemaps'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s[3:5:-1]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s[2::2]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'aeg'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6" name="Рисунок 9_2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_2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Преобразование типов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_2"/>
          <p:cNvSpPr/>
          <p:nvPr/>
        </p:nvSpPr>
        <p:spPr>
          <a:xfrm>
            <a:off x="609480" y="1604520"/>
            <a:ext cx="10969920" cy="50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bool(x) - преобразование к типу bool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float([X]) - преобразование к числу с плавающей точкой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int([object]) - преобразование к целому числу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str([object]) - строковое представление объекта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bytearray([источник]) - преобразование к bytearray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bytes([источник]) - возвращает объект типа bytes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complex([real[, imag]]) - преобразование к комплексному числу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dict([object]) - преобразование к словарю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set([object]) - создает множество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frozenset([последовательность]) - возвращает неизменяемое множество.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list([object]) - создает список</a:t>
            </a:r>
            <a:endParaRPr b="0" lang="ru-RU" sz="3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tuple(obj) - преобразование к кортежу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59" name="Рисунок 9_3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9480" y="1604520"/>
            <a:ext cx="10969920" cy="50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3200" spc="-1" strike="noStrike">
                <a:solidFill>
                  <a:srgbClr val="ce181e"/>
                </a:solidFill>
                <a:latin typeface="Arial"/>
                <a:ea typeface="DejaVu Sans"/>
              </a:rPr>
              <a:t>Все задания далее решаются с обязательным форматированием вывода.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 вводит два числа (возможно дробные), вывести результат их сложения, вычитания, умножения, деления, возведения в степень, деления по модулю, целочисленного деления.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 вводит своё имя, поздороваться с ним по имени.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Вводится строка. Вывести последние два символа этой строки в обратном порядке. Пример: Ввод: “ДОМ”; Вывод: “МО”. Решить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более, чем в две строки.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Вводится радиус круга. Вычислить его площадь.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2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3680" cy="685152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879840" y="3588840"/>
            <a:ext cx="4307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65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89200" cy="6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_0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Переменные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_0"/>
          <p:cNvSpPr/>
          <p:nvPr/>
        </p:nvSpPr>
        <p:spPr>
          <a:xfrm>
            <a:off x="435240" y="1604520"/>
            <a:ext cx="670320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= 10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= 10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 = 5.8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= True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 = ‘String’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= [1, 2, 3]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 = input(‘Введите ваше имя: ’)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9" name="Рисунок 9_0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Числа.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с целыми числами.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35240" y="1604520"/>
            <a:ext cx="670320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ru-RU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Математические операции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+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Сложение: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+ 3 = 13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-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Вычитание: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10 - 3 = 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*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Умножение: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* 3 = 30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/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Деление: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/ 3 = 3,(3)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//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Получение целой части от деления: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// 3 =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%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Остаток от деления: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10 % 3 =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-x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Смена знака числа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abs(x)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Модуль числа: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abs(-10) = 10, abs(10) = 10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divmod(x, y)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Пара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(x // y, x % y): divmod(10, 3) = (3, 1)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**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Возведение в степень: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10 ** 3 = 10 * 10 * 10 = 1000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pow(x, y[, z])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x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в степени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y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 модулю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z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(если модуль задан)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140960" y="1567440"/>
            <a:ext cx="4700160" cy="31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Битовые операции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|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Побитовое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или; x |= y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^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Побитовое исключающее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или; x ^= y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&amp;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Побитовое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и; x &amp;= y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&lt;&lt; n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Битовый сдвиг влево; 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x &lt;&lt;= y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x &gt;&gt; y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Битовый сдвиг вправо; 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x &gt;&gt;= y</a:t>
            </a:r>
            <a:endParaRPr b="0" lang="ru-RU" sz="1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ff8000"/>
                </a:solidFill>
                <a:latin typeface="Consolas"/>
                <a:ea typeface="DejaVu Sans"/>
              </a:rPr>
              <a:t>~x</a:t>
            </a:r>
            <a:r>
              <a:rPr b="0" lang="ru-RU" sz="14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Инверсия битов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23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счисления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452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Десятичная система [0..9].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int(x)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одновременно конвертирует в десятичную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Двоичная [0, 1]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bin(x)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одновременно конвертирует в двоичную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Восьмеричная [0..7]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oct(x)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одновременно конвертирует в восьмеричную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Шестнадцатеричная [0..9, a..f]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hex(x)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одновременно конвертирует в шестнадцатеричную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Произвольная система счисления (2 &lt;= основание &lt;= 36)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int(x, [основание])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всегда конвертирует в десятичную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26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Вещественные числа (</a:t>
            </a:r>
            <a:r>
              <a:rPr b="0" lang="ru-RU" sz="4400" spc="-1" strike="noStrike">
                <a:solidFill>
                  <a:srgbClr val="ff8000"/>
                </a:solidFill>
                <a:latin typeface="Consolas"/>
                <a:ea typeface="DejaVu Sans"/>
              </a:rPr>
              <a:t>float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69920" cy="50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Поддерживаются те же операции, что и с целыми числами.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Являются неточными.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 поддерживают длинную арифметику.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Модуль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math (import math)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math.pi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3.141592653589793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math.sqrt(85)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9.219544457292887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Модуль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random (import random)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random.random()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0.15651968855132303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9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Комплексные числа (complex).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09480" y="160452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 = complex(1, 2)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(1+2j)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Базовые операции сложения, вычитания, умножения, деления.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x.conjugate()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(1-2j) 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# Сопряжённое число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x.imag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2.0 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# Мнимая часть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x.real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1.0 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# Действительная часть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Комплексные числа нельзя сравнить, но можно проверить на равенство: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y = complex(3, 4)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(3+4j)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 &gt; y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#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0000"/>
                </a:solidFill>
                <a:latin typeface="Consolas"/>
                <a:ea typeface="DejaVu Sans"/>
              </a:rPr>
              <a:t>TypeError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: unorderable types: complex() &gt; complex()</a:t>
            </a:r>
            <a:r>
              <a:rPr b="0" lang="ru-RU" sz="3200" spc="-1" strike="noStrike">
                <a:solidFill>
                  <a:srgbClr val="ff0000"/>
                </a:solidFill>
                <a:latin typeface="Consolas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x == y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False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abs(y)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5.0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pow(y, 2)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(-7+24j)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2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Литералы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09480" y="160452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Основной формат в Python. Можно работать со всем, что может быть представлено в текстовой форме.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Строки — неизменяемые объекты: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 = 'Hello World'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s[0] = 'M'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ff0000"/>
                </a:solidFill>
                <a:latin typeface="Consolas"/>
                <a:ea typeface="DejaVu Sans"/>
              </a:rPr>
              <a:t>TypeError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DejaVu Sans"/>
              </a:rPr>
              <a:t>: 'str' object does not support item assignment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s = s + '!!!'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==&gt;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 'Hello World!!!'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Для обозначения строк используются апострофы и кавычки — при этом они равнозначны.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Экранированные последовательности, символ экранирования «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\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».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Служебные символы: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\n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,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\r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и другие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Сырые строки: 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S = r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'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  <a:hlinkClick r:id="rId1"/>
              </a:rPr>
              <a:t>C:\newt.txt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'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- не могут заканчиваться символом экранирования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Тройной апостроф или тройные кавычки — для записи многострочных блоков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текста.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5" name="Рисунок 9_1" descr=""/>
          <p:cNvPicPr/>
          <p:nvPr/>
        </p:nvPicPr>
        <p:blipFill>
          <a:blip r:embed="rId2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Функции и методы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09480" y="160452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Сложение (Конкатенация)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Умножение (Дублирование)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строки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Доступ по индексу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Срезы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строк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8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Calibri"/>
                <a:ea typeface="DejaVu Sans"/>
              </a:rPr>
              <a:t>Строки. Функции и методы строк.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09480" y="1296000"/>
            <a:ext cx="10969920" cy="50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4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 = ‘str’; S = “str”; S = ‘’‘str’‘’; S = “”“str”“”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Литералы строк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 = “s\np\ta\nbbb”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Экранированные последовательности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 = r”C:\temp\new”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Неформатированные строки (подавляют экранирование)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 = b”byte”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Строка байтов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S1 + S2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Конкатенация (сложение строк)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S1 * 3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Повторение строки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S[i]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Обращение по индексу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S[start:end:step]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Извлечение среза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len(S)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Длина строки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S.find(str, [start],[end])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подстроки в строке. Возвращает номер первого вхождения или -1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S.rfind(str, [start],[end])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подстроки в строке. Возвращает номер последнего вхождения или -1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S.index(str, [start],[end])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подстроки в строке. Возвращает номер первого вхождения или вызывает ValueError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S.rindex(str, [start],[end])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Поиск подстроки в строке. Возвращает номер последнего вхождения или вызывает ValueError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1" name="Рисунок 9_1" descr=""/>
          <p:cNvPicPr/>
          <p:nvPr/>
        </p:nvPicPr>
        <p:blipFill>
          <a:blip r:embed="rId1"/>
          <a:stretch/>
        </p:blipFill>
        <p:spPr>
          <a:xfrm>
            <a:off x="10433880" y="6175440"/>
            <a:ext cx="1071360" cy="1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2022-10-06T09:03:04Z</dcterms:modified>
  <cp:revision>64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</vt:i4>
  </property>
</Properties>
</file>