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13.jpeg" ContentType="image/jpeg"/>
  <Override PartName="/ppt/media/image8.png" ContentType="image/png"/>
  <Override PartName="/ppt/media/image4.png" ContentType="image/png"/>
  <Override PartName="/ppt/media/image11.png" ContentType="image/png"/>
  <Override PartName="/ppt/media/image6.png" ContentType="image/png"/>
  <Override PartName="/ppt/media/image12.png" ContentType="image/png"/>
  <Override PartName="/ppt/media/image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0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_1"/>
          <p:cNvSpPr/>
          <p:nvPr/>
        </p:nvSpPr>
        <p:spPr>
          <a:xfrm>
            <a:off x="-29160" y="3600000"/>
            <a:ext cx="6509160" cy="3238200"/>
          </a:xfrm>
          <a:prstGeom prst="rect">
            <a:avLst/>
          </a:prstGeom>
          <a:blipFill rotWithShape="0">
            <a:blip r:embed="rId1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ahoma"/>
                <a:ea typeface="Tahoma"/>
              </a:rPr>
              <a:t>Python. Базовый курс.</a:t>
            </a:r>
            <a:endParaRPr b="0" lang="ru-RU" sz="3200" spc="-1" strike="noStrike">
              <a:latin typeface="Arial"/>
            </a:endParaRPr>
          </a:p>
          <a:p>
            <a:pPr marL="1080000"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Tahoma"/>
              </a:rPr>
              <a:t>Занятие 3.</a:t>
            </a:r>
            <a:endParaRPr b="0" lang="ru-RU" sz="24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1. Логические выражения и сравнения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2. Инструкции if-elif-else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3. Циклы while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4. Списки</a:t>
            </a:r>
            <a:endParaRPr b="0" lang="ru-RU" sz="2300" spc="-1" strike="noStrike">
              <a:latin typeface="Arial"/>
            </a:endParaRPr>
          </a:p>
          <a:p>
            <a:pPr marL="1440000">
              <a:lnSpc>
                <a:spcPct val="100000"/>
              </a:lnSpc>
            </a:pPr>
            <a:r>
              <a:rPr b="0" lang="ru-RU" sz="2300" spc="-1" strike="noStrike">
                <a:solidFill>
                  <a:srgbClr val="000000"/>
                </a:solidFill>
                <a:latin typeface="Calibri"/>
                <a:ea typeface="Tahoma"/>
              </a:rPr>
              <a:t>5. Функция range. Циклы for</a:t>
            </a:r>
            <a:endParaRPr b="0" lang="ru-RU" sz="2300" spc="-1" strike="noStrike">
              <a:latin typeface="Arial"/>
            </a:endParaRPr>
          </a:p>
        </p:txBody>
      </p:sp>
      <p:sp>
        <p:nvSpPr>
          <p:cNvPr id="115" name="CustomShape 2_1"/>
          <p:cNvSpPr/>
          <p:nvPr/>
        </p:nvSpPr>
        <p:spPr>
          <a:xfrm>
            <a:off x="8208000" y="5904000"/>
            <a:ext cx="4016520" cy="480960"/>
          </a:xfrm>
          <a:prstGeom prst="rect">
            <a:avLst/>
          </a:prstGeom>
          <a:blipFill rotWithShape="0">
            <a:blip r:embed="rId2">
              <a:alphaModFix amt="8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ahoma"/>
                <a:ea typeface="Tahoma"/>
              </a:rPr>
              <a:t>Никита Горинов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80" y="5760"/>
            <a:ext cx="121867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" descr=""/>
          <p:cNvPicPr/>
          <p:nvPr/>
        </p:nvPicPr>
        <p:blipFill>
          <a:blip r:embed="rId1"/>
          <a:srcRect l="0" t="0" r="25335" b="543"/>
          <a:stretch/>
        </p:blipFill>
        <p:spPr>
          <a:xfrm>
            <a:off x="5334120" y="2160"/>
            <a:ext cx="6855120" cy="68529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879840" y="3588840"/>
            <a:ext cx="43084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10000"/>
              </a:lnSpc>
            </a:pPr>
            <a:r>
              <a:rPr b="0" lang="ru-RU" sz="2700" spc="-1" strike="noStrike">
                <a:solidFill>
                  <a:srgbClr val="000000"/>
                </a:solidFill>
                <a:latin typeface="Tahoma"/>
                <a:ea typeface="Tahoma"/>
              </a:rPr>
              <a:t>Вопросы?</a:t>
            </a:r>
            <a:endParaRPr b="0" lang="ru-RU" sz="2700" spc="-1" strike="noStrike">
              <a:latin typeface="Arial"/>
            </a:endParaRPr>
          </a:p>
        </p:txBody>
      </p:sp>
      <p:pic>
        <p:nvPicPr>
          <p:cNvPr id="144" name="Рисунок 10" descr=""/>
          <p:cNvPicPr/>
          <p:nvPr/>
        </p:nvPicPr>
        <p:blipFill>
          <a:blip r:embed="rId2"/>
          <a:stretch/>
        </p:blipFill>
        <p:spPr>
          <a:xfrm>
            <a:off x="879840" y="689760"/>
            <a:ext cx="3590640" cy="6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выражения и сравнения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За логические операции отвечает тип данных bool: True и False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сравнения: 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==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сравнение на равенство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!=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сравнение на неравенство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&gt;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больше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&lt;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меньше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&gt;=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больше или равно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&lt;= 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- меньше или равно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19" name="Рисунок 9_1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_0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выражения и сравнения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21" name="CustomShape 2_0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выражения используют операторы: И —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and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, ИЛИ —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or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Логический оператор НЕ —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not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endParaRPr b="0" lang="ru-RU" sz="3870" spc="-1" strike="noStrike">
              <a:latin typeface="Arial"/>
            </a:endParaRPr>
          </a:p>
        </p:txBody>
      </p:sp>
      <p:pic>
        <p:nvPicPr>
          <p:cNvPr id="122" name="Рисунок 9_0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rcRect l="0" t="0" r="43548" b="0"/>
          <a:stretch/>
        </p:blipFill>
        <p:spPr>
          <a:xfrm>
            <a:off x="3291120" y="3600000"/>
            <a:ext cx="5168160" cy="278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Инструкция if-elif-else.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09480" y="1604520"/>
            <a:ext cx="7237080" cy="48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1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Условная инструкция if-elif-else (оператор ветвления)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Consolas"/>
                <a:ea typeface="DejaVu Sans"/>
              </a:rPr>
              <a:t>if check1: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6"/>
              </a:spcBef>
            </a:pP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	</a:t>
            </a: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do1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Consolas"/>
                <a:ea typeface="DejaVu Sans"/>
              </a:rPr>
              <a:t>elif check2: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6"/>
              </a:spcBef>
            </a:pP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	</a:t>
            </a: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do2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Consolas"/>
                <a:ea typeface="DejaVu Sans"/>
              </a:rPr>
              <a:t>else: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26"/>
              </a:spcBef>
            </a:pP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	</a:t>
            </a: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do3</a:t>
            </a:r>
            <a:endParaRPr b="0" lang="ru-RU" sz="3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истинности</a:t>
            </a:r>
            <a:endParaRPr b="0" lang="ru-RU" sz="40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Любое число, не равное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0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или непустой объект — истина (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True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b="0" lang="ru-RU" sz="36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Числа, равные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0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, пустые объекты и значение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None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 — ложь (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False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ru-RU" sz="36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сравнения применяются к структурам данных рекурсивно</a:t>
            </a:r>
            <a:endParaRPr b="0" lang="ru-RU" sz="36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Операции сравнения возвращают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True</a:t>
            </a:r>
            <a:r>
              <a:rPr b="0" lang="ru-RU" sz="3600" spc="-1" strike="noStrike">
                <a:solidFill>
                  <a:srgbClr val="ff4000"/>
                </a:solidFill>
                <a:latin typeface="Arial"/>
                <a:ea typeface="DejaVu San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или</a:t>
            </a:r>
            <a:r>
              <a:rPr b="0" lang="ru-RU" sz="3600" spc="-1" strike="noStrike">
                <a:solidFill>
                  <a:srgbClr val="ff4000"/>
                </a:solidFill>
                <a:latin typeface="Arial"/>
                <a:ea typeface="DejaVu Sans"/>
              </a:rPr>
              <a:t>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False</a:t>
            </a:r>
            <a:endParaRPr b="0" lang="ru-RU" sz="36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Логические операторы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and</a:t>
            </a:r>
            <a:r>
              <a:rPr b="0" lang="ru-RU" sz="3600" spc="-1" strike="noStrike">
                <a:solidFill>
                  <a:srgbClr val="ff4000"/>
                </a:solidFill>
                <a:latin typeface="Arial"/>
                <a:ea typeface="DejaVu San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и </a:t>
            </a:r>
            <a:r>
              <a:rPr b="0" lang="ru-RU" sz="3600" spc="-1" strike="noStrike">
                <a:solidFill>
                  <a:srgbClr val="ff8000"/>
                </a:solidFill>
                <a:latin typeface="Arial"/>
                <a:ea typeface="DejaVu Sans"/>
              </a:rPr>
              <a:t>or</a:t>
            </a:r>
            <a:r>
              <a:rPr b="0" lang="ru-RU" sz="3600" spc="-1" strike="noStrike">
                <a:solidFill>
                  <a:srgbClr val="ff4000"/>
                </a:solidFill>
                <a:latin typeface="Arial"/>
                <a:ea typeface="DejaVu Sans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возвращают истинный или ложный объект-операнд</a:t>
            </a:r>
            <a:endParaRPr b="0" lang="ru-RU" sz="3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DejaVu Sans"/>
              </a:rPr>
              <a:t>Тернарная условная операция (трехместное выражение)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Consolas"/>
                <a:ea typeface="DejaVu Sans"/>
              </a:rPr>
              <a:t>if X: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9"/>
              </a:spcBef>
            </a:pP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	</a:t>
            </a: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A = Y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Consolas"/>
                <a:ea typeface="DejaVu Sans"/>
              </a:rPr>
              <a:t>else: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69"/>
              </a:spcBef>
            </a:pP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	</a:t>
            </a:r>
            <a:r>
              <a:rPr b="0" lang="ru-RU" sz="3600" spc="-1" strike="noStrike">
                <a:solidFill>
                  <a:srgbClr val="ff8000"/>
                </a:solidFill>
                <a:latin typeface="Consolas"/>
                <a:ea typeface="DejaVu Sans"/>
              </a:rPr>
              <a:t>A = Z</a:t>
            </a:r>
            <a:endParaRPr b="0" lang="ru-RU" sz="36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369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3600" spc="-1" strike="noStrike">
                <a:solidFill>
                  <a:srgbClr val="000000"/>
                </a:solidFill>
                <a:latin typeface="Consolas"/>
                <a:ea typeface="DejaVu Sans"/>
              </a:rPr>
              <a:t>или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4000" spc="-1" strike="noStrike">
                <a:solidFill>
                  <a:srgbClr val="ff8000"/>
                </a:solidFill>
                <a:latin typeface="Consolas"/>
                <a:ea typeface="DejaVu Sans"/>
              </a:rPr>
              <a:t>A = Y if X else Z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26" name="Рисунок 9_3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Циклы while.</a:t>
            </a:r>
            <a:br/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Операторы Break, Continue, Else.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while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— выполняет тело цикла до тех пор, пока условие цикла истинно.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 Continue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— начинает следующую итерацию цикла, игнорируя оставшееся тело цикла.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 Break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— досрочно прерывает цикл.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Оператор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 Else</a:t>
            </a: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 — выполнится в случае «естественного» завершения цикла, т. е. без применения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Break.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while True: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    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print(1)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29" name="Рисунок 9_4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_2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Списки.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1" name="CustomShape 2_2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Списки — упорядоченные изменяемые коллекции объектов произвольных типов (почти как массив, но типы могут отличаться и длина не ограничена).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 = ['s', 'p', ['isok'], 2]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list('список')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['с', 'п', 'и', 'с', 'о', 'к']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endParaRPr b="0" lang="ru-RU" sz="3870" spc="-1" strike="noStrike">
              <a:latin typeface="Arial"/>
            </a:endParaRPr>
          </a:p>
        </p:txBody>
      </p:sp>
      <p:pic>
        <p:nvPicPr>
          <p:cNvPr id="132" name="Рисунок 9_2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_3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Функция range.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4" name="CustomShape 2_3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range позволяет генерировать ряд чисел в рамках диапазона. Есть три способа вызова: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range(стоп) берет один аргумент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range(старт, стоп) берет два аргумента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range(старт, стоп, шаг) берет три аргумента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range(3, 16, 3)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35" name="Рисунок 9_5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_4"/>
          <p:cNvSpPr/>
          <p:nvPr/>
        </p:nvSpPr>
        <p:spPr>
          <a:xfrm>
            <a:off x="609480" y="89640"/>
            <a:ext cx="1097064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5320" spc="15" strike="noStrike">
                <a:solidFill>
                  <a:srgbClr val="000000"/>
                </a:solidFill>
                <a:latin typeface="Calibri"/>
                <a:ea typeface="DejaVu Sans"/>
              </a:rPr>
              <a:t>Циклы for.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37" name="CustomShape 2_4"/>
          <p:cNvSpPr/>
          <p:nvPr/>
        </p:nvSpPr>
        <p:spPr>
          <a:xfrm>
            <a:off x="609480" y="1604520"/>
            <a:ext cx="10970640" cy="45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Цикл проходится по любому итерируемому объекту: строка, список, range …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for i in 'hello world':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	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print(i)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for i in [1, 2, 3, 4, 5]: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	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print(i)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for i in range(1, 10):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	</a:t>
            </a:r>
            <a:r>
              <a:rPr b="0" lang="ru-RU" sz="3870" spc="-1" strike="noStrike">
                <a:solidFill>
                  <a:srgbClr val="ff8000"/>
                </a:solidFill>
                <a:latin typeface="Arial"/>
                <a:ea typeface="DejaVu Sans"/>
              </a:rPr>
              <a:t>print(i)</a:t>
            </a:r>
            <a:endParaRPr b="0" lang="ru-RU" sz="387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712"/>
              </a:spcBef>
            </a:pPr>
            <a:endParaRPr b="0" lang="ru-RU" sz="3870" spc="-1" strike="noStrike">
              <a:latin typeface="Arial"/>
            </a:endParaRPr>
          </a:p>
        </p:txBody>
      </p:sp>
      <p:pic>
        <p:nvPicPr>
          <p:cNvPr id="138" name="Рисунок 9_6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09480" y="273240"/>
            <a:ext cx="1097064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5320" spc="-1" strike="noStrike">
                <a:solidFill>
                  <a:srgbClr val="000000"/>
                </a:solidFill>
                <a:latin typeface="Arial"/>
                <a:ea typeface="DejaVu Sans"/>
              </a:rPr>
              <a:t>Домашнее задание</a:t>
            </a:r>
            <a:endParaRPr b="0" lang="ru-RU" sz="532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09480" y="1604520"/>
            <a:ext cx="10970640" cy="48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скрипт для движения персонажа влево, вправо, вверх и вниз по координатам x и y по координатной оси, начальная позиция персонажа (0;0)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Предыдущее, но скрипт бесконечный (каждый раз спрашивается куда движение и выводится результат). Обязательно стоп-слово.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* Написать скрипт решения квадратного уравнения</a:t>
            </a:r>
            <a:endParaRPr b="0" lang="ru-RU" sz="387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870" spc="-1" strike="noStrike">
                <a:solidFill>
                  <a:srgbClr val="000000"/>
                </a:solidFill>
                <a:latin typeface="Arial"/>
                <a:ea typeface="DejaVu Sans"/>
              </a:rPr>
              <a:t>** C обработкой отрицательного дискриминанта (с комплексными числами), со случаем, если коэффициенты являются комплексными числами.</a:t>
            </a:r>
            <a:endParaRPr b="0" lang="ru-RU" sz="3870" spc="-1" strike="noStrike">
              <a:latin typeface="Arial"/>
            </a:endParaRPr>
          </a:p>
        </p:txBody>
      </p:sp>
      <p:pic>
        <p:nvPicPr>
          <p:cNvPr id="141" name="Рисунок 9_8" descr=""/>
          <p:cNvPicPr/>
          <p:nvPr/>
        </p:nvPicPr>
        <p:blipFill>
          <a:blip r:embed="rId1"/>
          <a:stretch/>
        </p:blipFill>
        <p:spPr>
          <a:xfrm>
            <a:off x="10433520" y="6175080"/>
            <a:ext cx="1072800" cy="1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Application>LibreOffice/7.1.5.2$Linux_X86_64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2020-02-08T10:51:23Z</dcterms:created>
  <dc:creator>A</dc:creator>
  <dc:description/>
  <dc:language>ru-RU</dc:language>
  <cp:lastModifiedBy/>
  <dcterms:modified xsi:type="dcterms:W3CDTF">2022-09-23T11:24:50Z</dcterms:modified>
  <cp:revision>57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4</vt:i4>
  </property>
</Properties>
</file>