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_rels/presentation.xml.rels" ContentType="application/vnd.openxmlformats-package.relationships+xml"/>
  <Override PartName="/ppt/media/image9.png" ContentType="image/png"/>
  <Override PartName="/ppt/media/image10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2.png" ContentType="image/png"/>
  <Override PartName="/ppt/media/image13.png" ContentType="image/png"/>
  <Override PartName="/ppt/media/image14.jpeg" ContentType="image/jpeg"/>
  <Override PartName="/ppt/media/image1.png" ContentType="image/png"/>
  <Override PartName="/ppt/media/image15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5.png" ContentType="image/png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0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_1"/>
          <p:cNvSpPr/>
          <p:nvPr/>
        </p:nvSpPr>
        <p:spPr>
          <a:xfrm>
            <a:off x="-28080" y="3600000"/>
            <a:ext cx="6508080" cy="3238200"/>
          </a:xfrm>
          <a:prstGeom prst="rect">
            <a:avLst/>
          </a:prstGeom>
          <a:blipFill rotWithShape="0">
            <a:blip r:embed="rId1">
              <a:alphaModFix amt="8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Tahoma"/>
                <a:ea typeface="Tahoma"/>
              </a:rPr>
              <a:t>Python. Базовый курс.</a:t>
            </a:r>
            <a:endParaRPr b="0" lang="ru-RU" sz="3200" spc="-1" strike="noStrike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  <a:ea typeface="Tahoma"/>
              </a:rPr>
              <a:t>Занятие 4.</a:t>
            </a:r>
            <a:endParaRPr b="0" lang="ru-RU" sz="2400" spc="-1" strike="noStrike">
              <a:latin typeface="Arial"/>
            </a:endParaRPr>
          </a:p>
          <a:p>
            <a:pPr marL="1440000">
              <a:lnSpc>
                <a:spcPct val="100000"/>
              </a:lnSpc>
            </a:pPr>
            <a:r>
              <a:rPr b="0" lang="ru-RU" sz="2100" spc="-1" strike="noStrike">
                <a:solidFill>
                  <a:srgbClr val="000000"/>
                </a:solidFill>
                <a:latin typeface="Calibri"/>
                <a:ea typeface="Tahoma"/>
              </a:rPr>
              <a:t>1. Работа со списками</a:t>
            </a:r>
            <a:endParaRPr b="0" lang="ru-RU" sz="2100" spc="-1" strike="noStrike">
              <a:latin typeface="Arial"/>
            </a:endParaRPr>
          </a:p>
          <a:p>
            <a:pPr marL="1440000">
              <a:lnSpc>
                <a:spcPct val="100000"/>
              </a:lnSpc>
            </a:pPr>
            <a:r>
              <a:rPr b="0" lang="ru-RU" sz="2100" spc="-1" strike="noStrike">
                <a:solidFill>
                  <a:srgbClr val="000000"/>
                </a:solidFill>
                <a:latin typeface="Calibri"/>
                <a:ea typeface="Tahoma"/>
              </a:rPr>
              <a:t>2. Кортежи (tuple).</a:t>
            </a:r>
            <a:endParaRPr b="0" lang="ru-RU" sz="2100" spc="-1" strike="noStrike">
              <a:latin typeface="Arial"/>
            </a:endParaRPr>
          </a:p>
          <a:p>
            <a:pPr marL="1440000">
              <a:lnSpc>
                <a:spcPct val="100000"/>
              </a:lnSpc>
            </a:pPr>
            <a:r>
              <a:rPr b="0" lang="ru-RU" sz="2100" spc="-1" strike="noStrike">
                <a:solidFill>
                  <a:srgbClr val="000000"/>
                </a:solidFill>
                <a:latin typeface="Calibri"/>
                <a:ea typeface="Tahoma"/>
              </a:rPr>
              <a:t>3. Срезы.</a:t>
            </a:r>
            <a:endParaRPr b="0" lang="ru-RU" sz="2100" spc="-1" strike="noStrike">
              <a:latin typeface="Arial"/>
            </a:endParaRPr>
          </a:p>
          <a:p>
            <a:pPr marL="1440000">
              <a:lnSpc>
                <a:spcPct val="100000"/>
              </a:lnSpc>
            </a:pPr>
            <a:r>
              <a:rPr b="0" lang="ru-RU" sz="2100" spc="-1" strike="noStrike">
                <a:solidFill>
                  <a:srgbClr val="000000"/>
                </a:solidFill>
                <a:latin typeface="Calibri"/>
                <a:ea typeface="Tahoma"/>
              </a:rPr>
              <a:t>4. Словари: методы словарей.</a:t>
            </a:r>
            <a:endParaRPr b="0" lang="ru-RU" sz="2100" spc="-1" strike="noStrike">
              <a:latin typeface="Arial"/>
            </a:endParaRPr>
          </a:p>
          <a:p>
            <a:pPr marL="1440000">
              <a:lnSpc>
                <a:spcPct val="100000"/>
              </a:lnSpc>
            </a:pPr>
            <a:r>
              <a:rPr b="0" lang="ru-RU" sz="2100" spc="-1" strike="noStrike">
                <a:solidFill>
                  <a:srgbClr val="000000"/>
                </a:solidFill>
                <a:latin typeface="Calibri"/>
                <a:ea typeface="Tahoma"/>
              </a:rPr>
              <a:t>5. Множества</a:t>
            </a:r>
            <a:endParaRPr b="0" lang="ru-RU" sz="2100" spc="-1" strike="noStrike">
              <a:latin typeface="Arial"/>
            </a:endParaRPr>
          </a:p>
          <a:p>
            <a:pPr marL="1440000">
              <a:lnSpc>
                <a:spcPct val="100000"/>
              </a:lnSpc>
            </a:pPr>
            <a:r>
              <a:rPr b="0" lang="ru-RU" sz="2100" spc="-1" strike="noStrike">
                <a:solidFill>
                  <a:srgbClr val="000000"/>
                </a:solidFill>
                <a:latin typeface="Calibri"/>
                <a:ea typeface="Tahoma"/>
              </a:rPr>
              <a:t>6. Списковое включение</a:t>
            </a:r>
            <a:endParaRPr b="0" lang="ru-RU" sz="2100" spc="-1" strike="noStrike">
              <a:latin typeface="Arial"/>
            </a:endParaRPr>
          </a:p>
        </p:txBody>
      </p:sp>
      <p:sp>
        <p:nvSpPr>
          <p:cNvPr id="115" name="CustomShape 2_1"/>
          <p:cNvSpPr/>
          <p:nvPr/>
        </p:nvSpPr>
        <p:spPr>
          <a:xfrm>
            <a:off x="8208000" y="5904000"/>
            <a:ext cx="4016520" cy="480960"/>
          </a:xfrm>
          <a:prstGeom prst="rect">
            <a:avLst/>
          </a:prstGeom>
          <a:blipFill rotWithShape="0">
            <a:blip r:embed="rId2">
              <a:alphaModFix amt="8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Никита Горинов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24480" y="5760"/>
            <a:ext cx="1218672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_7"/>
          <p:cNvSpPr/>
          <p:nvPr/>
        </p:nvSpPr>
        <p:spPr>
          <a:xfrm>
            <a:off x="609480" y="89640"/>
            <a:ext cx="10970640" cy="151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5320" spc="15" strike="noStrike">
                <a:solidFill>
                  <a:srgbClr val="000000"/>
                </a:solidFill>
                <a:latin typeface="Calibri"/>
                <a:ea typeface="DejaVu Sans"/>
              </a:rPr>
              <a:t>Списковое включение</a:t>
            </a:r>
            <a:endParaRPr b="0" lang="ru-RU" sz="5320" spc="-1" strike="noStrike">
              <a:latin typeface="Arial"/>
            </a:endParaRPr>
          </a:p>
        </p:txBody>
      </p:sp>
      <p:sp>
        <p:nvSpPr>
          <p:cNvPr id="142" name="CustomShape 2_7"/>
          <p:cNvSpPr/>
          <p:nvPr/>
        </p:nvSpPr>
        <p:spPr>
          <a:xfrm>
            <a:off x="609480" y="1604520"/>
            <a:ext cx="10970640" cy="45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4000"/>
          </a:bodyPr>
          <a:p>
            <a:pPr marL="216000" indent="-21528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Списковое включение создает новый </a:t>
            </a: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list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, применяя выражение к каждому элементу итерируемого объекта.</a:t>
            </a:r>
            <a:endParaRPr b="0" lang="ru-RU" sz="387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[ &lt;expression&gt; for &lt;element&gt; in &lt;iterable&gt; ]</a:t>
            </a:r>
            <a:endParaRPr b="0" lang="ru-RU" sz="387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[x * x for x in (1, 2, 3, 4)]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  # [1, 4, 9, 16]</a:t>
            </a:r>
            <a:endParaRPr b="0" lang="ru-RU" sz="387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Также есть необязательное условие </a:t>
            </a: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if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ru-RU" sz="387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[ &lt;expression&gt; for &lt;element&gt; in &lt;iterable&gt; if &lt;condition&gt; ]</a:t>
            </a:r>
            <a:endParaRPr b="0" lang="ru-RU" sz="387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[x for x in (1, 2, 3) if x % 2 == 0]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   # [2]</a:t>
            </a:r>
            <a:endParaRPr b="0" lang="ru-RU" sz="3870" spc="-1" strike="noStrike">
              <a:latin typeface="Arial"/>
            </a:endParaRPr>
          </a:p>
        </p:txBody>
      </p:sp>
      <p:pic>
        <p:nvPicPr>
          <p:cNvPr id="143" name="Рисунок 9_9" descr=""/>
          <p:cNvPicPr/>
          <p:nvPr/>
        </p:nvPicPr>
        <p:blipFill>
          <a:blip r:embed="rId1"/>
          <a:stretch/>
        </p:blipFill>
        <p:spPr>
          <a:xfrm>
            <a:off x="10433520" y="6175080"/>
            <a:ext cx="1072800" cy="18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09480" y="273240"/>
            <a:ext cx="1097064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5320" spc="-1" strike="noStrike">
                <a:solidFill>
                  <a:srgbClr val="000000"/>
                </a:solidFill>
                <a:latin typeface="Arial"/>
                <a:ea typeface="DejaVu Sans"/>
              </a:rPr>
              <a:t>Домашнее задание</a:t>
            </a:r>
            <a:endParaRPr b="0" lang="ru-RU" sz="532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09480" y="1604520"/>
            <a:ext cx="10970640" cy="487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8000"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Реализовать сортировку списка методом пузырька;</a:t>
            </a:r>
            <a:endParaRPr b="0" lang="ru-RU" sz="387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Создать словарь цветов, в котором ключ - название или кодировка цвета; значение - кортеж из rgb этого цвета</a:t>
            </a:r>
            <a:endParaRPr b="0" lang="ru-RU" sz="387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Заполнить два случайных набора чисел. Вывести оба набора. Указать какие элементы:</a:t>
            </a:r>
            <a:endParaRPr b="0" lang="ru-RU" sz="387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входят одновременно в оба;</a:t>
            </a:r>
            <a:endParaRPr b="0" lang="ru-RU" sz="387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входят только в первое, но не входят во второе;</a:t>
            </a:r>
            <a:endParaRPr b="0" lang="ru-RU" sz="387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входят только во второе, но не входят в первое;</a:t>
            </a:r>
            <a:endParaRPr b="0" lang="ru-RU" sz="387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входят в первое или во второе, но не в оба из них одновременно.</a:t>
            </a:r>
            <a:endParaRPr b="0" lang="ru-RU" sz="387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* Создать игровой инвентарь. Должна быть возможность добавлять в него предметы и удалять предметы из него. Инвентарь должен быть ограничен по весу, каждый предмет имеет свой вес. Вывод предметов должен быть с названием предмета и его весом.</a:t>
            </a:r>
            <a:endParaRPr b="0" lang="ru-RU" sz="3870" spc="-1" strike="noStrike">
              <a:latin typeface="Arial"/>
            </a:endParaRPr>
          </a:p>
        </p:txBody>
      </p:sp>
      <p:pic>
        <p:nvPicPr>
          <p:cNvPr id="146" name="Рисунок 9_8" descr=""/>
          <p:cNvPicPr/>
          <p:nvPr/>
        </p:nvPicPr>
        <p:blipFill>
          <a:blip r:embed="rId1"/>
          <a:stretch/>
        </p:blipFill>
        <p:spPr>
          <a:xfrm>
            <a:off x="10433520" y="6175080"/>
            <a:ext cx="1072800" cy="18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2" descr=""/>
          <p:cNvPicPr/>
          <p:nvPr/>
        </p:nvPicPr>
        <p:blipFill>
          <a:blip r:embed="rId1"/>
          <a:srcRect l="0" t="0" r="25335" b="543"/>
          <a:stretch/>
        </p:blipFill>
        <p:spPr>
          <a:xfrm>
            <a:off x="5334120" y="2160"/>
            <a:ext cx="6855120" cy="6852960"/>
          </a:xfrm>
          <a:prstGeom prst="rect">
            <a:avLst/>
          </a:prstGeom>
          <a:ln w="0">
            <a:noFill/>
          </a:ln>
        </p:spPr>
      </p:pic>
      <p:sp>
        <p:nvSpPr>
          <p:cNvPr id="148" name="CustomShape 1"/>
          <p:cNvSpPr/>
          <p:nvPr/>
        </p:nvSpPr>
        <p:spPr>
          <a:xfrm>
            <a:off x="879840" y="3588840"/>
            <a:ext cx="4308480" cy="54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10000"/>
              </a:lnSpc>
            </a:pPr>
            <a:r>
              <a:rPr b="0" lang="ru-RU" sz="2700" spc="-1" strike="noStrike">
                <a:solidFill>
                  <a:srgbClr val="000000"/>
                </a:solidFill>
                <a:latin typeface="Tahoma"/>
                <a:ea typeface="Tahoma"/>
              </a:rPr>
              <a:t>Вопросы?</a:t>
            </a:r>
            <a:endParaRPr b="0" lang="ru-RU" sz="2700" spc="-1" strike="noStrike">
              <a:latin typeface="Arial"/>
            </a:endParaRPr>
          </a:p>
        </p:txBody>
      </p:sp>
      <p:pic>
        <p:nvPicPr>
          <p:cNvPr id="149" name="Рисунок 10" descr=""/>
          <p:cNvPicPr/>
          <p:nvPr/>
        </p:nvPicPr>
        <p:blipFill>
          <a:blip r:embed="rId2"/>
          <a:stretch/>
        </p:blipFill>
        <p:spPr>
          <a:xfrm>
            <a:off x="879840" y="689760"/>
            <a:ext cx="3590640" cy="63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09480" y="273240"/>
            <a:ext cx="1097064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5320" spc="-1" strike="noStrike">
                <a:solidFill>
                  <a:srgbClr val="000000"/>
                </a:solidFill>
                <a:latin typeface="Arial"/>
                <a:ea typeface="DejaVu Sans"/>
              </a:rPr>
              <a:t>Функции и методы списков.</a:t>
            </a:r>
            <a:endParaRPr b="0" lang="ru-RU" sz="532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609480" y="1604520"/>
            <a:ext cx="10970640" cy="45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5000"/>
          </a:bodyPr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list.append(x) 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Добавляет элемент в конец списка</a:t>
            </a:r>
            <a:endParaRPr b="0" lang="ru-RU" sz="387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list.extend(L)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Расширяет список list, добавляя в конец все элементы списка L</a:t>
            </a:r>
            <a:endParaRPr b="0" lang="ru-RU" sz="387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list.insert(i, x)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Вставляет на i-ый элемент значение x</a:t>
            </a:r>
            <a:endParaRPr b="0" lang="ru-RU" sz="387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list.remove(x) 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Удаляет первый элемент в списке, имеющий значение x.</a:t>
            </a:r>
            <a:endParaRPr b="0" lang="ru-RU" sz="387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Бросает исключение </a:t>
            </a:r>
            <a:r>
              <a:rPr b="0" lang="ru-RU" sz="3870" spc="-1" strike="noStrike">
                <a:solidFill>
                  <a:srgbClr val="ff0000"/>
                </a:solidFill>
                <a:latin typeface="Arial"/>
                <a:ea typeface="DejaVu Sans"/>
              </a:rPr>
              <a:t>ValueError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, если такого элемента не существует</a:t>
            </a:r>
            <a:endParaRPr b="0" lang="ru-RU" sz="387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list.pop([i]) 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Удаляет i-ый элемент и возвращает его. Если индекс не указан, удаляется последний элемент</a:t>
            </a:r>
            <a:endParaRPr b="0" lang="ru-RU" sz="387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list.index(x, [start [, end]]) 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Возвращает положение первого элемента со значением x (при этом поиск ведется от start до end)</a:t>
            </a:r>
            <a:endParaRPr b="0" lang="ru-RU" sz="387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list.count(x)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Возвращает количество элементов со значением x</a:t>
            </a:r>
            <a:endParaRPr b="0" lang="ru-RU" sz="387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list.sort([key=функция])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Сортирует список на основе функции</a:t>
            </a:r>
            <a:endParaRPr b="0" lang="ru-RU" sz="387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list.reverse()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Разворачивает список</a:t>
            </a:r>
            <a:endParaRPr b="0" lang="ru-RU" sz="387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list.copy() 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Поверхностная копия списка</a:t>
            </a:r>
            <a:endParaRPr b="0" lang="ru-RU" sz="387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list.clear()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Очищает список</a:t>
            </a:r>
            <a:endParaRPr b="0" lang="ru-RU" sz="3870" spc="-1" strike="noStrike">
              <a:latin typeface="Arial"/>
            </a:endParaRPr>
          </a:p>
        </p:txBody>
      </p:sp>
      <p:pic>
        <p:nvPicPr>
          <p:cNvPr id="119" name="Рисунок 9_1" descr=""/>
          <p:cNvPicPr/>
          <p:nvPr/>
        </p:nvPicPr>
        <p:blipFill>
          <a:blip r:embed="rId1"/>
          <a:stretch/>
        </p:blipFill>
        <p:spPr>
          <a:xfrm>
            <a:off x="10433520" y="6175080"/>
            <a:ext cx="1072800" cy="18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_0"/>
          <p:cNvSpPr/>
          <p:nvPr/>
        </p:nvSpPr>
        <p:spPr>
          <a:xfrm>
            <a:off x="609480" y="273240"/>
            <a:ext cx="1097064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5320" spc="-1" strike="noStrike">
                <a:solidFill>
                  <a:srgbClr val="000000"/>
                </a:solidFill>
                <a:latin typeface="Arial"/>
                <a:ea typeface="DejaVu Sans"/>
              </a:rPr>
              <a:t>Кортежи (</a:t>
            </a:r>
            <a:r>
              <a:rPr b="0" lang="ru-RU" sz="5320" spc="-1" strike="noStrike">
                <a:solidFill>
                  <a:srgbClr val="ff8000"/>
                </a:solidFill>
                <a:latin typeface="Arial"/>
                <a:ea typeface="DejaVu Sans"/>
              </a:rPr>
              <a:t>tuple</a:t>
            </a:r>
            <a:r>
              <a:rPr b="0" lang="ru-RU" sz="532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ru-RU" sz="5320" spc="-1" strike="noStrike">
              <a:latin typeface="Arial"/>
            </a:endParaRPr>
          </a:p>
        </p:txBody>
      </p:sp>
      <p:sp>
        <p:nvSpPr>
          <p:cNvPr id="121" name="CustomShape 2_0"/>
          <p:cNvSpPr/>
          <p:nvPr/>
        </p:nvSpPr>
        <p:spPr>
          <a:xfrm>
            <a:off x="609480" y="1604520"/>
            <a:ext cx="10970640" cy="45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4000"/>
          </a:bodyPr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Кортеж — неизменяемый список, т.е. кортеж защищен от изменений.</a:t>
            </a:r>
            <a:endParaRPr b="0" lang="ru-RU" sz="387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Кортеж имеет меньший размер.</a:t>
            </a:r>
            <a:endParaRPr b="0" lang="ru-RU" sz="387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Кортеж можно использовать в качестве ключа словаря,</a:t>
            </a:r>
            <a:endParaRPr b="0" lang="ru-RU" sz="387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12"/>
              </a:spcBef>
            </a:pP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список нельзя.</a:t>
            </a:r>
            <a:endParaRPr b="0" lang="ru-RU" sz="387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Доступны все операции над списками, не изменяющие</a:t>
            </a:r>
            <a:endParaRPr b="0" lang="ru-RU" sz="387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12"/>
              </a:spcBef>
            </a:pP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список.</a:t>
            </a:r>
            <a:endParaRPr b="0" lang="ru-RU" sz="387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12"/>
              </a:spcBef>
            </a:pPr>
            <a:endParaRPr b="0" lang="ru-RU" sz="3870" spc="-1" strike="noStrike">
              <a:latin typeface="Arial"/>
            </a:endParaRPr>
          </a:p>
        </p:txBody>
      </p:sp>
      <p:pic>
        <p:nvPicPr>
          <p:cNvPr id="122" name="Рисунок 9_0" descr=""/>
          <p:cNvPicPr/>
          <p:nvPr/>
        </p:nvPicPr>
        <p:blipFill>
          <a:blip r:embed="rId1"/>
          <a:stretch/>
        </p:blipFill>
        <p:spPr>
          <a:xfrm>
            <a:off x="10433520" y="6175080"/>
            <a:ext cx="1072800" cy="18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09480" y="273240"/>
            <a:ext cx="1097064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5320" spc="-1" strike="noStrike">
                <a:solidFill>
                  <a:srgbClr val="000000"/>
                </a:solidFill>
                <a:latin typeface="Arial"/>
                <a:ea typeface="DejaVu Sans"/>
              </a:rPr>
              <a:t>Индексы и срезы.</a:t>
            </a:r>
            <a:endParaRPr b="0" lang="ru-RU" sz="532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09480" y="1604520"/>
            <a:ext cx="9469800" cy="487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8000"/>
          </a:bodyPr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0000"/>
                </a:solidFill>
                <a:latin typeface="Arial"/>
                <a:ea typeface="DejaVu Sans"/>
              </a:rPr>
              <a:t>Каждый элемент списка/кортежа/строки доступен по индексу.</a:t>
            </a:r>
            <a:endParaRPr b="0" lang="ru-RU" sz="4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0000"/>
                </a:solidFill>
                <a:latin typeface="Arial"/>
                <a:ea typeface="DejaVu Sans"/>
              </a:rPr>
              <a:t>Нумерация элементов начинается с нуля.</a:t>
            </a:r>
            <a:endParaRPr b="0" lang="ru-RU" sz="4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0000"/>
                </a:solidFill>
                <a:latin typeface="Arial"/>
                <a:ea typeface="DejaVu Sans"/>
              </a:rPr>
              <a:t>Попытка доступа к элементу по несуществующему индексу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12"/>
              </a:spcBef>
            </a:pPr>
            <a:r>
              <a:rPr b="0" lang="ru-RU" sz="4000" spc="-1" strike="noStrike">
                <a:solidFill>
                  <a:srgbClr val="000000"/>
                </a:solidFill>
                <a:latin typeface="Arial"/>
                <a:ea typeface="DejaVu Sans"/>
              </a:rPr>
              <a:t>вызывает исключение </a:t>
            </a:r>
            <a:r>
              <a:rPr b="0" lang="ru-RU" sz="4000" spc="-1" strike="noStrike">
                <a:solidFill>
                  <a:srgbClr val="ff0000"/>
                </a:solidFill>
                <a:latin typeface="Arial"/>
                <a:ea typeface="DejaVu Sans"/>
              </a:rPr>
              <a:t>IndexError</a:t>
            </a:r>
            <a:r>
              <a:rPr b="0" lang="ru-RU" sz="4000" spc="-1" strike="noStrike">
                <a:solidFill>
                  <a:srgbClr val="000000"/>
                </a:solidFill>
                <a:latin typeface="Arial"/>
                <a:ea typeface="DejaVu Sans"/>
              </a:rPr>
              <a:t>: list index out of range</a:t>
            </a:r>
            <a:endParaRPr b="0" lang="ru-RU" sz="4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0000"/>
                </a:solidFill>
                <a:latin typeface="Arial"/>
                <a:ea typeface="DejaVu Sans"/>
              </a:rPr>
              <a:t>Индексы могут быть отрицательными, при этом нумерация начинается с конца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12"/>
              </a:spcBef>
            </a:pPr>
            <a:r>
              <a:rPr b="0" lang="ru-RU" sz="4000" spc="-1" strike="noStrike">
                <a:solidFill>
                  <a:srgbClr val="ff8000"/>
                </a:solidFill>
                <a:latin typeface="Arial"/>
                <a:ea typeface="DejaVu Sans"/>
              </a:rPr>
              <a:t>item[start:stop:step]</a:t>
            </a:r>
            <a:r>
              <a:rPr b="0" lang="ru-RU" sz="4000" spc="-1" strike="noStrike">
                <a:solidFill>
                  <a:srgbClr val="000000"/>
                </a:solidFill>
                <a:latin typeface="Arial"/>
                <a:ea typeface="DejaVu Sans"/>
              </a:rPr>
              <a:t> — берет срез от индекса по номеру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12"/>
              </a:spcBef>
            </a:pPr>
            <a:r>
              <a:rPr b="0" lang="ru-RU" sz="4000" spc="-1" strike="noStrike">
                <a:solidFill>
                  <a:srgbClr val="000000"/>
                </a:solidFill>
                <a:latin typeface="Arial"/>
                <a:ea typeface="DejaVu Sans"/>
              </a:rPr>
              <a:t>start до stop (не включая), с шагом step (могут быть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12"/>
              </a:spcBef>
            </a:pPr>
            <a:r>
              <a:rPr b="0" lang="ru-RU" sz="4000" spc="-1" strike="noStrike">
                <a:solidFill>
                  <a:srgbClr val="000000"/>
                </a:solidFill>
                <a:latin typeface="Arial"/>
                <a:ea typeface="DejaVu Sans"/>
              </a:rPr>
              <a:t>отрицательными)</a:t>
            </a:r>
            <a:endParaRPr b="0" lang="ru-RU" sz="4000" spc="-1" strike="noStrike">
              <a:latin typeface="Arial"/>
            </a:endParaRPr>
          </a:p>
        </p:txBody>
      </p:sp>
      <p:pic>
        <p:nvPicPr>
          <p:cNvPr id="125" name="Рисунок 9_3" descr=""/>
          <p:cNvPicPr/>
          <p:nvPr/>
        </p:nvPicPr>
        <p:blipFill>
          <a:blip r:embed="rId1"/>
          <a:stretch/>
        </p:blipFill>
        <p:spPr>
          <a:xfrm>
            <a:off x="10433520" y="6175080"/>
            <a:ext cx="1072800" cy="18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_5"/>
          <p:cNvSpPr/>
          <p:nvPr/>
        </p:nvSpPr>
        <p:spPr>
          <a:xfrm>
            <a:off x="609480" y="89640"/>
            <a:ext cx="10970640" cy="151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5320" spc="15" strike="noStrike">
                <a:solidFill>
                  <a:srgbClr val="000000"/>
                </a:solidFill>
                <a:latin typeface="Calibri"/>
                <a:ea typeface="DejaVu Sans"/>
              </a:rPr>
              <a:t>Словари (</a:t>
            </a:r>
            <a:r>
              <a:rPr b="0" lang="ru-RU" sz="5320" spc="15" strike="noStrike">
                <a:solidFill>
                  <a:srgbClr val="ff8000"/>
                </a:solidFill>
                <a:latin typeface="Calibri"/>
                <a:ea typeface="DejaVu Sans"/>
              </a:rPr>
              <a:t>dict</a:t>
            </a:r>
            <a:r>
              <a:rPr b="0" lang="ru-RU" sz="5320" spc="15" strike="noStrike">
                <a:solidFill>
                  <a:srgbClr val="000000"/>
                </a:solidFill>
                <a:latin typeface="Calibri"/>
                <a:ea typeface="DejaVu Sans"/>
              </a:rPr>
              <a:t>).</a:t>
            </a:r>
            <a:endParaRPr b="0" lang="ru-RU" sz="5320" spc="-1" strike="noStrike">
              <a:latin typeface="Arial"/>
            </a:endParaRPr>
          </a:p>
        </p:txBody>
      </p:sp>
      <p:sp>
        <p:nvSpPr>
          <p:cNvPr id="127" name="CustomShape 2_5"/>
          <p:cNvSpPr/>
          <p:nvPr/>
        </p:nvSpPr>
        <p:spPr>
          <a:xfrm>
            <a:off x="609480" y="1604520"/>
            <a:ext cx="10970640" cy="48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4000"/>
          </a:bodyPr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Словарь — неупорядоченная коллекция произвольных объектов с доступом по ключу.</a:t>
            </a:r>
            <a:endParaRPr b="0" lang="ru-RU" sz="387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Словарь — ассоциативный массив.</a:t>
            </a:r>
            <a:endParaRPr b="0" lang="ru-RU" sz="387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Словарь — хэш-таблица.</a:t>
            </a:r>
            <a:endParaRPr b="0" lang="ru-RU" sz="387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Присвоение по новому ключу расширяет словарь.</a:t>
            </a:r>
            <a:endParaRPr b="0" lang="ru-RU" sz="387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Присвоение по существующему ключу перезаписывает значение существующего ключа.</a:t>
            </a:r>
            <a:endParaRPr b="0" lang="ru-RU" sz="387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Попытка извлечения записи по несуществующему ключу порождает исключение </a:t>
            </a:r>
            <a:r>
              <a:rPr b="0" lang="ru-RU" sz="3870" spc="-1" strike="noStrike">
                <a:solidFill>
                  <a:srgbClr val="ff0000"/>
                </a:solidFill>
                <a:latin typeface="Arial"/>
                <a:ea typeface="DejaVu Sans"/>
              </a:rPr>
              <a:t>KeyError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387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D = {„key“: „value“, 1:[0, 1, 2]}</a:t>
            </a:r>
            <a:endParaRPr b="0" lang="ru-RU" sz="387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print(D[„key“])    # „value“</a:t>
            </a:r>
            <a:endParaRPr b="0" lang="ru-RU" sz="387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D[2] = „new_value“</a:t>
            </a:r>
            <a:endParaRPr b="0" lang="ru-RU" sz="3870" spc="-1" strike="noStrike">
              <a:latin typeface="Arial"/>
            </a:endParaRPr>
          </a:p>
        </p:txBody>
      </p:sp>
      <p:pic>
        <p:nvPicPr>
          <p:cNvPr id="128" name="Рисунок 9_7" descr=""/>
          <p:cNvPicPr/>
          <p:nvPr/>
        </p:nvPicPr>
        <p:blipFill>
          <a:blip r:embed="rId1"/>
          <a:stretch/>
        </p:blipFill>
        <p:spPr>
          <a:xfrm>
            <a:off x="10433520" y="6175080"/>
            <a:ext cx="1072800" cy="18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_3"/>
          <p:cNvSpPr/>
          <p:nvPr/>
        </p:nvSpPr>
        <p:spPr>
          <a:xfrm>
            <a:off x="609480" y="89640"/>
            <a:ext cx="10970640" cy="151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5320" spc="15" strike="noStrike">
                <a:solidFill>
                  <a:srgbClr val="000000"/>
                </a:solidFill>
                <a:latin typeface="Calibri"/>
                <a:ea typeface="DejaVu Sans"/>
              </a:rPr>
              <a:t>Методы словарей.</a:t>
            </a:r>
            <a:endParaRPr b="0" lang="ru-RU" sz="5320" spc="-1" strike="noStrike">
              <a:latin typeface="Arial"/>
            </a:endParaRPr>
          </a:p>
        </p:txBody>
      </p:sp>
      <p:sp>
        <p:nvSpPr>
          <p:cNvPr id="130" name="CustomShape 2_3"/>
          <p:cNvSpPr/>
          <p:nvPr/>
        </p:nvSpPr>
        <p:spPr>
          <a:xfrm>
            <a:off x="609480" y="1604520"/>
            <a:ext cx="10970640" cy="48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4000"/>
          </a:bodyPr>
          <a:p>
            <a:pPr marL="216000" indent="-21528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dict.clear()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- очищает словарь.</a:t>
            </a:r>
            <a:endParaRPr b="0" lang="ru-RU" sz="387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dict.copy()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- возвращает копию словаря.</a:t>
            </a:r>
            <a:endParaRPr b="0" lang="ru-RU" sz="387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classmethod </a:t>
            </a: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dict.fromkeys(seq[, value])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- создает словарь с ключами из seq и значением value (по умолчанию None).</a:t>
            </a:r>
            <a:endParaRPr b="0" lang="ru-RU" sz="387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dict.get(key[, default])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- возвращает значение ключа, но если его нет, не бросает исключение, а возвращает default (по умолчанию None).</a:t>
            </a:r>
            <a:endParaRPr b="0" lang="ru-RU" sz="387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dict.items()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- возвращает пары (ключ, значение).</a:t>
            </a:r>
            <a:endParaRPr b="0" lang="ru-RU" sz="387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dict.keys()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- возвращает ключи в словаре.</a:t>
            </a:r>
            <a:endParaRPr b="0" lang="ru-RU" sz="387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dict.pop(key[, default])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- удаляет ключ и возвращает значение. Если ключа нет, возвращает default (по умолчанию бросает исключение).</a:t>
            </a:r>
            <a:endParaRPr b="0" lang="ru-RU" sz="387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dict.popitem() 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- удаляет и возвращает пару (ключ, значение). Бросает исключение KeyError, если словарь пуст.</a:t>
            </a:r>
            <a:endParaRPr b="0" lang="ru-RU" sz="387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dict.setdefault(key[, default])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- возвращает значение ключа, но если его нет, не бросает исключение, а создает ключ с значением default (по умолчанию None).</a:t>
            </a:r>
            <a:endParaRPr b="0" lang="ru-RU" sz="387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dict.update([other])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- обновляет словарь, добавляя пары (ключ, значение) из other. Существующие ключи перезаписываются. Возвращает None (не новый словарь!).</a:t>
            </a:r>
            <a:endParaRPr b="0" lang="ru-RU" sz="387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dict.values()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- возвращает значения в словаре.</a:t>
            </a:r>
            <a:endParaRPr b="0" lang="ru-RU" sz="3870" spc="-1" strike="noStrike">
              <a:latin typeface="Arial"/>
            </a:endParaRPr>
          </a:p>
        </p:txBody>
      </p:sp>
      <p:pic>
        <p:nvPicPr>
          <p:cNvPr id="131" name="Рисунок 9_5" descr=""/>
          <p:cNvPicPr/>
          <p:nvPr/>
        </p:nvPicPr>
        <p:blipFill>
          <a:blip r:embed="rId1"/>
          <a:stretch/>
        </p:blipFill>
        <p:spPr>
          <a:xfrm>
            <a:off x="10433520" y="6175080"/>
            <a:ext cx="1072800" cy="18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_4"/>
          <p:cNvSpPr/>
          <p:nvPr/>
        </p:nvSpPr>
        <p:spPr>
          <a:xfrm>
            <a:off x="609480" y="89640"/>
            <a:ext cx="10970640" cy="151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5320" spc="15" strike="noStrike">
                <a:solidFill>
                  <a:srgbClr val="000000"/>
                </a:solidFill>
                <a:latin typeface="Calibri"/>
                <a:ea typeface="DejaVu Sans"/>
              </a:rPr>
              <a:t>Множества (</a:t>
            </a:r>
            <a:r>
              <a:rPr b="0" lang="ru-RU" sz="5320" spc="15" strike="noStrike">
                <a:solidFill>
                  <a:srgbClr val="ff8000"/>
                </a:solidFill>
                <a:latin typeface="Calibri"/>
                <a:ea typeface="DejaVu Sans"/>
              </a:rPr>
              <a:t>set</a:t>
            </a:r>
            <a:r>
              <a:rPr b="0" lang="ru-RU" sz="5320" spc="15" strike="noStrike">
                <a:solidFill>
                  <a:srgbClr val="000000"/>
                </a:solidFill>
                <a:latin typeface="Calibri"/>
                <a:ea typeface="DejaVu Sans"/>
              </a:rPr>
              <a:t> и </a:t>
            </a:r>
            <a:r>
              <a:rPr b="0" lang="ru-RU" sz="5320" spc="15" strike="noStrike">
                <a:solidFill>
                  <a:srgbClr val="ff8000"/>
                </a:solidFill>
                <a:latin typeface="Calibri"/>
                <a:ea typeface="DejaVu Sans"/>
              </a:rPr>
              <a:t>frozenset</a:t>
            </a:r>
            <a:r>
              <a:rPr b="0" lang="ru-RU" sz="5320" spc="15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ru-RU" sz="5320" spc="-1" strike="noStrike">
              <a:latin typeface="Arial"/>
            </a:endParaRPr>
          </a:p>
        </p:txBody>
      </p:sp>
      <p:sp>
        <p:nvSpPr>
          <p:cNvPr id="133" name="CustomShape 2_4"/>
          <p:cNvSpPr/>
          <p:nvPr/>
        </p:nvSpPr>
        <p:spPr>
          <a:xfrm>
            <a:off x="609480" y="1604520"/>
            <a:ext cx="10970640" cy="45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1000"/>
          </a:bodyPr>
          <a:p>
            <a:pPr marL="216000" indent="-21528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Множество — объект, похожий на список, содержащий не повторяющиеся элементы в случайном порядке.</a:t>
            </a:r>
            <a:endParaRPr b="0" lang="ru-RU" sz="387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При создании множества из списка в множестве не будет дублирующихся элементов.</a:t>
            </a:r>
            <a:endParaRPr b="0" lang="ru-RU" sz="387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Нельзя создать пустое множество.</a:t>
            </a:r>
            <a:endParaRPr b="0" lang="ru-RU" sz="387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frozenset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— неизменяемое множество, примерно как </a:t>
            </a: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tuple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и </a:t>
            </a: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list</a:t>
            </a:r>
            <a:endParaRPr b="0" lang="ru-RU" sz="3870" spc="-1" strike="noStrike">
              <a:latin typeface="Arial"/>
            </a:endParaRPr>
          </a:p>
        </p:txBody>
      </p:sp>
      <p:pic>
        <p:nvPicPr>
          <p:cNvPr id="134" name="Рисунок 9_6" descr=""/>
          <p:cNvPicPr/>
          <p:nvPr/>
        </p:nvPicPr>
        <p:blipFill>
          <a:blip r:embed="rId1"/>
          <a:stretch/>
        </p:blipFill>
        <p:spPr>
          <a:xfrm>
            <a:off x="10433520" y="6175080"/>
            <a:ext cx="1072800" cy="18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_2"/>
          <p:cNvSpPr/>
          <p:nvPr/>
        </p:nvSpPr>
        <p:spPr>
          <a:xfrm>
            <a:off x="609480" y="89640"/>
            <a:ext cx="10970640" cy="151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5320" spc="15" strike="noStrike">
                <a:solidFill>
                  <a:srgbClr val="000000"/>
                </a:solidFill>
                <a:latin typeface="Calibri"/>
                <a:ea typeface="DejaVu Sans"/>
              </a:rPr>
              <a:t>Операции с множествами</a:t>
            </a:r>
            <a:endParaRPr b="0" lang="ru-RU" sz="5320" spc="-1" strike="noStrike">
              <a:latin typeface="Arial"/>
            </a:endParaRPr>
          </a:p>
        </p:txBody>
      </p:sp>
      <p:sp>
        <p:nvSpPr>
          <p:cNvPr id="136" name="CustomShape 2_2"/>
          <p:cNvSpPr/>
          <p:nvPr/>
        </p:nvSpPr>
        <p:spPr>
          <a:xfrm>
            <a:off x="609480" y="1604520"/>
            <a:ext cx="10970640" cy="45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6000"/>
          </a:bodyPr>
          <a:p>
            <a:pPr marL="216000" indent="-21528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len(s)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- число элементов в множестве (размер множества).</a:t>
            </a:r>
            <a:endParaRPr b="0" lang="ru-RU" sz="387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x in s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- принадлежит ли </a:t>
            </a: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x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множеству </a:t>
            </a: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s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387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set.isdisjoint(other)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- истина, если </a:t>
            </a: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set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и </a:t>
            </a: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other 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не имеют общих элементов.</a:t>
            </a:r>
            <a:endParaRPr b="0" lang="ru-RU" sz="387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set == other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- все элементы </a:t>
            </a: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set 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принадлежат </a:t>
            </a: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other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, все элементы </a:t>
            </a: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other 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принадлежат </a:t>
            </a: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set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387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set.issubset(other)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или </a:t>
            </a: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set &lt;= other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- все элементы </a:t>
            </a: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set 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принадлежат </a:t>
            </a: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other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387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set.issuperset(other)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или </a:t>
            </a: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set &gt;= other 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- аналогично.</a:t>
            </a:r>
            <a:endParaRPr b="0" lang="ru-RU" sz="387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set.union(other, ...)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или </a:t>
            </a: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set | other | ...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- объединение нескольких множеств.</a:t>
            </a:r>
            <a:endParaRPr b="0" lang="ru-RU" sz="387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set.intersection(other, ...)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или </a:t>
            </a: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set &amp; other &amp; ...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- пересечение.</a:t>
            </a:r>
            <a:endParaRPr b="0" lang="ru-RU" sz="387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set.difference(other, ...)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или </a:t>
            </a: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set - other - ...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- множество из всех элементов </a:t>
            </a: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set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, не принадлежащие ни одному из </a:t>
            </a: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other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387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set.symmetric_difference(other)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или </a:t>
            </a: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set ^ other 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- множество из элементов, встречающихся в одном множестве, но не встречающиеся в обоих.</a:t>
            </a:r>
            <a:endParaRPr b="0" lang="ru-RU" sz="387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set.copy()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- копия множества.</a:t>
            </a:r>
            <a:endParaRPr b="0" lang="ru-RU" sz="3870" spc="-1" strike="noStrike">
              <a:latin typeface="Arial"/>
            </a:endParaRPr>
          </a:p>
        </p:txBody>
      </p:sp>
      <p:pic>
        <p:nvPicPr>
          <p:cNvPr id="137" name="Рисунок 9_2" descr=""/>
          <p:cNvPicPr/>
          <p:nvPr/>
        </p:nvPicPr>
        <p:blipFill>
          <a:blip r:embed="rId1"/>
          <a:stretch/>
        </p:blipFill>
        <p:spPr>
          <a:xfrm>
            <a:off x="10433520" y="6175080"/>
            <a:ext cx="1072800" cy="18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_6"/>
          <p:cNvSpPr/>
          <p:nvPr/>
        </p:nvSpPr>
        <p:spPr>
          <a:xfrm>
            <a:off x="609480" y="89640"/>
            <a:ext cx="10970640" cy="151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5320" spc="15" strike="noStrike">
                <a:solidFill>
                  <a:srgbClr val="000000"/>
                </a:solidFill>
                <a:latin typeface="Calibri"/>
                <a:ea typeface="DejaVu Sans"/>
              </a:rPr>
              <a:t>Изменение множеств.</a:t>
            </a:r>
            <a:endParaRPr b="0" lang="ru-RU" sz="5320" spc="-1" strike="noStrike">
              <a:latin typeface="Arial"/>
            </a:endParaRPr>
          </a:p>
        </p:txBody>
      </p:sp>
      <p:sp>
        <p:nvSpPr>
          <p:cNvPr id="139" name="CustomShape 2_6"/>
          <p:cNvSpPr/>
          <p:nvPr/>
        </p:nvSpPr>
        <p:spPr>
          <a:xfrm>
            <a:off x="609480" y="1604520"/>
            <a:ext cx="10970640" cy="45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8000"/>
          </a:bodyPr>
          <a:p>
            <a:pPr marL="216000" indent="-21528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set.update(other, …)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или </a:t>
            </a: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set |= other | ...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- объединение.</a:t>
            </a:r>
            <a:endParaRPr b="0" lang="ru-RU" sz="387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set.intersection_update(other, …)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или </a:t>
            </a: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set &amp;= other &amp; ... 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- пересечение.</a:t>
            </a:r>
            <a:endParaRPr b="0" lang="ru-RU" sz="387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set.difference_update(other, …)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или </a:t>
            </a: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set -= other | ...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- вычитание.</a:t>
            </a:r>
            <a:endParaRPr b="0" lang="ru-RU" sz="387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set.symmetric_difference_update(other)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или </a:t>
            </a: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set ^= other 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- множество из элементов, встречающихся в одном множестве, но не встречающиеся в обоих.</a:t>
            </a:r>
            <a:endParaRPr b="0" lang="ru-RU" sz="387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set.add(elem)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- добавляет элемент в множество.</a:t>
            </a:r>
            <a:endParaRPr b="0" lang="ru-RU" sz="387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set.remove(elem)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- удаляет элемент из множества. Бросает исключение </a:t>
            </a:r>
            <a:r>
              <a:rPr b="0" lang="ru-RU" sz="3870" spc="-1" strike="noStrike">
                <a:solidFill>
                  <a:srgbClr val="ff0000"/>
                </a:solidFill>
                <a:latin typeface="Arial"/>
                <a:ea typeface="DejaVu Sans"/>
              </a:rPr>
              <a:t>KeyError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, если такого элемента не существует.</a:t>
            </a:r>
            <a:endParaRPr b="0" lang="ru-RU" sz="387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set.discard(elem)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- удаляет элемент, если он находится в множестве.</a:t>
            </a:r>
            <a:endParaRPr b="0" lang="ru-RU" sz="387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set.pop() 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- удаляет первый элемент из множества. Так как множества не упорядочены, нельзя точно сказать, какой элемент будет первым.</a:t>
            </a:r>
            <a:endParaRPr b="0" lang="ru-RU" sz="387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set.clear()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- очистка множества.</a:t>
            </a:r>
            <a:endParaRPr b="0" lang="ru-RU" sz="3870" spc="-1" strike="noStrike">
              <a:latin typeface="Arial"/>
            </a:endParaRPr>
          </a:p>
        </p:txBody>
      </p:sp>
      <p:pic>
        <p:nvPicPr>
          <p:cNvPr id="140" name="Рисунок 9_4" descr=""/>
          <p:cNvPicPr/>
          <p:nvPr/>
        </p:nvPicPr>
        <p:blipFill>
          <a:blip r:embed="rId1"/>
          <a:stretch/>
        </p:blipFill>
        <p:spPr>
          <a:xfrm>
            <a:off x="10433520" y="6175080"/>
            <a:ext cx="1072800" cy="18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1628</TotalTime>
  <Application>LibreOffice/7.1.5.2$Linux_X86_64 LibreOffice_project/85f04e9f809797b8199d13c421bd8a2b025d52b5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2020-02-08T10:51:23Z</dcterms:created>
  <dc:creator>A</dc:creator>
  <dc:description/>
  <dc:language>ru-RU</dc:language>
  <cp:lastModifiedBy/>
  <dcterms:modified xsi:type="dcterms:W3CDTF">2022-09-23T11:26:28Z</dcterms:modified>
  <cp:revision>59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Широкоэкранный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4</vt:i4>
  </property>
</Properties>
</file>