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6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-28080" y="3627360"/>
            <a:ext cx="6507720" cy="3235680"/>
          </a:xfrm>
          <a:prstGeom prst="rect">
            <a:avLst/>
          </a:prstGeom>
          <a:blipFill rotWithShape="0">
            <a:blip r:embed="rId1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ahoma"/>
                <a:ea typeface="Tahoma"/>
              </a:rPr>
              <a:t>Python. Базовый курс.</a:t>
            </a:r>
            <a:endParaRPr b="0" lang="ru-RU" sz="3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Занятие 5.</a:t>
            </a:r>
            <a:endParaRPr b="0" lang="ru-RU" sz="24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1. Функции, аргументы. Возврат из функции.</a:t>
            </a:r>
            <a:endParaRPr b="0" lang="ru-RU" sz="20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2. Комментарии, документация, help.</a:t>
            </a:r>
            <a:endParaRPr b="0" lang="ru-RU" sz="20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3. Исключения. Конструкция try … except … finally.</a:t>
            </a:r>
            <a:endParaRPr b="0" lang="ru-RU" sz="20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4. Вызов исключений. </a:t>
            </a:r>
            <a:endParaRPr b="0" lang="ru-RU" sz="20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5. Утверждения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08000" y="5904000"/>
            <a:ext cx="4014000" cy="478440"/>
          </a:xfrm>
          <a:prstGeom prst="rect">
            <a:avLst/>
          </a:prstGeom>
          <a:blipFill rotWithShape="0">
            <a:blip r:embed="rId2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Никита Горинов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4480" y="5760"/>
            <a:ext cx="1218636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609480" y="75240"/>
            <a:ext cx="10970280" cy="15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12" strike="noStrike">
                <a:solidFill>
                  <a:srgbClr val="000000"/>
                </a:solidFill>
                <a:latin typeface="Arial"/>
                <a:ea typeface="DejaVu Sans"/>
              </a:rPr>
              <a:t>Обработка исключений</a:t>
            </a:r>
            <a:br/>
            <a:r>
              <a:rPr b="0" lang="ru-RU" sz="4400" spc="12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4400" spc="12" strike="noStrike">
                <a:solidFill>
                  <a:srgbClr val="ff8000"/>
                </a:solidFill>
                <a:latin typeface="Consolas"/>
                <a:ea typeface="DejaVu Sans"/>
              </a:rPr>
              <a:t>try .. except</a:t>
            </a:r>
            <a:r>
              <a:rPr b="0" lang="ru-RU" sz="4400" spc="12" strike="noStrike">
                <a:solidFill>
                  <a:srgbClr val="ff8000"/>
                </a:solidFill>
                <a:latin typeface="Arial"/>
                <a:ea typeface="DejaVu Sans"/>
              </a:rPr>
              <a:t>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609480" y="1604520"/>
            <a:ext cx="10970280" cy="50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Блок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try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для выполнения инструкций, которые могут породить исключение.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Хоть блок </a:t>
            </a:r>
            <a:r>
              <a:rPr b="0" i="1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try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и поддерживает более чем одну инструкцию, тем не менее не рекомендуется внутри этого блока размещать более 1 инструкции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Блок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except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происходит перехват исключения и выполнение команд блока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except.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 этом перехватывается как само исключение, так и все его потомки.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except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без аргументов перехватывает все исключения в том числе системные и прерывания с клавиатуры.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рекомендуется перехватывать все исключения, рекомендуется не выходить выше </a:t>
            </a:r>
            <a:r>
              <a:rPr b="0" i="1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Exception.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Рекомендуется перехватывать исключения по одному, для более точной обработки исключений.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Блок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finally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— выполнение иснтрукций блока вне зависимости от наличия или отсутствия исключения.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Блок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else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— выполнение инструкций блока осуществляется только в случае, если исключений не было.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Общая конструкция: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try .. [except .. except .. except .. ]else .. finally ..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3" name="Рисунок 9_1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609480" y="75240"/>
            <a:ext cx="10970280" cy="15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12" strike="noStrike">
                <a:solidFill>
                  <a:srgbClr val="000000"/>
                </a:solidFill>
                <a:latin typeface="Arial"/>
                <a:ea typeface="DejaVu Sans"/>
              </a:rPr>
              <a:t>Вызов исключений</a:t>
            </a:r>
            <a:br/>
            <a:r>
              <a:rPr b="0" lang="ru-RU" sz="4400" spc="12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4400" spc="12" strike="noStrike">
                <a:solidFill>
                  <a:srgbClr val="ff8000"/>
                </a:solidFill>
                <a:latin typeface="Consolas"/>
                <a:ea typeface="DejaVu Sans"/>
              </a:rPr>
              <a:t>raise</a:t>
            </a:r>
            <a:r>
              <a:rPr b="0" lang="ru-RU" sz="4400" spc="12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609480" y="1604520"/>
            <a:ext cx="10970280" cy="50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raise ValueError('Вызов исключение')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try: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your_code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except Exception as e: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raise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6" name="Рисунок 9_3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609480" y="75240"/>
            <a:ext cx="10970280" cy="15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12" strike="noStrike">
                <a:solidFill>
                  <a:srgbClr val="000000"/>
                </a:solidFill>
                <a:latin typeface="Arial"/>
                <a:ea typeface="DejaVu Sans"/>
              </a:rPr>
              <a:t>Утверждения</a:t>
            </a:r>
            <a:br/>
            <a:r>
              <a:rPr b="0" lang="ru-RU" sz="4400" spc="12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4400" spc="12" strike="noStrike">
                <a:solidFill>
                  <a:srgbClr val="ff8000"/>
                </a:solidFill>
                <a:latin typeface="Consolas"/>
                <a:ea typeface="DejaVu Sans"/>
              </a:rPr>
              <a:t>assert</a:t>
            </a:r>
            <a:r>
              <a:rPr b="0" lang="ru-RU" sz="4400" spc="12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609480" y="1604520"/>
            <a:ext cx="10970280" cy="50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Assertions (утверждения) — это инструкции, которые «утверждают» определенный кейс в программе. 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Python они выступают булевыми выражениями, которые проверяют, является ли условие истинным или ложным. 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оно истинно, то программа ничего не делает и переходит к выполнению следующей строчки кода.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Но если оно ложно, то программа останавливается и возвращает ошибку.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assert x != 0, “Нельзя делить на 0“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9" name="Рисунок 9_4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609480" y="273240"/>
            <a:ext cx="1097028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48120" y="1167840"/>
            <a:ext cx="11493360" cy="53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Все задания далее решаются с обязательной проверкой вводимых значений и других возможных проблем, а также форматированием вывода.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Написать функцию, принимающую строку-пароль. Функция должна проверить подходит ли этот пароль условиям и вернуть True - если подходит; False - если не подходит. Условия: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◦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Должен быть не менее 6 символов;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◦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Должен содержать хотя бы одну цифру;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◦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должен состоять только из цифр;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◦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должен содержать слово “password” в любом регистре.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Написать функцию, принимающую сколько угодно параметров (в том числе и 0) и возвращающую их сумму.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Написать функцию, которая возвращает заданное число Фибоначчи (рекурсия).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2" name="Рисунок 9_1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 descr=""/>
          <p:cNvPicPr/>
          <p:nvPr/>
        </p:nvPicPr>
        <p:blipFill>
          <a:blip r:embed="rId1"/>
          <a:srcRect l="0" t="0" r="25335" b="543"/>
          <a:stretch/>
        </p:blipFill>
        <p:spPr>
          <a:xfrm>
            <a:off x="5334120" y="2160"/>
            <a:ext cx="6852600" cy="685044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879840" y="3588840"/>
            <a:ext cx="430596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ahoma"/>
                <a:ea typeface="Tahoma"/>
              </a:rPr>
              <a:t>Вопросы?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155" name="Рисунок 10" descr=""/>
          <p:cNvPicPr/>
          <p:nvPr/>
        </p:nvPicPr>
        <p:blipFill>
          <a:blip r:embed="rId2"/>
          <a:stretch/>
        </p:blipFill>
        <p:spPr>
          <a:xfrm>
            <a:off x="879840" y="689760"/>
            <a:ext cx="3588120" cy="6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609480" y="89640"/>
            <a:ext cx="10970280" cy="15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39920" y="1280160"/>
            <a:ext cx="1140624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— объект, принимающий аргументы и возвращающий значение. В качестве принимаемых аргументов и возвращаемых значений могут быть любые объекты, например, строки, числа, списки, словари, функции.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определения функции используется инструкция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def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и указывается имя переменной (название)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скобках указываются принимаемые аргументы. Часть аргументов можно определить как не обязательные, указав их значение по умолчанию.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return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используется для возврата значений, функция может не возвращать что либо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*args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— позиционные аргументы, все позиционные аргументы будут переданы как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tuple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. 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*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является определением того, что аргументы позиционные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**kwargs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— произвольные именованные аргументы, все произвольные именованные аргументы будут переданы как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dict.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**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является определением того, что аргументы произвольные именованные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Порядок расстановки принимаемых аргументов следующий: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([1] обязательные, [2] не обязательные, [3]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*args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, [4]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**kwargs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).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*args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перемещаться на более ранние позиции, при этом при вызове функции необходимо однозначно указывать имена аргументов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9" name="Рисунок 9_1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609480" y="89640"/>
            <a:ext cx="10970280" cy="15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39920" y="1280160"/>
            <a:ext cx="1140624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def twice(func, x, y):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return func(x, y) + func(x, y)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def add(x, y):</a:t>
            </a:r>
            <a:endParaRPr b="0" lang="ru-RU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ff8000"/>
                </a:solidFill>
                <a:latin typeface="Arial"/>
                <a:ea typeface="DejaVu Sans"/>
              </a:rPr>
              <a:t>return x + y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A = add(5, 10)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B = twice(add, 5, 10)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22" name="Рисунок 9_0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609480" y="89640"/>
            <a:ext cx="10970280" cy="15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Анонимные функции (</a:t>
            </a:r>
            <a:r>
              <a:rPr b="0" lang="ru-RU" sz="4400" spc="-1" strike="noStrike">
                <a:solidFill>
                  <a:srgbClr val="ff8000"/>
                </a:solidFill>
                <a:latin typeface="Consolas"/>
                <a:ea typeface="DejaVu Sans"/>
              </a:rPr>
              <a:t>lambda</a:t>
            </a:r>
            <a:r>
              <a:rPr b="0" lang="ru-RU" sz="4400" spc="-1" strike="noStrike">
                <a:solidFill>
                  <a:srgbClr val="ff8000"/>
                </a:solidFill>
                <a:latin typeface="Arial"/>
                <a:ea typeface="DejaVu Sans"/>
              </a:rPr>
              <a:t>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609480" y="1604520"/>
            <a:ext cx="10970280" cy="48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Могут содержать лишь одно выражение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Могут не присваиваться какой либо переменной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Возвращают лишь один объект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требуется инструкция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return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остальном поведение как у обычной функции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[</a:t>
            </a:r>
            <a:r>
              <a:rPr b="0" i="1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name =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]lambda </a:t>
            </a:r>
            <a:r>
              <a:rPr b="0" i="1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args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: </a:t>
            </a:r>
            <a:r>
              <a:rPr b="0" i="1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return_value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[</a:t>
            </a:r>
            <a:r>
              <a:rPr b="0" i="1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name =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]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— необязательное имя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lambda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— зарезервированное слово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args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— набор принимаемых аргументов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return_value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— инструкции и возвращаемый результат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25" name="Рисунок 9_1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609480" y="89640"/>
            <a:ext cx="10970280" cy="15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Комментирование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09480" y="1604520"/>
            <a:ext cx="10970280" cy="48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Это комментарий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def func():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“““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Это документирование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функции. Его можно прочитать вызвав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help(func)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“““</a:t>
            </a:r>
            <a:endParaRPr b="0" lang="ru-RU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ff8000"/>
                </a:solidFill>
                <a:latin typeface="Arial"/>
                <a:ea typeface="DejaVu Sans"/>
              </a:rPr>
              <a:t>print(„Hello“)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8" name="Рисунок 9_2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609480" y="273240"/>
            <a:ext cx="1097028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Исключения в python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09480" y="1604520"/>
            <a:ext cx="10970280" cy="47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Exception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тип данных.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Exception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необходимы для того, чтобы сообщать об ошибках при исполнении кода программы.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Times New Roman"/>
                <a:ea typeface="DejaVu Sans"/>
              </a:rPr>
              <a:t>BaseException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базовое исключение, корневое исключение.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Times New Roman"/>
                <a:ea typeface="DejaVu Sans"/>
              </a:rPr>
              <a:t>SystemExit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исключение, порождаемое </a:t>
            </a:r>
            <a:r>
              <a:rPr b="0" lang="ru-RU" sz="3200" spc="-1" strike="noStrike">
                <a:solidFill>
                  <a:srgbClr val="ff8000"/>
                </a:solidFill>
                <a:latin typeface="Times New Roman"/>
                <a:ea typeface="DejaVu Sans"/>
              </a:rPr>
              <a:t>sys.exit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 выходе из программы.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Times New Roman"/>
                <a:ea typeface="DejaVu Sans"/>
              </a:rPr>
              <a:t>KeyboardInterrupt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исключение, порождаемое при прерывании программы пользователем.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Times New Roman"/>
                <a:ea typeface="DejaVu Sans"/>
              </a:rPr>
              <a:t>GeneratorExit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порождается при вызове метода </a:t>
            </a:r>
            <a:r>
              <a:rPr b="0" lang="ru-RU" sz="3200" spc="-1" strike="noStrike">
                <a:solidFill>
                  <a:srgbClr val="ff8000"/>
                </a:solidFill>
                <a:latin typeface="Times New Roman"/>
                <a:ea typeface="DejaVu Sans"/>
              </a:rPr>
              <a:t>close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объекта</a:t>
            </a:r>
            <a:r>
              <a:rPr b="0" lang="ru-RU" sz="3200" spc="-1" strike="noStrike">
                <a:solidFill>
                  <a:srgbClr val="ff8000"/>
                </a:solidFill>
                <a:latin typeface="Times New Roman"/>
                <a:ea typeface="DejaVu Sans"/>
              </a:rPr>
              <a:t> generator.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Times New Roman"/>
                <a:ea typeface="DejaVu Sans"/>
              </a:rPr>
              <a:t>Exception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обыкновенные, не системные исключение, с которыми можно работать.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1" name="Рисунок 9_1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609480" y="89640"/>
            <a:ext cx="10970280" cy="15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12" strike="noStrike">
                <a:solidFill>
                  <a:srgbClr val="ce181e"/>
                </a:solidFill>
                <a:latin typeface="Consolas"/>
                <a:ea typeface="DejaVu Sans"/>
              </a:rPr>
              <a:t>Exception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35240" y="1604520"/>
            <a:ext cx="11406240" cy="48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9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StopIteration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порождается встроенной функцией next, если в итераторе больше нет элементов.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ArithmeticError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арифметическая ошибка.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FloatingPointError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порождается при неудачном выполнении операции с плавающей запятой. На практике встречается нечасто.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OverflowError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возникает, когда результат арифметической операции слишком велик для представления. Не появляется при обычной работе с целыми числами (так как python поддерживает длинные числа), но может возникать в некоторых других случаях.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ZeroDivisionError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деление на ноль.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AssertionError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выражение в функции assert ложно.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AttributeError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объект не имеет данного атрибута (значения или метода).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BufferError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операция, связанная с буфером, не может быть выполнена.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EOFError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функция наткнулась на конец файла и не смогла прочитать то, что хотела.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ImportError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не удалось импортирование модуля или его атрибута.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LookupError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некорректный индекс или ключ.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IndexError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индекс не входит в диапазон элементов.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KeyError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несуществующий ключ (в словаре, множестве или другом объекте).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MemoryError</a:t>
            </a:r>
            <a:r>
              <a:rPr b="0" lang="ru-RU" sz="32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- недостаточно памяти.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4" name="Рисунок 9_1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609480" y="273240"/>
            <a:ext cx="1097028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12" strike="noStrike">
                <a:solidFill>
                  <a:srgbClr val="ce181e"/>
                </a:solidFill>
                <a:latin typeface="Consolas"/>
                <a:ea typeface="DejaVu Sans"/>
              </a:rPr>
              <a:t>Exception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609480" y="1218960"/>
            <a:ext cx="10970280" cy="56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NameError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не найдено переменной с таким именем.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UnboundLocalError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сделана ссылка на локальную переменную в функции, но переменная не определена ранее.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OSError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ошибка, связанная с системой.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BlockingIOError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ChildProcessError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неудача при операции с дочерним процессом.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ConnectionError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базовый класс для исключений, связанных с подключениями.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BrokenPipeError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ConnectionAbortedError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ConnectionRefusedError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ConnectionResetError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FileExistsError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попытка создания файла или директории, которая уже существует.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FileNotFoundError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файл или директория не существует.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InterruptedError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системный вызов прерван входящим сигналом.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IsADirectoryError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ожидался файл, но это директория.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NotADirectoryError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ожидалась директория, но это файл.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PermissionError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не хватает прав доступа.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ProcessLookupError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указанного процесса не существует.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TimeoutError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закончилось время ожидания.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7" name="Рисунок 9_1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609480" y="273240"/>
            <a:ext cx="1097028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12" strike="noStrike">
                <a:solidFill>
                  <a:srgbClr val="ce181e"/>
                </a:solidFill>
                <a:latin typeface="Consolas"/>
                <a:ea typeface="DejaVu Sans"/>
              </a:rPr>
              <a:t>Exception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609480" y="1604520"/>
            <a:ext cx="10970280" cy="48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9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ReferenceError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попытка доступа к атрибуту со слабой ссылкой.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RuntimeError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возникает, когда исключение не попадает ни под одну из других категорий.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NotImplementedError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возникает, когда абстрактные методы класса требуют переопределения в дочерних классах.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SyntaxError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синтаксическая ошибка.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IndentationError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неправильные отступы.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TabError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смешивание в отступах табуляции и пробелов.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SystemError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внутренняя ошибка.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TypeError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операция применена к объекту несоответствующего типа.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ValueError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функция получает аргумент правильного типа, но некорректного значения.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UnicodeError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ошибка, связанная с кодированием / раскодированием unicode в строках.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UnicodeEncodeError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исключение, связанное с кодированием unicode.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UnicodeDecodeError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исключение, связанное с декодированием unicode.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* </a:t>
            </a: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UnicodeTranslateError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исключение, связанное с переводом unicode.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ce181e"/>
                </a:solidFill>
                <a:latin typeface="Consolas"/>
                <a:ea typeface="DejaVu Sans"/>
              </a:rPr>
              <a:t>Warning</a:t>
            </a:r>
            <a:r>
              <a:rPr b="0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 - предупреждение.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0" name="Рисунок 9_1" descr=""/>
          <p:cNvPicPr/>
          <p:nvPr/>
        </p:nvPicPr>
        <p:blipFill>
          <a:blip r:embed="rId1"/>
          <a:stretch/>
        </p:blipFill>
        <p:spPr>
          <a:xfrm>
            <a:off x="10434600" y="6176160"/>
            <a:ext cx="1070280" cy="1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Application>LibreOffice/7.1.5.2$Linux_X86_64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2020-02-08T10:51:23Z</dcterms:created>
  <dc:creator>A</dc:creator>
  <dc:description/>
  <dc:language>ru-RU</dc:language>
  <cp:lastModifiedBy/>
  <dcterms:modified xsi:type="dcterms:W3CDTF">2022-10-06T09:11:54Z</dcterms:modified>
  <cp:revision>75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</vt:r8>
  </property>
</Properties>
</file>