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30267275" cx="21396325"/>
  <p:notesSz cx="6858000" cy="9144000"/>
  <p:embeddedFontLst>
    <p:embeddedFont>
      <p:font typeface="Syncopate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7n/231nX7/g+lyE7lwI2nXshY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Syncopate-regular.fntdata"/><Relationship Id="rId7" Type="http://schemas.openxmlformats.org/officeDocument/2006/relationships/font" Target="fonts/Syncopate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729360" y="4381560"/>
            <a:ext cx="19937880" cy="120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1069560" y="7082280"/>
            <a:ext cx="19256760" cy="17553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OVER_TEX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729360" y="4381560"/>
            <a:ext cx="19937880" cy="120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1069560" y="7082280"/>
            <a:ext cx="19256760" cy="83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1069560" y="16251120"/>
            <a:ext cx="19256760" cy="83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_OBJECTS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729360" y="4381560"/>
            <a:ext cx="19937880" cy="120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1069560" y="7082280"/>
            <a:ext cx="9397080" cy="83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10936800" y="7082280"/>
            <a:ext cx="9397080" cy="83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idx="3" type="body"/>
          </p:nvPr>
        </p:nvSpPr>
        <p:spPr>
          <a:xfrm>
            <a:off x="1069560" y="16251120"/>
            <a:ext cx="9397080" cy="83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4" type="body"/>
          </p:nvPr>
        </p:nvSpPr>
        <p:spPr>
          <a:xfrm>
            <a:off x="10936800" y="16251120"/>
            <a:ext cx="9397080" cy="83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729360" y="4381560"/>
            <a:ext cx="19937880" cy="120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1069560" y="7082280"/>
            <a:ext cx="6200280" cy="83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7580160" y="7082280"/>
            <a:ext cx="6200280" cy="83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idx="3" type="body"/>
          </p:nvPr>
        </p:nvSpPr>
        <p:spPr>
          <a:xfrm>
            <a:off x="14090759" y="7082280"/>
            <a:ext cx="6200280" cy="83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4" type="body"/>
          </p:nvPr>
        </p:nvSpPr>
        <p:spPr>
          <a:xfrm>
            <a:off x="1069560" y="16251120"/>
            <a:ext cx="6200280" cy="83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5" type="body"/>
          </p:nvPr>
        </p:nvSpPr>
        <p:spPr>
          <a:xfrm>
            <a:off x="7580160" y="16251120"/>
            <a:ext cx="6200280" cy="83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6" type="body"/>
          </p:nvPr>
        </p:nvSpPr>
        <p:spPr>
          <a:xfrm>
            <a:off x="14090759" y="16251120"/>
            <a:ext cx="6200280" cy="83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type="title"/>
          </p:nvPr>
        </p:nvSpPr>
        <p:spPr>
          <a:xfrm>
            <a:off x="729360" y="4381560"/>
            <a:ext cx="19937880" cy="120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" type="body"/>
          </p:nvPr>
        </p:nvSpPr>
        <p:spPr>
          <a:xfrm>
            <a:off x="1069560" y="7082280"/>
            <a:ext cx="19256760" cy="17553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729360" y="4381560"/>
            <a:ext cx="19937880" cy="120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1069560" y="7082280"/>
            <a:ext cx="9397080" cy="17553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2" type="body"/>
          </p:nvPr>
        </p:nvSpPr>
        <p:spPr>
          <a:xfrm>
            <a:off x="10936800" y="7082280"/>
            <a:ext cx="9397080" cy="17553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729360" y="4381560"/>
            <a:ext cx="19937880" cy="120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ONLY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" type="subTitle"/>
          </p:nvPr>
        </p:nvSpPr>
        <p:spPr>
          <a:xfrm>
            <a:off x="729360" y="4381560"/>
            <a:ext cx="19937880" cy="55987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AND_OBJEC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729360" y="4381560"/>
            <a:ext cx="19937880" cy="120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1069560" y="7082280"/>
            <a:ext cx="9397080" cy="83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10936800" y="7082280"/>
            <a:ext cx="9397080" cy="17553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9"/>
          <p:cNvSpPr txBox="1"/>
          <p:nvPr>
            <p:ph idx="3" type="body"/>
          </p:nvPr>
        </p:nvSpPr>
        <p:spPr>
          <a:xfrm>
            <a:off x="1069560" y="16251120"/>
            <a:ext cx="9397080" cy="83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AND_TWO_OBJECTS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729360" y="4381560"/>
            <a:ext cx="19937880" cy="120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1069560" y="7082280"/>
            <a:ext cx="9397080" cy="17553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10936800" y="7082280"/>
            <a:ext cx="9397080" cy="83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3" type="body"/>
          </p:nvPr>
        </p:nvSpPr>
        <p:spPr>
          <a:xfrm>
            <a:off x="10936800" y="16251120"/>
            <a:ext cx="9397080" cy="83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OVER_TEX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729360" y="4381560"/>
            <a:ext cx="19937880" cy="120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1069560" y="7082280"/>
            <a:ext cx="9397080" cy="83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10936800" y="7082280"/>
            <a:ext cx="9397080" cy="83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3" type="body"/>
          </p:nvPr>
        </p:nvSpPr>
        <p:spPr>
          <a:xfrm>
            <a:off x="1069560" y="16251120"/>
            <a:ext cx="19256760" cy="83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729360" y="4381560"/>
            <a:ext cx="19937880" cy="120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21825" lIns="321825" spcFirstLastPara="1" rIns="321825" wrap="square" tIns="3218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2" type="sldNum"/>
          </p:nvPr>
        </p:nvSpPr>
        <p:spPr>
          <a:xfrm>
            <a:off x="19825559" y="27440281"/>
            <a:ext cx="1283760" cy="231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825" lIns="321825" spcFirstLastPara="1" rIns="321825" wrap="square" tIns="3218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1299400" y="8601600"/>
            <a:ext cx="8790000" cy="113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митохондрии оказывает воздействие множество факторов. Предполагается, что три недавно открытых пептида участвуют в ретроградной передаче сигнала из митохондрий в ядро. Сигнал может отражать состояние митохондриальных белков, степень окислительного стресса, а также множество других факторов.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ru-RU" sz="36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wide variety of stress factors affect mitochondria.</a:t>
            </a:r>
            <a:r>
              <a:rPr lang="ru-RU" sz="3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ru-RU" sz="36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small mitochondrial-encoded proteins have been proposed to </a:t>
            </a:r>
            <a:r>
              <a:rPr lang="ru-RU" sz="3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for the retrograde signalling from the mitochondria to the nucleus.</a:t>
            </a:r>
            <a:r>
              <a:rPr i="0" lang="ru-RU" sz="36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peptides are believed to transmit the information about reactive oxygen species, misfolded proteins level, and </a:t>
            </a:r>
            <a:r>
              <a:rPr lang="ru-RU" sz="3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</a:t>
            </a:r>
            <a:r>
              <a:rPr i="0" lang="ru-RU" sz="36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unknown factors to the nucleus.</a:t>
            </a:r>
            <a:endParaRPr i="0" sz="3600" u="none" cap="none" strike="noStrike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0" y="1374720"/>
            <a:ext cx="21396600" cy="304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123013" y="2250475"/>
            <a:ext cx="211503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58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&gt;&gt; </a:t>
            </a:r>
            <a:r>
              <a:rPr b="0" i="0" lang="ru-RU" sz="5800" u="none" cap="none" strike="noStrike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Mitochondrial retrograde signalling</a:t>
            </a:r>
            <a:endParaRPr b="0" i="0" sz="5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60525" y="4897675"/>
            <a:ext cx="207603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ru-RU" sz="3400" u="none" cap="none" strike="noStrike">
                <a:solidFill>
                  <a:srgbClr val="000000"/>
                </a:solidFill>
                <a:latin typeface="Syncopate"/>
                <a:ea typeface="Syncopate"/>
                <a:cs typeface="Syncopate"/>
                <a:sym typeface="Syncopate"/>
              </a:rPr>
              <a:t>Looking for short </a:t>
            </a:r>
            <a:r>
              <a:rPr lang="ru-RU" sz="3400">
                <a:latin typeface="Syncopate"/>
                <a:ea typeface="Syncopate"/>
                <a:cs typeface="Syncopate"/>
                <a:sym typeface="Syncopate"/>
              </a:rPr>
              <a:t>mitochondria-to-nucleus</a:t>
            </a:r>
            <a:r>
              <a:rPr b="0" i="0" lang="ru-RU" sz="3400" u="none" cap="none" strike="noStrike">
                <a:solidFill>
                  <a:srgbClr val="000000"/>
                </a:solidFill>
                <a:latin typeface="Syncopate"/>
                <a:ea typeface="Syncopate"/>
                <a:cs typeface="Syncopate"/>
                <a:sym typeface="Syncopate"/>
              </a:rPr>
              <a:t> retrograde peptides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ru-RU" sz="3400" u="none" cap="none" strike="noStrike">
                <a:solidFill>
                  <a:srgbClr val="666666"/>
                </a:solidFill>
                <a:latin typeface="Syncopate"/>
                <a:ea typeface="Syncopate"/>
                <a:cs typeface="Syncopate"/>
                <a:sym typeface="Syncopate"/>
              </a:rPr>
              <a:t>Поиск коротких пептидов, осуществляющих ретроградную передачу сигнала из митохондрий в ядро</a:t>
            </a:r>
            <a:endParaRPr b="0" i="0" sz="3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451800" y="7323200"/>
            <a:ext cx="89148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Syncopate"/>
                <a:ea typeface="Syncopate"/>
                <a:cs typeface="Syncopate"/>
                <a:sym typeface="Syncopate"/>
              </a:rPr>
              <a:t>Background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1947240" y="19353816"/>
            <a:ext cx="48765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Syncopate"/>
                <a:ea typeface="Syncopate"/>
                <a:cs typeface="Syncopate"/>
                <a:sym typeface="Syncopate"/>
              </a:rPr>
              <a:t>Methods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11442900" y="7323200"/>
            <a:ext cx="90531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Syncopate"/>
                <a:ea typeface="Syncopate"/>
                <a:cs typeface="Syncopate"/>
                <a:sym typeface="Syncopate"/>
              </a:rPr>
              <a:t>Aims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11961825" y="8729563"/>
            <a:ext cx="8532900" cy="12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Собрать всю имеющуюся информацию о ретроградной передаче сигнала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Найти новые геномные области, которые могут кодировать пептиды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Предсказать пространственную структуру найденных пептидов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Оценить стабильность пептидов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●"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Найти схожие последовательности в близких видах и проследить, у кого они появились впервые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Times New Roman"/>
              <a:buChar char="●"/>
            </a:pPr>
            <a:r>
              <a:rPr lang="ru-RU" sz="3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all available information about retrograde signalling</a:t>
            </a:r>
            <a:endParaRPr sz="3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Times New Roman"/>
              <a:buChar char="●"/>
            </a:pPr>
            <a:r>
              <a:rPr lang="ru-RU" sz="3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all possible peptide-coding regions</a:t>
            </a:r>
            <a:endParaRPr sz="3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Times New Roman"/>
              <a:buChar char="●"/>
            </a:pPr>
            <a:r>
              <a:rPr lang="ru-RU" sz="3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the spatial structure of found peptides</a:t>
            </a:r>
            <a:endParaRPr sz="3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Times New Roman"/>
              <a:buChar char="●"/>
            </a:pPr>
            <a:r>
              <a:rPr lang="ru-RU" sz="3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 the peptides' stability</a:t>
            </a:r>
            <a:endParaRPr sz="3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Times New Roman"/>
              <a:buChar char="●"/>
            </a:pPr>
            <a:r>
              <a:rPr lang="ru-RU" sz="3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similar sequences in related species and determine, when each peptide has appeared</a:t>
            </a:r>
            <a:endParaRPr sz="3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6599" y="6886574"/>
            <a:ext cx="2224700" cy="2127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73825" y="23956108"/>
            <a:ext cx="2224700" cy="289211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/>
          <p:nvPr/>
        </p:nvSpPr>
        <p:spPr>
          <a:xfrm>
            <a:off x="9634478" y="21240239"/>
            <a:ext cx="10212900" cy="1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9969569" y="21102766"/>
            <a:ext cx="1340400" cy="4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11936403" y="21102766"/>
            <a:ext cx="1966800" cy="4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15112474" y="21102766"/>
            <a:ext cx="451500" cy="4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7070570" y="21095189"/>
            <a:ext cx="1340400" cy="4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9969569" y="20911892"/>
            <a:ext cx="641100" cy="1833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11193376" y="20791057"/>
            <a:ext cx="641100" cy="1833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 rot="10800000">
            <a:off x="11936352" y="21685458"/>
            <a:ext cx="641100" cy="1833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4311172" y="20911892"/>
            <a:ext cx="641100" cy="1833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17769888" y="20728595"/>
            <a:ext cx="641100" cy="1833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13486658" y="21868749"/>
            <a:ext cx="1130400" cy="1833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 rot="10800000">
            <a:off x="16015805" y="21782570"/>
            <a:ext cx="1296600" cy="1833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9270250" y="20538964"/>
            <a:ext cx="5535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5’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9917498" y="20529903"/>
            <a:ext cx="5535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3’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 rot="5400000">
            <a:off x="10947780" y="22121419"/>
            <a:ext cx="687600" cy="451500"/>
          </a:xfrm>
          <a:prstGeom prst="stripedRightArrow">
            <a:avLst>
              <a:gd fmla="val 5275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9251752" y="23048390"/>
            <a:ext cx="4101600" cy="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9386322" y="22993276"/>
            <a:ext cx="5382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0176188" y="22993276"/>
            <a:ext cx="7899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1451676" y="22993276"/>
            <a:ext cx="1815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2238033" y="22990238"/>
            <a:ext cx="5382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9386322" y="22916752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9877794" y="22868310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 rot="10800000">
            <a:off x="10176230" y="23226866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1129879" y="22916752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2518875" y="22843268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0798760" y="23300363"/>
            <a:ext cx="4539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 rot="10800000">
            <a:off x="11814653" y="23265801"/>
            <a:ext cx="5205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9251752" y="23889105"/>
            <a:ext cx="4101600" cy="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9386322" y="23833991"/>
            <a:ext cx="5382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0176188" y="23833991"/>
            <a:ext cx="7899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1451676" y="23833991"/>
            <a:ext cx="1815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2238033" y="23830954"/>
            <a:ext cx="5382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9386322" y="23757469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9877794" y="23709026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 rot="10800000">
            <a:off x="10176230" y="24067584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1129879" y="23757469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2518875" y="23683984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0798760" y="24141080"/>
            <a:ext cx="4539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 rot="10800000">
            <a:off x="11814653" y="24106518"/>
            <a:ext cx="5205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9251752" y="24729821"/>
            <a:ext cx="4101600" cy="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9386322" y="24674709"/>
            <a:ext cx="5382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0176188" y="24674709"/>
            <a:ext cx="7899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1451676" y="24674709"/>
            <a:ext cx="1815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2238033" y="24671671"/>
            <a:ext cx="5382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9386322" y="24598184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9877794" y="24549743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 rot="10800000">
            <a:off x="10176230" y="24908299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1129879" y="24598184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2518875" y="24524699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0798760" y="24981796"/>
            <a:ext cx="4539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 rot="10800000">
            <a:off x="11814653" y="24947234"/>
            <a:ext cx="5205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 rot="-1413438">
            <a:off x="14132856" y="24210109"/>
            <a:ext cx="641786" cy="414092"/>
          </a:xfrm>
          <a:prstGeom prst="stripedRightArrow">
            <a:avLst>
              <a:gd fmla="val 5275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 rot="1591016">
            <a:off x="14134223" y="25223986"/>
            <a:ext cx="639024" cy="416048"/>
          </a:xfrm>
          <a:prstGeom prst="stripedRightArrow">
            <a:avLst>
              <a:gd fmla="val 5275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"/>
          <p:cNvPicPr preferRelativeResize="0"/>
          <p:nvPr/>
        </p:nvPicPr>
        <p:blipFill rotWithShape="1">
          <a:blip r:embed="rId5">
            <a:alphaModFix/>
          </a:blip>
          <a:srcRect b="0" l="70415" r="0" t="0"/>
          <a:stretch/>
        </p:blipFill>
        <p:spPr>
          <a:xfrm>
            <a:off x="15493376" y="25147010"/>
            <a:ext cx="2688997" cy="232775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/>
          <p:nvPr/>
        </p:nvSpPr>
        <p:spPr>
          <a:xfrm>
            <a:off x="9207888" y="25570537"/>
            <a:ext cx="4101600" cy="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9342457" y="25515424"/>
            <a:ext cx="5382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0132324" y="25515424"/>
            <a:ext cx="7899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11407811" y="25515424"/>
            <a:ext cx="1815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12194169" y="25512387"/>
            <a:ext cx="5382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9342457" y="25438902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9833930" y="25390459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 rot="10800000">
            <a:off x="10132365" y="25749015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11086014" y="25438902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12475010" y="25365415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10754895" y="25822512"/>
            <a:ext cx="4539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 rot="10800000">
            <a:off x="11770788" y="25787949"/>
            <a:ext cx="5205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88674" y="22117058"/>
            <a:ext cx="2688987" cy="26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"/>
          <p:cNvSpPr/>
          <p:nvPr/>
        </p:nvSpPr>
        <p:spPr>
          <a:xfrm>
            <a:off x="9251754" y="26411268"/>
            <a:ext cx="4101600" cy="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9386324" y="26356155"/>
            <a:ext cx="5382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10176191" y="26356155"/>
            <a:ext cx="7899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11451678" y="26356155"/>
            <a:ext cx="1815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12238036" y="26353118"/>
            <a:ext cx="538200" cy="18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9386324" y="26279630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9877797" y="26231187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 rot="10800000">
            <a:off x="10176232" y="26589746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11129881" y="26279630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12518877" y="26206146"/>
            <a:ext cx="2574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10798762" y="26663243"/>
            <a:ext cx="4539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 rot="10800000">
            <a:off x="11814655" y="26628680"/>
            <a:ext cx="520500" cy="73500"/>
          </a:xfrm>
          <a:prstGeom prst="rightArrow">
            <a:avLst>
              <a:gd fmla="val 50000" name="adj1"/>
              <a:gd fmla="val 148424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6129013" y="494525"/>
            <a:ext cx="86679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chemeClr val="dk1"/>
                </a:solidFill>
                <a:highlight>
                  <a:schemeClr val="lt1"/>
                </a:highlight>
              </a:rPr>
              <a:t>Advisor </a:t>
            </a:r>
            <a:r>
              <a:rPr lang="ru-RU" sz="2400">
                <a:solidFill>
                  <a:srgbClr val="434343"/>
                </a:solidFill>
              </a:rPr>
              <a:t>Mikhail S. Gelfand</a:t>
            </a:r>
            <a:endParaRPr sz="3400"/>
          </a:p>
        </p:txBody>
      </p:sp>
      <p:pic>
        <p:nvPicPr>
          <p:cNvPr id="150" name="Google Shape;15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19875" y="247650"/>
            <a:ext cx="1419001" cy="104769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 txBox="1"/>
          <p:nvPr/>
        </p:nvSpPr>
        <p:spPr>
          <a:xfrm>
            <a:off x="3810350" y="401550"/>
            <a:ext cx="37530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Laboratory of functional and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comparative genomics</a:t>
            </a:r>
            <a:endParaRPr sz="1800"/>
          </a:p>
        </p:txBody>
      </p:sp>
      <p:sp>
        <p:nvSpPr>
          <p:cNvPr id="152" name="Google Shape;152;p1"/>
          <p:cNvSpPr txBox="1"/>
          <p:nvPr/>
        </p:nvSpPr>
        <p:spPr>
          <a:xfrm>
            <a:off x="1200975" y="20481250"/>
            <a:ext cx="6946500" cy="6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Во время выполнения работы мы будем: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использовать скрипты на Питоне, работать в командной строке.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использовать программы и базы данных (ORFfinder, BLAST, MEGA, NCBI)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the project we will:</a:t>
            </a:r>
            <a:endParaRPr sz="3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Times New Roman"/>
              <a:buChar char="●"/>
            </a:pPr>
            <a:r>
              <a:rPr lang="ru-RU" sz="3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Python scripts and work in </a:t>
            </a:r>
            <a:r>
              <a:rPr lang="ru-RU" sz="3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</a:t>
            </a:r>
            <a:r>
              <a:rPr lang="ru-RU" sz="3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line</a:t>
            </a:r>
            <a:endParaRPr sz="3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Times New Roman"/>
              <a:buChar char="●"/>
            </a:pPr>
            <a:r>
              <a:rPr lang="ru-RU" sz="3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with tools and databases (</a:t>
            </a:r>
            <a:r>
              <a:rPr lang="ru-RU" sz="3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ORFfinder, BLAST, MEGA, NCBI)</a:t>
            </a:r>
            <a:endParaRPr sz="3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1205025" y="27887675"/>
            <a:ext cx="193761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Поиск кодирующих пептиды геномных областей. Предсказание пространственной структуры пептида и анализ схожих последовательностей.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for peptide-coding regions. Spatial structure prediction and similar sequences analysis.  </a:t>
            </a:r>
            <a:endParaRPr sz="24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4" name="Google Shape;154;p1"/>
          <p:cNvSpPr/>
          <p:nvPr/>
        </p:nvSpPr>
        <p:spPr>
          <a:xfrm>
            <a:off x="11765200" y="22772625"/>
            <a:ext cx="641100" cy="4193400"/>
          </a:xfrm>
          <a:prstGeom prst="frame">
            <a:avLst>
              <a:gd fmla="val 1250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