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9FB955-99C8-4945-8D0E-D537DBBCCC3B}">
  <a:tblStyle styleId="{0C9FB955-99C8-4945-8D0E-D537DBBCCC3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32d8fca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32d8fca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32d8fca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32d8fca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300ae39f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300ae39f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300ae39f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300ae39f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300ae39f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300ae39f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300ae39f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300ae39f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b0ae4e8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b0ae4e8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300ae39f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300ae39f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b0ae4e88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b0ae4e88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lay.google.com/store/apps/details?id=app.student.hellostudent&amp;hl=ru&amp;gl=US" TargetMode="External"/><Relationship Id="rId4" Type="http://schemas.openxmlformats.org/officeDocument/2006/relationships/hyperlink" Target="https://www.youtube.com/watch?v=VtCckmx09pA" TargetMode="External"/><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5.xml"/><Relationship Id="rId6" Type="http://schemas.openxmlformats.org/officeDocument/2006/relationships/slide" Target="/ppt/slides/slide6.xml"/><Relationship Id="rId7" Type="http://schemas.openxmlformats.org/officeDocument/2006/relationships/slide" Target="/ppt/slides/slide8.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844400"/>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0"/>
              </a:spcAft>
              <a:buNone/>
            </a:pPr>
            <a:r>
              <a:rPr lang="ru" sz="2300"/>
              <a:t>Проект приложения для android «Hello, Student!»</a:t>
            </a:r>
            <a:endParaRPr sz="2300"/>
          </a:p>
          <a:p>
            <a:pPr indent="0" lvl="0" marL="0" rtl="0" algn="ctr">
              <a:lnSpc>
                <a:spcPct val="115000"/>
              </a:lnSpc>
              <a:spcBef>
                <a:spcPts val="1200"/>
              </a:spcBef>
              <a:spcAft>
                <a:spcPts val="0"/>
              </a:spcAft>
              <a:buNone/>
            </a:pPr>
            <a:r>
              <a:rPr lang="ru" sz="2300"/>
              <a:t>для изучения неправильных глаголов</a:t>
            </a:r>
            <a:endParaRPr sz="2300"/>
          </a:p>
          <a:p>
            <a:pPr indent="0" lvl="0" marL="0" rtl="0" algn="ctr">
              <a:lnSpc>
                <a:spcPct val="115000"/>
              </a:lnSpc>
              <a:spcBef>
                <a:spcPts val="1200"/>
              </a:spcBef>
              <a:spcAft>
                <a:spcPts val="1200"/>
              </a:spcAft>
              <a:buNone/>
            </a:pPr>
            <a:r>
              <a:rPr lang="ru" sz="2300"/>
              <a:t>английского языка</a:t>
            </a:r>
            <a:endParaRPr sz="2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solidFill>
                  <a:srgbClr val="FFFFFF"/>
                </a:solidFill>
              </a:rPr>
              <a:t>Автор проекта: Мернов Павел</a:t>
            </a:r>
            <a:endParaRPr>
              <a:solidFill>
                <a:srgbClr val="FFFFFF"/>
              </a:solidFill>
            </a:endParaRPr>
          </a:p>
        </p:txBody>
      </p:sp>
      <p:sp>
        <p:nvSpPr>
          <p:cNvPr id="56" name="Google Shape;56;p13"/>
          <p:cNvSpPr txBox="1"/>
          <p:nvPr/>
        </p:nvSpPr>
        <p:spPr>
          <a:xfrm>
            <a:off x="311700" y="3735575"/>
            <a:ext cx="8520600" cy="69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sz="2500">
                <a:solidFill>
                  <a:srgbClr val="FFFFFF"/>
                </a:solidFill>
              </a:rPr>
              <a:t>Куратор: Егоров Д.С.</a:t>
            </a:r>
            <a:endParaRPr sz="2500">
              <a:solidFill>
                <a:srgbClr val="FFFFFF"/>
              </a:solidFill>
            </a:endParaRPr>
          </a:p>
        </p:txBody>
      </p:sp>
      <p:sp>
        <p:nvSpPr>
          <p:cNvPr id="57" name="Google Shape;57;p13"/>
          <p:cNvSpPr txBox="1"/>
          <p:nvPr/>
        </p:nvSpPr>
        <p:spPr>
          <a:xfrm>
            <a:off x="491325" y="598800"/>
            <a:ext cx="78228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2000">
                <a:solidFill>
                  <a:srgbClr val="FFFFFF"/>
                </a:solidFill>
              </a:rPr>
              <a:t>ГБОУ Школа “Покровский квартал” города Москвы</a:t>
            </a:r>
            <a:endParaRPr sz="2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Фото- и видеоматериалы (ссылки)</a:t>
            </a:r>
            <a:endParaRPr/>
          </a:p>
        </p:txBody>
      </p:sp>
      <p:sp>
        <p:nvSpPr>
          <p:cNvPr id="123" name="Google Shape;123;p22"/>
          <p:cNvSpPr txBox="1"/>
          <p:nvPr>
            <p:ph idx="1" type="body"/>
          </p:nvPr>
        </p:nvSpPr>
        <p:spPr>
          <a:xfrm>
            <a:off x="311700" y="1152475"/>
            <a:ext cx="8520600" cy="3510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ru" sz="2000" u="sng">
                <a:solidFill>
                  <a:schemeClr val="hlink"/>
                </a:solidFill>
                <a:hlinkClick r:id="rId3"/>
              </a:rPr>
              <a:t>Ссылка на данное приложение в магазине Google Play</a:t>
            </a:r>
            <a:r>
              <a:rPr lang="ru" sz="2000"/>
              <a:t>.</a:t>
            </a:r>
            <a:endParaRPr sz="2000"/>
          </a:p>
          <a:p>
            <a:pPr indent="-355600" lvl="0" marL="457200" rtl="0" algn="l">
              <a:spcBef>
                <a:spcPts val="0"/>
              </a:spcBef>
              <a:spcAft>
                <a:spcPts val="0"/>
              </a:spcAft>
              <a:buClr>
                <a:schemeClr val="dk1"/>
              </a:buClr>
              <a:buSzPts val="2000"/>
              <a:buChar char="●"/>
            </a:pPr>
            <a:r>
              <a:rPr lang="ru" sz="2000" u="sng">
                <a:solidFill>
                  <a:schemeClr val="hlink"/>
                </a:solidFill>
                <a:hlinkClick r:id="rId4"/>
              </a:rPr>
              <a:t>Ссылка на видеоролик в Youtube</a:t>
            </a:r>
            <a:r>
              <a:rPr lang="ru" sz="2000"/>
              <a:t>. </a:t>
            </a:r>
            <a:endParaRPr sz="2000"/>
          </a:p>
          <a:p>
            <a:pPr indent="-355600" lvl="0" marL="457200" rtl="0" algn="l">
              <a:spcBef>
                <a:spcPts val="0"/>
              </a:spcBef>
              <a:spcAft>
                <a:spcPts val="0"/>
              </a:spcAft>
              <a:buClr>
                <a:schemeClr val="dk1"/>
              </a:buClr>
              <a:buSzPts val="2000"/>
              <a:buChar char="●"/>
            </a:pPr>
            <a:r>
              <a:rPr lang="ru" sz="2000">
                <a:solidFill>
                  <a:schemeClr val="dk1"/>
                </a:solidFill>
              </a:rPr>
              <a:t>QR-код для скачивания:</a:t>
            </a:r>
            <a:endParaRPr sz="2000">
              <a:solidFill>
                <a:schemeClr val="dk1"/>
              </a:solidFill>
            </a:endParaRPr>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rgbClr val="FFFFFF"/>
                </a:solidFill>
              </a:rPr>
              <a:t>‹#›</a:t>
            </a:fld>
            <a:endParaRPr>
              <a:solidFill>
                <a:srgbClr val="FFFFFF"/>
              </a:solidFill>
            </a:endParaRPr>
          </a:p>
        </p:txBody>
      </p:sp>
      <p:pic>
        <p:nvPicPr>
          <p:cNvPr id="125" name="Google Shape;125;p22"/>
          <p:cNvPicPr preferRelativeResize="0"/>
          <p:nvPr/>
        </p:nvPicPr>
        <p:blipFill>
          <a:blip r:embed="rId5">
            <a:alphaModFix/>
          </a:blip>
          <a:stretch>
            <a:fillRect/>
          </a:stretch>
        </p:blipFill>
        <p:spPr>
          <a:xfrm>
            <a:off x="3865725" y="1998625"/>
            <a:ext cx="3024701" cy="26645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Содержание</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AutoNum type="arabicPeriod"/>
            </a:pPr>
            <a:r>
              <a:rPr lang="ru" sz="1900" u="sng">
                <a:solidFill>
                  <a:schemeClr val="hlink"/>
                </a:solidFill>
                <a:hlinkClick action="ppaction://hlinksldjump" r:id="rId3"/>
              </a:rPr>
              <a:t>Команда проекта.</a:t>
            </a:r>
            <a:endParaRPr sz="1900"/>
          </a:p>
          <a:p>
            <a:pPr indent="-349250" lvl="0" marL="457200" rtl="0" algn="l">
              <a:spcBef>
                <a:spcPts val="0"/>
              </a:spcBef>
              <a:spcAft>
                <a:spcPts val="0"/>
              </a:spcAft>
              <a:buClr>
                <a:schemeClr val="dk1"/>
              </a:buClr>
              <a:buSzPts val="1900"/>
              <a:buAutoNum type="arabicPeriod"/>
            </a:pPr>
            <a:r>
              <a:rPr lang="ru" sz="1900" u="sng">
                <a:solidFill>
                  <a:schemeClr val="hlink"/>
                </a:solidFill>
                <a:hlinkClick action="ppaction://hlinksldjump" r:id="rId4"/>
              </a:rPr>
              <a:t>Обоснование актуальности. Постановка проблемы.</a:t>
            </a:r>
            <a:endParaRPr sz="1900"/>
          </a:p>
          <a:p>
            <a:pPr indent="-349250" lvl="0" marL="457200" rtl="0" algn="l">
              <a:spcBef>
                <a:spcPts val="0"/>
              </a:spcBef>
              <a:spcAft>
                <a:spcPts val="0"/>
              </a:spcAft>
              <a:buClr>
                <a:schemeClr val="dk1"/>
              </a:buClr>
              <a:buSzPts val="1900"/>
              <a:buAutoNum type="arabicPeriod"/>
            </a:pPr>
            <a:r>
              <a:rPr lang="ru" sz="1900" u="sng">
                <a:solidFill>
                  <a:schemeClr val="hlink"/>
                </a:solidFill>
                <a:hlinkClick action="ppaction://hlinksldjump" r:id="rId5"/>
              </a:rPr>
              <a:t>Цели и задачи проекта.</a:t>
            </a:r>
            <a:endParaRPr sz="1900"/>
          </a:p>
          <a:p>
            <a:pPr indent="-349250" lvl="0" marL="457200" rtl="0" algn="l">
              <a:spcBef>
                <a:spcPts val="0"/>
              </a:spcBef>
              <a:spcAft>
                <a:spcPts val="0"/>
              </a:spcAft>
              <a:buClr>
                <a:schemeClr val="dk1"/>
              </a:buClr>
              <a:buSzPts val="1900"/>
              <a:buAutoNum type="arabicPeriod"/>
            </a:pPr>
            <a:r>
              <a:rPr lang="ru" sz="1900" u="sng">
                <a:solidFill>
                  <a:schemeClr val="hlink"/>
                </a:solidFill>
                <a:hlinkClick action="ppaction://hlinksldjump" r:id="rId6"/>
              </a:rPr>
              <a:t>Дорожная карта проекта.</a:t>
            </a:r>
            <a:endParaRPr sz="1900"/>
          </a:p>
          <a:p>
            <a:pPr indent="-349250" lvl="0" marL="457200" rtl="0" algn="l">
              <a:spcBef>
                <a:spcPts val="0"/>
              </a:spcBef>
              <a:spcAft>
                <a:spcPts val="0"/>
              </a:spcAft>
              <a:buClr>
                <a:schemeClr val="dk1"/>
              </a:buClr>
              <a:buSzPts val="1900"/>
              <a:buAutoNum type="arabicPeriod"/>
            </a:pPr>
            <a:r>
              <a:rPr lang="ru" sz="1900" u="sng">
                <a:solidFill>
                  <a:schemeClr val="hlink"/>
                </a:solidFill>
                <a:hlinkClick action="ppaction://hlinksldjump" r:id="rId7"/>
              </a:rPr>
              <a:t>Дальнейшие шаги в работе над проектом.</a:t>
            </a:r>
            <a:endParaRPr sz="1900"/>
          </a:p>
          <a:p>
            <a:pPr indent="-349250" lvl="0" marL="457200" rtl="0" algn="l">
              <a:spcBef>
                <a:spcPts val="0"/>
              </a:spcBef>
              <a:spcAft>
                <a:spcPts val="0"/>
              </a:spcAft>
              <a:buClr>
                <a:schemeClr val="dk1"/>
              </a:buClr>
              <a:buSzPts val="1900"/>
              <a:buAutoNum type="arabicPeriod"/>
            </a:pPr>
            <a:r>
              <a:rPr lang="ru" sz="1900" u="sng">
                <a:solidFill>
                  <a:schemeClr val="hlink"/>
                </a:solidFill>
                <a:hlinkClick action="ppaction://hlinksldjump" r:id="rId8"/>
              </a:rPr>
              <a:t>Фото- и видеоматериалы (ссылки).</a:t>
            </a:r>
            <a:endParaRPr sz="1900"/>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rgbClr val="FFFFFF"/>
                </a:solidFill>
              </a:rPr>
              <a:t>‹#›</a:t>
            </a:fld>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Команда проекта</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000">
                <a:solidFill>
                  <a:srgbClr val="FFFFFF"/>
                </a:solidFill>
              </a:rPr>
              <a:t>Над проектом работали два человека:</a:t>
            </a:r>
            <a:endParaRPr sz="2000">
              <a:solidFill>
                <a:srgbClr val="FFFFFF"/>
              </a:solidFill>
            </a:endParaRPr>
          </a:p>
          <a:p>
            <a:pPr indent="-355600" lvl="0" marL="457200" rtl="0" algn="l">
              <a:lnSpc>
                <a:spcPct val="150000"/>
              </a:lnSpc>
              <a:spcBef>
                <a:spcPts val="1600"/>
              </a:spcBef>
              <a:spcAft>
                <a:spcPts val="0"/>
              </a:spcAft>
              <a:buClr>
                <a:srgbClr val="FFFFFF"/>
              </a:buClr>
              <a:buSzPts val="2000"/>
              <a:buChar char="●"/>
            </a:pPr>
            <a:r>
              <a:rPr lang="ru" sz="2000">
                <a:solidFill>
                  <a:srgbClr val="FFFFFF"/>
                </a:solidFill>
              </a:rPr>
              <a:t>Мернов Павел – программирование, автор дизайна.</a:t>
            </a:r>
            <a:endParaRPr sz="2000">
              <a:solidFill>
                <a:srgbClr val="FFFFFF"/>
              </a:solidFill>
            </a:endParaRPr>
          </a:p>
          <a:p>
            <a:pPr indent="-355600" lvl="0" marL="457200" rtl="0" algn="l">
              <a:lnSpc>
                <a:spcPct val="150000"/>
              </a:lnSpc>
              <a:spcBef>
                <a:spcPts val="0"/>
              </a:spcBef>
              <a:spcAft>
                <a:spcPts val="0"/>
              </a:spcAft>
              <a:buClr>
                <a:srgbClr val="FFFFFF"/>
              </a:buClr>
              <a:buSzPts val="2000"/>
              <a:buChar char="●"/>
            </a:pPr>
            <a:r>
              <a:rPr lang="ru" sz="2000">
                <a:solidFill>
                  <a:srgbClr val="FFFFFF"/>
                </a:solidFill>
              </a:rPr>
              <a:t>Мернова Юлия – составитель заданий, упражнений.</a:t>
            </a:r>
            <a:endParaRPr sz="2000">
              <a:solidFill>
                <a:srgbClr val="FFFFFF"/>
              </a:solidFill>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rgbClr val="FFFFFF"/>
                </a:solidFill>
              </a:rPr>
              <a:t>‹#›</a:t>
            </a:fld>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700"/>
              <a:t>Обоснование актуальности. Постановка проблемы</a:t>
            </a:r>
            <a:endParaRPr sz="2700"/>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ru" sz="2000">
                <a:solidFill>
                  <a:srgbClr val="FFFFFF"/>
                </a:solidFill>
              </a:rPr>
              <a:t>Современные дети с лёгкостью и довольно часто используют мобильные приложения для различных целей. Мы предлагаем детям проводить свое время максимально эффективно. Наше решение позволяет им,  используя свое привычное мобильное устройство, изучить довольно сложную тему английского языка.</a:t>
            </a:r>
            <a:endParaRPr sz="2000">
              <a:solidFill>
                <a:srgbClr val="FFFFFF"/>
              </a:solidFill>
            </a:endParaRPr>
          </a:p>
          <a:p>
            <a:pPr indent="0" lvl="0" marL="0" rtl="0" algn="l">
              <a:spcBef>
                <a:spcPts val="1200"/>
              </a:spcBef>
              <a:spcAft>
                <a:spcPts val="1600"/>
              </a:spcAft>
              <a:buNone/>
            </a:pPr>
            <a:r>
              <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rgbClr val="FFFFFF"/>
                </a:solidFill>
              </a:rPr>
              <a:t>‹#›</a:t>
            </a:fld>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Цели и задачи проекта</a:t>
            </a:r>
            <a:endParaRPr/>
          </a:p>
        </p:txBody>
      </p:sp>
      <p:sp>
        <p:nvSpPr>
          <p:cNvPr id="84" name="Google Shape;84;p17"/>
          <p:cNvSpPr txBox="1"/>
          <p:nvPr>
            <p:ph idx="1" type="body"/>
          </p:nvPr>
        </p:nvSpPr>
        <p:spPr>
          <a:xfrm>
            <a:off x="311700" y="1152475"/>
            <a:ext cx="8520600" cy="372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u" sz="2000">
                <a:solidFill>
                  <a:srgbClr val="FFFFFF"/>
                </a:solidFill>
              </a:rPr>
              <a:t>Цель проекта -</a:t>
            </a:r>
            <a:r>
              <a:rPr lang="ru" sz="2000">
                <a:solidFill>
                  <a:srgbClr val="FFFFFF"/>
                </a:solidFill>
                <a:latin typeface="Times New Roman"/>
                <a:ea typeface="Times New Roman"/>
                <a:cs typeface="Times New Roman"/>
                <a:sym typeface="Times New Roman"/>
              </a:rPr>
              <a:t> </a:t>
            </a:r>
            <a:r>
              <a:rPr lang="ru" sz="2000">
                <a:solidFill>
                  <a:srgbClr val="FFFFFF"/>
                </a:solidFill>
              </a:rPr>
              <a:t>создать электронный сервис в виде приложения  на Android для изучения темы «Неправильные глаголы английского языка» для учеников 3-6 классов (уровень А1+ и А2).</a:t>
            </a:r>
            <a:endParaRPr sz="2000">
              <a:solidFill>
                <a:srgbClr val="FFFFFF"/>
              </a:solidFill>
            </a:endParaRPr>
          </a:p>
          <a:p>
            <a:pPr indent="0" lvl="0" marL="0" rtl="0" algn="l">
              <a:lnSpc>
                <a:spcPct val="100000"/>
              </a:lnSpc>
              <a:spcBef>
                <a:spcPts val="1600"/>
              </a:spcBef>
              <a:spcAft>
                <a:spcPts val="0"/>
              </a:spcAft>
              <a:buNone/>
            </a:pPr>
            <a:r>
              <a:rPr lang="ru" sz="1900">
                <a:solidFill>
                  <a:srgbClr val="FFFFFF"/>
                </a:solidFill>
              </a:rPr>
              <a:t>Задачи проекта:</a:t>
            </a:r>
            <a:endParaRPr sz="1900">
              <a:solidFill>
                <a:srgbClr val="FFFFFF"/>
              </a:solidFill>
            </a:endParaRPr>
          </a:p>
          <a:p>
            <a:pPr indent="-349250" lvl="0" marL="457200" rtl="0" algn="l">
              <a:lnSpc>
                <a:spcPct val="100000"/>
              </a:lnSpc>
              <a:spcBef>
                <a:spcPts val="1600"/>
              </a:spcBef>
              <a:spcAft>
                <a:spcPts val="0"/>
              </a:spcAft>
              <a:buClr>
                <a:srgbClr val="FFFFFF"/>
              </a:buClr>
              <a:buSzPts val="1900"/>
              <a:buChar char="●"/>
            </a:pPr>
            <a:r>
              <a:rPr lang="ru" sz="1900">
                <a:solidFill>
                  <a:srgbClr val="FFFFFF"/>
                </a:solidFill>
              </a:rPr>
              <a:t>Ознакомить учащихся с неправильными глаголами английского языка, а также развить и закрепить навык их использования в речи путем выполнения различных упражнений.</a:t>
            </a:r>
            <a:endParaRPr sz="1900">
              <a:solidFill>
                <a:srgbClr val="FFFFFF"/>
              </a:solidFill>
            </a:endParaRPr>
          </a:p>
          <a:p>
            <a:pPr indent="-349250" lvl="0" marL="457200" rtl="0" algn="l">
              <a:lnSpc>
                <a:spcPct val="100000"/>
              </a:lnSpc>
              <a:spcBef>
                <a:spcPts val="0"/>
              </a:spcBef>
              <a:spcAft>
                <a:spcPts val="0"/>
              </a:spcAft>
              <a:buClr>
                <a:srgbClr val="FFFFFF"/>
              </a:buClr>
              <a:buSzPts val="1900"/>
              <a:buChar char="●"/>
            </a:pPr>
            <a:r>
              <a:rPr lang="ru" sz="1900">
                <a:solidFill>
                  <a:srgbClr val="FFFFFF"/>
                </a:solidFill>
              </a:rPr>
              <a:t>Подготовить учащихся к переходу на следующий уровень (В1) изучения английского языка.</a:t>
            </a:r>
            <a:endParaRPr sz="1900">
              <a:solidFill>
                <a:srgbClr val="FFFFFF"/>
              </a:solidFill>
            </a:endParaRPr>
          </a:p>
          <a:p>
            <a:pPr indent="-349250" lvl="0" marL="457200" rtl="0" algn="l">
              <a:lnSpc>
                <a:spcPct val="100000"/>
              </a:lnSpc>
              <a:spcBef>
                <a:spcPts val="0"/>
              </a:spcBef>
              <a:spcAft>
                <a:spcPts val="0"/>
              </a:spcAft>
              <a:buClr>
                <a:srgbClr val="FFFFFF"/>
              </a:buClr>
              <a:buSzPts val="1900"/>
              <a:buChar char="●"/>
            </a:pPr>
            <a:r>
              <a:rPr lang="ru" sz="1900">
                <a:solidFill>
                  <a:srgbClr val="FFFFFF"/>
                </a:solidFill>
              </a:rPr>
              <a:t>Повысить самостоятельность учеников в изучении нового материала.</a:t>
            </a:r>
            <a:endParaRPr sz="1900">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600"/>
              </a:spcBef>
              <a:spcAft>
                <a:spcPts val="1600"/>
              </a:spcAft>
              <a:buNone/>
            </a:pPr>
            <a:r>
              <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rgbClr val="FFFFFF"/>
                </a:solidFill>
              </a:rPr>
              <a:t>‹#›</a:t>
            </a:fld>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337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Дорожная карта проекта. Часть 1</a:t>
            </a:r>
            <a:endParaRPr/>
          </a:p>
        </p:txBody>
      </p:sp>
      <p:graphicFrame>
        <p:nvGraphicFramePr>
          <p:cNvPr id="91" name="Google Shape;91;p18"/>
          <p:cNvGraphicFramePr/>
          <p:nvPr/>
        </p:nvGraphicFramePr>
        <p:xfrm>
          <a:off x="311700" y="1017725"/>
          <a:ext cx="3000000" cy="3000000"/>
        </p:xfrm>
        <a:graphic>
          <a:graphicData uri="http://schemas.openxmlformats.org/drawingml/2006/table">
            <a:tbl>
              <a:tblPr>
                <a:noFill/>
                <a:tableStyleId>{0C9FB955-99C8-4945-8D0E-D537DBBCCC3B}</a:tableStyleId>
              </a:tblPr>
              <a:tblGrid>
                <a:gridCol w="5408850"/>
                <a:gridCol w="2969725"/>
              </a:tblGrid>
              <a:tr h="620150">
                <a:tc>
                  <a:txBody>
                    <a:bodyPr/>
                    <a:lstStyle/>
                    <a:p>
                      <a:pPr indent="0" lvl="0" marL="0" rtl="0" algn="ctr">
                        <a:spcBef>
                          <a:spcPts val="0"/>
                        </a:spcBef>
                        <a:spcAft>
                          <a:spcPts val="0"/>
                        </a:spcAft>
                        <a:buNone/>
                      </a:pPr>
                      <a:r>
                        <a:rPr lang="ru" sz="2000">
                          <a:solidFill>
                            <a:schemeClr val="dk1"/>
                          </a:solidFill>
                        </a:rPr>
                        <a:t>Направление работы, ключевые задачи</a:t>
                      </a:r>
                      <a:endParaRPr sz="2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ru" sz="2000">
                          <a:solidFill>
                            <a:schemeClr val="dk1"/>
                          </a:solidFill>
                        </a:rPr>
                        <a:t>Сроки</a:t>
                      </a:r>
                      <a:endParaRPr sz="2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484025">
                <a:tc>
                  <a:txBody>
                    <a:bodyPr/>
                    <a:lstStyle/>
                    <a:p>
                      <a:pPr indent="0" lvl="0" marL="0" rtl="0" algn="ctr">
                        <a:spcBef>
                          <a:spcPts val="0"/>
                        </a:spcBef>
                        <a:spcAft>
                          <a:spcPts val="0"/>
                        </a:spcAft>
                        <a:buNone/>
                      </a:pPr>
                      <a:r>
                        <a:rPr lang="ru" sz="1900">
                          <a:solidFill>
                            <a:schemeClr val="dk1"/>
                          </a:solidFill>
                        </a:rPr>
                        <a:t>Установка Android Studio</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900">
                          <a:solidFill>
                            <a:schemeClr val="dk1"/>
                          </a:solidFill>
                        </a:rPr>
                        <a:t>Март 2020</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4025">
                <a:tc>
                  <a:txBody>
                    <a:bodyPr/>
                    <a:lstStyle/>
                    <a:p>
                      <a:pPr indent="0" lvl="0" marL="0" rtl="0" algn="ctr">
                        <a:spcBef>
                          <a:spcPts val="0"/>
                        </a:spcBef>
                        <a:spcAft>
                          <a:spcPts val="0"/>
                        </a:spcAft>
                        <a:buNone/>
                      </a:pPr>
                      <a:r>
                        <a:rPr lang="ru" sz="1900">
                          <a:solidFill>
                            <a:schemeClr val="dk1"/>
                          </a:solidFill>
                        </a:rPr>
                        <a:t>Первое тренировочное приложение </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900">
                          <a:solidFill>
                            <a:schemeClr val="dk1"/>
                          </a:solidFill>
                        </a:rPr>
                        <a:t>Март 2020</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1225">
                <a:tc>
                  <a:txBody>
                    <a:bodyPr/>
                    <a:lstStyle/>
                    <a:p>
                      <a:pPr indent="0" lvl="0" marL="0" rtl="0" algn="ctr">
                        <a:spcBef>
                          <a:spcPts val="0"/>
                        </a:spcBef>
                        <a:spcAft>
                          <a:spcPts val="0"/>
                        </a:spcAft>
                        <a:buNone/>
                      </a:pPr>
                      <a:r>
                        <a:rPr lang="ru" sz="1900">
                          <a:solidFill>
                            <a:schemeClr val="dk1"/>
                          </a:solidFill>
                        </a:rPr>
                        <a:t>Просмотр обучающих видео на Youtube</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900">
                          <a:solidFill>
                            <a:schemeClr val="dk1"/>
                          </a:solidFill>
                        </a:rPr>
                        <a:t>Апрель – сентябрь 2020</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5275">
                <a:tc>
                  <a:txBody>
                    <a:bodyPr/>
                    <a:lstStyle/>
                    <a:p>
                      <a:pPr indent="0" lvl="0" marL="0" rtl="0" algn="ctr">
                        <a:spcBef>
                          <a:spcPts val="0"/>
                        </a:spcBef>
                        <a:spcAft>
                          <a:spcPts val="0"/>
                        </a:spcAft>
                        <a:buNone/>
                      </a:pPr>
                      <a:r>
                        <a:rPr lang="ru" sz="1900">
                          <a:solidFill>
                            <a:schemeClr val="dk1"/>
                          </a:solidFill>
                        </a:rPr>
                        <a:t>Создание упражнений и Списка глаголов (Verbs List)</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900">
                          <a:solidFill>
                            <a:schemeClr val="dk1"/>
                          </a:solidFill>
                        </a:rPr>
                        <a:t>Апрель – май 2020</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2025">
                <a:tc>
                  <a:txBody>
                    <a:bodyPr/>
                    <a:lstStyle/>
                    <a:p>
                      <a:pPr indent="0" lvl="0" marL="0" rtl="0" algn="ctr">
                        <a:spcBef>
                          <a:spcPts val="0"/>
                        </a:spcBef>
                        <a:spcAft>
                          <a:spcPts val="0"/>
                        </a:spcAft>
                        <a:buNone/>
                      </a:pPr>
                      <a:r>
                        <a:rPr lang="ru" sz="1800">
                          <a:solidFill>
                            <a:schemeClr val="dk1"/>
                          </a:solidFill>
                        </a:rPr>
                        <a:t>Разработка дизайна, шрифтов и цветовых тем </a:t>
                      </a:r>
                      <a:endParaRPr sz="18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1900">
                          <a:solidFill>
                            <a:schemeClr val="dk1"/>
                          </a:solidFill>
                        </a:rPr>
                        <a:t>Июнь – август 2020</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rgbClr val="FFFFFF"/>
                </a:solidFill>
              </a:rPr>
              <a:t>‹#›</a:t>
            </a:fld>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Дорожная карта проекта. Часть 2</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graphicFrame>
        <p:nvGraphicFramePr>
          <p:cNvPr id="99" name="Google Shape;99;p19"/>
          <p:cNvGraphicFramePr/>
          <p:nvPr/>
        </p:nvGraphicFramePr>
        <p:xfrm>
          <a:off x="311700" y="1249350"/>
          <a:ext cx="3000000" cy="3000000"/>
        </p:xfrm>
        <a:graphic>
          <a:graphicData uri="http://schemas.openxmlformats.org/drawingml/2006/table">
            <a:tbl>
              <a:tblPr>
                <a:noFill/>
                <a:tableStyleId>{0C9FB955-99C8-4945-8D0E-D537DBBCCC3B}</a:tableStyleId>
              </a:tblPr>
              <a:tblGrid>
                <a:gridCol w="5022175"/>
                <a:gridCol w="3403425"/>
              </a:tblGrid>
              <a:tr h="765225">
                <a:tc>
                  <a:txBody>
                    <a:bodyPr/>
                    <a:lstStyle/>
                    <a:p>
                      <a:pPr indent="0" lvl="0" marL="0" rtl="0" algn="ctr">
                        <a:spcBef>
                          <a:spcPts val="0"/>
                        </a:spcBef>
                        <a:spcAft>
                          <a:spcPts val="0"/>
                        </a:spcAft>
                        <a:buNone/>
                      </a:pPr>
                      <a:r>
                        <a:rPr lang="ru" sz="2000">
                          <a:solidFill>
                            <a:schemeClr val="dk1"/>
                          </a:solidFill>
                        </a:rPr>
                        <a:t>Направление работы, ключевые задачи</a:t>
                      </a:r>
                      <a:endParaRPr sz="2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rtl="0" algn="ctr">
                        <a:spcBef>
                          <a:spcPts val="0"/>
                        </a:spcBef>
                        <a:spcAft>
                          <a:spcPts val="0"/>
                        </a:spcAft>
                        <a:buNone/>
                      </a:pPr>
                      <a:r>
                        <a:rPr lang="ru" sz="2000">
                          <a:solidFill>
                            <a:schemeClr val="dk1"/>
                          </a:solidFill>
                        </a:rPr>
                        <a:t>Сроки</a:t>
                      </a:r>
                      <a:endParaRPr sz="2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489700">
                <a:tc>
                  <a:txBody>
                    <a:bodyPr/>
                    <a:lstStyle/>
                    <a:p>
                      <a:pPr indent="0" lvl="0" marL="0" rtl="0" algn="ctr">
                        <a:spcBef>
                          <a:spcPts val="0"/>
                        </a:spcBef>
                        <a:spcAft>
                          <a:spcPts val="0"/>
                        </a:spcAft>
                        <a:buNone/>
                      </a:pPr>
                      <a:r>
                        <a:rPr lang="ru" sz="1900">
                          <a:solidFill>
                            <a:schemeClr val="dk1"/>
                          </a:solidFill>
                        </a:rPr>
                        <a:t>Первичная корректировка</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2000">
                          <a:solidFill>
                            <a:schemeClr val="dk1"/>
                          </a:solidFill>
                        </a:rPr>
                        <a:t>Август – сентябрь 2020</a:t>
                      </a:r>
                      <a:endParaRPr sz="2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74150">
                <a:tc>
                  <a:txBody>
                    <a:bodyPr/>
                    <a:lstStyle/>
                    <a:p>
                      <a:pPr indent="0" lvl="0" marL="0" rtl="0" algn="ctr">
                        <a:spcBef>
                          <a:spcPts val="0"/>
                        </a:spcBef>
                        <a:spcAft>
                          <a:spcPts val="0"/>
                        </a:spcAft>
                        <a:buNone/>
                      </a:pPr>
                      <a:r>
                        <a:rPr lang="ru" sz="1900">
                          <a:solidFill>
                            <a:schemeClr val="dk1"/>
                          </a:solidFill>
                        </a:rPr>
                        <a:t>Загрузка версии 1.0. на Google Play</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2000">
                          <a:solidFill>
                            <a:schemeClr val="dk1"/>
                          </a:solidFill>
                        </a:rPr>
                        <a:t>14 сентября 2020</a:t>
                      </a:r>
                      <a:endParaRPr sz="2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475">
                <a:tc>
                  <a:txBody>
                    <a:bodyPr/>
                    <a:lstStyle/>
                    <a:p>
                      <a:pPr indent="0" lvl="0" marL="0" rtl="0" algn="ctr">
                        <a:spcBef>
                          <a:spcPts val="0"/>
                        </a:spcBef>
                        <a:spcAft>
                          <a:spcPts val="0"/>
                        </a:spcAft>
                        <a:buNone/>
                      </a:pPr>
                      <a:r>
                        <a:rPr lang="ru" sz="1900">
                          <a:solidFill>
                            <a:schemeClr val="dk1"/>
                          </a:solidFill>
                        </a:rPr>
                        <a:t>Доработка дизайна, изменение шрифтов </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2000">
                          <a:solidFill>
                            <a:schemeClr val="dk1"/>
                          </a:solidFill>
                        </a:rPr>
                        <a:t>Сентябрь – Октябрь 2020</a:t>
                      </a:r>
                      <a:endParaRPr sz="2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20475">
                <a:tc>
                  <a:txBody>
                    <a:bodyPr/>
                    <a:lstStyle/>
                    <a:p>
                      <a:pPr indent="0" lvl="0" marL="0" rtl="0" algn="ctr">
                        <a:spcBef>
                          <a:spcPts val="0"/>
                        </a:spcBef>
                        <a:spcAft>
                          <a:spcPts val="0"/>
                        </a:spcAft>
                        <a:buNone/>
                      </a:pPr>
                      <a:r>
                        <a:rPr lang="ru" sz="1900">
                          <a:solidFill>
                            <a:schemeClr val="dk1"/>
                          </a:solidFill>
                        </a:rPr>
                        <a:t>Обновление приложения до версии 2.0.</a:t>
                      </a:r>
                      <a:endParaRPr sz="19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ru" sz="2000">
                          <a:solidFill>
                            <a:schemeClr val="dk1"/>
                          </a:solidFill>
                        </a:rPr>
                        <a:t>21 ноября 2020</a:t>
                      </a:r>
                      <a:endParaRPr sz="20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Дальнейшие шаги в работе над проектом</a:t>
            </a:r>
            <a:endParaRPr/>
          </a:p>
        </p:txBody>
      </p:sp>
      <p:sp>
        <p:nvSpPr>
          <p:cNvPr id="105" name="Google Shape;105;p20"/>
          <p:cNvSpPr txBox="1"/>
          <p:nvPr>
            <p:ph idx="1" type="body"/>
          </p:nvPr>
        </p:nvSpPr>
        <p:spPr>
          <a:xfrm>
            <a:off x="311700" y="1152475"/>
            <a:ext cx="8520600" cy="363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000">
                <a:solidFill>
                  <a:schemeClr val="dk1"/>
                </a:solidFill>
              </a:rPr>
              <a:t>Я уже выложил версию 2.0, и в настоящее время она проходит проверку на Google Play.</a:t>
            </a:r>
            <a:endParaRPr sz="2000">
              <a:solidFill>
                <a:schemeClr val="dk1"/>
              </a:solidFill>
            </a:endParaRPr>
          </a:p>
          <a:p>
            <a:pPr indent="0" lvl="0" marL="0" rtl="0" algn="l">
              <a:spcBef>
                <a:spcPts val="1600"/>
              </a:spcBef>
              <a:spcAft>
                <a:spcPts val="0"/>
              </a:spcAft>
              <a:buNone/>
            </a:pPr>
            <a:r>
              <a:rPr lang="ru" sz="2000">
                <a:solidFill>
                  <a:schemeClr val="dk1"/>
                </a:solidFill>
              </a:rPr>
              <a:t>UPD: я нашёл несколько ошибок и на 20 апреля 2021 года текущая версия - это 2.2.</a:t>
            </a:r>
            <a:endParaRPr sz="2000">
              <a:solidFill>
                <a:schemeClr val="dk1"/>
              </a:solidFill>
            </a:endParaRPr>
          </a:p>
          <a:p>
            <a:pPr indent="0" lvl="0" marL="0" rtl="0" algn="l">
              <a:spcBef>
                <a:spcPts val="1600"/>
              </a:spcBef>
              <a:spcAft>
                <a:spcPts val="1600"/>
              </a:spcAft>
              <a:buNone/>
            </a:pPr>
            <a:r>
              <a:rPr lang="ru" sz="2000">
                <a:solidFill>
                  <a:schemeClr val="dk1"/>
                </a:solidFill>
              </a:rPr>
              <a:t>В </a:t>
            </a:r>
            <a:r>
              <a:rPr lang="ru" sz="2000">
                <a:solidFill>
                  <a:schemeClr val="dk1"/>
                </a:solidFill>
              </a:rPr>
              <a:t>дальнейшем я планирую выпустить версию для iPhone и, возможно, для windows или web-версию.</a:t>
            </a:r>
            <a:endParaRPr sz="2000">
              <a:solidFill>
                <a:schemeClr val="dk1"/>
              </a:solidFill>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solidFill>
                  <a:srgbClr val="FFFFFF"/>
                </a:solidFill>
              </a:rPr>
              <a:t>‹#›</a:t>
            </a:fld>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Скриншоты приложения</a:t>
            </a:r>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ru"/>
              <a:t>‹#›</a:t>
            </a:fld>
            <a:endParaRPr/>
          </a:p>
        </p:txBody>
      </p:sp>
      <p:pic>
        <p:nvPicPr>
          <p:cNvPr id="113" name="Google Shape;113;p21"/>
          <p:cNvPicPr preferRelativeResize="0"/>
          <p:nvPr/>
        </p:nvPicPr>
        <p:blipFill>
          <a:blip r:embed="rId3">
            <a:alphaModFix/>
          </a:blip>
          <a:stretch>
            <a:fillRect/>
          </a:stretch>
        </p:blipFill>
        <p:spPr>
          <a:xfrm>
            <a:off x="152400" y="1170125"/>
            <a:ext cx="1657350" cy="2952750"/>
          </a:xfrm>
          <a:prstGeom prst="rect">
            <a:avLst/>
          </a:prstGeom>
          <a:noFill/>
          <a:ln>
            <a:noFill/>
          </a:ln>
        </p:spPr>
      </p:pic>
      <p:pic>
        <p:nvPicPr>
          <p:cNvPr id="114" name="Google Shape;114;p21"/>
          <p:cNvPicPr preferRelativeResize="0"/>
          <p:nvPr/>
        </p:nvPicPr>
        <p:blipFill>
          <a:blip r:embed="rId4">
            <a:alphaModFix/>
          </a:blip>
          <a:stretch>
            <a:fillRect/>
          </a:stretch>
        </p:blipFill>
        <p:spPr>
          <a:xfrm>
            <a:off x="1809750" y="1170125"/>
            <a:ext cx="1657350" cy="2952750"/>
          </a:xfrm>
          <a:prstGeom prst="rect">
            <a:avLst/>
          </a:prstGeom>
          <a:noFill/>
          <a:ln>
            <a:noFill/>
          </a:ln>
        </p:spPr>
      </p:pic>
      <p:pic>
        <p:nvPicPr>
          <p:cNvPr id="115" name="Google Shape;115;p21"/>
          <p:cNvPicPr preferRelativeResize="0"/>
          <p:nvPr/>
        </p:nvPicPr>
        <p:blipFill>
          <a:blip r:embed="rId5">
            <a:alphaModFix/>
          </a:blip>
          <a:stretch>
            <a:fillRect/>
          </a:stretch>
        </p:blipFill>
        <p:spPr>
          <a:xfrm>
            <a:off x="3467100" y="1170125"/>
            <a:ext cx="1657350" cy="2952750"/>
          </a:xfrm>
          <a:prstGeom prst="rect">
            <a:avLst/>
          </a:prstGeom>
          <a:noFill/>
          <a:ln>
            <a:noFill/>
          </a:ln>
        </p:spPr>
      </p:pic>
      <p:pic>
        <p:nvPicPr>
          <p:cNvPr id="116" name="Google Shape;116;p21"/>
          <p:cNvPicPr preferRelativeResize="0"/>
          <p:nvPr/>
        </p:nvPicPr>
        <p:blipFill>
          <a:blip r:embed="rId6">
            <a:alphaModFix/>
          </a:blip>
          <a:stretch>
            <a:fillRect/>
          </a:stretch>
        </p:blipFill>
        <p:spPr>
          <a:xfrm>
            <a:off x="5124450" y="1170125"/>
            <a:ext cx="1847850" cy="2952750"/>
          </a:xfrm>
          <a:prstGeom prst="rect">
            <a:avLst/>
          </a:prstGeom>
          <a:noFill/>
          <a:ln>
            <a:noFill/>
          </a:ln>
        </p:spPr>
      </p:pic>
      <p:pic>
        <p:nvPicPr>
          <p:cNvPr id="117" name="Google Shape;117;p21"/>
          <p:cNvPicPr preferRelativeResize="0"/>
          <p:nvPr/>
        </p:nvPicPr>
        <p:blipFill>
          <a:blip r:embed="rId7">
            <a:alphaModFix/>
          </a:blip>
          <a:stretch>
            <a:fillRect/>
          </a:stretch>
        </p:blipFill>
        <p:spPr>
          <a:xfrm>
            <a:off x="6972300" y="1170125"/>
            <a:ext cx="1476375" cy="295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