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0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1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00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696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61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27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64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55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6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5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7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7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6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1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4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2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94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Dezvoltarea unei metode proprii de criptare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Raport pentru unitatea de curs: „Securitatea sistemelor informatice”</a:t>
            </a:r>
            <a:br>
              <a:rPr lang="ro-RO" dirty="0"/>
            </a:br>
            <a:r>
              <a:rPr lang="ro-RO" dirty="0"/>
              <a:t>A elaborat: </a:t>
            </a:r>
            <a:r>
              <a:rPr lang="ro-RO" dirty="0" smtClean="0"/>
              <a:t>Oselschi Pavel</a:t>
            </a:r>
            <a:r>
              <a:rPr lang="ro-RO" dirty="0"/>
              <a:t/>
            </a:r>
            <a:br>
              <a:rPr lang="ro-RO" dirty="0"/>
            </a:br>
            <a:r>
              <a:rPr lang="ro-RO" dirty="0"/>
              <a:t>Grupa: IS31R</a:t>
            </a:r>
            <a:br>
              <a:rPr lang="ro-RO" dirty="0"/>
            </a:br>
            <a:r>
              <a:rPr lang="ro-RO" dirty="0"/>
              <a:t>A coordonat: asist. univ. Parahonco 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89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Cuprins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>
                <a:hlinkClick r:id="rId2" action="ppaction://hlinksldjump"/>
              </a:rPr>
              <a:t>Introducere</a:t>
            </a:r>
            <a:endParaRPr lang="ro-RO" dirty="0" smtClean="0"/>
          </a:p>
          <a:p>
            <a:r>
              <a:rPr lang="ro-RO" dirty="0">
                <a:hlinkClick r:id="rId3" action="ppaction://hlinksldjump"/>
              </a:rPr>
              <a:t>Aspecte </a:t>
            </a:r>
            <a:r>
              <a:rPr lang="ro-RO" dirty="0" smtClean="0">
                <a:hlinkClick r:id="rId3" action="ppaction://hlinksldjump"/>
              </a:rPr>
              <a:t>teoretice</a:t>
            </a:r>
            <a:endParaRPr lang="ro-RO" dirty="0" smtClean="0"/>
          </a:p>
          <a:p>
            <a:r>
              <a:rPr lang="ro-RO" dirty="0" smtClean="0">
                <a:hlinkClick r:id="rId4" action="ppaction://hlinksldjump"/>
              </a:rPr>
              <a:t>Criptarea</a:t>
            </a:r>
            <a:endParaRPr lang="ro-RO" dirty="0" smtClean="0"/>
          </a:p>
          <a:p>
            <a:r>
              <a:rPr lang="ro-RO" dirty="0" smtClean="0">
                <a:hlinkClick r:id="rId5" action="ppaction://hlinksldjump"/>
              </a:rPr>
              <a:t>Decriptarea</a:t>
            </a:r>
            <a:endParaRPr lang="ro-RO" dirty="0" smtClean="0"/>
          </a:p>
          <a:p>
            <a:r>
              <a:rPr lang="ro-MD" dirty="0">
                <a:hlinkClick r:id="rId6" action="ppaction://hlinksldjump"/>
              </a:rPr>
              <a:t>Concluzii</a:t>
            </a:r>
            <a:endParaRPr lang="ro-RO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1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Criptarea informației este esențială în protejarea datelor împotriva accesului neautorizat.</a:t>
            </a:r>
            <a:br>
              <a:rPr lang="ro-RO" dirty="0"/>
            </a:br>
            <a:r>
              <a:rPr lang="ro-RO" dirty="0"/>
              <a:t>Această lucrare prezintă o metodă proprie de criptare bazată pe alfabetul românesc și pe o cheie numerică.</a:t>
            </a:r>
            <a:br>
              <a:rPr lang="ro-RO" dirty="0"/>
            </a:br>
            <a:r>
              <a:rPr lang="ro-RO" dirty="0"/>
              <a:t>Scopul este dezvoltarea unei soluții simple, dar eficiente, aplicabilă în medii educaționale și experimentale.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817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Aspecte teoretice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✅ </a:t>
            </a:r>
            <a:r>
              <a:rPr lang="ro-RO" dirty="0"/>
              <a:t>Criptografie simetrică – aceeași cheie pentru criptare și decriptare</a:t>
            </a:r>
            <a:br>
              <a:rPr lang="ro-RO" dirty="0"/>
            </a:br>
            <a:r>
              <a:rPr lang="ru-RU" dirty="0"/>
              <a:t>✅ </a:t>
            </a:r>
            <a:r>
              <a:rPr lang="ro-RO" dirty="0"/>
              <a:t>Alfabet românesc extins: 31 litere mici + 31 mari</a:t>
            </a:r>
            <a:br>
              <a:rPr lang="ro-RO" dirty="0"/>
            </a:br>
            <a:r>
              <a:rPr lang="ru-RU" dirty="0"/>
              <a:t>✅ </a:t>
            </a:r>
            <a:r>
              <a:rPr lang="ro-RO" dirty="0"/>
              <a:t>Se criptează doar literele, restul caracterelor rămân neschimbate</a:t>
            </a:r>
            <a:br>
              <a:rPr lang="ro-RO" dirty="0"/>
            </a:br>
            <a:r>
              <a:rPr lang="ru-RU" dirty="0"/>
              <a:t>✅ </a:t>
            </a:r>
            <a:r>
              <a:rPr lang="ro-RO" dirty="0"/>
              <a:t>Pozițiile pare: +cheie</a:t>
            </a:r>
            <a:br>
              <a:rPr lang="ro-RO" dirty="0"/>
            </a:br>
            <a:r>
              <a:rPr lang="ru-RU" dirty="0"/>
              <a:t>✅ </a:t>
            </a:r>
            <a:r>
              <a:rPr lang="ro-RO" dirty="0"/>
              <a:t>Pozițiile impare: -cheie</a:t>
            </a:r>
            <a:br>
              <a:rPr lang="ro-RO" dirty="0"/>
            </a:br>
            <a:r>
              <a:rPr lang="ru-RU" dirty="0"/>
              <a:t>✅ </a:t>
            </a:r>
            <a:r>
              <a:rPr lang="ro-RO" dirty="0"/>
              <a:t>Operația modulo păstrează indexul în limitele alfabetului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9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Criptarea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98067" y="2207456"/>
            <a:ext cx="547182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Textul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analizat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Dacă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literă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poziție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pară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adună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cheia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poziție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impară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scade</a:t>
            </a:r>
            <a:r>
              <a:rPr lang="ro-MD" altLang="ru-RU" sz="2800" b="1" dirty="0">
                <a:latin typeface="Arial" panose="020B0604020202020204" pitchFamily="34" charset="0"/>
              </a:rPr>
              <a:t>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cheia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o-MD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262976" y="403632"/>
            <a:ext cx="547182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ru-RU" altLang="ru-RU" sz="2800" dirty="0" smtClean="0">
                <a:latin typeface="Arial" panose="020B0604020202020204" pitchFamily="34" charset="0"/>
              </a:rPr>
              <a:t/>
            </a:r>
            <a:br>
              <a:rPr lang="ru-RU" altLang="ru-RU" sz="2800" dirty="0" smtClean="0">
                <a:latin typeface="Arial" panose="020B0604020202020204" pitchFamily="34" charset="0"/>
              </a:rPr>
            </a:br>
            <a:r>
              <a:rPr lang="ru-RU" altLang="ru-RU" sz="2800" dirty="0" err="1" smtClean="0">
                <a:latin typeface="Arial" panose="020B0604020202020204" pitchFamily="34" charset="0"/>
              </a:rPr>
              <a:t>Exemplu</a:t>
            </a:r>
            <a:r>
              <a:rPr lang="ru-RU" altLang="ru-RU" sz="2800" dirty="0" smtClean="0">
                <a:latin typeface="Arial" panose="020B0604020202020204" pitchFamily="34" charset="0"/>
              </a:rPr>
              <a:t>:</a:t>
            </a:r>
            <a:br>
              <a:rPr lang="ru-RU" altLang="ru-RU" sz="2800" dirty="0" smtClean="0">
                <a:latin typeface="Arial" panose="020B0604020202020204" pitchFamily="34" charset="0"/>
              </a:rPr>
            </a:br>
            <a:r>
              <a:rPr lang="ru-RU" altLang="ru-RU" sz="2800" dirty="0" err="1" smtClean="0">
                <a:latin typeface="Arial" panose="020B0604020202020204" pitchFamily="34" charset="0"/>
              </a:rPr>
              <a:t>Text</a:t>
            </a:r>
            <a:r>
              <a:rPr lang="ru-RU" altLang="ru-RU" sz="2800" dirty="0" smtClean="0">
                <a:latin typeface="Arial" panose="020B0604020202020204" pitchFamily="34" charset="0"/>
              </a:rPr>
              <a:t>:</a:t>
            </a:r>
            <a:r>
              <a:rPr lang="ro-MD" altLang="ru-RU" sz="2800" dirty="0" smtClean="0">
                <a:latin typeface="Arial" panose="020B0604020202020204" pitchFamily="34" charset="0"/>
              </a:rPr>
              <a:t>aș, cheia 3.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ro-MD" altLang="ru-RU" sz="2800" dirty="0" smtClean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ro-MD" altLang="ru-RU" sz="2800" dirty="0" smtClean="0">
                <a:latin typeface="Arial" panose="020B0604020202020204" pitchFamily="34" charset="0"/>
              </a:rPr>
              <a:t>a=0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ro-MD" altLang="ru-RU" sz="2800" dirty="0" smtClean="0">
                <a:latin typeface="Arial" panose="020B0604020202020204" pitchFamily="34" charset="0"/>
              </a:rPr>
              <a:t>0+3=3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ro-MD" altLang="ru-RU" sz="2800" dirty="0">
                <a:latin typeface="Arial" panose="020B0604020202020204" pitchFamily="34" charset="0"/>
              </a:rPr>
              <a:t>3</a:t>
            </a:r>
            <a:r>
              <a:rPr lang="ro-MD" altLang="ru-RU" sz="2800" dirty="0" smtClean="0">
                <a:latin typeface="Arial" panose="020B0604020202020204" pitchFamily="34" charset="0"/>
              </a:rPr>
              <a:t>=b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ro-MD" altLang="ru-RU" sz="2800" dirty="0" smtClean="0">
                <a:latin typeface="Arial" panose="020B0604020202020204" pitchFamily="34" charset="0"/>
              </a:rPr>
              <a:t>ș=23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ro-MD" altLang="ru-RU" sz="2800" dirty="0" smtClean="0">
                <a:latin typeface="Arial" panose="020B0604020202020204" pitchFamily="34" charset="0"/>
              </a:rPr>
              <a:t>23-3=20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ro-MD" altLang="ru-RU" sz="2800" dirty="0" smtClean="0">
                <a:latin typeface="Arial" panose="020B0604020202020204" pitchFamily="34" charset="0"/>
              </a:rPr>
              <a:t>20=q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ro-MD" altLang="ru-RU" sz="2800" dirty="0" smtClean="0">
                <a:latin typeface="Arial" panose="020B0604020202020204" pitchFamily="34" charset="0"/>
              </a:rPr>
              <a:t>text criptat: bq</a:t>
            </a:r>
            <a:endParaRPr lang="ro-MD" altLang="ru-RU" sz="2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Decriptarea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1884" y="1898505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aplică aceeași cheie numerică, </a:t>
            </a:r>
            <a:endParaRPr lang="ro-RO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o-R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dar </a:t>
            </a: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cu regulile inversate</a:t>
            </a:r>
            <a:r>
              <a:rPr lang="ro-R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ro-R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Poziție pară: -</a:t>
            </a:r>
            <a:r>
              <a:rPr lang="ro-R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cheie</a:t>
            </a:r>
          </a:p>
          <a:p>
            <a:pPr marL="0" indent="0">
              <a:buNone/>
            </a:pPr>
            <a:r>
              <a:rPr lang="ro-R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Poziție impară: +</a:t>
            </a:r>
            <a:r>
              <a:rPr lang="ro-R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cheie</a:t>
            </a:r>
          </a:p>
          <a:p>
            <a:pPr marL="0" indent="0">
              <a:buNone/>
            </a:pPr>
            <a:r>
              <a:rPr lang="ro-R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Exemplu invers:bq </a:t>
            </a: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ro-R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aș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720176" y="728199"/>
            <a:ext cx="547182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ru-RU" altLang="ru-RU" sz="2800" dirty="0" smtClean="0">
                <a:latin typeface="Arial" panose="020B0604020202020204" pitchFamily="34" charset="0"/>
              </a:rPr>
              <a:t/>
            </a:r>
            <a:br>
              <a:rPr lang="ru-RU" altLang="ru-RU" sz="2800" dirty="0" smtClean="0">
                <a:latin typeface="Arial" panose="020B0604020202020204" pitchFamily="34" charset="0"/>
              </a:rPr>
            </a:br>
            <a:r>
              <a:rPr lang="ru-RU" altLang="ru-RU" sz="2800" dirty="0" err="1" smtClean="0">
                <a:latin typeface="Arial" panose="020B0604020202020204" pitchFamily="34" charset="0"/>
              </a:rPr>
              <a:t>Exemplu</a:t>
            </a:r>
            <a:r>
              <a:rPr lang="ru-RU" altLang="ru-RU" sz="2800" dirty="0" smtClean="0">
                <a:latin typeface="Arial" panose="020B0604020202020204" pitchFamily="34" charset="0"/>
              </a:rPr>
              <a:t>:</a:t>
            </a:r>
            <a:br>
              <a:rPr lang="ru-RU" altLang="ru-RU" sz="2800" dirty="0" smtClean="0">
                <a:latin typeface="Arial" panose="020B0604020202020204" pitchFamily="34" charset="0"/>
              </a:rPr>
            </a:br>
            <a:r>
              <a:rPr lang="ru-RU" altLang="ru-RU" sz="2800" dirty="0" err="1" smtClean="0">
                <a:latin typeface="Arial" panose="020B0604020202020204" pitchFamily="34" charset="0"/>
              </a:rPr>
              <a:t>Text</a:t>
            </a:r>
            <a:r>
              <a:rPr lang="ru-RU" altLang="ru-RU" sz="2800" dirty="0" smtClean="0">
                <a:latin typeface="Arial" panose="020B0604020202020204" pitchFamily="34" charset="0"/>
              </a:rPr>
              <a:t>:</a:t>
            </a:r>
            <a:r>
              <a:rPr lang="ro-MD" altLang="ru-RU" sz="2800" dirty="0" smtClean="0">
                <a:latin typeface="Arial" panose="020B0604020202020204" pitchFamily="34" charset="0"/>
              </a:rPr>
              <a:t>bq, cheia 3.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ro-MD" altLang="ru-RU" sz="2800" dirty="0" smtClean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ro-MD" altLang="ru-RU" sz="2800" dirty="0" smtClean="0">
                <a:latin typeface="Arial" panose="020B0604020202020204" pitchFamily="34" charset="0"/>
              </a:rPr>
              <a:t>b=3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ro-MD" altLang="ru-RU" sz="2800" dirty="0" smtClean="0">
                <a:latin typeface="Arial" panose="020B0604020202020204" pitchFamily="34" charset="0"/>
              </a:rPr>
              <a:t>3-3=0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ro-MD" altLang="ru-RU" sz="2800" dirty="0" smtClean="0">
                <a:latin typeface="Arial" panose="020B0604020202020204" pitchFamily="34" charset="0"/>
              </a:rPr>
              <a:t>0=a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ro-MD" altLang="ru-RU" sz="2800" dirty="0" smtClean="0">
                <a:latin typeface="Arial" panose="020B0604020202020204" pitchFamily="34" charset="0"/>
              </a:rPr>
              <a:t>q=20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ro-MD" altLang="ru-RU" sz="2800" dirty="0" smtClean="0">
                <a:latin typeface="Arial" panose="020B0604020202020204" pitchFamily="34" charset="0"/>
              </a:rPr>
              <a:t>20+3=23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ro-MD" altLang="ru-RU" sz="2800" dirty="0" smtClean="0">
                <a:latin typeface="Arial" panose="020B0604020202020204" pitchFamily="34" charset="0"/>
              </a:rPr>
              <a:t>23=ș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ro-MD" altLang="ru-RU" sz="2800" dirty="0" smtClean="0">
                <a:latin typeface="Arial" panose="020B0604020202020204" pitchFamily="34" charset="0"/>
              </a:rPr>
              <a:t>text criptat: aș</a:t>
            </a:r>
            <a:endParaRPr lang="ro-MD" altLang="ru-RU" sz="2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Concluzii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✅ </a:t>
            </a:r>
            <a:r>
              <a:rPr lang="ro-RO" dirty="0"/>
              <a:t>Algoritmul propus este o soluție simplă, sigură și educativă</a:t>
            </a:r>
            <a:br>
              <a:rPr lang="ro-RO" dirty="0"/>
            </a:br>
            <a:r>
              <a:rPr lang="ru-RU" dirty="0"/>
              <a:t>✅ </a:t>
            </a:r>
            <a:r>
              <a:rPr lang="ro-RO" dirty="0"/>
              <a:t>Se aplică alfabetului românesc și poate fi implementat rapid</a:t>
            </a:r>
            <a:br>
              <a:rPr lang="ro-RO" dirty="0"/>
            </a:br>
            <a:r>
              <a:rPr lang="ru-RU" dirty="0"/>
              <a:t>✅ </a:t>
            </a:r>
            <a:r>
              <a:rPr lang="ro-RO" dirty="0"/>
              <a:t>Aplicația web este complet funcțională, fără server extern</a:t>
            </a:r>
            <a:br>
              <a:rPr lang="ro-RO" dirty="0"/>
            </a:br>
            <a:r>
              <a:rPr lang="ru-RU" dirty="0"/>
              <a:t>✅ </a:t>
            </a:r>
            <a:r>
              <a:rPr lang="ro-RO" dirty="0"/>
              <a:t>Demonstrează conceptele de bază ale criptografiei simetrice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1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25</TotalTime>
  <Words>95</Words>
  <Application>Microsoft Office PowerPoint</Application>
  <PresentationFormat>Широкоэкранный</PresentationFormat>
  <Paragraphs>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Контур</vt:lpstr>
      <vt:lpstr>Dezvoltarea unei metode proprii de criptare</vt:lpstr>
      <vt:lpstr>Cuprins</vt:lpstr>
      <vt:lpstr>Introducere</vt:lpstr>
      <vt:lpstr>Aspecte teoretice</vt:lpstr>
      <vt:lpstr>Criptarea</vt:lpstr>
      <vt:lpstr>Decriptarea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unei metode proprii de criptare</dc:title>
  <dc:creator>Natalia Jmurciuk</dc:creator>
  <cp:lastModifiedBy>Natalia Jmurciuk</cp:lastModifiedBy>
  <cp:revision>3</cp:revision>
  <dcterms:created xsi:type="dcterms:W3CDTF">2025-05-18T19:26:25Z</dcterms:created>
  <dcterms:modified xsi:type="dcterms:W3CDTF">2025-05-18T19:51:56Z</dcterms:modified>
</cp:coreProperties>
</file>