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7" r:id="rId10"/>
    <p:sldId id="268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446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30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7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92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7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7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66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5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2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6B8FE0-FFD3-497C-98B1-C58A88255DA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B52CB4C-15C6-45AD-8B87-40955A774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6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AE9FB-0B3F-45A2-B8AC-7CCABECC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81261"/>
            <a:ext cx="8991600" cy="1645920"/>
          </a:xfrm>
        </p:spPr>
        <p:txBody>
          <a:bodyPr>
            <a:noAutofit/>
          </a:bodyPr>
          <a:lstStyle/>
          <a:p>
            <a:r>
              <a:rPr lang="ru-RU" sz="3200" dirty="0"/>
              <a:t>Исследование и прогнозирование демографических показателей в Российской Федерации.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56656C-DD46-4B2D-894E-004BFCFCF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323" y="5014199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Одинец Данила </a:t>
            </a:r>
          </a:p>
          <a:p>
            <a:r>
              <a:rPr lang="ru-RU" dirty="0"/>
              <a:t>Сергушов Павел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ПМ22-4</a:t>
            </a:r>
          </a:p>
        </p:txBody>
      </p:sp>
    </p:spTree>
    <p:extLst>
      <p:ext uri="{BB962C8B-B14F-4D97-AF65-F5344CB8AC3E}">
        <p14:creationId xmlns:p14="http://schemas.microsoft.com/office/powerpoint/2010/main" val="169777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AD257-8806-5BD6-2A40-AB88A78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линейной регрессии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F266D-25AB-F657-A3D7-5A6A8D51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5AA755-F6D8-41F4-AA3E-2B1215EB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77" y="2320532"/>
            <a:ext cx="6086445" cy="3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742FD-38F3-8382-47A4-7A3C978F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линейной регрессии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61434-7699-F25F-8013-5A190373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877BC3-CE33-5260-65D3-742C27B1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045241"/>
            <a:ext cx="4991100" cy="22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2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27115-3388-4321-80ED-9B0ED69B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488"/>
            <a:ext cx="7729728" cy="1188720"/>
          </a:xfrm>
        </p:spPr>
        <p:txBody>
          <a:bodyPr/>
          <a:lstStyle/>
          <a:p>
            <a:r>
              <a:rPr lang="ru-RU" dirty="0"/>
              <a:t>Спецификация модели системы одновременных уравнений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D08D4-3A3D-4489-9C73-EAC650EF1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13" y="1862051"/>
            <a:ext cx="8417468" cy="38613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ходе работы были получены следующие переменные:</a:t>
            </a:r>
          </a:p>
          <a:p>
            <a:pPr marL="0" indent="0">
              <a:buNone/>
            </a:pPr>
            <a:r>
              <a:rPr lang="ru-RU" dirty="0"/>
              <a:t>Зависимые (целевые) переменные</a:t>
            </a:r>
          </a:p>
          <a:p>
            <a:pPr lvl="1"/>
            <a:r>
              <a:rPr lang="ru-RU" dirty="0"/>
              <a:t>Y1: Браков на 1000 чел</a:t>
            </a:r>
          </a:p>
          <a:p>
            <a:pPr lvl="1"/>
            <a:r>
              <a:rPr lang="ru-RU" dirty="0"/>
              <a:t>Y2: Коэффициент рождаемости</a:t>
            </a:r>
          </a:p>
          <a:p>
            <a:pPr lvl="1"/>
            <a:r>
              <a:rPr lang="ru-RU" dirty="0"/>
              <a:t>Y3: Коэффициент смертности</a:t>
            </a:r>
          </a:p>
          <a:p>
            <a:pPr lvl="1"/>
            <a:r>
              <a:rPr lang="ru-RU" dirty="0"/>
              <a:t>Y4: Заболеваемость</a:t>
            </a:r>
          </a:p>
          <a:p>
            <a:pPr marL="0" indent="0">
              <a:buNone/>
            </a:pPr>
            <a:r>
              <a:rPr lang="ru-RU" dirty="0"/>
              <a:t>Независимые переменные</a:t>
            </a:r>
          </a:p>
          <a:p>
            <a:pPr lvl="1"/>
            <a:r>
              <a:rPr lang="ru-RU" dirty="0"/>
              <a:t>X1: Удельный вес населения старше </a:t>
            </a:r>
          </a:p>
          <a:p>
            <a:pPr marL="228600" lvl="1" indent="0">
              <a:buNone/>
            </a:pPr>
            <a:r>
              <a:rPr lang="ru-RU" dirty="0"/>
              <a:t>трудоспособного возраста</a:t>
            </a:r>
          </a:p>
          <a:p>
            <a:pPr lvl="1"/>
            <a:r>
              <a:rPr lang="ru-RU" dirty="0"/>
              <a:t>X2: Население в трудоспособном возрасте</a:t>
            </a:r>
          </a:p>
          <a:p>
            <a:pPr lvl="1"/>
            <a:r>
              <a:rPr lang="ru-RU" dirty="0"/>
              <a:t>X3: Безработица</a:t>
            </a:r>
          </a:p>
          <a:p>
            <a:pPr lvl="1"/>
            <a:r>
              <a:rPr lang="ru-RU" dirty="0"/>
              <a:t>X4: Средняя номинальная зарплата</a:t>
            </a:r>
          </a:p>
          <a:p>
            <a:pPr lvl="1"/>
            <a:r>
              <a:rPr lang="ru-RU" dirty="0"/>
              <a:t>X5: Охват дошкольным образованием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3D9492-6EAA-4229-BB27-C7382ADE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06" y="2207331"/>
            <a:ext cx="6885133" cy="29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8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0D23F-730D-4463-A57D-5C9E9183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2925"/>
            <a:ext cx="7729728" cy="1188720"/>
          </a:xfrm>
        </p:spPr>
        <p:txBody>
          <a:bodyPr/>
          <a:lstStyle/>
          <a:p>
            <a:r>
              <a:rPr lang="ru-RU" dirty="0"/>
              <a:t>Оценка модели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/>
              <a:t>МНК) и 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E42B6C-378E-497B-A1AE-C866183D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4" y="1737014"/>
            <a:ext cx="4981575" cy="47053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A0C4CC-48A5-4B94-9132-DDFCFA2D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53" y="4444885"/>
            <a:ext cx="5341883" cy="16234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BDB189-BA99-40F3-822E-975300BA3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353" y="1737013"/>
            <a:ext cx="3926116" cy="22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2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D9E8-7505-4B79-9F4D-D0CEFE30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792A5-257C-4606-B3C7-F9E3A898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5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B250F-8730-452C-B315-79A1378C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45" y="142759"/>
            <a:ext cx="7729728" cy="1188720"/>
          </a:xfrm>
        </p:spPr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F6C1F-98D5-49E8-9FE9-A7DCBA9D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36" y="1676019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Изучение демографических показателей и прогнозирование демографической ситуации является одной из ключевых задач для Российской Федерации. В последние десятилетия страна сталкивается с серьезными демографическими вызовами, такими как низкая рождаемость, высокая смертность (особенно среди трудоспособного населения), старение населения и миграционный отток из регионов. Эти негативные тенденции могут привести к сокращению численности населения, дефициту трудовых ресурсов, увеличению нагрузки на пенсионную систему и другим социально-экономическим проблемам.</a:t>
            </a:r>
          </a:p>
        </p:txBody>
      </p:sp>
    </p:spTree>
    <p:extLst>
      <p:ext uri="{BB962C8B-B14F-4D97-AF65-F5344CB8AC3E}">
        <p14:creationId xmlns:p14="http://schemas.microsoft.com/office/powerpoint/2010/main" val="385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D11CF-D884-43F4-AD1B-08C5FF0B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8863"/>
            <a:ext cx="7729728" cy="1188720"/>
          </a:xfrm>
        </p:spPr>
        <p:txBody>
          <a:bodyPr/>
          <a:lstStyle/>
          <a:p>
            <a:r>
              <a:rPr lang="ru-RU" dirty="0"/>
              <a:t>Цель и задачи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84D73-6A4F-428D-94DD-9E11D5CA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11" y="2142744"/>
            <a:ext cx="9446514" cy="4296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/>
              <a:t>Цель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Исследовать динамику и взаимосвязь ключевых демографических показателей в России за период с 1991 по 2022 год и построить прогнозную модель.</a:t>
            </a:r>
          </a:p>
          <a:p>
            <a:pPr marL="0" indent="0">
              <a:buNone/>
            </a:pPr>
            <a:r>
              <a:rPr lang="ru-RU" b="1" i="1" dirty="0"/>
              <a:t>Задачи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1) Проанализировать изменения коэффициентов рождаемости, смертности, </a:t>
            </a:r>
            <a:r>
              <a:rPr lang="ru-RU" dirty="0" err="1"/>
              <a:t>брачности</a:t>
            </a:r>
            <a:r>
              <a:rPr lang="ru-RU" dirty="0"/>
              <a:t> и заболеваемости в России за указанный период.</a:t>
            </a:r>
          </a:p>
          <a:p>
            <a:pPr marL="0" indent="0">
              <a:buNone/>
            </a:pPr>
            <a:r>
              <a:rPr lang="ru-RU" dirty="0"/>
              <a:t>2) Определить факторы, наиболее сильно влияющие на динамику этих показателей.</a:t>
            </a:r>
          </a:p>
          <a:p>
            <a:pPr marL="0" indent="0">
              <a:buNone/>
            </a:pPr>
            <a:r>
              <a:rPr lang="ru-RU" dirty="0"/>
              <a:t>3)Разработать эконометрическую модель для прогнозирования значений демографических показателей на ближайшую перспективу.</a:t>
            </a:r>
          </a:p>
          <a:p>
            <a:pPr marL="0" indent="0">
              <a:buNone/>
            </a:pPr>
            <a:r>
              <a:rPr lang="ru-RU" dirty="0"/>
              <a:t>4) Оценить точность и надежность созданной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416571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1482F-1C5D-4275-8C96-8ABBE728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36" y="405286"/>
            <a:ext cx="7729728" cy="1188720"/>
          </a:xfrm>
        </p:spPr>
        <p:txBody>
          <a:bodyPr/>
          <a:lstStyle/>
          <a:p>
            <a:r>
              <a:rPr lang="ru-RU" dirty="0"/>
              <a:t>Данные и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90540-678C-49A4-A82C-BCB8015A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" y="1910993"/>
            <a:ext cx="4379214" cy="4661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рамках данной работы проведено исследование ключевых демографических показателей Российской Федерации за период с 1991 по 2022 года. </a:t>
            </a:r>
          </a:p>
          <a:p>
            <a:pPr marL="0" indent="0">
              <a:buNone/>
            </a:pPr>
            <a:r>
              <a:rPr lang="ru-RU" dirty="0"/>
              <a:t>Для анализа были использованы данные с сайта rosstat.gov.ru, включающие следующие показатели: Коэффициент браков на 1000 чел, Коэффициент рождаемости, Коэффициент смертности, Коэффициент миграции, Заболеваемость, Удельный вес населения старше трудоспособного возраста, Население в трудоспособном возрасте, Численность экономически активного населения, Безработица, Средняя номинальная зарплата, Инвестиции в жилое строительство, Квадратные метры жилья на 1 человека, Охват дошкольным образованием, Загрязнение окружающей среды.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D6AC81-D2F1-4A74-9766-1B81B432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49" y="1961102"/>
            <a:ext cx="6320378" cy="39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5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E3769-6494-4637-9961-7B5A692C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9426"/>
            <a:ext cx="7729728" cy="1188720"/>
          </a:xfrm>
        </p:spPr>
        <p:txBody>
          <a:bodyPr/>
          <a:lstStyle/>
          <a:p>
            <a:r>
              <a:rPr lang="ru-RU" dirty="0"/>
              <a:t>Анализ корреляции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1491C8-9CF4-47F5-B8E7-372D047F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905693"/>
            <a:ext cx="8296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24890-600E-4EAE-A231-5C4E26F6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36" y="694589"/>
            <a:ext cx="9606128" cy="49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7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14A86-36F1-4FDB-8572-6EA8F6D3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9550"/>
            <a:ext cx="7729728" cy="1188720"/>
          </a:xfrm>
        </p:spPr>
        <p:txBody>
          <a:bodyPr/>
          <a:lstStyle/>
          <a:p>
            <a:r>
              <a:rPr lang="ru-RU" dirty="0"/>
              <a:t>Модели линейной регрессии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13B057-713E-499B-8021-5B321E62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39" y="1841746"/>
            <a:ext cx="4219714" cy="40899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17F0E4-92F1-D0FE-4EE0-43F43F55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9443"/>
            <a:ext cx="518315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7FD39-940C-8401-E73A-8FCB44D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линейной регрессии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99830-6850-564C-DC36-9F9469D2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AA89AD-1ADE-0AD6-96D8-9B8682D0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41185"/>
            <a:ext cx="77247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3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521FB-A262-2110-4C0E-12B4A1A1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линейной регрессии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96F0C-76DC-B08A-0EFD-65DD9FC0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2FDDCE-E7AE-3A7B-A977-02FB0C7E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355472"/>
            <a:ext cx="7286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24330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51</TotalTime>
  <Words>358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Corbel</vt:lpstr>
      <vt:lpstr>Gill Sans MT</vt:lpstr>
      <vt:lpstr>Посылка</vt:lpstr>
      <vt:lpstr>Исследование и прогнозирование демографических показателей в Российской Федерации.</vt:lpstr>
      <vt:lpstr>Актуальность темы</vt:lpstr>
      <vt:lpstr>Цель и задачи исследования</vt:lpstr>
      <vt:lpstr>Данные и переменные</vt:lpstr>
      <vt:lpstr>Анализ корреляции</vt:lpstr>
      <vt:lpstr>Презентация PowerPoint</vt:lpstr>
      <vt:lpstr>Модели линейной регрессии</vt:lpstr>
      <vt:lpstr>Модели линейной регрессии</vt:lpstr>
      <vt:lpstr>Модели линейной регрессии</vt:lpstr>
      <vt:lpstr>Модели линейной регрессии</vt:lpstr>
      <vt:lpstr>Модели линейной регрессии</vt:lpstr>
      <vt:lpstr>Спецификация модели системы одновременных уравнений</vt:lpstr>
      <vt:lpstr>Оценка модели (3МНК) и результаты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прогнозирование демографических показателей в Российской Федерации.</dc:title>
  <dc:creator>Professional</dc:creator>
  <cp:lastModifiedBy>Данила Одинец</cp:lastModifiedBy>
  <cp:revision>7</cp:revision>
  <dcterms:created xsi:type="dcterms:W3CDTF">2024-05-26T21:53:15Z</dcterms:created>
  <dcterms:modified xsi:type="dcterms:W3CDTF">2024-05-26T22:52:51Z</dcterms:modified>
</cp:coreProperties>
</file>