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48" r:id="rId2"/>
    <p:sldMasterId id="2147483673" r:id="rId3"/>
  </p:sldMasterIdLst>
  <p:notesMasterIdLst>
    <p:notesMasterId r:id="rId20"/>
  </p:notesMasterIdLst>
  <p:sldIdLst>
    <p:sldId id="329" r:id="rId4"/>
    <p:sldId id="425" r:id="rId5"/>
    <p:sldId id="419" r:id="rId6"/>
    <p:sldId id="437" r:id="rId7"/>
    <p:sldId id="443" r:id="rId8"/>
    <p:sldId id="444" r:id="rId9"/>
    <p:sldId id="445" r:id="rId10"/>
    <p:sldId id="446" r:id="rId11"/>
    <p:sldId id="440" r:id="rId12"/>
    <p:sldId id="427" r:id="rId13"/>
    <p:sldId id="441" r:id="rId14"/>
    <p:sldId id="449" r:id="rId15"/>
    <p:sldId id="438" r:id="rId16"/>
    <p:sldId id="447" r:id="rId17"/>
    <p:sldId id="448" r:id="rId18"/>
    <p:sldId id="418" r:id="rId19"/>
  </p:sldIdLst>
  <p:sldSz cx="12192000" cy="6858000"/>
  <p:notesSz cx="6788150" cy="9923463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84" userDrawn="1">
          <p15:clr>
            <a:srgbClr val="A4A3A4"/>
          </p15:clr>
        </p15:guide>
        <p15:guide id="2" pos="32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73"/>
    <a:srgbClr val="FEFEFE"/>
    <a:srgbClr val="EA0000"/>
    <a:srgbClr val="F03C46"/>
    <a:srgbClr val="82CB82"/>
    <a:srgbClr val="00CC66"/>
    <a:srgbClr val="55BA5E"/>
    <a:srgbClr val="3CBA7D"/>
    <a:srgbClr val="83C99A"/>
    <a:srgbClr val="00E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0" autoAdjust="0"/>
    <p:restoredTop sz="96154" autoAdjust="0"/>
  </p:normalViewPr>
  <p:slideViewPr>
    <p:cSldViewPr snapToObjects="1">
      <p:cViewPr varScale="1">
        <p:scale>
          <a:sx n="56" d="100"/>
          <a:sy n="56" d="100"/>
        </p:scale>
        <p:origin x="-432" y="-96"/>
      </p:cViewPr>
      <p:guideLst>
        <p:guide orient="horz" pos="2784"/>
        <p:guide pos="32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PragmaticaITT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507" y="1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ragmaticaITT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4044"/>
            <a:ext cx="5430520" cy="4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4908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PragmaticaITT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507" y="9424908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ragmaticaITT"/>
              </a:defRPr>
            </a:lvl1pPr>
          </a:lstStyle>
          <a:p>
            <a:fld id="{4B8C2F1E-6C6C-4D7E-A28F-206A979ED72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40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5112" cy="37211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PragmaticaITT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725" indent="-285664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2655" indent="-228531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599718" indent="-228531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6779" indent="-228531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3842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0904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7967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5029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eaLnBrk="1" hangingPunct="1"/>
            <a:fld id="{BF35EE58-0A6B-4C13-ABFE-A86D9CAEE0EE}" type="slidenum">
              <a:rPr lang="ru-RU" altLang="ru-RU">
                <a:latin typeface="PragmaticaITT"/>
              </a:rPr>
              <a:pPr eaLnBrk="1" hangingPunct="1"/>
              <a:t>1</a:t>
            </a:fld>
            <a:endParaRPr lang="ru-RU" altLang="ru-RU">
              <a:latin typeface="PragmaticaITT"/>
            </a:endParaRPr>
          </a:p>
        </p:txBody>
      </p:sp>
    </p:spTree>
    <p:extLst>
      <p:ext uri="{BB962C8B-B14F-4D97-AF65-F5344CB8AC3E}">
        <p14:creationId xmlns:p14="http://schemas.microsoft.com/office/powerpoint/2010/main" val="24881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8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79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7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2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87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0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6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13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873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77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8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106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23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703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150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95525" y="113665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10600" y="5264150"/>
            <a:ext cx="3286125" cy="14573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49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8050" y="0"/>
            <a:ext cx="699135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1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3075" y="180975"/>
            <a:ext cx="6759575" cy="92392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23320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4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2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18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635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2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1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38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750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6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4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84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9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54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B013-5C21-4F82-8956-6C57503B9D5F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84C6-614C-49F4-940E-BD0ECE4F8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0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2428092" y="1043735"/>
            <a:ext cx="8235915" cy="211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</a:rPr>
              <a:t>Разработка программного обеспечения для автоматизации производственного (технологического) процесса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050995" y="3879050"/>
            <a:ext cx="5328478" cy="181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algn="r"/>
            <a:r>
              <a:rPr lang="ru-RU" sz="2000" dirty="0" smtClean="0">
                <a:latin typeface="Arial" pitchFamily="34" charset="0"/>
              </a:rPr>
              <a:t>Выполнил: Сывороткин Павел Алексеевич</a:t>
            </a:r>
          </a:p>
          <a:p>
            <a:pPr algn="r"/>
            <a:r>
              <a:rPr lang="ru-RU" sz="2000" dirty="0" smtClean="0">
                <a:latin typeface="Arial" pitchFamily="34" charset="0"/>
              </a:rPr>
              <a:t>Группа</a:t>
            </a:r>
            <a:r>
              <a:rPr lang="ru-RU" sz="2000" dirty="0">
                <a:latin typeface="Arial" pitchFamily="34" charset="0"/>
              </a:rPr>
              <a:t>: </a:t>
            </a:r>
            <a:r>
              <a:rPr lang="ru-RU" sz="2000" dirty="0" smtClean="0">
                <a:latin typeface="Arial" pitchFamily="34" charset="0"/>
              </a:rPr>
              <a:t>ПОВТ-1-17</a:t>
            </a:r>
            <a:endParaRPr lang="ru-RU" sz="2000" dirty="0">
              <a:latin typeface="Arial" pitchFamily="34" charset="0"/>
            </a:endParaRPr>
          </a:p>
          <a:p>
            <a:pPr algn="r"/>
            <a:r>
              <a:rPr lang="ru-RU" sz="2000" dirty="0" smtClean="0">
                <a:latin typeface="Arial" pitchFamily="34" charset="0"/>
              </a:rPr>
              <a:t>Руководитель практики доц. </a:t>
            </a:r>
            <a:r>
              <a:rPr lang="ru-RU" sz="2000" dirty="0" err="1" smtClean="0">
                <a:latin typeface="Arial" pitchFamily="34" charset="0"/>
              </a:rPr>
              <a:t>Халидов</a:t>
            </a:r>
            <a:r>
              <a:rPr lang="ru-RU" sz="2000" dirty="0" smtClean="0">
                <a:latin typeface="Arial" pitchFamily="34" charset="0"/>
              </a:rPr>
              <a:t> А.А.</a:t>
            </a:r>
            <a:endParaRPr lang="ru-RU" sz="2000" dirty="0">
              <a:latin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959" y="158076"/>
            <a:ext cx="1442569" cy="428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805" y="6254372"/>
            <a:ext cx="319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chemeClr val="bg1"/>
                </a:solidFill>
              </a:rPr>
              <a:t>Казань, 2019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35760" y="3158142"/>
            <a:ext cx="4599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000" dirty="0" smtClean="0">
                <a:latin typeface="Arial" pitchFamily="34" charset="0"/>
              </a:rPr>
              <a:t>производственная практика</a:t>
            </a:r>
            <a:endParaRPr lang="ru-RU" sz="2000" dirty="0">
              <a:effectLst/>
              <a:latin typeface="Arial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56257" y="6038928"/>
            <a:ext cx="23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000" dirty="0" smtClean="0">
                <a:solidFill>
                  <a:prstClr val="black"/>
                </a:solidFill>
                <a:latin typeface="Arial" pitchFamily="34" charset="0"/>
              </a:rPr>
              <a:t>Казань - 2020</a:t>
            </a:r>
            <a:endParaRPr lang="ru-RU" sz="2000" dirty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5490" y="168914"/>
            <a:ext cx="10576175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Описание ПО (внутренняя структура) моей части проекта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296380" y="246762"/>
            <a:ext cx="785409" cy="6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ru-RU" altLang="ru-RU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Рисунок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5228" r="8347" b="4091"/>
          <a:stretch>
            <a:fillRect/>
          </a:stretch>
        </p:blipFill>
        <p:spPr bwMode="auto">
          <a:xfrm>
            <a:off x="3215680" y="1309538"/>
            <a:ext cx="6280731" cy="46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5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484" y="130332"/>
            <a:ext cx="10576176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ВЫБОР СРЕДСТВ РАЗРАБОТКИ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70203" y="316668"/>
            <a:ext cx="740404" cy="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  <a:endParaRPr lang="ru-RU" altLang="ru-RU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09864" y="1943834"/>
            <a:ext cx="126256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440705" y="1573759"/>
            <a:ext cx="837093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С</a:t>
            </a:r>
            <a:r>
              <a:rPr lang="ru-RU" sz="22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реда </a:t>
            </a:r>
            <a:r>
              <a:rPr lang="ru-RU" sz="2200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разработки, обеспечивающая быстродействие, удобство навигации по коду и имеющая мощный набор встроенных </a:t>
            </a:r>
            <a:r>
              <a:rPr lang="ru-RU" sz="22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команд</a:t>
            </a:r>
            <a:r>
              <a:rPr lang="en-US" sz="2200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</a:t>
            </a:r>
            <a:r>
              <a:rPr lang="en-US" sz="2200" u="sng" dirty="0" smtClean="0">
                <a:solidFill>
                  <a:srgbClr val="3434F8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Sublime </a:t>
            </a:r>
            <a:r>
              <a:rPr lang="en-US" sz="2200" u="sng" dirty="0">
                <a:solidFill>
                  <a:srgbClr val="3434F8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Text</a:t>
            </a:r>
            <a:endParaRPr lang="ru-RU" sz="2200" u="sng" dirty="0">
              <a:solidFill>
                <a:srgbClr val="3434F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55980" y="3598274"/>
            <a:ext cx="5085565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Язык программирования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u="sng" dirty="0" smtClean="0">
                <a:solidFill>
                  <a:srgbClr val="3434F8"/>
                </a:solidFill>
                <a:latin typeface="Arial" pitchFamily="34" charset="0"/>
                <a:cs typeface="Arial" pitchFamily="34" charset="0"/>
              </a:rPr>
              <a:t>Python</a:t>
            </a:r>
            <a:endParaRPr lang="ru-RU" sz="2200" u="sng" dirty="0">
              <a:solidFill>
                <a:srgbClr val="3434F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2C9EED3E-A120-844C-9CCC-A8FD0657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24" y="3003628"/>
            <a:ext cx="1620180" cy="162018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436324" y="5101666"/>
            <a:ext cx="7851195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Библиотека </a:t>
            </a:r>
            <a:r>
              <a:rPr lang="ru-RU" sz="2200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для работы с </a:t>
            </a:r>
            <a:r>
              <a:rPr lang="ru-RU" sz="2200" dirty="0" err="1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Telegram</a:t>
            </a:r>
            <a:r>
              <a:rPr lang="ru-RU" sz="2200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API</a:t>
            </a:r>
            <a:r>
              <a:rPr lang="en-US" sz="22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</a:t>
            </a:r>
            <a:r>
              <a:rPr lang="en-US" sz="2200" u="sng" dirty="0" err="1" smtClean="0">
                <a:solidFill>
                  <a:srgbClr val="3434F8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pyTelegramBotAPI</a:t>
            </a:r>
            <a:endParaRPr lang="ru-RU" sz="2200" u="sng" dirty="0">
              <a:solidFill>
                <a:srgbClr val="3434F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7" descr="C:\Users\Vadim\Desktop\лабы 2, 3 курс\производственная практика\c1e9be5fadfc29b071ca79bebd80d88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05" y="1475958"/>
            <a:ext cx="1303599" cy="130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10554" r="3414" b="8679"/>
          <a:stretch/>
        </p:blipFill>
        <p:spPr bwMode="auto">
          <a:xfrm>
            <a:off x="1491584" y="4698638"/>
            <a:ext cx="1452520" cy="143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5510" y="143636"/>
            <a:ext cx="8753890" cy="99011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ОСОБЕННОСТИ ПРОГРАММНОЙ РЕАЛИЗАЦИИ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8770"/>
            <a:ext cx="10838420" cy="5040560"/>
          </a:xfrm>
        </p:spPr>
        <p:txBody>
          <a:bodyPr>
            <a:normAutofit/>
          </a:bodyPr>
          <a:lstStyle/>
          <a:p>
            <a:r>
              <a:rPr lang="ru-RU" dirty="0" smtClean="0"/>
              <a:t>Интерфейс </a:t>
            </a:r>
            <a:r>
              <a:rPr lang="ru-RU" dirty="0"/>
              <a:t>настройки параметров фильтра в одном меню путем перерисовки кнопок этого меню при навигации между пунктами;</a:t>
            </a:r>
          </a:p>
          <a:p>
            <a:r>
              <a:rPr lang="ru-RU" dirty="0" smtClean="0"/>
              <a:t>Настройка </a:t>
            </a:r>
            <a:r>
              <a:rPr lang="ru-RU" dirty="0"/>
              <a:t>отдельных пунктов фильтра путем запроса сообщения от пользователя и обработки его ответа;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информации о сессиях пользователей в оперативной памяти, что позволяет быстро получать к ней доступ. Это возможно из-за низкой нагрузки сервиса, а также благодаря скрипту, удаляющему неактивных более суток пользователей из памяти.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370203" y="316668"/>
            <a:ext cx="740404" cy="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ru-RU" altLang="ru-RU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872" y="193757"/>
            <a:ext cx="10576175" cy="9609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ТЕСТИРОВАНИЕ ПО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425369" y="323654"/>
            <a:ext cx="630071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ru-RU" altLang="ru-RU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5" y="1143878"/>
            <a:ext cx="43053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00" y="1143878"/>
            <a:ext cx="48577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30" y="2875298"/>
            <a:ext cx="4410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9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85510" y="189790"/>
            <a:ext cx="9226025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Технико-экономическое обоснование разработки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23654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en-US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ru-RU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ru-RU" altLang="ru-RU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75919" y="1766397"/>
            <a:ext cx="126839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84540" y="1744652"/>
            <a:ext cx="1021613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ts val="1200"/>
              </a:spcBef>
              <a:spcAft>
                <a:spcPts val="1200"/>
              </a:spcAft>
              <a:buClrTx/>
              <a:buSzTx/>
              <a:buAutoNum type="arabicPeriod"/>
              <a:tabLst/>
            </a:pPr>
            <a:r>
              <a:rPr lang="ru-RU" sz="2400" dirty="0">
                <a:latin typeface="Arial" pitchFamily="34" charset="0"/>
                <a:ea typeface="Times New Roman" pitchFamily="18" charset="0"/>
              </a:rPr>
              <a:t>Стоимость разработки программного </a:t>
            </a:r>
            <a:r>
              <a:rPr lang="ru-RU" sz="2400" dirty="0" smtClean="0">
                <a:latin typeface="Arial" pitchFamily="34" charset="0"/>
                <a:ea typeface="Times New Roman" pitchFamily="18" charset="0"/>
              </a:rPr>
              <a:t>обеспечения: </a:t>
            </a:r>
            <a:r>
              <a:rPr lang="ru-RU" sz="2400" dirty="0">
                <a:solidFill>
                  <a:srgbClr val="3434F8"/>
                </a:solidFill>
                <a:latin typeface="Arial" pitchFamily="34" charset="0"/>
                <a:ea typeface="Times New Roman" pitchFamily="18" charset="0"/>
              </a:rPr>
              <a:t>1</a:t>
            </a:r>
            <a:r>
              <a:rPr lang="ru-RU" sz="2400" dirty="0" smtClean="0">
                <a:solidFill>
                  <a:srgbClr val="3434F8"/>
                </a:solidFill>
                <a:latin typeface="Arial" pitchFamily="34" charset="0"/>
                <a:ea typeface="Times New Roman" pitchFamily="18" charset="0"/>
              </a:rPr>
              <a:t>5</a:t>
            </a:r>
            <a:r>
              <a:rPr lang="ru-RU" sz="2400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ea typeface="Times New Roman" pitchFamily="18" charset="0"/>
              </a:rPr>
              <a:t>тыс. руб.</a:t>
            </a:r>
          </a:p>
          <a:p>
            <a:pPr algn="l" eaLnBrk="0" hangingPunct="0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ru-RU" sz="2400" dirty="0">
                <a:latin typeface="Arial" pitchFamily="34" charset="0"/>
                <a:ea typeface="Times New Roman" pitchFamily="18" charset="0"/>
              </a:rPr>
              <a:t>Сумма экономии за год  (при использовании программного </a:t>
            </a:r>
            <a:r>
              <a:rPr lang="ru-RU" sz="2400" dirty="0" smtClean="0">
                <a:latin typeface="Arial" pitchFamily="34" charset="0"/>
                <a:ea typeface="Times New Roman" pitchFamily="18" charset="0"/>
              </a:rPr>
              <a:t>обеспечения): </a:t>
            </a:r>
            <a:r>
              <a:rPr lang="ru-RU" sz="2400" dirty="0" smtClean="0">
                <a:solidFill>
                  <a:srgbClr val="3434F8"/>
                </a:solidFill>
                <a:latin typeface="Arial" pitchFamily="34" charset="0"/>
                <a:ea typeface="Times New Roman" pitchFamily="18" charset="0"/>
              </a:rPr>
              <a:t>196,2 </a:t>
            </a:r>
            <a:r>
              <a:rPr lang="ru-RU" sz="2400" dirty="0">
                <a:latin typeface="Arial" pitchFamily="34" charset="0"/>
                <a:ea typeface="Times New Roman" pitchFamily="18" charset="0"/>
              </a:rPr>
              <a:t>тыс. руб.</a:t>
            </a:r>
          </a:p>
          <a:p>
            <a:pPr algn="l" eaLnBrk="0" fontAlgn="base" hangingPunct="0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ru-RU" sz="2400" dirty="0">
                <a:latin typeface="Arial" pitchFamily="34" charset="0"/>
                <a:ea typeface="Times New Roman" pitchFamily="18" charset="0"/>
              </a:rPr>
              <a:t>Коэффициент</a:t>
            </a:r>
            <a:r>
              <a:rPr lang="en-US" sz="24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ea typeface="Times New Roman" pitchFamily="18" charset="0"/>
              </a:rPr>
              <a:t>эффективности: </a:t>
            </a:r>
            <a:r>
              <a:rPr lang="ru-RU" sz="2400" dirty="0" smtClean="0">
                <a:solidFill>
                  <a:srgbClr val="3434F8"/>
                </a:solidFill>
                <a:latin typeface="Arial" pitchFamily="34" charset="0"/>
                <a:ea typeface="Times New Roman" pitchFamily="18" charset="0"/>
              </a:rPr>
              <a:t>13,08</a:t>
            </a:r>
            <a:r>
              <a:rPr lang="ru-RU" sz="2400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ea typeface="Times New Roman" pitchFamily="18" charset="0"/>
              </a:rPr>
              <a:t/>
            </a:r>
            <a:br>
              <a:rPr lang="ru-RU" sz="2400" dirty="0">
                <a:latin typeface="Arial" pitchFamily="34" charset="0"/>
                <a:ea typeface="Times New Roman" pitchFamily="18" charset="0"/>
              </a:rPr>
            </a:br>
            <a:r>
              <a:rPr lang="ru-RU" sz="2400" dirty="0">
                <a:latin typeface="Arial" pitchFamily="34" charset="0"/>
                <a:ea typeface="Times New Roman" pitchFamily="18" charset="0"/>
              </a:rPr>
              <a:t>(количество рублей прибыли на каждый рубль, вложенный в разработку программы).</a:t>
            </a:r>
          </a:p>
          <a:p>
            <a:pPr lvl="0" algn="l" fontAlgn="base"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latin typeface="Arial" pitchFamily="34" charset="0"/>
                <a:ea typeface="Times New Roman" pitchFamily="18" charset="0"/>
              </a:rPr>
              <a:t>4.</a:t>
            </a:r>
            <a:r>
              <a:rPr lang="en-US" sz="24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ea typeface="Times New Roman" pitchFamily="18" charset="0"/>
              </a:rPr>
              <a:t>Срок окупаемости</a:t>
            </a:r>
            <a:r>
              <a:rPr lang="en-US" sz="2400" dirty="0">
                <a:latin typeface="Arial" pitchFamily="34" charset="0"/>
                <a:ea typeface="Times New Roman" pitchFamily="18" charset="0"/>
              </a:rPr>
              <a:t>:</a:t>
            </a:r>
            <a:r>
              <a:rPr lang="ru-RU" sz="24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400" dirty="0">
                <a:solidFill>
                  <a:srgbClr val="3434F8"/>
                </a:solidFill>
                <a:latin typeface="Arial" pitchFamily="34" charset="0"/>
                <a:ea typeface="Times New Roman" pitchFamily="18" charset="0"/>
              </a:rPr>
              <a:t>0</a:t>
            </a:r>
            <a:r>
              <a:rPr lang="ru-RU" sz="2400" dirty="0" smtClean="0">
                <a:solidFill>
                  <a:srgbClr val="3434F8"/>
                </a:solidFill>
                <a:latin typeface="Arial" pitchFamily="34" charset="0"/>
                <a:ea typeface="Times New Roman" pitchFamily="18" charset="0"/>
              </a:rPr>
              <a:t>,92</a:t>
            </a:r>
            <a:r>
              <a:rPr lang="ru-RU" sz="2400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ea typeface="Times New Roman" pitchFamily="18" charset="0"/>
              </a:rPr>
              <a:t>месяца.</a:t>
            </a:r>
          </a:p>
        </p:txBody>
      </p:sp>
    </p:spTree>
    <p:extLst>
      <p:ext uri="{BB962C8B-B14F-4D97-AF65-F5344CB8AC3E}">
        <p14:creationId xmlns:p14="http://schemas.microsoft.com/office/powerpoint/2010/main" val="38724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85510" y="189790"/>
            <a:ext cx="9226025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ЗАКЛЮЧЕНИЕ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23654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en-US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ru-RU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ru-RU" altLang="ru-RU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75919" y="1766397"/>
            <a:ext cx="126839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24171" y="1583795"/>
            <a:ext cx="10846206" cy="4543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 Проанализированы производственные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процессы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предприятия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ЭТП «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uTender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Определены возможность и целесообразность разработки программного продукта для автоматизации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бизнес-процесса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«Техническая поддержка»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Разработана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модель программного обеспечения с помощью унифицированного языка моделирования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UML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Разработан бот, обеспечивающий управление бизнес-процессом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«Техническая поддержка»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Проведено тестирование программного обеспечения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 результате технико-экономического анализа разработки установлено, что данный проект является эффективным и целесообразным для реализации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ourier New" pitchFamily="49" charset="0"/>
              <a:buChar char="o"/>
            </a:pP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40532" y="2258870"/>
            <a:ext cx="9823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ru-RU" sz="54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СПАСИБО </a:t>
            </a:r>
            <a:r>
              <a:rPr lang="ru-RU" sz="54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ЗА  ВНИМАНИЕ!</a:t>
            </a:r>
            <a:endParaRPr lang="ru-RU" sz="54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71175" y="5004175"/>
            <a:ext cx="3915435" cy="13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400" dirty="0">
                <a:solidFill>
                  <a:srgbClr val="0070C0"/>
                </a:solidFill>
                <a:latin typeface="PragmaticaITT"/>
              </a:rPr>
              <a:t>Доклад </a:t>
            </a:r>
            <a:r>
              <a:rPr lang="ru-RU" altLang="ru-RU" sz="2400" dirty="0" smtClean="0">
                <a:solidFill>
                  <a:srgbClr val="0070C0"/>
                </a:solidFill>
                <a:latin typeface="PragmaticaITT"/>
              </a:rPr>
              <a:t>подготовил:</a:t>
            </a:r>
            <a:endParaRPr lang="ru-RU" altLang="ru-RU" sz="2400" dirty="0">
              <a:solidFill>
                <a:srgbClr val="0070C0"/>
              </a:solidFill>
              <a:latin typeface="PragmaticaITT"/>
            </a:endParaRPr>
          </a:p>
          <a:p>
            <a:pPr algn="r" eaLnBrk="1" hangingPunct="1"/>
            <a:r>
              <a:rPr lang="ru-RU" altLang="ru-RU" sz="2400" dirty="0" smtClean="0">
                <a:solidFill>
                  <a:srgbClr val="0070C0"/>
                </a:solidFill>
                <a:latin typeface="PragmaticaITT"/>
              </a:rPr>
              <a:t>студент </a:t>
            </a:r>
            <a:r>
              <a:rPr lang="ru-RU" altLang="ru-RU" sz="2400" dirty="0">
                <a:solidFill>
                  <a:srgbClr val="0070C0"/>
                </a:solidFill>
                <a:latin typeface="PragmaticaITT"/>
              </a:rPr>
              <a:t>гр. </a:t>
            </a:r>
            <a:r>
              <a:rPr lang="ru-RU" altLang="ru-RU" sz="2400" dirty="0" smtClean="0">
                <a:solidFill>
                  <a:srgbClr val="0070C0"/>
                </a:solidFill>
                <a:latin typeface="PragmaticaITT"/>
              </a:rPr>
              <a:t>ПОВТ-1-17 </a:t>
            </a:r>
            <a:endParaRPr lang="ru-RU" altLang="ru-RU" sz="2400" dirty="0">
              <a:solidFill>
                <a:srgbClr val="0070C0"/>
              </a:solidFill>
              <a:latin typeface="PragmaticaITT"/>
            </a:endParaRPr>
          </a:p>
          <a:p>
            <a:pPr algn="r" eaLnBrk="1" hangingPunct="1"/>
            <a:r>
              <a:rPr lang="ru-RU" altLang="ru-RU" sz="2400" dirty="0" smtClean="0">
                <a:solidFill>
                  <a:srgbClr val="0070C0"/>
                </a:solidFill>
                <a:latin typeface="PragmaticaITT"/>
              </a:rPr>
              <a:t>П.А. Сывороткин</a:t>
            </a:r>
            <a:endParaRPr lang="ru-RU" altLang="ru-RU" sz="2400" dirty="0">
              <a:solidFill>
                <a:srgbClr val="0070C0"/>
              </a:solidFill>
              <a:latin typeface="PragmaticaIT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973" y="188640"/>
            <a:ext cx="6185237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ОБЪЕКТ И ПРЕДМЕТ ИССЛЕДОВАНИЯ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09430" y="323654"/>
            <a:ext cx="740404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50495" y="1647744"/>
            <a:ext cx="981109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2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</a:rPr>
              <a:t>Объект исследования:  </a:t>
            </a:r>
            <a:r>
              <a:rPr lang="ru-RU" sz="22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Объектом исследования являются  производственные (технологические) процессы на предприятии </a:t>
            </a:r>
            <a:r>
              <a:rPr lang="ru-RU" sz="2200" b="1" dirty="0" smtClean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ЭТП «</a:t>
            </a:r>
            <a:r>
              <a:rPr lang="en-US" sz="2200" b="1" dirty="0" err="1" smtClean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uTender</a:t>
            </a:r>
            <a:r>
              <a:rPr lang="en-US" sz="2200" b="1" dirty="0" smtClean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»</a:t>
            </a:r>
            <a:r>
              <a:rPr lang="ru-RU" sz="2200" b="1" dirty="0" smtClean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.</a:t>
            </a:r>
            <a:endParaRPr lang="ru-RU" sz="2200" b="1" dirty="0">
              <a:ln w="1270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66590" y="3396211"/>
            <a:ext cx="9811090" cy="14311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2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</a:rPr>
              <a:t>Предмет исследования: </a:t>
            </a:r>
            <a:r>
              <a:rPr lang="ru-RU" sz="22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Предметом исследования является автоматизация производственного (технологического) процесса </a:t>
            </a:r>
            <a:br>
              <a:rPr lang="ru-RU" sz="22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</a:br>
            <a:r>
              <a:rPr lang="ru-RU" sz="22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на предприятии.</a:t>
            </a:r>
          </a:p>
          <a:p>
            <a:pPr algn="just">
              <a:spcAft>
                <a:spcPts val="600"/>
              </a:spcAft>
            </a:pPr>
            <a:endParaRPr lang="ru-RU" sz="1600" b="1" dirty="0">
              <a:ln w="1270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45550" y="143635"/>
            <a:ext cx="675075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АКТУАЛЬНОСТЬ И ЦЕЛЬ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80365" y="274783"/>
            <a:ext cx="675076" cy="66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ru-RU"/>
            </a:defPPr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ru-RU" altLang="ru-RU" dirty="0"/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50495" y="1514921"/>
            <a:ext cx="981109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2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</a:rPr>
              <a:t>Актуальность:  </a:t>
            </a:r>
            <a:r>
              <a:rPr lang="ru-RU" sz="22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Работа выполнена по предложению предприятия </a:t>
            </a:r>
            <a:r>
              <a:rPr lang="ru-RU" sz="2200" b="1" dirty="0" smtClean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ЭТП «</a:t>
            </a:r>
            <a:r>
              <a:rPr lang="en-US" sz="2200" b="1" dirty="0" err="1" smtClean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uTender</a:t>
            </a:r>
            <a:r>
              <a:rPr lang="en-US" sz="2200" b="1" dirty="0" smtClean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»</a:t>
            </a:r>
            <a:r>
              <a:rPr lang="ru-RU" sz="22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. Актуальность решения выбранного вопроса обусловлена практической значимостью, которая характеризует следующие аспекты: сокращение расходов колл-центра на </a:t>
            </a:r>
            <a:r>
              <a:rPr lang="ru-RU" sz="2200" b="1" dirty="0" err="1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аутсорсе</a:t>
            </a:r>
            <a:r>
              <a:rPr lang="ru-RU" sz="22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повышение эффективности, производительности, надежности бизнес-процесса «Техническая поддержка».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85510" y="4644135"/>
            <a:ext cx="98110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2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</a:rPr>
              <a:t>Цель: </a:t>
            </a:r>
            <a:r>
              <a:rPr lang="ru-RU" sz="22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теоретическое обоснование и практическая интеграция мобильных технологий в техническую поддержку предприятия.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518" y="155465"/>
            <a:ext cx="7290812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ЗАДАЧИ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34487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ru-RU" altLang="ru-RU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342702" y="1452264"/>
            <a:ext cx="849694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Исследовать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технологические процессы, протекающие в 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ЭТП «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uTender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23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Определить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требования к программному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обеспечению</a:t>
            </a:r>
            <a:endParaRPr lang="ru-RU" sz="23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Разработать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модель программного обеспечения с помощью унифицированного языка моделирования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UML</a:t>
            </a:r>
            <a:endParaRPr lang="ru-RU" sz="23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AutoNum type="arabicParenR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Разработать программное обеспечение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300" dirty="0">
                <a:latin typeface="Arial" pitchFamily="34" charset="0"/>
                <a:cs typeface="Arial" pitchFamily="34" charset="0"/>
              </a:rPr>
              <a:t>5) В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ыполнить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тестирование программного обеспечения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6) Произвести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оценку экономической и управленческой эффективности внедрения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0552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517" y="155465"/>
            <a:ext cx="8640963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Схема </a:t>
            </a:r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технологического бизнес-процесса </a:t>
            </a:r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«Техническая поддержка» </a:t>
            </a:r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предметной области (диаграмма BPMN 2.0)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34487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2" name="Picture 2" descr="BPMN Паша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58" y="1808820"/>
            <a:ext cx="83915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5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517" y="155465"/>
            <a:ext cx="8640963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ФОРМИРОВАНИЕ ТРЕБОВАНИЙ К ПО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34487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endParaRPr lang="ru-RU" altLang="ru-RU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27028" y="1493785"/>
            <a:ext cx="1013960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Arial" pitchFamily="34" charset="0"/>
              </a:rPr>
              <a:t>Разрабатываемое программное обеспечение должно выполнять следующие функции: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</a:rPr>
              <a:t>автоматическая </a:t>
            </a:r>
            <a:r>
              <a:rPr lang="ru-RU" sz="2400" dirty="0">
                <a:latin typeface="Arial" pitchFamily="34" charset="0"/>
              </a:rPr>
              <a:t>отправка оператору подробной информации о лоте, подлежащего </a:t>
            </a:r>
            <a:r>
              <a:rPr lang="ru-RU" sz="2400" dirty="0" smtClean="0">
                <a:latin typeface="Arial" pitchFamily="34" charset="0"/>
              </a:rPr>
              <a:t>обсуждению;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</a:rPr>
              <a:t>открытие </a:t>
            </a:r>
            <a:r>
              <a:rPr lang="ru-RU" sz="2400" dirty="0">
                <a:latin typeface="Arial" pitchFamily="34" charset="0"/>
              </a:rPr>
              <a:t>чата с клиентом</a:t>
            </a:r>
            <a:r>
              <a:rPr lang="ru-RU" sz="2400" dirty="0" smtClean="0">
                <a:latin typeface="Arial" pitchFamily="34" charset="0"/>
              </a:rPr>
              <a:t>.</a:t>
            </a:r>
            <a:endParaRPr lang="ru-RU" sz="2400" dirty="0">
              <a:latin typeface="Arial" pitchFamily="34" charset="0"/>
            </a:endParaRPr>
          </a:p>
          <a:p>
            <a:pPr algn="l"/>
            <a:endParaRPr lang="ru-RU" sz="2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517" y="155465"/>
            <a:ext cx="8640963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Архитектура ПО (функции)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34487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5550" y="1655884"/>
            <a:ext cx="14775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" name="Picture 2" descr="Диаграмма вариантов использования бот Паш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50" y="1493783"/>
            <a:ext cx="32480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517" y="155465"/>
            <a:ext cx="8640963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ПО </a:t>
            </a: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(структура) моей части проекта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34487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endParaRPr lang="ru-RU" altLang="ru-RU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5550" y="1655884"/>
            <a:ext cx="14775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t="4295" r="7384" b="5013"/>
          <a:stretch>
            <a:fillRect/>
          </a:stretch>
        </p:blipFill>
        <p:spPr bwMode="auto">
          <a:xfrm>
            <a:off x="3035660" y="1313765"/>
            <a:ext cx="6511276" cy="459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484" y="180013"/>
            <a:ext cx="10576176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всего ПО (диаграмма развертывания)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425370" y="323654"/>
            <a:ext cx="51537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6311" r="11920" b="6796"/>
          <a:stretch>
            <a:fillRect/>
          </a:stretch>
        </p:blipFill>
        <p:spPr bwMode="auto">
          <a:xfrm>
            <a:off x="2990655" y="1413356"/>
            <a:ext cx="6436469" cy="45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2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PragmaticaITT"/>
        <a:ea typeface=""/>
        <a:cs typeface=""/>
      </a:majorFont>
      <a:minorFont>
        <a:latin typeface="PragmaticaI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PragmaticaITT"/>
        <a:ea typeface=""/>
        <a:cs typeface=""/>
      </a:majorFont>
      <a:minorFont>
        <a:latin typeface="PragmaticaI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1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1" id="{264BFFDD-3964-4725-A0C5-EC25D1D769FA}" vid="{BA8C8CD7-08C5-4E90-B480-3AAF09AA802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19719</TotalTime>
  <Words>474</Words>
  <Application>Microsoft Office PowerPoint</Application>
  <PresentationFormat>Произвольный</PresentationFormat>
  <Paragraphs>69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Специальное оформление</vt:lpstr>
      <vt:lpstr>Оформление по умолчанию</vt:lpstr>
      <vt:lpstr>Тема11</vt:lpstr>
      <vt:lpstr>Презентация PowerPoint</vt:lpstr>
      <vt:lpstr>ОБЪЕКТ И ПРЕДМЕТ ИССЛЕДОВАНИЯ</vt:lpstr>
      <vt:lpstr>АКТУАЛЬНОСТЬ И ЦЕЛЬ</vt:lpstr>
      <vt:lpstr>ЗАДАЧИ</vt:lpstr>
      <vt:lpstr>Схема технологического бизнес-процесса «Техническая поддержка» предметной области (диаграмма BPMN 2.0)</vt:lpstr>
      <vt:lpstr>ФОРМИРОВАНИЕ ТРЕБОВАНИЙ К ПО</vt:lpstr>
      <vt:lpstr>Архитектура ПО (функции)</vt:lpstr>
      <vt:lpstr>Архитектура ПО (структура) моей части проекта</vt:lpstr>
      <vt:lpstr>Архитектура всего ПО (диаграмма развертывания)</vt:lpstr>
      <vt:lpstr>Описание ПО (внутренняя структура) моей части проекта</vt:lpstr>
      <vt:lpstr>ВЫБОР СРЕДСТВ РАЗРАБОТКИ</vt:lpstr>
      <vt:lpstr>ОСОБЕННОСТИ ПРОГРАММНОЙ РЕАЛИЗАЦИИ</vt:lpstr>
      <vt:lpstr>ТЕСТИРОВАНИЕ ПО</vt:lpstr>
      <vt:lpstr>Технико-экономическое обоснование разработки</vt:lpstr>
      <vt:lpstr>ЗАКЛЮЧЕНИЕ</vt:lpstr>
      <vt:lpstr>Презентация PowerPoint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ТАТНЕФТЬ</dc:title>
  <dc:creator>Kantalinsky A.E.</dc:creator>
  <cp:keywords>Татнефть</cp:keywords>
  <cp:lastModifiedBy>Анна Хомик</cp:lastModifiedBy>
  <cp:revision>1605</cp:revision>
  <cp:lastPrinted>2019-02-05T08:32:02Z</cp:lastPrinted>
  <dcterms:created xsi:type="dcterms:W3CDTF">2006-12-21T13:45:52Z</dcterms:created>
  <dcterms:modified xsi:type="dcterms:W3CDTF">2020-09-08T14:17:03Z</dcterms:modified>
</cp:coreProperties>
</file>