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67"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BC4F0-E1E2-479C-A628-DB54C5C81801}" type="datetimeFigureOut">
              <a:rPr lang="ru-RU" smtClean="0"/>
              <a:t>08.03.2019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3D19A-4DE5-4A18-AB74-D23B50058538}" type="slidenum">
              <a:rPr lang="ru-RU" smtClean="0"/>
              <a:t>‹#›</a:t>
            </a:fld>
            <a:endParaRPr lang="ru-RU"/>
          </a:p>
        </p:txBody>
      </p:sp>
    </p:spTree>
    <p:extLst>
      <p:ext uri="{BB962C8B-B14F-4D97-AF65-F5344CB8AC3E}">
        <p14:creationId xmlns:p14="http://schemas.microsoft.com/office/powerpoint/2010/main" val="266905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281F5C4-D071-4EE7-A48B-9096C9CCB761}" type="datetime1">
              <a:rPr lang="ru-RU" smtClean="0"/>
              <a:t>08.03.2019</a:t>
            </a:fld>
            <a:endParaRPr lang="ru-RU"/>
          </a:p>
        </p:txBody>
      </p:sp>
      <p:sp>
        <p:nvSpPr>
          <p:cNvPr id="5" name="Footer Placeholder 4"/>
          <p:cNvSpPr>
            <a:spLocks noGrp="1"/>
          </p:cNvSpPr>
          <p:nvPr>
            <p:ph type="ftr" sz="quarter" idx="11"/>
          </p:nvPr>
        </p:nvSpPr>
        <p:spPr>
          <a:xfrm>
            <a:off x="2416500" y="329307"/>
            <a:ext cx="4973915" cy="309201"/>
          </a:xfrm>
        </p:spPr>
        <p:txBody>
          <a:bodyPr/>
          <a:lstStyle/>
          <a:p>
            <a:endParaRPr lang="ru-RU"/>
          </a:p>
        </p:txBody>
      </p:sp>
      <p:sp>
        <p:nvSpPr>
          <p:cNvPr id="6" name="Slide Number Placeholder 5"/>
          <p:cNvSpPr>
            <a:spLocks noGrp="1"/>
          </p:cNvSpPr>
          <p:nvPr>
            <p:ph type="sldNum" sz="quarter" idx="12"/>
          </p:nvPr>
        </p:nvSpPr>
        <p:spPr>
          <a:xfrm>
            <a:off x="1437664" y="798973"/>
            <a:ext cx="811019" cy="503578"/>
          </a:xfrm>
        </p:spPr>
        <p:txBody>
          <a:bodyPr/>
          <a:lstStyle/>
          <a:p>
            <a:fld id="{C9F0CC96-A751-4384-A8D9-FB3EC44DCCF2}" type="slidenum">
              <a:rPr lang="ru-RU" smtClean="0"/>
              <a:t>‹#›</a:t>
            </a:fld>
            <a:endParaRPr lang="ru-R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34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9045979-69E9-4D6B-B586-9ED45B43E90B}" type="datetime1">
              <a:rPr lang="ru-RU" smtClean="0"/>
              <a:t>08.03.2019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F0CC96-A751-4384-A8D9-FB3EC44DCCF2}" type="slidenum">
              <a:rPr lang="ru-RU" smtClean="0"/>
              <a:t>‹#›</a:t>
            </a:fld>
            <a:endParaRPr lang="ru-R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20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6C142F0-027C-4A4D-A569-E2324B3063C9}" type="datetime1">
              <a:rPr lang="ru-RU" smtClean="0"/>
              <a:t>08.03.2019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F0CC96-A751-4384-A8D9-FB3EC44DCCF2}" type="slidenum">
              <a:rPr lang="ru-RU" smtClean="0"/>
              <a:t>‹#›</a:t>
            </a:fld>
            <a:endParaRPr lang="ru-R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271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302A1A4-EE4C-4FD3-8E02-7B91B59EFBF7}" type="datetime1">
              <a:rPr lang="ru-RU" smtClean="0"/>
              <a:t>08.03.2019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F0CC96-A751-4384-A8D9-FB3EC44DCCF2}" type="slidenum">
              <a:rPr lang="ru-RU" smtClean="0"/>
              <a:t>‹#›</a:t>
            </a:fld>
            <a:endParaRPr lang="ru-R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76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A8FCF05-95AA-4E7C-9055-B38462F25443}" type="datetime1">
              <a:rPr lang="ru-RU" smtClean="0"/>
              <a:t>08.03.2019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9F0CC96-A751-4384-A8D9-FB3EC44DCCF2}" type="slidenum">
              <a:rPr lang="ru-RU" smtClean="0"/>
              <a:t>‹#›</a:t>
            </a:fld>
            <a:endParaRPr lang="ru-R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06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9781A49-D502-416F-819A-6100EB6B33EB}" type="datetime1">
              <a:rPr lang="ru-RU" smtClean="0"/>
              <a:t>08.03.2019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9F0CC96-A751-4384-A8D9-FB3EC44DCCF2}" type="slidenum">
              <a:rPr lang="ru-RU" smtClean="0"/>
              <a:t>‹#›</a:t>
            </a:fld>
            <a:endParaRPr lang="ru-R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305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2AC61C9F-F579-4D2A-BFBE-1F227E742E8D}" type="datetime1">
              <a:rPr lang="ru-RU" smtClean="0"/>
              <a:t>08.03.2019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9F0CC96-A751-4384-A8D9-FB3EC44DCCF2}" type="slidenum">
              <a:rPr lang="ru-RU" smtClean="0"/>
              <a:t>‹#›</a:t>
            </a:fld>
            <a:endParaRPr lang="ru-R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84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A7BCFD7-C5DB-4F57-B07E-15B76E4B5A41}" type="datetime1">
              <a:rPr lang="ru-RU" smtClean="0"/>
              <a:t>08.03.2019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9F0CC96-A751-4384-A8D9-FB3EC44DCCF2}" type="slidenum">
              <a:rPr lang="ru-RU" smtClean="0"/>
              <a:t>‹#›</a:t>
            </a:fld>
            <a:endParaRPr lang="ru-R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14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D5017-BFA6-491F-B1F7-DFDCC4C65E8E}" type="datetime1">
              <a:rPr lang="ru-RU" smtClean="0"/>
              <a:t>08.03.2019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9F0CC96-A751-4384-A8D9-FB3EC44DCCF2}" type="slidenum">
              <a:rPr lang="ru-RU" smtClean="0"/>
              <a:t>‹#›</a:t>
            </a:fld>
            <a:endParaRPr lang="ru-RU"/>
          </a:p>
        </p:txBody>
      </p:sp>
    </p:spTree>
    <p:extLst>
      <p:ext uri="{BB962C8B-B14F-4D97-AF65-F5344CB8AC3E}">
        <p14:creationId xmlns:p14="http://schemas.microsoft.com/office/powerpoint/2010/main" val="316982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97F6C5E-4182-47EB-B5B4-BFBE5F144AA6}" type="datetime1">
              <a:rPr lang="ru-RU" smtClean="0"/>
              <a:t>08.03.2019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9F0CC96-A751-4384-A8D9-FB3EC44DCCF2}" type="slidenum">
              <a:rPr lang="ru-RU" smtClean="0"/>
              <a:t>‹#›</a:t>
            </a:fld>
            <a:endParaRPr lang="ru-R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59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588A006-E1E7-439B-993A-84110B1831FD}" type="datetime1">
              <a:rPr lang="ru-RU" smtClean="0"/>
              <a:t>08.03.2019</a:t>
            </a:fld>
            <a:endParaRPr lang="ru-RU"/>
          </a:p>
        </p:txBody>
      </p:sp>
      <p:sp>
        <p:nvSpPr>
          <p:cNvPr id="6" name="Footer Placeholder 5"/>
          <p:cNvSpPr>
            <a:spLocks noGrp="1"/>
          </p:cNvSpPr>
          <p:nvPr>
            <p:ph type="ftr" sz="quarter" idx="11"/>
          </p:nvPr>
        </p:nvSpPr>
        <p:spPr>
          <a:xfrm>
            <a:off x="1447382" y="318640"/>
            <a:ext cx="5541004" cy="320931"/>
          </a:xfrm>
        </p:spPr>
        <p:txBody>
          <a:bodyPr/>
          <a:lstStyle/>
          <a:p>
            <a:endParaRPr lang="ru-RU"/>
          </a:p>
        </p:txBody>
      </p:sp>
      <p:sp>
        <p:nvSpPr>
          <p:cNvPr id="7" name="Slide Number Placeholder 6"/>
          <p:cNvSpPr>
            <a:spLocks noGrp="1"/>
          </p:cNvSpPr>
          <p:nvPr>
            <p:ph type="sldNum" sz="quarter" idx="12"/>
          </p:nvPr>
        </p:nvSpPr>
        <p:spPr/>
        <p:txBody>
          <a:bodyPr/>
          <a:lstStyle/>
          <a:p>
            <a:fld id="{C9F0CC96-A751-4384-A8D9-FB3EC44DCCF2}" type="slidenum">
              <a:rPr lang="ru-RU" smtClean="0"/>
              <a:t>‹#›</a:t>
            </a:fld>
            <a:endParaRPr lang="ru-R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758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17D19A-DB94-4F56-BBA8-87215FBF960F}" type="datetime1">
              <a:rPr lang="ru-RU" smtClean="0"/>
              <a:t>08.03.2019</a:t>
            </a:fld>
            <a:endParaRPr lang="ru-R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F0CC96-A751-4384-A8D9-FB3EC44DCCF2}" type="slidenum">
              <a:rPr lang="ru-RU" smtClean="0"/>
              <a:t>‹#›</a:t>
            </a:fld>
            <a:endParaRPr lang="ru-R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889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United_States_cities_by_crime_rate" TargetMode="External"/><Relationship Id="rId2" Type="http://schemas.openxmlformats.org/officeDocument/2006/relationships/hyperlink" Target="https://ru.foursquare.com/" TargetMode="External"/><Relationship Id="rId1" Type="http://schemas.openxmlformats.org/officeDocument/2006/relationships/slideLayout" Target="../slideLayouts/slideLayout2.xml"/><Relationship Id="rId4" Type="http://schemas.openxmlformats.org/officeDocument/2006/relationships/hyperlink" Target="https://github.com/geopy/geo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8D0597-CDEA-4627-8DB3-19270B798D94}"/>
              </a:ext>
            </a:extLst>
          </p:cNvPr>
          <p:cNvSpPr>
            <a:spLocks noGrp="1"/>
          </p:cNvSpPr>
          <p:nvPr>
            <p:ph type="ctrTitle"/>
          </p:nvPr>
        </p:nvSpPr>
        <p:spPr/>
        <p:txBody>
          <a:bodyPr/>
          <a:lstStyle/>
          <a:p>
            <a:r>
              <a:rPr lang="en-US" dirty="0"/>
              <a:t>Sport </a:t>
            </a:r>
            <a:r>
              <a:rPr lang="en-US" sz="4000" dirty="0"/>
              <a:t>vs</a:t>
            </a:r>
            <a:r>
              <a:rPr lang="en-US" dirty="0"/>
              <a:t> Crime</a:t>
            </a:r>
            <a:endParaRPr lang="ru-RU" dirty="0"/>
          </a:p>
        </p:txBody>
      </p:sp>
      <p:sp>
        <p:nvSpPr>
          <p:cNvPr id="3" name="Подзаголовок 2">
            <a:extLst>
              <a:ext uri="{FF2B5EF4-FFF2-40B4-BE49-F238E27FC236}">
                <a16:creationId xmlns:a16="http://schemas.microsoft.com/office/drawing/2014/main" id="{10319A67-CBE9-4975-BD30-78A54F797C05}"/>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4164623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C3BA8-9CA6-4D6F-9D3E-0759AB2B20A8}"/>
              </a:ext>
            </a:extLst>
          </p:cNvPr>
          <p:cNvSpPr>
            <a:spLocks noGrp="1"/>
          </p:cNvSpPr>
          <p:nvPr>
            <p:ph type="title"/>
          </p:nvPr>
        </p:nvSpPr>
        <p:spPr/>
        <p:txBody>
          <a:bodyPr/>
          <a:lstStyle/>
          <a:p>
            <a:r>
              <a:rPr lang="en-US" b="1" dirty="0"/>
              <a:t>CLASSIFICATION MODELING</a:t>
            </a:r>
            <a:endParaRPr lang="ru-RU" b="1" dirty="0"/>
          </a:p>
        </p:txBody>
      </p:sp>
      <p:sp>
        <p:nvSpPr>
          <p:cNvPr id="5" name="Объект 4">
            <a:extLst>
              <a:ext uri="{FF2B5EF4-FFF2-40B4-BE49-F238E27FC236}">
                <a16:creationId xmlns:a16="http://schemas.microsoft.com/office/drawing/2014/main" id="{D40276EF-9543-4225-B686-188592656F28}"/>
              </a:ext>
            </a:extLst>
          </p:cNvPr>
          <p:cNvSpPr>
            <a:spLocks noGrp="1"/>
          </p:cNvSpPr>
          <p:nvPr>
            <p:ph idx="1"/>
          </p:nvPr>
        </p:nvSpPr>
        <p:spPr>
          <a:xfrm>
            <a:off x="182880" y="1762314"/>
            <a:ext cx="12009120" cy="4199727"/>
          </a:xfrm>
        </p:spPr>
        <p:txBody>
          <a:bodyPr>
            <a:noAutofit/>
          </a:bodyPr>
          <a:lstStyle/>
          <a:p>
            <a:pPr marL="0" indent="0">
              <a:buNone/>
            </a:pPr>
            <a:r>
              <a:rPr lang="en-US" sz="1700" b="1" dirty="0"/>
              <a:t>I used different type of ML algorithms (implementations were provided by </a:t>
            </a:r>
            <a:r>
              <a:rPr lang="en-US" sz="1700" b="1" dirty="0" err="1"/>
              <a:t>scikit</a:t>
            </a:r>
            <a:r>
              <a:rPr lang="en-US" sz="1700" b="1" dirty="0"/>
              <a:t>-learn):</a:t>
            </a:r>
            <a:endParaRPr lang="ru-RU" sz="1700" b="1" dirty="0"/>
          </a:p>
          <a:p>
            <a:pPr lvl="0"/>
            <a:r>
              <a:rPr lang="en-US" sz="1700" b="1" dirty="0"/>
              <a:t>k-Nearest Neighbors (</a:t>
            </a:r>
            <a:r>
              <a:rPr lang="en-US" sz="1700" b="1" dirty="0" err="1"/>
              <a:t>kNN</a:t>
            </a:r>
            <a:r>
              <a:rPr lang="en-US" sz="1700" b="1" dirty="0"/>
              <a:t>)</a:t>
            </a:r>
            <a:endParaRPr lang="ru-RU" sz="1700" b="1" dirty="0"/>
          </a:p>
          <a:p>
            <a:pPr marL="457200" lvl="1" indent="0">
              <a:buNone/>
            </a:pPr>
            <a:r>
              <a:rPr lang="en-US" sz="1700" b="1" dirty="0" err="1"/>
              <a:t>knn_model</a:t>
            </a:r>
            <a:r>
              <a:rPr lang="en-US" sz="1700" b="1" dirty="0"/>
              <a:t> = </a:t>
            </a:r>
            <a:r>
              <a:rPr lang="en-US" sz="1700" b="1" dirty="0" err="1"/>
              <a:t>KNeighborsClassifier</a:t>
            </a:r>
            <a:r>
              <a:rPr lang="en-US" sz="1700" b="1" dirty="0"/>
              <a:t>(</a:t>
            </a:r>
            <a:r>
              <a:rPr lang="en-US" sz="1700" b="1" dirty="0" err="1"/>
              <a:t>n_neighbors</a:t>
            </a:r>
            <a:r>
              <a:rPr lang="en-US" sz="1700" b="1" dirty="0"/>
              <a:t> = 4).fit(</a:t>
            </a:r>
            <a:r>
              <a:rPr lang="en-US" sz="1700" b="1" dirty="0" err="1"/>
              <a:t>X_train,y_train</a:t>
            </a:r>
            <a:r>
              <a:rPr lang="en-US" sz="1700" b="1" dirty="0"/>
              <a:t>)</a:t>
            </a:r>
            <a:endParaRPr lang="ru-RU" sz="1700" b="1" dirty="0"/>
          </a:p>
          <a:p>
            <a:pPr lvl="0"/>
            <a:r>
              <a:rPr lang="en-US" sz="1700" b="1" dirty="0"/>
              <a:t>Support Vector Machine (SVM)</a:t>
            </a:r>
            <a:endParaRPr lang="ru-RU" sz="1700" b="1" dirty="0"/>
          </a:p>
          <a:p>
            <a:pPr marL="457200" lvl="1" indent="0">
              <a:buNone/>
            </a:pPr>
            <a:r>
              <a:rPr lang="en-US" sz="1700" b="1" dirty="0" err="1"/>
              <a:t>svm_model</a:t>
            </a:r>
            <a:r>
              <a:rPr lang="en-US" sz="1700" b="1" dirty="0"/>
              <a:t> = </a:t>
            </a:r>
            <a:r>
              <a:rPr lang="en-US" sz="1700" b="1" dirty="0" err="1"/>
              <a:t>svm.SVC</a:t>
            </a:r>
            <a:r>
              <a:rPr lang="en-US" sz="1700" b="1" dirty="0"/>
              <a:t>(kernel = '</a:t>
            </a:r>
            <a:r>
              <a:rPr lang="en-US" sz="1700" b="1" dirty="0" err="1"/>
              <a:t>rbf</a:t>
            </a:r>
            <a:r>
              <a:rPr lang="en-US" sz="1700" b="1" dirty="0"/>
              <a:t>', degree = 3, probability=True).fit(</a:t>
            </a:r>
            <a:r>
              <a:rPr lang="en-US" sz="1700" b="1" dirty="0" err="1"/>
              <a:t>X_train,y_train</a:t>
            </a:r>
            <a:r>
              <a:rPr lang="en-US" sz="1700" b="1" dirty="0"/>
              <a:t>)</a:t>
            </a:r>
            <a:endParaRPr lang="ru-RU" sz="1700" b="1" dirty="0"/>
          </a:p>
          <a:p>
            <a:pPr lvl="0"/>
            <a:r>
              <a:rPr lang="en-US" sz="1700" b="1" dirty="0"/>
              <a:t>Decision Tree (DT)</a:t>
            </a:r>
            <a:endParaRPr lang="ru-RU" sz="1700" b="1" dirty="0"/>
          </a:p>
          <a:p>
            <a:pPr marL="457200" lvl="1" indent="0">
              <a:buNone/>
            </a:pPr>
            <a:r>
              <a:rPr lang="en-US" sz="1700" b="1" dirty="0" err="1"/>
              <a:t>tree_model</a:t>
            </a:r>
            <a:r>
              <a:rPr lang="en-US" sz="1700" b="1" dirty="0"/>
              <a:t> = </a:t>
            </a:r>
            <a:r>
              <a:rPr lang="en-US" sz="1700" b="1" dirty="0" err="1"/>
              <a:t>DecisionTreeClassifier</a:t>
            </a:r>
            <a:r>
              <a:rPr lang="en-US" sz="1700" b="1" dirty="0"/>
              <a:t>(</a:t>
            </a:r>
            <a:r>
              <a:rPr lang="en-US" sz="1700" b="1" dirty="0" err="1"/>
              <a:t>max_depth</a:t>
            </a:r>
            <a:r>
              <a:rPr lang="en-US" sz="1700" b="1" dirty="0"/>
              <a:t> = 2).fit(</a:t>
            </a:r>
            <a:r>
              <a:rPr lang="en-US" sz="1700" b="1" dirty="0" err="1"/>
              <a:t>X_train</a:t>
            </a:r>
            <a:r>
              <a:rPr lang="en-US" sz="1700" b="1" dirty="0"/>
              <a:t>, </a:t>
            </a:r>
            <a:r>
              <a:rPr lang="en-US" sz="1700" b="1" dirty="0" err="1"/>
              <a:t>y_train</a:t>
            </a:r>
            <a:r>
              <a:rPr lang="en-US" sz="1700" b="1" dirty="0"/>
              <a:t>)</a:t>
            </a:r>
            <a:endParaRPr lang="ru-RU" sz="1700" b="1" dirty="0"/>
          </a:p>
          <a:p>
            <a:pPr lvl="0"/>
            <a:r>
              <a:rPr lang="en-US" sz="1700" b="1" dirty="0"/>
              <a:t>Logistic Regression (LR)</a:t>
            </a:r>
            <a:endParaRPr lang="ru-RU" sz="1700" b="1" dirty="0"/>
          </a:p>
          <a:p>
            <a:pPr marL="457200" lvl="1" indent="0">
              <a:buNone/>
            </a:pPr>
            <a:r>
              <a:rPr lang="en-US" sz="1700" b="1" dirty="0" err="1"/>
              <a:t>lr_model</a:t>
            </a:r>
            <a:r>
              <a:rPr lang="en-US" sz="1700" b="1" dirty="0"/>
              <a:t> = </a:t>
            </a:r>
            <a:r>
              <a:rPr lang="en-US" sz="1700" b="1" dirty="0" err="1"/>
              <a:t>LogisticRegression</a:t>
            </a:r>
            <a:r>
              <a:rPr lang="en-US" sz="1700" b="1" dirty="0"/>
              <a:t>(solver = '</a:t>
            </a:r>
            <a:r>
              <a:rPr lang="en-US" sz="1700" b="1" dirty="0" err="1"/>
              <a:t>lbfgs</a:t>
            </a:r>
            <a:r>
              <a:rPr lang="en-US" sz="1700" b="1" dirty="0"/>
              <a:t>', C = 0.2).fit(</a:t>
            </a:r>
            <a:r>
              <a:rPr lang="en-US" sz="1700" b="1" dirty="0" err="1"/>
              <a:t>X_train</a:t>
            </a:r>
            <a:r>
              <a:rPr lang="en-US" sz="1700" b="1" dirty="0"/>
              <a:t>, </a:t>
            </a:r>
            <a:r>
              <a:rPr lang="en-US" sz="1700" b="1" dirty="0" err="1"/>
              <a:t>y_train</a:t>
            </a:r>
            <a:r>
              <a:rPr lang="en-US" sz="1700" b="1" dirty="0"/>
              <a:t>)</a:t>
            </a:r>
            <a:endParaRPr lang="ru-RU" sz="1700" b="1" dirty="0"/>
          </a:p>
          <a:p>
            <a:pPr lvl="0"/>
            <a:r>
              <a:rPr lang="en-US" sz="1700" b="1" dirty="0"/>
              <a:t>Multilayer Perceptron (MLP)</a:t>
            </a:r>
            <a:endParaRPr lang="ru-RU" sz="1700" b="1" dirty="0"/>
          </a:p>
          <a:p>
            <a:pPr marL="457200" lvl="1" indent="0">
              <a:buNone/>
            </a:pPr>
            <a:r>
              <a:rPr lang="en-US" sz="1700" b="1" dirty="0" err="1"/>
              <a:t>mpl_model</a:t>
            </a:r>
            <a:r>
              <a:rPr lang="en-US" sz="1700" b="1" dirty="0"/>
              <a:t> = </a:t>
            </a:r>
            <a:r>
              <a:rPr lang="en-US" sz="1700" b="1" dirty="0" err="1"/>
              <a:t>MLPClassifier</a:t>
            </a:r>
            <a:r>
              <a:rPr lang="en-US" sz="1700" b="1" dirty="0"/>
              <a:t>(</a:t>
            </a:r>
            <a:r>
              <a:rPr lang="en-US" sz="1700" b="1" dirty="0" err="1"/>
              <a:t>hidden_layer_sizes</a:t>
            </a:r>
            <a:r>
              <a:rPr lang="en-US" sz="1700" b="1" dirty="0"/>
              <a:t>  = (4, 1), activation = '</a:t>
            </a:r>
            <a:r>
              <a:rPr lang="en-US" sz="1700" b="1" dirty="0" err="1"/>
              <a:t>relu</a:t>
            </a:r>
            <a:r>
              <a:rPr lang="en-US" sz="1700" b="1" dirty="0"/>
              <a:t>', </a:t>
            </a:r>
            <a:r>
              <a:rPr lang="en-US" sz="1700" b="1" dirty="0" err="1"/>
              <a:t>random_state</a:t>
            </a:r>
            <a:r>
              <a:rPr lang="en-US" sz="1700" b="1" dirty="0"/>
              <a:t> = 0).fit(</a:t>
            </a:r>
            <a:r>
              <a:rPr lang="en-US" sz="1700" b="1" dirty="0" err="1"/>
              <a:t>X_train</a:t>
            </a:r>
            <a:r>
              <a:rPr lang="en-US" sz="1700" b="1" dirty="0"/>
              <a:t>, </a:t>
            </a:r>
            <a:r>
              <a:rPr lang="en-US" sz="1700" b="1" dirty="0" err="1"/>
              <a:t>y_train</a:t>
            </a:r>
            <a:r>
              <a:rPr lang="en-US" sz="1700" b="1" dirty="0"/>
              <a:t>)</a:t>
            </a:r>
            <a:endParaRPr lang="ru-RU" sz="1700" b="1" dirty="0"/>
          </a:p>
        </p:txBody>
      </p:sp>
      <p:sp>
        <p:nvSpPr>
          <p:cNvPr id="7" name="Номер слайда 6">
            <a:extLst>
              <a:ext uri="{FF2B5EF4-FFF2-40B4-BE49-F238E27FC236}">
                <a16:creationId xmlns:a16="http://schemas.microsoft.com/office/drawing/2014/main" id="{16EBA264-CCFA-4C06-BC95-1F26ED189D4E}"/>
              </a:ext>
            </a:extLst>
          </p:cNvPr>
          <p:cNvSpPr>
            <a:spLocks noGrp="1"/>
          </p:cNvSpPr>
          <p:nvPr>
            <p:ph type="sldNum" sz="quarter" idx="12"/>
          </p:nvPr>
        </p:nvSpPr>
        <p:spPr/>
        <p:txBody>
          <a:bodyPr/>
          <a:lstStyle/>
          <a:p>
            <a:fld id="{C9F0CC96-A751-4384-A8D9-FB3EC44DCCF2}" type="slidenum">
              <a:rPr lang="ru-RU" smtClean="0"/>
              <a:t>10</a:t>
            </a:fld>
            <a:endParaRPr lang="ru-RU"/>
          </a:p>
        </p:txBody>
      </p:sp>
    </p:spTree>
    <p:extLst>
      <p:ext uri="{BB962C8B-B14F-4D97-AF65-F5344CB8AC3E}">
        <p14:creationId xmlns:p14="http://schemas.microsoft.com/office/powerpoint/2010/main" val="217746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C3BA8-9CA6-4D6F-9D3E-0759AB2B20A8}"/>
              </a:ext>
            </a:extLst>
          </p:cNvPr>
          <p:cNvSpPr>
            <a:spLocks noGrp="1"/>
          </p:cNvSpPr>
          <p:nvPr>
            <p:ph type="title"/>
          </p:nvPr>
        </p:nvSpPr>
        <p:spPr/>
        <p:txBody>
          <a:bodyPr/>
          <a:lstStyle/>
          <a:p>
            <a:r>
              <a:rPr lang="en-US" b="1" dirty="0"/>
              <a:t>CLASSIFICATION RESULTS</a:t>
            </a:r>
            <a:endParaRPr lang="ru-RU" b="1" dirty="0"/>
          </a:p>
        </p:txBody>
      </p:sp>
      <p:graphicFrame>
        <p:nvGraphicFramePr>
          <p:cNvPr id="7" name="Объект 6">
            <a:extLst>
              <a:ext uri="{FF2B5EF4-FFF2-40B4-BE49-F238E27FC236}">
                <a16:creationId xmlns:a16="http://schemas.microsoft.com/office/drawing/2014/main" id="{4EF4ED3C-4145-4E57-A8C5-4D4C635F6F24}"/>
              </a:ext>
            </a:extLst>
          </p:cNvPr>
          <p:cNvGraphicFramePr>
            <a:graphicFrameLocks noGrp="1"/>
          </p:cNvGraphicFramePr>
          <p:nvPr>
            <p:ph idx="1"/>
            <p:extLst>
              <p:ext uri="{D42A27DB-BD31-4B8C-83A1-F6EECF244321}">
                <p14:modId xmlns:p14="http://schemas.microsoft.com/office/powerpoint/2010/main" val="3106937273"/>
              </p:ext>
            </p:extLst>
          </p:nvPr>
        </p:nvGraphicFramePr>
        <p:xfrm>
          <a:off x="284481" y="2062480"/>
          <a:ext cx="11297920" cy="3149598"/>
        </p:xfrm>
        <a:graphic>
          <a:graphicData uri="http://schemas.openxmlformats.org/drawingml/2006/table">
            <a:tbl>
              <a:tblPr firstRow="1" firstCol="1" bandRow="1"/>
              <a:tblGrid>
                <a:gridCol w="2936239">
                  <a:extLst>
                    <a:ext uri="{9D8B030D-6E8A-4147-A177-3AD203B41FA5}">
                      <a16:colId xmlns:a16="http://schemas.microsoft.com/office/drawing/2014/main" val="3165955548"/>
                    </a:ext>
                  </a:extLst>
                </a:gridCol>
                <a:gridCol w="2367280">
                  <a:extLst>
                    <a:ext uri="{9D8B030D-6E8A-4147-A177-3AD203B41FA5}">
                      <a16:colId xmlns:a16="http://schemas.microsoft.com/office/drawing/2014/main" val="3201531595"/>
                    </a:ext>
                  </a:extLst>
                </a:gridCol>
                <a:gridCol w="2174240">
                  <a:extLst>
                    <a:ext uri="{9D8B030D-6E8A-4147-A177-3AD203B41FA5}">
                      <a16:colId xmlns:a16="http://schemas.microsoft.com/office/drawing/2014/main" val="1448596668"/>
                    </a:ext>
                  </a:extLst>
                </a:gridCol>
                <a:gridCol w="1828800">
                  <a:extLst>
                    <a:ext uri="{9D8B030D-6E8A-4147-A177-3AD203B41FA5}">
                      <a16:colId xmlns:a16="http://schemas.microsoft.com/office/drawing/2014/main" val="3990153395"/>
                    </a:ext>
                  </a:extLst>
                </a:gridCol>
                <a:gridCol w="1991361">
                  <a:extLst>
                    <a:ext uri="{9D8B030D-6E8A-4147-A177-3AD203B41FA5}">
                      <a16:colId xmlns:a16="http://schemas.microsoft.com/office/drawing/2014/main" val="2552975183"/>
                    </a:ext>
                  </a:extLst>
                </a:gridCol>
              </a:tblGrid>
              <a:tr h="524933">
                <a:tc>
                  <a:txBody>
                    <a:bodyPr/>
                    <a:lstStyle/>
                    <a:p>
                      <a:pPr>
                        <a:lnSpc>
                          <a:spcPct val="107000"/>
                        </a:lnSpc>
                        <a:spcAft>
                          <a:spcPts val="0"/>
                        </a:spcAft>
                      </a:pPr>
                      <a:r>
                        <a:rPr lang="en-US" sz="2000" b="1" dirty="0">
                          <a:effectLst/>
                          <a:latin typeface="+mj-lt"/>
                          <a:ea typeface="Calibri" panose="020F0502020204030204" pitchFamily="34" charset="0"/>
                          <a:cs typeface="Times New Roman" panose="02020603050405020304" pitchFamily="18" charset="0"/>
                        </a:rPr>
                        <a:t>Classifier</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b="1" dirty="0">
                          <a:effectLst/>
                          <a:latin typeface="+mj-lt"/>
                          <a:ea typeface="Calibri" panose="020F0502020204030204" pitchFamily="34" charset="0"/>
                          <a:cs typeface="Times New Roman" panose="02020603050405020304" pitchFamily="18" charset="0"/>
                        </a:rPr>
                        <a:t>Accuracy</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b="1">
                          <a:effectLst/>
                          <a:latin typeface="+mj-lt"/>
                          <a:ea typeface="Calibri" panose="020F0502020204030204" pitchFamily="34" charset="0"/>
                          <a:cs typeface="Times New Roman" panose="02020603050405020304" pitchFamily="18" charset="0"/>
                        </a:rPr>
                        <a:t>Precision</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b="1">
                          <a:effectLst/>
                          <a:latin typeface="+mj-lt"/>
                          <a:ea typeface="Calibri" panose="020F0502020204030204" pitchFamily="34" charset="0"/>
                          <a:cs typeface="Times New Roman" panose="02020603050405020304" pitchFamily="18" charset="0"/>
                        </a:rPr>
                        <a:t>Recall</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b="1">
                          <a:effectLst/>
                          <a:latin typeface="+mj-lt"/>
                          <a:ea typeface="Calibri" panose="020F0502020204030204" pitchFamily="34" charset="0"/>
                          <a:cs typeface="Times New Roman" panose="02020603050405020304" pitchFamily="18" charset="0"/>
                        </a:rPr>
                        <a:t>F1-score</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57879265"/>
                  </a:ext>
                </a:extLst>
              </a:tr>
              <a:tr h="524933">
                <a:tc>
                  <a:txBody>
                    <a:bodyPr/>
                    <a:lstStyle/>
                    <a:p>
                      <a:pPr>
                        <a:lnSpc>
                          <a:spcPct val="107000"/>
                        </a:lnSpc>
                        <a:spcAft>
                          <a:spcPts val="0"/>
                        </a:spcAft>
                      </a:pPr>
                      <a:r>
                        <a:rPr lang="en-US" sz="2000" b="1">
                          <a:effectLst/>
                          <a:latin typeface="+mj-lt"/>
                          <a:ea typeface="Calibri" panose="020F0502020204030204" pitchFamily="34" charset="0"/>
                          <a:cs typeface="Times New Roman" panose="02020603050405020304" pitchFamily="18" charset="0"/>
                        </a:rPr>
                        <a:t>kNN</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dirty="0">
                          <a:solidFill>
                            <a:srgbClr val="FF0000"/>
                          </a:solidFill>
                          <a:effectLst/>
                          <a:latin typeface="+mj-lt"/>
                          <a:ea typeface="Calibri" panose="020F0502020204030204" pitchFamily="34" charset="0"/>
                          <a:cs typeface="Times New Roman" panose="02020603050405020304" pitchFamily="18" charset="0"/>
                        </a:rPr>
                        <a:t>57 %</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a:solidFill>
                            <a:srgbClr val="FF0000"/>
                          </a:solidFill>
                          <a:effectLst/>
                          <a:latin typeface="+mj-lt"/>
                          <a:ea typeface="Calibri" panose="020F0502020204030204" pitchFamily="34" charset="0"/>
                          <a:cs typeface="Times New Roman" panose="02020603050405020304" pitchFamily="18" charset="0"/>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a:solidFill>
                            <a:srgbClr val="FF0000"/>
                          </a:solidFill>
                          <a:effectLst/>
                          <a:latin typeface="+mj-lt"/>
                          <a:ea typeface="Calibri" panose="020F0502020204030204" pitchFamily="34" charset="0"/>
                          <a:cs typeface="Times New Roman" panose="02020603050405020304" pitchFamily="18" charset="0"/>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a:solidFill>
                            <a:srgbClr val="FF0000"/>
                          </a:solidFill>
                          <a:effectLst/>
                          <a:latin typeface="+mj-lt"/>
                          <a:ea typeface="Calibri" panose="020F0502020204030204" pitchFamily="34" charset="0"/>
                          <a:cs typeface="Times New Roman" panose="02020603050405020304" pitchFamily="18" charset="0"/>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2439584494"/>
                  </a:ext>
                </a:extLst>
              </a:tr>
              <a:tr h="524933">
                <a:tc>
                  <a:txBody>
                    <a:bodyPr/>
                    <a:lstStyle/>
                    <a:p>
                      <a:pPr>
                        <a:lnSpc>
                          <a:spcPct val="107000"/>
                        </a:lnSpc>
                        <a:spcAft>
                          <a:spcPts val="0"/>
                        </a:spcAft>
                      </a:pPr>
                      <a:r>
                        <a:rPr lang="en-US" sz="2000" b="1">
                          <a:effectLst/>
                          <a:latin typeface="+mj-lt"/>
                          <a:ea typeface="Calibri" panose="020F0502020204030204" pitchFamily="34" charset="0"/>
                          <a:cs typeface="Times New Roman" panose="02020603050405020304" pitchFamily="18" charset="0"/>
                        </a:rPr>
                        <a:t>SVM</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a:effectLst/>
                          <a:latin typeface="+mj-lt"/>
                          <a:ea typeface="Calibri" panose="020F0502020204030204" pitchFamily="34" charset="0"/>
                          <a:cs typeface="Times New Roman" panose="02020603050405020304" pitchFamily="18" charset="0"/>
                        </a:rPr>
                        <a:t>65 %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a:effectLst/>
                          <a:latin typeface="+mj-lt"/>
                          <a:ea typeface="Calibri" panose="020F0502020204030204" pitchFamily="34" charset="0"/>
                          <a:cs typeface="Times New Roman" panose="02020603050405020304" pitchFamily="18" charset="0"/>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a:effectLst/>
                          <a:latin typeface="+mj-lt"/>
                          <a:ea typeface="Calibri" panose="020F0502020204030204" pitchFamily="34" charset="0"/>
                          <a:cs typeface="Times New Roman" panose="02020603050405020304" pitchFamily="18" charset="0"/>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a:effectLst/>
                          <a:latin typeface="+mj-lt"/>
                          <a:ea typeface="Calibri" panose="020F0502020204030204" pitchFamily="34" charset="0"/>
                          <a:cs typeface="Times New Roman" panose="02020603050405020304" pitchFamily="18" charset="0"/>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37504645"/>
                  </a:ext>
                </a:extLst>
              </a:tr>
              <a:tr h="524933">
                <a:tc>
                  <a:txBody>
                    <a:bodyPr/>
                    <a:lstStyle/>
                    <a:p>
                      <a:pPr>
                        <a:lnSpc>
                          <a:spcPct val="107000"/>
                        </a:lnSpc>
                        <a:spcAft>
                          <a:spcPts val="0"/>
                        </a:spcAft>
                      </a:pPr>
                      <a:r>
                        <a:rPr lang="en-US" sz="2000" b="1">
                          <a:effectLst/>
                          <a:latin typeface="+mj-lt"/>
                          <a:ea typeface="Calibri" panose="020F0502020204030204" pitchFamily="34" charset="0"/>
                          <a:cs typeface="Times New Roman" panose="02020603050405020304" pitchFamily="18" charset="0"/>
                        </a:rPr>
                        <a:t>Decision Tree</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a:solidFill>
                            <a:srgbClr val="FF0000"/>
                          </a:solidFill>
                          <a:effectLst/>
                          <a:latin typeface="+mj-lt"/>
                          <a:ea typeface="Calibri" panose="020F0502020204030204" pitchFamily="34" charset="0"/>
                          <a:cs typeface="Times New Roman" panose="02020603050405020304" pitchFamily="18" charset="0"/>
                        </a:rPr>
                        <a:t>56 %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a:solidFill>
                            <a:srgbClr val="FF0000"/>
                          </a:solidFill>
                          <a:effectLst/>
                          <a:latin typeface="+mj-lt"/>
                          <a:ea typeface="Calibri" panose="020F0502020204030204" pitchFamily="34" charset="0"/>
                          <a:cs typeface="Times New Roman" panose="02020603050405020304" pitchFamily="18" charset="0"/>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a:solidFill>
                            <a:srgbClr val="FF0000"/>
                          </a:solidFill>
                          <a:effectLst/>
                          <a:latin typeface="+mj-lt"/>
                          <a:ea typeface="Calibri" panose="020F0502020204030204" pitchFamily="34" charset="0"/>
                          <a:cs typeface="Times New Roman" panose="02020603050405020304" pitchFamily="18" charset="0"/>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a:solidFill>
                            <a:srgbClr val="FF0000"/>
                          </a:solidFill>
                          <a:effectLst/>
                          <a:latin typeface="+mj-lt"/>
                          <a:ea typeface="Calibri" panose="020F0502020204030204" pitchFamily="34" charset="0"/>
                          <a:cs typeface="Times New Roman" panose="02020603050405020304" pitchFamily="18" charset="0"/>
                        </a:rPr>
                        <a:t>58 %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3042658257"/>
                  </a:ext>
                </a:extLst>
              </a:tr>
              <a:tr h="524933">
                <a:tc>
                  <a:txBody>
                    <a:bodyPr/>
                    <a:lstStyle/>
                    <a:p>
                      <a:pPr>
                        <a:lnSpc>
                          <a:spcPct val="107000"/>
                        </a:lnSpc>
                        <a:spcAft>
                          <a:spcPts val="0"/>
                        </a:spcAft>
                      </a:pPr>
                      <a:r>
                        <a:rPr lang="en-US" sz="2000" b="1">
                          <a:effectLst/>
                          <a:latin typeface="+mj-lt"/>
                          <a:ea typeface="Calibri" panose="020F0502020204030204" pitchFamily="34" charset="0"/>
                          <a:cs typeface="Times New Roman" panose="02020603050405020304" pitchFamily="18" charset="0"/>
                        </a:rPr>
                        <a:t>Logistic Regression</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dirty="0">
                          <a:effectLst/>
                          <a:latin typeface="+mj-lt"/>
                          <a:ea typeface="Calibri" panose="020F0502020204030204" pitchFamily="34" charset="0"/>
                          <a:cs typeface="Times New Roman" panose="02020603050405020304" pitchFamily="18" charset="0"/>
                        </a:rPr>
                        <a:t>65 %</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a:effectLst/>
                          <a:latin typeface="+mj-lt"/>
                          <a:ea typeface="Calibri" panose="020F0502020204030204" pitchFamily="34" charset="0"/>
                          <a:cs typeface="Times New Roman" panose="02020603050405020304" pitchFamily="18" charset="0"/>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a:effectLst/>
                          <a:latin typeface="+mj-lt"/>
                          <a:ea typeface="Calibri" panose="020F0502020204030204" pitchFamily="34" charset="0"/>
                          <a:cs typeface="Times New Roman" panose="02020603050405020304" pitchFamily="18" charset="0"/>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US" sz="2000">
                          <a:effectLst/>
                          <a:latin typeface="+mj-lt"/>
                          <a:ea typeface="Calibri" panose="020F0502020204030204" pitchFamily="34" charset="0"/>
                          <a:cs typeface="Times New Roman" panose="02020603050405020304" pitchFamily="18" charset="0"/>
                        </a:rPr>
                        <a:t>67 %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30509331"/>
                  </a:ext>
                </a:extLst>
              </a:tr>
              <a:tr h="524933">
                <a:tc>
                  <a:txBody>
                    <a:bodyPr/>
                    <a:lstStyle/>
                    <a:p>
                      <a:pPr>
                        <a:lnSpc>
                          <a:spcPct val="107000"/>
                        </a:lnSpc>
                        <a:spcAft>
                          <a:spcPts val="0"/>
                        </a:spcAft>
                      </a:pPr>
                      <a:r>
                        <a:rPr lang="en-US" sz="2000" b="1" dirty="0">
                          <a:solidFill>
                            <a:srgbClr val="00B050"/>
                          </a:solidFill>
                          <a:effectLst/>
                          <a:latin typeface="+mj-lt"/>
                          <a:ea typeface="Calibri" panose="020F0502020204030204" pitchFamily="34" charset="0"/>
                          <a:cs typeface="Times New Roman" panose="02020603050405020304" pitchFamily="18" charset="0"/>
                        </a:rPr>
                        <a:t>Multilayer Perceptron</a:t>
                      </a:r>
                      <a:endParaRPr lang="ru-RU" sz="1800" dirty="0">
                        <a:solidFill>
                          <a:srgbClr val="00B050"/>
                        </a:solidFill>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b="1">
                          <a:solidFill>
                            <a:srgbClr val="00B050"/>
                          </a:solidFill>
                          <a:effectLst/>
                          <a:latin typeface="+mj-lt"/>
                          <a:ea typeface="Calibri" panose="020F0502020204030204" pitchFamily="34" charset="0"/>
                          <a:cs typeface="Times New Roman" panose="02020603050405020304" pitchFamily="18" charset="0"/>
                        </a:rPr>
                        <a:t>73 %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b="1">
                          <a:solidFill>
                            <a:srgbClr val="00B050"/>
                          </a:solidFill>
                          <a:effectLst/>
                          <a:latin typeface="+mj-lt"/>
                          <a:ea typeface="Calibri" panose="020F0502020204030204" pitchFamily="34" charset="0"/>
                          <a:cs typeface="Times New Roman" panose="02020603050405020304" pitchFamily="18" charset="0"/>
                        </a:rPr>
                        <a:t>71 %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b="1">
                          <a:solidFill>
                            <a:srgbClr val="00B050"/>
                          </a:solidFill>
                          <a:effectLst/>
                          <a:latin typeface="+mj-lt"/>
                          <a:ea typeface="Calibri" panose="020F0502020204030204" pitchFamily="34" charset="0"/>
                          <a:cs typeface="Times New Roman" panose="02020603050405020304" pitchFamily="18" charset="0"/>
                        </a:rPr>
                        <a:t>83 %</a:t>
                      </a:r>
                      <a:endParaRPr lang="ru-RU" sz="18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nSpc>
                          <a:spcPct val="107000"/>
                        </a:lnSpc>
                        <a:spcAft>
                          <a:spcPts val="0"/>
                        </a:spcAft>
                      </a:pPr>
                      <a:r>
                        <a:rPr lang="en-US" sz="2000" b="1" dirty="0">
                          <a:solidFill>
                            <a:srgbClr val="00B050"/>
                          </a:solidFill>
                          <a:effectLst/>
                          <a:latin typeface="+mj-lt"/>
                          <a:ea typeface="Calibri" panose="020F0502020204030204" pitchFamily="34" charset="0"/>
                          <a:cs typeface="Times New Roman" panose="02020603050405020304" pitchFamily="18" charset="0"/>
                        </a:rPr>
                        <a:t>77 %</a:t>
                      </a:r>
                      <a:endParaRPr lang="ru-RU" sz="1800" dirty="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3804764534"/>
                  </a:ext>
                </a:extLst>
              </a:tr>
            </a:tbl>
          </a:graphicData>
        </a:graphic>
      </p:graphicFrame>
      <p:sp>
        <p:nvSpPr>
          <p:cNvPr id="8" name="Прямоугольник 7">
            <a:extLst>
              <a:ext uri="{FF2B5EF4-FFF2-40B4-BE49-F238E27FC236}">
                <a16:creationId xmlns:a16="http://schemas.microsoft.com/office/drawing/2014/main" id="{B2DC1396-DF4B-4780-9348-00D1ECF99BD2}"/>
              </a:ext>
            </a:extLst>
          </p:cNvPr>
          <p:cNvSpPr/>
          <p:nvPr/>
        </p:nvSpPr>
        <p:spPr>
          <a:xfrm>
            <a:off x="4689859" y="1484422"/>
            <a:ext cx="9930381" cy="369332"/>
          </a:xfrm>
          <a:prstGeom prst="rect">
            <a:avLst/>
          </a:prstGeom>
        </p:spPr>
        <p:txBody>
          <a:bodyPr wrap="square">
            <a:spAutoFit/>
          </a:bodyPr>
          <a:lstStyle/>
          <a:p>
            <a:r>
              <a:rPr lang="en-US" b="1" dirty="0"/>
              <a:t>whether the crime rate of a city is higher than the median?</a:t>
            </a:r>
            <a:endParaRPr lang="ru-RU" b="1" dirty="0"/>
          </a:p>
        </p:txBody>
      </p:sp>
      <p:sp>
        <p:nvSpPr>
          <p:cNvPr id="9" name="Номер слайда 8">
            <a:extLst>
              <a:ext uri="{FF2B5EF4-FFF2-40B4-BE49-F238E27FC236}">
                <a16:creationId xmlns:a16="http://schemas.microsoft.com/office/drawing/2014/main" id="{C739BE17-76F2-4459-9735-EACE597922DA}"/>
              </a:ext>
            </a:extLst>
          </p:cNvPr>
          <p:cNvSpPr>
            <a:spLocks noGrp="1"/>
          </p:cNvSpPr>
          <p:nvPr>
            <p:ph type="sldNum" sz="quarter" idx="12"/>
          </p:nvPr>
        </p:nvSpPr>
        <p:spPr/>
        <p:txBody>
          <a:bodyPr/>
          <a:lstStyle/>
          <a:p>
            <a:fld id="{C9F0CC96-A751-4384-A8D9-FB3EC44DCCF2}" type="slidenum">
              <a:rPr lang="ru-RU" smtClean="0"/>
              <a:t>11</a:t>
            </a:fld>
            <a:endParaRPr lang="ru-RU"/>
          </a:p>
        </p:txBody>
      </p:sp>
    </p:spTree>
    <p:extLst>
      <p:ext uri="{BB962C8B-B14F-4D97-AF65-F5344CB8AC3E}">
        <p14:creationId xmlns:p14="http://schemas.microsoft.com/office/powerpoint/2010/main" val="37285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C3BA8-9CA6-4D6F-9D3E-0759AB2B20A8}"/>
              </a:ext>
            </a:extLst>
          </p:cNvPr>
          <p:cNvSpPr>
            <a:spLocks noGrp="1"/>
          </p:cNvSpPr>
          <p:nvPr>
            <p:ph type="title"/>
          </p:nvPr>
        </p:nvSpPr>
        <p:spPr/>
        <p:txBody>
          <a:bodyPr/>
          <a:lstStyle/>
          <a:p>
            <a:r>
              <a:rPr lang="en-US" b="1" dirty="0"/>
              <a:t>ROC CURVE</a:t>
            </a:r>
            <a:endParaRPr lang="ru-RU" b="1" dirty="0"/>
          </a:p>
        </p:txBody>
      </p:sp>
      <p:pic>
        <p:nvPicPr>
          <p:cNvPr id="9" name="Рисунок 8">
            <a:extLst>
              <a:ext uri="{FF2B5EF4-FFF2-40B4-BE49-F238E27FC236}">
                <a16:creationId xmlns:a16="http://schemas.microsoft.com/office/drawing/2014/main" id="{D2FB9202-D81B-49E8-BF23-74964D2B0E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1277" y="1853754"/>
            <a:ext cx="7689246" cy="4952381"/>
          </a:xfrm>
          <a:prstGeom prst="rect">
            <a:avLst/>
          </a:prstGeom>
          <a:noFill/>
          <a:ln w="12700">
            <a:solidFill>
              <a:srgbClr val="C00000"/>
            </a:solidFill>
          </a:ln>
        </p:spPr>
      </p:pic>
      <p:sp>
        <p:nvSpPr>
          <p:cNvPr id="5" name="TextBox 4">
            <a:extLst>
              <a:ext uri="{FF2B5EF4-FFF2-40B4-BE49-F238E27FC236}">
                <a16:creationId xmlns:a16="http://schemas.microsoft.com/office/drawing/2014/main" id="{D440F958-6FAE-46B3-8450-B216A7399C80}"/>
              </a:ext>
            </a:extLst>
          </p:cNvPr>
          <p:cNvSpPr txBox="1"/>
          <p:nvPr/>
        </p:nvSpPr>
        <p:spPr>
          <a:xfrm rot="16200000">
            <a:off x="1137920" y="3545840"/>
            <a:ext cx="2245360" cy="369332"/>
          </a:xfrm>
          <a:prstGeom prst="rect">
            <a:avLst/>
          </a:prstGeom>
          <a:noFill/>
        </p:spPr>
        <p:txBody>
          <a:bodyPr wrap="square" rtlCol="0">
            <a:spAutoFit/>
          </a:bodyPr>
          <a:lstStyle/>
          <a:p>
            <a:r>
              <a:rPr lang="en-US" dirty="0"/>
              <a:t>True positive rate</a:t>
            </a:r>
            <a:endParaRPr lang="ru-RU" dirty="0"/>
          </a:p>
        </p:txBody>
      </p:sp>
      <p:sp>
        <p:nvSpPr>
          <p:cNvPr id="12" name="TextBox 11">
            <a:extLst>
              <a:ext uri="{FF2B5EF4-FFF2-40B4-BE49-F238E27FC236}">
                <a16:creationId xmlns:a16="http://schemas.microsoft.com/office/drawing/2014/main" id="{B1FAF9F7-6F48-4A8E-B692-6562D3C5B858}"/>
              </a:ext>
            </a:extLst>
          </p:cNvPr>
          <p:cNvSpPr txBox="1"/>
          <p:nvPr/>
        </p:nvSpPr>
        <p:spPr>
          <a:xfrm>
            <a:off x="5994400" y="6258466"/>
            <a:ext cx="2245360" cy="369332"/>
          </a:xfrm>
          <a:prstGeom prst="rect">
            <a:avLst/>
          </a:prstGeom>
          <a:noFill/>
        </p:spPr>
        <p:txBody>
          <a:bodyPr wrap="square" rtlCol="0">
            <a:spAutoFit/>
          </a:bodyPr>
          <a:lstStyle/>
          <a:p>
            <a:r>
              <a:rPr lang="en-US" dirty="0"/>
              <a:t>False positive rate</a:t>
            </a:r>
            <a:endParaRPr lang="ru-RU" dirty="0"/>
          </a:p>
        </p:txBody>
      </p:sp>
      <p:sp>
        <p:nvSpPr>
          <p:cNvPr id="6" name="Номер слайда 5">
            <a:extLst>
              <a:ext uri="{FF2B5EF4-FFF2-40B4-BE49-F238E27FC236}">
                <a16:creationId xmlns:a16="http://schemas.microsoft.com/office/drawing/2014/main" id="{85506571-ECF6-4DEA-AEF2-C6C9260AA53C}"/>
              </a:ext>
            </a:extLst>
          </p:cNvPr>
          <p:cNvSpPr>
            <a:spLocks noGrp="1"/>
          </p:cNvSpPr>
          <p:nvPr>
            <p:ph type="sldNum" sz="quarter" idx="12"/>
          </p:nvPr>
        </p:nvSpPr>
        <p:spPr/>
        <p:txBody>
          <a:bodyPr/>
          <a:lstStyle/>
          <a:p>
            <a:fld id="{C9F0CC96-A751-4384-A8D9-FB3EC44DCCF2}" type="slidenum">
              <a:rPr lang="ru-RU" smtClean="0"/>
              <a:t>12</a:t>
            </a:fld>
            <a:endParaRPr lang="ru-RU"/>
          </a:p>
        </p:txBody>
      </p:sp>
    </p:spTree>
    <p:extLst>
      <p:ext uri="{BB962C8B-B14F-4D97-AF65-F5344CB8AC3E}">
        <p14:creationId xmlns:p14="http://schemas.microsoft.com/office/powerpoint/2010/main" val="212430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A7983A-7218-4221-819F-1B823FB8F363}"/>
              </a:ext>
            </a:extLst>
          </p:cNvPr>
          <p:cNvSpPr>
            <a:spLocks noGrp="1"/>
          </p:cNvSpPr>
          <p:nvPr>
            <p:ph type="title"/>
          </p:nvPr>
        </p:nvSpPr>
        <p:spPr/>
        <p:txBody>
          <a:bodyPr/>
          <a:lstStyle/>
          <a:p>
            <a:r>
              <a:rPr lang="en-US" b="1" dirty="0"/>
              <a:t>Conclusion &amp; Future directions</a:t>
            </a:r>
            <a:endParaRPr lang="ru-RU" dirty="0"/>
          </a:p>
        </p:txBody>
      </p:sp>
      <p:sp>
        <p:nvSpPr>
          <p:cNvPr id="3" name="Объект 2">
            <a:extLst>
              <a:ext uri="{FF2B5EF4-FFF2-40B4-BE49-F238E27FC236}">
                <a16:creationId xmlns:a16="http://schemas.microsoft.com/office/drawing/2014/main" id="{3100C4B2-3D29-4DF9-8C6E-0B2409E343A2}"/>
              </a:ext>
            </a:extLst>
          </p:cNvPr>
          <p:cNvSpPr>
            <a:spLocks noGrp="1"/>
          </p:cNvSpPr>
          <p:nvPr>
            <p:ph idx="1"/>
          </p:nvPr>
        </p:nvSpPr>
        <p:spPr>
          <a:xfrm>
            <a:off x="985520" y="2015732"/>
            <a:ext cx="10820399" cy="4374908"/>
          </a:xfrm>
        </p:spPr>
        <p:txBody>
          <a:bodyPr>
            <a:normAutofit lnSpcReduction="10000"/>
          </a:bodyPr>
          <a:lstStyle/>
          <a:p>
            <a:pPr marL="0" indent="0">
              <a:buNone/>
            </a:pPr>
            <a:r>
              <a:rPr lang="en-US" sz="2400" dirty="0"/>
              <a:t>Despite the fact that so far only a small exploration work has been carried out in this area of the research, I dare to formulate the following conclusion.</a:t>
            </a:r>
            <a:endParaRPr lang="ru-RU" sz="2400" dirty="0"/>
          </a:p>
          <a:p>
            <a:r>
              <a:rPr lang="en-US" sz="2400" dirty="0"/>
              <a:t>Based on the results obtained, it should be recommended to invest in low-cost sports facilities for the long-term sustainable development of their city.</a:t>
            </a:r>
            <a:endParaRPr lang="ru-RU" sz="2400" dirty="0"/>
          </a:p>
          <a:p>
            <a:r>
              <a:rPr lang="en-US" sz="2400" dirty="0"/>
              <a:t>Thus, I think that the initial phase of this study presented here gives showed the promise of this study. It can be continued to produce more reasonable results. </a:t>
            </a:r>
            <a:endParaRPr lang="ru-RU" sz="2400" dirty="0"/>
          </a:p>
          <a:p>
            <a:r>
              <a:rPr lang="en-US" sz="2400" dirty="0"/>
              <a:t>In the future, the study can be significantly deepened by expanding the sample of output data, using not only the number of institutions but also their rating, as well as the division of crime statistics by age categories.</a:t>
            </a:r>
            <a:endParaRPr lang="ru-RU" sz="2400" dirty="0"/>
          </a:p>
        </p:txBody>
      </p:sp>
      <p:sp>
        <p:nvSpPr>
          <p:cNvPr id="4" name="Номер слайда 3">
            <a:extLst>
              <a:ext uri="{FF2B5EF4-FFF2-40B4-BE49-F238E27FC236}">
                <a16:creationId xmlns:a16="http://schemas.microsoft.com/office/drawing/2014/main" id="{067288BB-9E21-4136-BA7E-303200B840BC}"/>
              </a:ext>
            </a:extLst>
          </p:cNvPr>
          <p:cNvSpPr>
            <a:spLocks noGrp="1"/>
          </p:cNvSpPr>
          <p:nvPr>
            <p:ph type="sldNum" sz="quarter" idx="12"/>
          </p:nvPr>
        </p:nvSpPr>
        <p:spPr/>
        <p:txBody>
          <a:bodyPr/>
          <a:lstStyle/>
          <a:p>
            <a:fld id="{C9F0CC96-A751-4384-A8D9-FB3EC44DCCF2}" type="slidenum">
              <a:rPr lang="ru-RU" smtClean="0"/>
              <a:t>13</a:t>
            </a:fld>
            <a:endParaRPr lang="ru-RU"/>
          </a:p>
        </p:txBody>
      </p:sp>
    </p:spTree>
    <p:extLst>
      <p:ext uri="{BB962C8B-B14F-4D97-AF65-F5344CB8AC3E}">
        <p14:creationId xmlns:p14="http://schemas.microsoft.com/office/powerpoint/2010/main" val="152048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EE1181-9FB7-4CCD-9B91-CDDCBD64314D}"/>
              </a:ext>
            </a:extLst>
          </p:cNvPr>
          <p:cNvSpPr>
            <a:spLocks noGrp="1"/>
          </p:cNvSpPr>
          <p:nvPr>
            <p:ph type="title"/>
          </p:nvPr>
        </p:nvSpPr>
        <p:spPr/>
        <p:txBody>
          <a:bodyPr/>
          <a:lstStyle/>
          <a:p>
            <a:r>
              <a:rPr lang="en-US" b="1" dirty="0"/>
              <a:t>Introduction</a:t>
            </a:r>
            <a:br>
              <a:rPr lang="ru-RU" dirty="0"/>
            </a:br>
            <a:endParaRPr lang="ru-RU" dirty="0"/>
          </a:p>
        </p:txBody>
      </p:sp>
      <p:sp>
        <p:nvSpPr>
          <p:cNvPr id="3" name="Объект 2">
            <a:extLst>
              <a:ext uri="{FF2B5EF4-FFF2-40B4-BE49-F238E27FC236}">
                <a16:creationId xmlns:a16="http://schemas.microsoft.com/office/drawing/2014/main" id="{9FEA1525-E8E1-4A65-95F8-897ED39733A8}"/>
              </a:ext>
            </a:extLst>
          </p:cNvPr>
          <p:cNvSpPr>
            <a:spLocks noGrp="1"/>
          </p:cNvSpPr>
          <p:nvPr>
            <p:ph idx="1"/>
          </p:nvPr>
        </p:nvSpPr>
        <p:spPr>
          <a:xfrm>
            <a:off x="1451579" y="2015732"/>
            <a:ext cx="9603275" cy="3793941"/>
          </a:xfrm>
        </p:spPr>
        <p:txBody>
          <a:bodyPr>
            <a:normAutofit lnSpcReduction="10000"/>
          </a:bodyPr>
          <a:lstStyle/>
          <a:p>
            <a:pPr marL="0" indent="0">
              <a:buNone/>
            </a:pPr>
            <a:r>
              <a:rPr lang="en-US" dirty="0"/>
              <a:t>Sport can attract people and help them solve a number of problems that push them into crime:</a:t>
            </a:r>
            <a:endParaRPr lang="ru-RU" dirty="0"/>
          </a:p>
          <a:p>
            <a:pPr lvl="0"/>
            <a:r>
              <a:rPr lang="en-US" dirty="0"/>
              <a:t>Developing self-regulating and problem-solving abilities as a result of developing skills needed to sport activity.</a:t>
            </a:r>
            <a:endParaRPr lang="ru-RU" dirty="0"/>
          </a:p>
          <a:p>
            <a:pPr lvl="0"/>
            <a:r>
              <a:rPr lang="en-US" dirty="0"/>
              <a:t>Adventurous sport can satisfy the thirst for risk.</a:t>
            </a:r>
            <a:endParaRPr lang="ru-RU" dirty="0"/>
          </a:p>
          <a:p>
            <a:pPr lvl="0"/>
            <a:r>
              <a:rPr lang="en-US" dirty="0"/>
              <a:t>Sport helps people to socialize, playing sport, a person turns into a group, also can find friends and mentors, who provide positive role models.</a:t>
            </a:r>
            <a:endParaRPr lang="ru-RU" dirty="0"/>
          </a:p>
          <a:p>
            <a:pPr marL="0" indent="0">
              <a:buNone/>
            </a:pPr>
            <a:r>
              <a:rPr lang="en-US" dirty="0"/>
              <a:t>I wanted to show that sports venues, such as sports fields, swimming pools, sports schools, can reduce crime in the city. </a:t>
            </a:r>
            <a:endParaRPr lang="ru-RU" dirty="0"/>
          </a:p>
        </p:txBody>
      </p:sp>
      <p:sp>
        <p:nvSpPr>
          <p:cNvPr id="4" name="Номер слайда 3">
            <a:extLst>
              <a:ext uri="{FF2B5EF4-FFF2-40B4-BE49-F238E27FC236}">
                <a16:creationId xmlns:a16="http://schemas.microsoft.com/office/drawing/2014/main" id="{8B0898C0-A31C-4253-8A45-3E1DF66B2933}"/>
              </a:ext>
            </a:extLst>
          </p:cNvPr>
          <p:cNvSpPr>
            <a:spLocks noGrp="1"/>
          </p:cNvSpPr>
          <p:nvPr>
            <p:ph type="sldNum" sz="quarter" idx="12"/>
          </p:nvPr>
        </p:nvSpPr>
        <p:spPr/>
        <p:txBody>
          <a:bodyPr/>
          <a:lstStyle/>
          <a:p>
            <a:fld id="{C9F0CC96-A751-4384-A8D9-FB3EC44DCCF2}" type="slidenum">
              <a:rPr lang="ru-RU" smtClean="0"/>
              <a:t>2</a:t>
            </a:fld>
            <a:endParaRPr lang="ru-RU"/>
          </a:p>
        </p:txBody>
      </p:sp>
    </p:spTree>
    <p:extLst>
      <p:ext uri="{BB962C8B-B14F-4D97-AF65-F5344CB8AC3E}">
        <p14:creationId xmlns:p14="http://schemas.microsoft.com/office/powerpoint/2010/main" val="34692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95C9C7-EF45-4CC2-BEDF-653CD8B6A2B9}"/>
              </a:ext>
            </a:extLst>
          </p:cNvPr>
          <p:cNvSpPr>
            <a:spLocks noGrp="1"/>
          </p:cNvSpPr>
          <p:nvPr>
            <p:ph type="title"/>
          </p:nvPr>
        </p:nvSpPr>
        <p:spPr/>
        <p:txBody>
          <a:bodyPr/>
          <a:lstStyle/>
          <a:p>
            <a:r>
              <a:rPr lang="en-US" b="1" dirty="0"/>
              <a:t>Data acquisition</a:t>
            </a:r>
            <a:endParaRPr lang="ru-RU" b="1" dirty="0"/>
          </a:p>
        </p:txBody>
      </p:sp>
      <p:sp>
        <p:nvSpPr>
          <p:cNvPr id="3" name="Объект 2">
            <a:extLst>
              <a:ext uri="{FF2B5EF4-FFF2-40B4-BE49-F238E27FC236}">
                <a16:creationId xmlns:a16="http://schemas.microsoft.com/office/drawing/2014/main" id="{ADF9C202-B43A-43E7-A5A1-8D77CBBFEC10}"/>
              </a:ext>
            </a:extLst>
          </p:cNvPr>
          <p:cNvSpPr>
            <a:spLocks noGrp="1"/>
          </p:cNvSpPr>
          <p:nvPr>
            <p:ph idx="1"/>
          </p:nvPr>
        </p:nvSpPr>
        <p:spPr/>
        <p:txBody>
          <a:bodyPr>
            <a:normAutofit/>
          </a:bodyPr>
          <a:lstStyle/>
          <a:p>
            <a:r>
              <a:rPr lang="en-US" dirty="0"/>
              <a:t>The data about sports venues of a city from </a:t>
            </a:r>
            <a:r>
              <a:rPr lang="en-US" b="1" dirty="0"/>
              <a:t>4sq</a:t>
            </a:r>
            <a:r>
              <a:rPr lang="en-US" dirty="0"/>
              <a:t> [</a:t>
            </a:r>
            <a:r>
              <a:rPr lang="en-US" u="sng" dirty="0">
                <a:solidFill>
                  <a:srgbClr val="663366"/>
                </a:solidFill>
                <a:hlinkClick r:id="rId2"/>
              </a:rPr>
              <a:t>foursquare.com</a:t>
            </a:r>
            <a:r>
              <a:rPr lang="en-US" u="sng" dirty="0"/>
              <a:t>]</a:t>
            </a:r>
            <a:endParaRPr lang="ru-RU" dirty="0"/>
          </a:p>
          <a:p>
            <a:r>
              <a:rPr lang="en-US" dirty="0"/>
              <a:t>The data about crime rates by cities from </a:t>
            </a:r>
            <a:r>
              <a:rPr lang="en-US" b="1" dirty="0"/>
              <a:t>Wiki</a:t>
            </a:r>
            <a:r>
              <a:rPr lang="en-US" dirty="0"/>
              <a:t> [</a:t>
            </a:r>
            <a:r>
              <a:rPr lang="en-US" u="sng" dirty="0">
                <a:hlinkClick r:id="rId3"/>
              </a:rPr>
              <a:t>en.wikipedia.org/wiki/List_of_United_States_cities_by_crime_rate</a:t>
            </a:r>
            <a:r>
              <a:rPr lang="en-US" dirty="0"/>
              <a:t>.]</a:t>
            </a:r>
            <a:endParaRPr lang="ru-RU" dirty="0"/>
          </a:p>
          <a:p>
            <a:r>
              <a:rPr lang="en-US" dirty="0"/>
              <a:t>Translation the-state-name + city-name from </a:t>
            </a:r>
            <a:r>
              <a:rPr lang="en-US" b="1" dirty="0" err="1"/>
              <a:t>GeoPy</a:t>
            </a:r>
            <a:r>
              <a:rPr lang="en-US" dirty="0"/>
              <a:t> [</a:t>
            </a:r>
            <a:r>
              <a:rPr lang="en-US" dirty="0">
                <a:hlinkClick r:id="rId4"/>
              </a:rPr>
              <a:t>github.com/geopy/geopy</a:t>
            </a:r>
            <a:r>
              <a:rPr lang="en-US" dirty="0"/>
              <a:t>]</a:t>
            </a:r>
            <a:endParaRPr lang="ru-RU" dirty="0"/>
          </a:p>
        </p:txBody>
      </p:sp>
      <p:sp>
        <p:nvSpPr>
          <p:cNvPr id="6" name="Номер слайда 5">
            <a:extLst>
              <a:ext uri="{FF2B5EF4-FFF2-40B4-BE49-F238E27FC236}">
                <a16:creationId xmlns:a16="http://schemas.microsoft.com/office/drawing/2014/main" id="{05D41CCB-F1C5-45C4-AB94-BA1C3853ECBF}"/>
              </a:ext>
            </a:extLst>
          </p:cNvPr>
          <p:cNvSpPr>
            <a:spLocks noGrp="1"/>
          </p:cNvSpPr>
          <p:nvPr>
            <p:ph type="sldNum" sz="quarter" idx="12"/>
          </p:nvPr>
        </p:nvSpPr>
        <p:spPr/>
        <p:txBody>
          <a:bodyPr/>
          <a:lstStyle/>
          <a:p>
            <a:fld id="{C9F0CC96-A751-4384-A8D9-FB3EC44DCCF2}" type="slidenum">
              <a:rPr lang="ru-RU" smtClean="0"/>
              <a:t>3</a:t>
            </a:fld>
            <a:endParaRPr lang="ru-RU"/>
          </a:p>
        </p:txBody>
      </p:sp>
    </p:spTree>
    <p:extLst>
      <p:ext uri="{BB962C8B-B14F-4D97-AF65-F5344CB8AC3E}">
        <p14:creationId xmlns:p14="http://schemas.microsoft.com/office/powerpoint/2010/main" val="370137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39005C-C5F7-4085-B16D-C2D9CA912FF5}"/>
              </a:ext>
            </a:extLst>
          </p:cNvPr>
          <p:cNvSpPr>
            <a:spLocks noGrp="1"/>
          </p:cNvSpPr>
          <p:nvPr>
            <p:ph type="title"/>
          </p:nvPr>
        </p:nvSpPr>
        <p:spPr/>
        <p:txBody>
          <a:bodyPr/>
          <a:lstStyle/>
          <a:p>
            <a:r>
              <a:rPr lang="en-US" b="1" dirty="0"/>
              <a:t>Data CLEANING</a:t>
            </a:r>
            <a:endParaRPr lang="ru-RU" dirty="0"/>
          </a:p>
        </p:txBody>
      </p:sp>
      <p:sp>
        <p:nvSpPr>
          <p:cNvPr id="3" name="Объект 2">
            <a:extLst>
              <a:ext uri="{FF2B5EF4-FFF2-40B4-BE49-F238E27FC236}">
                <a16:creationId xmlns:a16="http://schemas.microsoft.com/office/drawing/2014/main" id="{EF628082-5B13-4AC8-A0AD-326810D5BC5D}"/>
              </a:ext>
            </a:extLst>
          </p:cNvPr>
          <p:cNvSpPr>
            <a:spLocks noGrp="1"/>
          </p:cNvSpPr>
          <p:nvPr>
            <p:ph idx="1"/>
          </p:nvPr>
        </p:nvSpPr>
        <p:spPr/>
        <p:txBody>
          <a:bodyPr/>
          <a:lstStyle/>
          <a:p>
            <a:r>
              <a:rPr lang="en-US" dirty="0"/>
              <a:t>Drop rows (cities) with gaps in the table of crime statistical.</a:t>
            </a:r>
            <a:endParaRPr lang="ru-RU" dirty="0"/>
          </a:p>
          <a:p>
            <a:r>
              <a:rPr lang="en-US" dirty="0"/>
              <a:t>Limit the research to cities with a population of up to 500 thousand.</a:t>
            </a:r>
          </a:p>
          <a:p>
            <a:r>
              <a:rPr lang="en-US" dirty="0"/>
              <a:t>Drop cities with too little data about sports venues.</a:t>
            </a:r>
            <a:endParaRPr lang="ru-RU" dirty="0"/>
          </a:p>
          <a:p>
            <a:endParaRPr lang="en-US" dirty="0"/>
          </a:p>
          <a:p>
            <a:r>
              <a:rPr lang="en-US" b="1" dirty="0"/>
              <a:t>Features</a:t>
            </a:r>
            <a:r>
              <a:rPr lang="en-US" dirty="0"/>
              <a:t>: city population and numbers of sports venues by categories per inhabitant.</a:t>
            </a:r>
          </a:p>
          <a:p>
            <a:r>
              <a:rPr lang="en-US" b="1" dirty="0"/>
              <a:t>Target</a:t>
            </a:r>
            <a:r>
              <a:rPr lang="en-US" dirty="0"/>
              <a:t>: whether the crime rate of a city is higher than the median?</a:t>
            </a:r>
            <a:endParaRPr lang="ru-RU" dirty="0"/>
          </a:p>
        </p:txBody>
      </p:sp>
      <p:sp>
        <p:nvSpPr>
          <p:cNvPr id="4" name="Номер слайда 3">
            <a:extLst>
              <a:ext uri="{FF2B5EF4-FFF2-40B4-BE49-F238E27FC236}">
                <a16:creationId xmlns:a16="http://schemas.microsoft.com/office/drawing/2014/main" id="{2EA7D0A3-BC61-4619-9F4D-EC804B98DA9F}"/>
              </a:ext>
            </a:extLst>
          </p:cNvPr>
          <p:cNvSpPr>
            <a:spLocks noGrp="1"/>
          </p:cNvSpPr>
          <p:nvPr>
            <p:ph type="sldNum" sz="quarter" idx="12"/>
          </p:nvPr>
        </p:nvSpPr>
        <p:spPr/>
        <p:txBody>
          <a:bodyPr/>
          <a:lstStyle/>
          <a:p>
            <a:fld id="{C9F0CC96-A751-4384-A8D9-FB3EC44DCCF2}" type="slidenum">
              <a:rPr lang="ru-RU" smtClean="0"/>
              <a:t>4</a:t>
            </a:fld>
            <a:endParaRPr lang="ru-RU"/>
          </a:p>
        </p:txBody>
      </p:sp>
    </p:spTree>
    <p:extLst>
      <p:ext uri="{BB962C8B-B14F-4D97-AF65-F5344CB8AC3E}">
        <p14:creationId xmlns:p14="http://schemas.microsoft.com/office/powerpoint/2010/main" val="202760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FB6D30-0494-4476-971E-04CBA87B4CBB}"/>
              </a:ext>
            </a:extLst>
          </p:cNvPr>
          <p:cNvSpPr>
            <a:spLocks noGrp="1"/>
          </p:cNvSpPr>
          <p:nvPr>
            <p:ph type="title"/>
          </p:nvPr>
        </p:nvSpPr>
        <p:spPr/>
        <p:txBody>
          <a:bodyPr/>
          <a:lstStyle/>
          <a:p>
            <a:r>
              <a:rPr lang="en-US" b="1" dirty="0"/>
              <a:t>Histogram of Crime Rate</a:t>
            </a:r>
            <a:endParaRPr lang="ru-RU" b="1" dirty="0"/>
          </a:p>
        </p:txBody>
      </p:sp>
      <p:pic>
        <p:nvPicPr>
          <p:cNvPr id="4" name="Объект 3">
            <a:extLst>
              <a:ext uri="{FF2B5EF4-FFF2-40B4-BE49-F238E27FC236}">
                <a16:creationId xmlns:a16="http://schemas.microsoft.com/office/drawing/2014/main" id="{00EFE2D2-5F5E-4EA5-B838-98E5F867956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9164" y="1894394"/>
            <a:ext cx="7333672" cy="4896000"/>
          </a:xfrm>
          <a:prstGeom prst="rect">
            <a:avLst/>
          </a:prstGeom>
          <a:noFill/>
          <a:ln w="12700">
            <a:solidFill>
              <a:srgbClr val="C00000"/>
            </a:solidFill>
          </a:ln>
        </p:spPr>
      </p:pic>
      <p:sp>
        <p:nvSpPr>
          <p:cNvPr id="5" name="Номер слайда 4">
            <a:extLst>
              <a:ext uri="{FF2B5EF4-FFF2-40B4-BE49-F238E27FC236}">
                <a16:creationId xmlns:a16="http://schemas.microsoft.com/office/drawing/2014/main" id="{DD575AF2-6CE9-4D80-B359-E58D4095B6B9}"/>
              </a:ext>
            </a:extLst>
          </p:cNvPr>
          <p:cNvSpPr>
            <a:spLocks noGrp="1"/>
          </p:cNvSpPr>
          <p:nvPr>
            <p:ph type="sldNum" sz="quarter" idx="12"/>
          </p:nvPr>
        </p:nvSpPr>
        <p:spPr/>
        <p:txBody>
          <a:bodyPr/>
          <a:lstStyle/>
          <a:p>
            <a:fld id="{C9F0CC96-A751-4384-A8D9-FB3EC44DCCF2}" type="slidenum">
              <a:rPr lang="ru-RU" smtClean="0"/>
              <a:t>5</a:t>
            </a:fld>
            <a:endParaRPr lang="ru-RU"/>
          </a:p>
        </p:txBody>
      </p:sp>
    </p:spTree>
    <p:extLst>
      <p:ext uri="{BB962C8B-B14F-4D97-AF65-F5344CB8AC3E}">
        <p14:creationId xmlns:p14="http://schemas.microsoft.com/office/powerpoint/2010/main" val="42189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FB6D30-0494-4476-971E-04CBA87B4CBB}"/>
              </a:ext>
            </a:extLst>
          </p:cNvPr>
          <p:cNvSpPr>
            <a:spLocks noGrp="1"/>
          </p:cNvSpPr>
          <p:nvPr>
            <p:ph type="title"/>
          </p:nvPr>
        </p:nvSpPr>
        <p:spPr/>
        <p:txBody>
          <a:bodyPr/>
          <a:lstStyle/>
          <a:p>
            <a:r>
              <a:rPr lang="en-US" b="1" dirty="0"/>
              <a:t>Histogram of Number of sports venues per inhabitant</a:t>
            </a:r>
            <a:endParaRPr lang="ru-RU" b="1" dirty="0"/>
          </a:p>
        </p:txBody>
      </p:sp>
      <p:sp>
        <p:nvSpPr>
          <p:cNvPr id="5" name="Объект 4">
            <a:extLst>
              <a:ext uri="{FF2B5EF4-FFF2-40B4-BE49-F238E27FC236}">
                <a16:creationId xmlns:a16="http://schemas.microsoft.com/office/drawing/2014/main" id="{9FBD3FE3-D95D-4D20-B485-E455318E7F55}"/>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61A67ABA-11C8-46A9-BDB6-E4EB9A3BE4F5}"/>
              </a:ext>
            </a:extLst>
          </p:cNvPr>
          <p:cNvPicPr>
            <a:picLocks noChangeAspect="1"/>
          </p:cNvPicPr>
          <p:nvPr/>
        </p:nvPicPr>
        <p:blipFill>
          <a:blip r:embed="rId2"/>
          <a:stretch>
            <a:fillRect/>
          </a:stretch>
        </p:blipFill>
        <p:spPr>
          <a:xfrm>
            <a:off x="1484827" y="1894394"/>
            <a:ext cx="9536778" cy="4140000"/>
          </a:xfrm>
          <a:prstGeom prst="rect">
            <a:avLst/>
          </a:prstGeom>
          <a:ln w="12700">
            <a:solidFill>
              <a:srgbClr val="C00000"/>
            </a:solidFill>
          </a:ln>
        </p:spPr>
      </p:pic>
      <p:sp>
        <p:nvSpPr>
          <p:cNvPr id="8" name="Номер слайда 7">
            <a:extLst>
              <a:ext uri="{FF2B5EF4-FFF2-40B4-BE49-F238E27FC236}">
                <a16:creationId xmlns:a16="http://schemas.microsoft.com/office/drawing/2014/main" id="{6989B543-C376-4C03-9884-8AEF03F7CFD8}"/>
              </a:ext>
            </a:extLst>
          </p:cNvPr>
          <p:cNvSpPr>
            <a:spLocks noGrp="1"/>
          </p:cNvSpPr>
          <p:nvPr>
            <p:ph type="sldNum" sz="quarter" idx="12"/>
          </p:nvPr>
        </p:nvSpPr>
        <p:spPr/>
        <p:txBody>
          <a:bodyPr/>
          <a:lstStyle/>
          <a:p>
            <a:fld id="{C9F0CC96-A751-4384-A8D9-FB3EC44DCCF2}" type="slidenum">
              <a:rPr lang="ru-RU" smtClean="0"/>
              <a:t>6</a:t>
            </a:fld>
            <a:endParaRPr lang="ru-RU"/>
          </a:p>
        </p:txBody>
      </p:sp>
    </p:spTree>
    <p:extLst>
      <p:ext uri="{BB962C8B-B14F-4D97-AF65-F5344CB8AC3E}">
        <p14:creationId xmlns:p14="http://schemas.microsoft.com/office/powerpoint/2010/main" val="336680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7CE3D5-0527-46DF-8782-C202513BD389}"/>
              </a:ext>
            </a:extLst>
          </p:cNvPr>
          <p:cNvSpPr>
            <a:spLocks noGrp="1"/>
          </p:cNvSpPr>
          <p:nvPr>
            <p:ph type="title"/>
          </p:nvPr>
        </p:nvSpPr>
        <p:spPr/>
        <p:txBody>
          <a:bodyPr/>
          <a:lstStyle/>
          <a:p>
            <a:r>
              <a:rPr lang="en-US" b="1" dirty="0"/>
              <a:t>BOXES OF SPORTS VENUE STATISTIC</a:t>
            </a:r>
            <a:endParaRPr lang="ru-RU" b="1" dirty="0"/>
          </a:p>
        </p:txBody>
      </p:sp>
      <p:pic>
        <p:nvPicPr>
          <p:cNvPr id="6" name="Рисунок 5">
            <a:extLst>
              <a:ext uri="{FF2B5EF4-FFF2-40B4-BE49-F238E27FC236}">
                <a16:creationId xmlns:a16="http://schemas.microsoft.com/office/drawing/2014/main" id="{A6D5963A-F448-45A4-A631-5FD9094B43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4760" y="1872226"/>
            <a:ext cx="6650094" cy="4765351"/>
          </a:xfrm>
          <a:prstGeom prst="rect">
            <a:avLst/>
          </a:prstGeom>
          <a:noFill/>
          <a:ln w="12700">
            <a:solidFill>
              <a:srgbClr val="C00000"/>
            </a:solidFill>
          </a:ln>
        </p:spPr>
      </p:pic>
      <p:pic>
        <p:nvPicPr>
          <p:cNvPr id="9" name="Рисунок 8">
            <a:extLst>
              <a:ext uri="{FF2B5EF4-FFF2-40B4-BE49-F238E27FC236}">
                <a16:creationId xmlns:a16="http://schemas.microsoft.com/office/drawing/2014/main" id="{B44A2166-7449-4561-BCEC-A451553CEE0A}"/>
              </a:ext>
            </a:extLst>
          </p:cNvPr>
          <p:cNvPicPr>
            <a:picLocks noChangeAspect="1"/>
          </p:cNvPicPr>
          <p:nvPr/>
        </p:nvPicPr>
        <p:blipFill>
          <a:blip r:embed="rId3"/>
          <a:stretch>
            <a:fillRect/>
          </a:stretch>
        </p:blipFill>
        <p:spPr>
          <a:xfrm>
            <a:off x="1451579" y="1886424"/>
            <a:ext cx="1861272" cy="3967828"/>
          </a:xfrm>
          <a:prstGeom prst="rect">
            <a:avLst/>
          </a:prstGeom>
          <a:ln w="12700">
            <a:solidFill>
              <a:srgbClr val="C00000"/>
            </a:solidFill>
          </a:ln>
        </p:spPr>
      </p:pic>
      <p:sp>
        <p:nvSpPr>
          <p:cNvPr id="10" name="Номер слайда 9">
            <a:extLst>
              <a:ext uri="{FF2B5EF4-FFF2-40B4-BE49-F238E27FC236}">
                <a16:creationId xmlns:a16="http://schemas.microsoft.com/office/drawing/2014/main" id="{E0C93FD7-9EA2-43E1-A6BB-87F5A06D4FE6}"/>
              </a:ext>
            </a:extLst>
          </p:cNvPr>
          <p:cNvSpPr>
            <a:spLocks noGrp="1"/>
          </p:cNvSpPr>
          <p:nvPr>
            <p:ph type="sldNum" sz="quarter" idx="12"/>
          </p:nvPr>
        </p:nvSpPr>
        <p:spPr/>
        <p:txBody>
          <a:bodyPr/>
          <a:lstStyle/>
          <a:p>
            <a:fld id="{C9F0CC96-A751-4384-A8D9-FB3EC44DCCF2}" type="slidenum">
              <a:rPr lang="ru-RU" smtClean="0"/>
              <a:t>7</a:t>
            </a:fld>
            <a:endParaRPr lang="ru-RU"/>
          </a:p>
        </p:txBody>
      </p:sp>
    </p:spTree>
    <p:extLst>
      <p:ext uri="{BB962C8B-B14F-4D97-AF65-F5344CB8AC3E}">
        <p14:creationId xmlns:p14="http://schemas.microsoft.com/office/powerpoint/2010/main" val="274828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9F909F8-245C-486D-B1EA-72AFC86CAFB3}"/>
              </a:ext>
            </a:extLst>
          </p:cNvPr>
          <p:cNvSpPr>
            <a:spLocks noGrp="1"/>
          </p:cNvSpPr>
          <p:nvPr>
            <p:ph idx="1"/>
          </p:nvPr>
        </p:nvSpPr>
        <p:spPr/>
        <p:txBody>
          <a:bodyPr/>
          <a:lstStyle/>
          <a:p>
            <a:endParaRPr lang="ru-RU" dirty="0"/>
          </a:p>
        </p:txBody>
      </p:sp>
      <p:pic>
        <p:nvPicPr>
          <p:cNvPr id="4" name="Рисунок 3">
            <a:extLst>
              <a:ext uri="{FF2B5EF4-FFF2-40B4-BE49-F238E27FC236}">
                <a16:creationId xmlns:a16="http://schemas.microsoft.com/office/drawing/2014/main" id="{508BEBA5-D8DC-4C95-8784-A5890BA988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481" y="1411975"/>
            <a:ext cx="4871126" cy="4249280"/>
          </a:xfrm>
          <a:prstGeom prst="rect">
            <a:avLst/>
          </a:prstGeom>
          <a:noFill/>
          <a:ln w="12700">
            <a:solidFill>
              <a:srgbClr val="C00000"/>
            </a:solidFill>
          </a:ln>
        </p:spPr>
      </p:pic>
      <p:pic>
        <p:nvPicPr>
          <p:cNvPr id="5" name="Рисунок 4">
            <a:extLst>
              <a:ext uri="{FF2B5EF4-FFF2-40B4-BE49-F238E27FC236}">
                <a16:creationId xmlns:a16="http://schemas.microsoft.com/office/drawing/2014/main" id="{2DCC3898-F8D8-4AB9-8B2F-D6938D1618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52221" y="327097"/>
            <a:ext cx="7079593" cy="6500423"/>
          </a:xfrm>
          <a:prstGeom prst="rect">
            <a:avLst/>
          </a:prstGeom>
          <a:noFill/>
          <a:ln w="12700">
            <a:solidFill>
              <a:srgbClr val="C00000"/>
            </a:solidFill>
          </a:ln>
        </p:spPr>
      </p:pic>
      <p:sp>
        <p:nvSpPr>
          <p:cNvPr id="2" name="Заголовок 1">
            <a:extLst>
              <a:ext uri="{FF2B5EF4-FFF2-40B4-BE49-F238E27FC236}">
                <a16:creationId xmlns:a16="http://schemas.microsoft.com/office/drawing/2014/main" id="{A7F7EC3A-107B-413B-9152-E93D0FBC2564}"/>
              </a:ext>
            </a:extLst>
          </p:cNvPr>
          <p:cNvSpPr>
            <a:spLocks noGrp="1"/>
          </p:cNvSpPr>
          <p:nvPr>
            <p:ph type="title"/>
          </p:nvPr>
        </p:nvSpPr>
        <p:spPr>
          <a:xfrm>
            <a:off x="80506" y="119007"/>
            <a:ext cx="9603275" cy="1049235"/>
          </a:xfrm>
        </p:spPr>
        <p:txBody>
          <a:bodyPr>
            <a:normAutofit fontScale="90000"/>
          </a:bodyPr>
          <a:lstStyle/>
          <a:p>
            <a:r>
              <a:rPr lang="en-US" sz="2700" b="1" dirty="0"/>
              <a:t>Relationships between </a:t>
            </a:r>
            <a:br>
              <a:rPr lang="en-US" sz="2700" b="1" dirty="0"/>
            </a:br>
            <a:r>
              <a:rPr lang="en-US" sz="2700" b="1" dirty="0"/>
              <a:t>crime rate and </a:t>
            </a:r>
            <a:br>
              <a:rPr lang="en-US" sz="2700" b="1" dirty="0"/>
            </a:br>
            <a:r>
              <a:rPr lang="en-US" sz="2700" b="1" dirty="0"/>
              <a:t>SPORTS VENUES</a:t>
            </a:r>
            <a:br>
              <a:rPr lang="ru-RU" dirty="0"/>
            </a:br>
            <a:endParaRPr lang="ru-RU" dirty="0"/>
          </a:p>
        </p:txBody>
      </p:sp>
    </p:spTree>
    <p:extLst>
      <p:ext uri="{BB962C8B-B14F-4D97-AF65-F5344CB8AC3E}">
        <p14:creationId xmlns:p14="http://schemas.microsoft.com/office/powerpoint/2010/main" val="378006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C3BA8-9CA6-4D6F-9D3E-0759AB2B20A8}"/>
              </a:ext>
            </a:extLst>
          </p:cNvPr>
          <p:cNvSpPr>
            <a:spLocks noGrp="1"/>
          </p:cNvSpPr>
          <p:nvPr>
            <p:ph type="title"/>
          </p:nvPr>
        </p:nvSpPr>
        <p:spPr/>
        <p:txBody>
          <a:bodyPr/>
          <a:lstStyle/>
          <a:p>
            <a:r>
              <a:rPr lang="en-US" b="1" dirty="0"/>
              <a:t>PERSON CORRELATIONS</a:t>
            </a:r>
            <a:endParaRPr lang="ru-RU" b="1" dirty="0"/>
          </a:p>
        </p:txBody>
      </p:sp>
      <p:graphicFrame>
        <p:nvGraphicFramePr>
          <p:cNvPr id="4" name="Объект 3">
            <a:extLst>
              <a:ext uri="{FF2B5EF4-FFF2-40B4-BE49-F238E27FC236}">
                <a16:creationId xmlns:a16="http://schemas.microsoft.com/office/drawing/2014/main" id="{651DFC34-212A-4A36-B0EB-922924CABD19}"/>
              </a:ext>
            </a:extLst>
          </p:cNvPr>
          <p:cNvGraphicFramePr>
            <a:graphicFrameLocks noGrp="1"/>
          </p:cNvGraphicFramePr>
          <p:nvPr>
            <p:ph idx="1"/>
            <p:extLst>
              <p:ext uri="{D42A27DB-BD31-4B8C-83A1-F6EECF244321}">
                <p14:modId xmlns:p14="http://schemas.microsoft.com/office/powerpoint/2010/main" val="3250490706"/>
              </p:ext>
            </p:extLst>
          </p:nvPr>
        </p:nvGraphicFramePr>
        <p:xfrm>
          <a:off x="2885440" y="1853754"/>
          <a:ext cx="7051040" cy="4851843"/>
        </p:xfrm>
        <a:graphic>
          <a:graphicData uri="http://schemas.openxmlformats.org/drawingml/2006/table">
            <a:tbl>
              <a:tblPr firstRow="1" firstCol="1" bandRow="1">
                <a:tableStyleId>{69CF1AB2-1976-4502-BF36-3FF5EA218861}</a:tableStyleId>
              </a:tblPr>
              <a:tblGrid>
                <a:gridCol w="3029659">
                  <a:extLst>
                    <a:ext uri="{9D8B030D-6E8A-4147-A177-3AD203B41FA5}">
                      <a16:colId xmlns:a16="http://schemas.microsoft.com/office/drawing/2014/main" val="1011395767"/>
                    </a:ext>
                  </a:extLst>
                </a:gridCol>
                <a:gridCol w="4021381">
                  <a:extLst>
                    <a:ext uri="{9D8B030D-6E8A-4147-A177-3AD203B41FA5}">
                      <a16:colId xmlns:a16="http://schemas.microsoft.com/office/drawing/2014/main" val="3156073828"/>
                    </a:ext>
                  </a:extLst>
                </a:gridCol>
              </a:tblGrid>
              <a:tr h="587261">
                <a:tc>
                  <a:txBody>
                    <a:bodyPr/>
                    <a:lstStyle/>
                    <a:p>
                      <a:pPr>
                        <a:lnSpc>
                          <a:spcPct val="107000"/>
                        </a:lnSpc>
                        <a:spcAft>
                          <a:spcPts val="0"/>
                        </a:spcAft>
                      </a:pPr>
                      <a:r>
                        <a:rPr lang="en-US" sz="2000" b="1">
                          <a:effectLst/>
                        </a:rPr>
                        <a:t>Feature</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b="1" dirty="0">
                          <a:effectLst/>
                        </a:rPr>
                        <a:t>Correlation with the crime rate</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2644304"/>
                  </a:ext>
                </a:extLst>
              </a:tr>
              <a:tr h="304613">
                <a:tc>
                  <a:txBody>
                    <a:bodyPr/>
                    <a:lstStyle/>
                    <a:p>
                      <a:pPr>
                        <a:lnSpc>
                          <a:spcPct val="107000"/>
                        </a:lnSpc>
                        <a:spcAft>
                          <a:spcPts val="0"/>
                        </a:spcAft>
                      </a:pPr>
                      <a:r>
                        <a:rPr lang="en-US" sz="1800" b="1">
                          <a:effectLst/>
                        </a:rPr>
                        <a:t>swimming school</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-0,47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4579508"/>
                  </a:ext>
                </a:extLst>
              </a:tr>
              <a:tr h="304613">
                <a:tc>
                  <a:txBody>
                    <a:bodyPr/>
                    <a:lstStyle/>
                    <a:p>
                      <a:pPr>
                        <a:lnSpc>
                          <a:spcPct val="107000"/>
                        </a:lnSpc>
                        <a:spcAft>
                          <a:spcPts val="0"/>
                        </a:spcAft>
                      </a:pPr>
                      <a:r>
                        <a:rPr lang="en-US" sz="1800" b="1" dirty="0">
                          <a:effectLst/>
                        </a:rPr>
                        <a:t>gym / fitness</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-0,28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4473953"/>
                  </a:ext>
                </a:extLst>
              </a:tr>
              <a:tr h="304613">
                <a:tc>
                  <a:txBody>
                    <a:bodyPr/>
                    <a:lstStyle/>
                    <a:p>
                      <a:pPr>
                        <a:lnSpc>
                          <a:spcPct val="107000"/>
                        </a:lnSpc>
                        <a:spcAft>
                          <a:spcPts val="0"/>
                        </a:spcAft>
                      </a:pPr>
                      <a:r>
                        <a:rPr lang="en-US" sz="1800" b="1">
                          <a:effectLst/>
                        </a:rPr>
                        <a:t>total sports</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-0,26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4122904"/>
                  </a:ext>
                </a:extLst>
              </a:tr>
              <a:tr h="304613">
                <a:tc>
                  <a:txBody>
                    <a:bodyPr/>
                    <a:lstStyle/>
                    <a:p>
                      <a:pPr>
                        <a:lnSpc>
                          <a:spcPct val="107000"/>
                        </a:lnSpc>
                        <a:spcAft>
                          <a:spcPts val="0"/>
                        </a:spcAft>
                      </a:pPr>
                      <a:r>
                        <a:rPr lang="en-US" sz="1800" b="1">
                          <a:effectLst/>
                        </a:rPr>
                        <a:t>volleyball court</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-0,26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8007465"/>
                  </a:ext>
                </a:extLst>
              </a:tr>
              <a:tr h="304613">
                <a:tc>
                  <a:txBody>
                    <a:bodyPr/>
                    <a:lstStyle/>
                    <a:p>
                      <a:pPr>
                        <a:lnSpc>
                          <a:spcPct val="107000"/>
                        </a:lnSpc>
                        <a:spcAft>
                          <a:spcPts val="0"/>
                        </a:spcAft>
                      </a:pPr>
                      <a:r>
                        <a:rPr lang="en-US" sz="1800" b="1">
                          <a:effectLst/>
                        </a:rPr>
                        <a:t>basketball court</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-0,20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0952340"/>
                  </a:ext>
                </a:extLst>
              </a:tr>
              <a:tr h="304613">
                <a:tc>
                  <a:txBody>
                    <a:bodyPr/>
                    <a:lstStyle/>
                    <a:p>
                      <a:pPr>
                        <a:lnSpc>
                          <a:spcPct val="107000"/>
                        </a:lnSpc>
                        <a:spcAft>
                          <a:spcPts val="0"/>
                        </a:spcAft>
                      </a:pPr>
                      <a:r>
                        <a:rPr lang="en-US" sz="1800" b="1">
                          <a:effectLst/>
                        </a:rPr>
                        <a:t>athletics stadium</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-0,18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2081085"/>
                  </a:ext>
                </a:extLst>
              </a:tr>
              <a:tr h="304613">
                <a:tc>
                  <a:txBody>
                    <a:bodyPr/>
                    <a:lstStyle/>
                    <a:p>
                      <a:pPr>
                        <a:lnSpc>
                          <a:spcPct val="107000"/>
                        </a:lnSpc>
                        <a:spcAft>
                          <a:spcPts val="0"/>
                        </a:spcAft>
                      </a:pPr>
                      <a:r>
                        <a:rPr lang="en-US" sz="1800" b="1">
                          <a:effectLst/>
                        </a:rPr>
                        <a:t>sport club</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-0,18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8293698"/>
                  </a:ext>
                </a:extLst>
              </a:tr>
              <a:tr h="304613">
                <a:tc>
                  <a:txBody>
                    <a:bodyPr/>
                    <a:lstStyle/>
                    <a:p>
                      <a:pPr>
                        <a:lnSpc>
                          <a:spcPct val="107000"/>
                        </a:lnSpc>
                        <a:spcAft>
                          <a:spcPts val="0"/>
                        </a:spcAft>
                      </a:pPr>
                      <a:r>
                        <a:rPr lang="en-US" sz="1800" b="1">
                          <a:effectLst/>
                        </a:rPr>
                        <a:t>football filed</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-0,16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5287965"/>
                  </a:ext>
                </a:extLst>
              </a:tr>
              <a:tr h="304613">
                <a:tc>
                  <a:txBody>
                    <a:bodyPr/>
                    <a:lstStyle/>
                    <a:p>
                      <a:pPr>
                        <a:lnSpc>
                          <a:spcPct val="107000"/>
                        </a:lnSpc>
                        <a:spcAft>
                          <a:spcPts val="0"/>
                        </a:spcAft>
                      </a:pPr>
                      <a:r>
                        <a:rPr lang="en-US" sz="1800" b="1">
                          <a:effectLst/>
                        </a:rPr>
                        <a:t>tennis court</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-0,14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4180943"/>
                  </a:ext>
                </a:extLst>
              </a:tr>
              <a:tr h="304613">
                <a:tc>
                  <a:txBody>
                    <a:bodyPr/>
                    <a:lstStyle/>
                    <a:p>
                      <a:pPr>
                        <a:lnSpc>
                          <a:spcPct val="107000"/>
                        </a:lnSpc>
                        <a:spcAft>
                          <a:spcPts val="0"/>
                        </a:spcAft>
                      </a:pPr>
                      <a:r>
                        <a:rPr lang="en-US" sz="1800" b="1">
                          <a:effectLst/>
                        </a:rPr>
                        <a:t>baseball field</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-0,12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2103843"/>
                  </a:ext>
                </a:extLst>
              </a:tr>
              <a:tr h="304613">
                <a:tc>
                  <a:txBody>
                    <a:bodyPr/>
                    <a:lstStyle/>
                    <a:p>
                      <a:pPr>
                        <a:lnSpc>
                          <a:spcPct val="107000"/>
                        </a:lnSpc>
                        <a:spcAft>
                          <a:spcPts val="0"/>
                        </a:spcAft>
                      </a:pPr>
                      <a:r>
                        <a:rPr lang="en-US" sz="1800" b="1">
                          <a:effectLst/>
                        </a:rPr>
                        <a:t>ski tracking</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-0,06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1666453"/>
                  </a:ext>
                </a:extLst>
              </a:tr>
              <a:tr h="304613">
                <a:tc>
                  <a:txBody>
                    <a:bodyPr/>
                    <a:lstStyle/>
                    <a:p>
                      <a:pPr>
                        <a:lnSpc>
                          <a:spcPct val="107000"/>
                        </a:lnSpc>
                        <a:spcAft>
                          <a:spcPts val="0"/>
                        </a:spcAft>
                      </a:pPr>
                      <a:r>
                        <a:rPr lang="en-US" sz="1800" b="1">
                          <a:effectLst/>
                        </a:rPr>
                        <a:t>badminton court</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  0,01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0619358"/>
                  </a:ext>
                </a:extLst>
              </a:tr>
              <a:tr h="304613">
                <a:tc>
                  <a:txBody>
                    <a:bodyPr/>
                    <a:lstStyle/>
                    <a:p>
                      <a:pPr>
                        <a:lnSpc>
                          <a:spcPct val="107000"/>
                        </a:lnSpc>
                        <a:spcAft>
                          <a:spcPts val="0"/>
                        </a:spcAft>
                      </a:pPr>
                      <a:r>
                        <a:rPr lang="en-US" sz="1800" b="1">
                          <a:effectLst/>
                        </a:rPr>
                        <a:t>hockey field</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a:effectLst/>
                        </a:rPr>
                        <a:t>  0,13   </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3905791"/>
                  </a:ext>
                </a:extLst>
              </a:tr>
              <a:tr h="304613">
                <a:tc>
                  <a:txBody>
                    <a:bodyPr/>
                    <a:lstStyle/>
                    <a:p>
                      <a:pPr>
                        <a:lnSpc>
                          <a:spcPct val="107000"/>
                        </a:lnSpc>
                        <a:spcAft>
                          <a:spcPts val="0"/>
                        </a:spcAft>
                      </a:pPr>
                      <a:r>
                        <a:rPr lang="en-US" sz="1800" b="1">
                          <a:effectLst/>
                        </a:rPr>
                        <a:t>rink</a:t>
                      </a:r>
                      <a:endParaRPr lang="ru-RU" sz="1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800" b="1" dirty="0">
                          <a:effectLst/>
                        </a:rPr>
                        <a:t>  0,14   </a:t>
                      </a:r>
                      <a:endParaRPr lang="ru-RU"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9640058"/>
                  </a:ext>
                </a:extLst>
              </a:tr>
            </a:tbl>
          </a:graphicData>
        </a:graphic>
      </p:graphicFrame>
      <p:sp>
        <p:nvSpPr>
          <p:cNvPr id="5" name="Номер слайда 4">
            <a:extLst>
              <a:ext uri="{FF2B5EF4-FFF2-40B4-BE49-F238E27FC236}">
                <a16:creationId xmlns:a16="http://schemas.microsoft.com/office/drawing/2014/main" id="{DF8466AC-6285-4154-8E97-D0A7518DFEFC}"/>
              </a:ext>
            </a:extLst>
          </p:cNvPr>
          <p:cNvSpPr>
            <a:spLocks noGrp="1"/>
          </p:cNvSpPr>
          <p:nvPr>
            <p:ph type="sldNum" sz="quarter" idx="12"/>
          </p:nvPr>
        </p:nvSpPr>
        <p:spPr/>
        <p:txBody>
          <a:bodyPr/>
          <a:lstStyle/>
          <a:p>
            <a:fld id="{C9F0CC96-A751-4384-A8D9-FB3EC44DCCF2}" type="slidenum">
              <a:rPr lang="ru-RU" smtClean="0"/>
              <a:t>9</a:t>
            </a:fld>
            <a:endParaRPr lang="ru-RU"/>
          </a:p>
        </p:txBody>
      </p:sp>
    </p:spTree>
    <p:extLst>
      <p:ext uri="{BB962C8B-B14F-4D97-AF65-F5344CB8AC3E}">
        <p14:creationId xmlns:p14="http://schemas.microsoft.com/office/powerpoint/2010/main" val="1939700265"/>
      </p:ext>
    </p:extLst>
  </p:cSld>
  <p:clrMapOvr>
    <a:masterClrMapping/>
  </p:clrMapOvr>
</p:sld>
</file>

<file path=ppt/theme/theme1.xml><?xml version="1.0" encoding="utf-8"?>
<a:theme xmlns:a="http://schemas.openxmlformats.org/drawingml/2006/main" name="Галерея">
  <a:themeElements>
    <a:clrScheme name="Галерея">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Галерея">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алерея">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Галерея</Template>
  <TotalTime>36</TotalTime>
  <Words>716</Words>
  <Application>Microsoft Office PowerPoint</Application>
  <PresentationFormat>Широкоэкранный</PresentationFormat>
  <Paragraphs>116</Paragraphs>
  <Slides>13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Calibri</vt:lpstr>
      <vt:lpstr>Gill Sans MT</vt:lpstr>
      <vt:lpstr>Галерея</vt:lpstr>
      <vt:lpstr>Sport vs Crime</vt:lpstr>
      <vt:lpstr>Introduction </vt:lpstr>
      <vt:lpstr>Data acquisition</vt:lpstr>
      <vt:lpstr>Data CLEANING</vt:lpstr>
      <vt:lpstr>Histogram of Crime Rate</vt:lpstr>
      <vt:lpstr>Histogram of Number of sports venues per inhabitant</vt:lpstr>
      <vt:lpstr>BOXES OF SPORTS VENUE STATISTIC</vt:lpstr>
      <vt:lpstr>Relationships between  crime rate and  SPORTS VENUES </vt:lpstr>
      <vt:lpstr>PERSON CORRELATIONS</vt:lpstr>
      <vt:lpstr>CLASSIFICATION MODELING</vt:lpstr>
      <vt:lpstr>CLASSIFICATION RESULTS</vt:lpstr>
      <vt:lpstr>ROC CURVE</vt:lpstr>
      <vt:lpstr>Conclusion &amp;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 vs Crime</dc:title>
  <dc:creator>pavel.matrenin@gmail.com</dc:creator>
  <cp:lastModifiedBy>pavel.matrenin@gmail.com</cp:lastModifiedBy>
  <cp:revision>10</cp:revision>
  <dcterms:created xsi:type="dcterms:W3CDTF">2019-03-08T14:27:33Z</dcterms:created>
  <dcterms:modified xsi:type="dcterms:W3CDTF">2019-03-08T15:04:06Z</dcterms:modified>
</cp:coreProperties>
</file>