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32FD6-8E76-4B45-A508-447D2EE80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2130478"/>
            <a:ext cx="10318418" cy="2077298"/>
          </a:xfrm>
        </p:spPr>
        <p:txBody>
          <a:bodyPr/>
          <a:lstStyle/>
          <a:p>
            <a:r>
              <a:rPr lang="en-US" dirty="0"/>
              <a:t>ISO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0A9C58-8D4A-451E-9E75-351CF0641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3" y="6312053"/>
            <a:ext cx="8045373" cy="742279"/>
          </a:xfrm>
        </p:spPr>
        <p:txBody>
          <a:bodyPr/>
          <a:lstStyle/>
          <a:p>
            <a:r>
              <a:rPr lang="ru-RU" cap="none" spc="0" dirty="0">
                <a:cs typeface="Times New Roman" panose="02020603050405020304" pitchFamily="18" charset="0"/>
              </a:rPr>
              <a:t>Мирончик Павел</a:t>
            </a:r>
            <a:r>
              <a:rPr lang="ru-RU" cap="none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8382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19E61C-B224-4498-942B-3DA666933542}"/>
              </a:ext>
            </a:extLst>
          </p:cNvPr>
          <p:cNvSpPr txBox="1"/>
          <p:nvPr/>
        </p:nvSpPr>
        <p:spPr>
          <a:xfrm>
            <a:off x="4974212" y="3928878"/>
            <a:ext cx="2527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IT </a:t>
            </a:r>
            <a:r>
              <a:rPr lang="ru-RU" sz="3200" dirty="0"/>
              <a:t>стандарты</a:t>
            </a:r>
          </a:p>
        </p:txBody>
      </p:sp>
    </p:spTree>
    <p:extLst>
      <p:ext uri="{BB962C8B-B14F-4D97-AF65-F5344CB8AC3E}">
        <p14:creationId xmlns:p14="http://schemas.microsoft.com/office/powerpoint/2010/main" val="386194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298F0-592E-4882-A4B6-FDFB98F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7112"/>
          </a:xfrm>
        </p:spPr>
        <p:txBody>
          <a:bodyPr/>
          <a:lstStyle/>
          <a:p>
            <a:r>
              <a:rPr lang="ru-RU" dirty="0"/>
              <a:t>МКС </a:t>
            </a:r>
            <a:r>
              <a:rPr lang="en-US" dirty="0"/>
              <a:t>-</a:t>
            </a:r>
            <a:r>
              <a:rPr lang="ru-RU" dirty="0"/>
              <a:t> 35.140</a:t>
            </a:r>
            <a:r>
              <a:rPr lang="en-US" dirty="0"/>
              <a:t> - ISO 8651-4:1995   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C914268-9D09-434A-A874-7270D2559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991630"/>
            <a:ext cx="10178322" cy="4757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graphics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B41CC1-F0E9-49FE-A8F3-496F63BBD240}"/>
              </a:ext>
            </a:extLst>
          </p:cNvPr>
          <p:cNvSpPr txBox="1"/>
          <p:nvPr/>
        </p:nvSpPr>
        <p:spPr>
          <a:xfrm>
            <a:off x="1251678" y="1377077"/>
            <a:ext cx="42223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ISO 8651-4:1995 - Information technology — Computer graphics — Graphical Kernel System (GKS) language bindings </a:t>
            </a:r>
            <a:endParaRPr lang="ru-RU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2E54140-5327-49FE-B53C-0622168E0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547" y="2447987"/>
            <a:ext cx="6215333" cy="367214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91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F3518-6331-4D7A-935D-50584EEF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878005"/>
          </a:xfrm>
        </p:spPr>
        <p:txBody>
          <a:bodyPr>
            <a:normAutofit/>
          </a:bodyPr>
          <a:lstStyle/>
          <a:p>
            <a:r>
              <a:rPr lang="ru-RU" dirty="0"/>
              <a:t>МКС - 35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26E08ACB-CC04-4298-AE10-9CCFCC12C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010164"/>
            <a:ext cx="10178322" cy="50044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Международный классификатор стандартов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67E621-D8A2-41AD-9C39-605AE4787FE2}"/>
              </a:ext>
            </a:extLst>
          </p:cNvPr>
          <p:cNvSpPr txBox="1"/>
          <p:nvPr/>
        </p:nvSpPr>
        <p:spPr>
          <a:xfrm>
            <a:off x="1251678" y="1518837"/>
            <a:ext cx="10178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упрощения поиска можно использовать МКС – Международный классификатор стандартов. МКС является средством классификации стандартов по отраслевому признаку, например, электротехника, целлюлозно-бумажная промышленность или, в нашем случае, информационные технологии.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9C65341-1A45-4FC2-AA1E-B7A118BF7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3353123"/>
            <a:ext cx="5326842" cy="20423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507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298F0-592E-4882-A4B6-FDFB98F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7112"/>
          </a:xfrm>
        </p:spPr>
        <p:txBody>
          <a:bodyPr/>
          <a:lstStyle/>
          <a:p>
            <a:r>
              <a:rPr lang="ru-RU" dirty="0"/>
              <a:t>МКС - 35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F48B07D-56B3-4411-9B9D-ED7377B15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552888"/>
              </p:ext>
            </p:extLst>
          </p:nvPr>
        </p:nvGraphicFramePr>
        <p:xfrm>
          <a:off x="1251678" y="1229497"/>
          <a:ext cx="10179050" cy="5562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91304">
                  <a:extLst>
                    <a:ext uri="{9D8B030D-6E8A-4147-A177-3AD203B41FA5}">
                      <a16:colId xmlns:a16="http://schemas.microsoft.com/office/drawing/2014/main" val="4122534958"/>
                    </a:ext>
                  </a:extLst>
                </a:gridCol>
                <a:gridCol w="6987746">
                  <a:extLst>
                    <a:ext uri="{9D8B030D-6E8A-4147-A177-3AD203B41FA5}">
                      <a16:colId xmlns:a16="http://schemas.microsoft.com/office/drawing/2014/main" val="3988103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35.020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 technology (IT) in general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067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35.030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Security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34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35.040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coding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96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35.060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Languages used in information technology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3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35.080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370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35.100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systems interconnection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35.110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Networking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5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35.140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graphics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9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35.160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Microprocessor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750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35.180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terminal and other peripheral equipment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9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35.200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and interconnection equipment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34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35.210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computing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15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35.220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storage devices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35.240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Applications of information technology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5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35.260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Office machines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493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88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298F0-592E-4882-A4B6-FDFB98F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7112"/>
          </a:xfrm>
        </p:spPr>
        <p:txBody>
          <a:bodyPr/>
          <a:lstStyle/>
          <a:p>
            <a:r>
              <a:rPr lang="ru-RU" dirty="0"/>
              <a:t>МКС - 35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F48B07D-56B3-4411-9B9D-ED7377B15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53608"/>
              </p:ext>
            </p:extLst>
          </p:nvPr>
        </p:nvGraphicFramePr>
        <p:xfrm>
          <a:off x="1251678" y="1229497"/>
          <a:ext cx="10179050" cy="5562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91304">
                  <a:extLst>
                    <a:ext uri="{9D8B030D-6E8A-4147-A177-3AD203B41FA5}">
                      <a16:colId xmlns:a16="http://schemas.microsoft.com/office/drawing/2014/main" val="4122534958"/>
                    </a:ext>
                  </a:extLst>
                </a:gridCol>
                <a:gridCol w="6987746">
                  <a:extLst>
                    <a:ext uri="{9D8B030D-6E8A-4147-A177-3AD203B41FA5}">
                      <a16:colId xmlns:a16="http://schemas.microsoft.com/office/drawing/2014/main" val="3988103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35.020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 technology (IT) in general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067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35.030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IT Security</a:t>
                      </a:r>
                      <a:endParaRPr lang="ru-RU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34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35.040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coding</a:t>
                      </a:r>
                      <a:endParaRPr lang="ru-RU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96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35.060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Languages used in information technology</a:t>
                      </a:r>
                      <a:endParaRPr lang="ru-RU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3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35.080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370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35.100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systems interconnection</a:t>
                      </a:r>
                      <a:endParaRPr lang="ru-RU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35.110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Networking</a:t>
                      </a:r>
                      <a:endParaRPr lang="ru-RU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5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35.140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graphics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9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35.160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Microprocessor systems</a:t>
                      </a:r>
                      <a:endParaRPr lang="ru-RU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750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35.180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terminal and other peripheral equipment</a:t>
                      </a:r>
                      <a:endParaRPr lang="ru-RU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9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35.200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and interconnection equipment</a:t>
                      </a:r>
                      <a:endParaRPr lang="ru-RU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34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35.210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computing</a:t>
                      </a:r>
                      <a:endParaRPr lang="ru-RU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15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35.220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storage devices</a:t>
                      </a:r>
                      <a:endParaRPr lang="ru-RU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35.240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Applications of information technology</a:t>
                      </a:r>
                      <a:endParaRPr lang="ru-RU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5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35.260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Office machines</a:t>
                      </a:r>
                      <a:endParaRPr lang="ru-RU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493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74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298F0-592E-4882-A4B6-FDFB98F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7112"/>
          </a:xfrm>
        </p:spPr>
        <p:txBody>
          <a:bodyPr/>
          <a:lstStyle/>
          <a:p>
            <a:r>
              <a:rPr lang="ru-RU" dirty="0"/>
              <a:t>МКС - 35.020</a:t>
            </a:r>
            <a:r>
              <a:rPr lang="en-US" dirty="0"/>
              <a:t> - ISO 20000-*</a:t>
            </a:r>
            <a:r>
              <a:rPr lang="ru-RU" dirty="0"/>
              <a:t>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4B37EDA-AE80-43C0-8448-47869593A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007077"/>
            <a:ext cx="10178322" cy="920577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etaWebPro"/>
              </a:rPr>
              <a:t>Information technology (IT) in general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714E2D-0D00-400A-B505-83CA05761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532" y="3262407"/>
            <a:ext cx="6027942" cy="19889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93242E-170A-4C76-9703-7D92300AAEB6}"/>
              </a:ext>
            </a:extLst>
          </p:cNvPr>
          <p:cNvSpPr txBox="1"/>
          <p:nvPr/>
        </p:nvSpPr>
        <p:spPr>
          <a:xfrm>
            <a:off x="1251677" y="1467365"/>
            <a:ext cx="101783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ISO 20000 - международный стандарт для управления и обслуживания IT сервисов. Представляет собой подробное описание требований к системе менеджмента ИТ сервисов и ответственность за инициирование, выполнение и поддержку в организациях.</a:t>
            </a:r>
          </a:p>
        </p:txBody>
      </p:sp>
    </p:spTree>
    <p:extLst>
      <p:ext uri="{BB962C8B-B14F-4D97-AF65-F5344CB8AC3E}">
        <p14:creationId xmlns:p14="http://schemas.microsoft.com/office/powerpoint/2010/main" val="122890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298F0-592E-4882-A4B6-FDFB98F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7112"/>
          </a:xfrm>
        </p:spPr>
        <p:txBody>
          <a:bodyPr/>
          <a:lstStyle/>
          <a:p>
            <a:r>
              <a:rPr lang="ru-RU" dirty="0"/>
              <a:t>МКС </a:t>
            </a:r>
            <a:r>
              <a:rPr lang="en-US" dirty="0"/>
              <a:t>-</a:t>
            </a:r>
            <a:r>
              <a:rPr lang="ru-RU" dirty="0"/>
              <a:t> 35.080</a:t>
            </a:r>
            <a:r>
              <a:rPr lang="en-US" dirty="0"/>
              <a:t> - ISO 5055:2021 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C914268-9D09-434A-A874-7270D2559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991630"/>
            <a:ext cx="10178322" cy="4757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Software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B41CC1-F0E9-49FE-A8F3-496F63BBD240}"/>
              </a:ext>
            </a:extLst>
          </p:cNvPr>
          <p:cNvSpPr txBox="1"/>
          <p:nvPr/>
        </p:nvSpPr>
        <p:spPr>
          <a:xfrm>
            <a:off x="1251678" y="1377077"/>
            <a:ext cx="4222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ISO 5055:2021 - Information technology — Software measurement — Software quality measurement — Automated source code quality measures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6D15414-F8F9-430C-AB70-606A7F9D1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045" y="1377077"/>
            <a:ext cx="5177953" cy="42668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94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298F0-592E-4882-A4B6-FDFB98F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7112"/>
          </a:xfrm>
        </p:spPr>
        <p:txBody>
          <a:bodyPr/>
          <a:lstStyle/>
          <a:p>
            <a:r>
              <a:rPr lang="ru-RU" dirty="0"/>
              <a:t>МКС </a:t>
            </a:r>
            <a:r>
              <a:rPr lang="en-US" dirty="0"/>
              <a:t>-</a:t>
            </a:r>
            <a:r>
              <a:rPr lang="ru-RU" dirty="0"/>
              <a:t> 35.080</a:t>
            </a:r>
            <a:r>
              <a:rPr lang="en-US" dirty="0"/>
              <a:t> - ISO 5807:1985 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C914268-9D09-434A-A874-7270D2559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991630"/>
            <a:ext cx="10178322" cy="4757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Software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B41CC1-F0E9-49FE-A8F3-496F63BBD240}"/>
              </a:ext>
            </a:extLst>
          </p:cNvPr>
          <p:cNvSpPr txBox="1"/>
          <p:nvPr/>
        </p:nvSpPr>
        <p:spPr>
          <a:xfrm>
            <a:off x="1251678" y="1377077"/>
            <a:ext cx="42223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ISO 5807:1985 - Information processing — Documentation symbols and conventions for data, program and system flowcharts, program network charts and system resources charts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5CD5B0-AEA6-4457-8486-6B93D965B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435" y="1377077"/>
            <a:ext cx="3227173" cy="4918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12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298F0-592E-4882-A4B6-FDFB98F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7112"/>
          </a:xfrm>
        </p:spPr>
        <p:txBody>
          <a:bodyPr/>
          <a:lstStyle/>
          <a:p>
            <a:r>
              <a:rPr lang="ru-RU" dirty="0"/>
              <a:t>МКС </a:t>
            </a:r>
            <a:r>
              <a:rPr lang="en-US" dirty="0"/>
              <a:t>-</a:t>
            </a:r>
            <a:r>
              <a:rPr lang="ru-RU" dirty="0"/>
              <a:t> 35.080</a:t>
            </a:r>
            <a:r>
              <a:rPr lang="en-US" dirty="0"/>
              <a:t> - ISO 12207:2017  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C914268-9D09-434A-A874-7270D2559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991630"/>
            <a:ext cx="10178322" cy="4757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Software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B41CC1-F0E9-49FE-A8F3-496F63BBD240}"/>
              </a:ext>
            </a:extLst>
          </p:cNvPr>
          <p:cNvSpPr txBox="1"/>
          <p:nvPr/>
        </p:nvSpPr>
        <p:spPr>
          <a:xfrm>
            <a:off x="1251678" y="1377077"/>
            <a:ext cx="42223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ISO 12207:2017 - Systems and software engineering — Software life cycle processes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9F69BD-C812-4B9A-90EF-FCD4D80DB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239" y="2338516"/>
            <a:ext cx="6271740" cy="35278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76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298F0-592E-4882-A4B6-FDFB98F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7112"/>
          </a:xfrm>
        </p:spPr>
        <p:txBody>
          <a:bodyPr/>
          <a:lstStyle/>
          <a:p>
            <a:r>
              <a:rPr lang="ru-RU" dirty="0"/>
              <a:t>МКС </a:t>
            </a:r>
            <a:r>
              <a:rPr lang="en-US" dirty="0"/>
              <a:t>-</a:t>
            </a:r>
            <a:r>
              <a:rPr lang="ru-RU" dirty="0"/>
              <a:t> 35.080</a:t>
            </a:r>
            <a:r>
              <a:rPr lang="en-US" dirty="0"/>
              <a:t> - ISO 23396:2020   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C914268-9D09-434A-A874-7270D2559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991630"/>
            <a:ext cx="10178322" cy="4757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Software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B41CC1-F0E9-49FE-A8F3-496F63BBD240}"/>
              </a:ext>
            </a:extLst>
          </p:cNvPr>
          <p:cNvSpPr txBox="1"/>
          <p:nvPr/>
        </p:nvSpPr>
        <p:spPr>
          <a:xfrm>
            <a:off x="1251678" y="1377077"/>
            <a:ext cx="42223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ISO 23396:2020 - Systems and software engineering — Capabilities of review tools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4CA6AD-3DEC-4D0E-A762-CF771538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707" y="2170988"/>
            <a:ext cx="6096000" cy="40671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387760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103</TotalTime>
  <Words>343</Words>
  <Application>Microsoft Office PowerPoint</Application>
  <PresentationFormat>Широкоэкранный</PresentationFormat>
  <Paragraphs>86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Corbel</vt:lpstr>
      <vt:lpstr>Gill Sans MT</vt:lpstr>
      <vt:lpstr>Impact</vt:lpstr>
      <vt:lpstr>MetaWebPro</vt:lpstr>
      <vt:lpstr>Times New Roman</vt:lpstr>
      <vt:lpstr>Эмблема</vt:lpstr>
      <vt:lpstr>ISO</vt:lpstr>
      <vt:lpstr>МКС - 35</vt:lpstr>
      <vt:lpstr>МКС - 35</vt:lpstr>
      <vt:lpstr>МКС - 35</vt:lpstr>
      <vt:lpstr>МКС - 35.020 - ISO 20000-* </vt:lpstr>
      <vt:lpstr>МКС - 35.080 - ISO 5055:2021 </vt:lpstr>
      <vt:lpstr>МКС - 35.080 - ISO 5807:1985 </vt:lpstr>
      <vt:lpstr>МКС - 35.080 - ISO 12207:2017  </vt:lpstr>
      <vt:lpstr>МКС - 35.080 - ISO 23396:2020   </vt:lpstr>
      <vt:lpstr>МКС - 35.140 - ISO 8651-4:1995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</dc:title>
  <dc:creator>Павел Мирончик</dc:creator>
  <cp:lastModifiedBy>Павел Мирончик</cp:lastModifiedBy>
  <cp:revision>2</cp:revision>
  <dcterms:created xsi:type="dcterms:W3CDTF">2021-12-08T18:40:12Z</dcterms:created>
  <dcterms:modified xsi:type="dcterms:W3CDTF">2021-12-08T20:23:31Z</dcterms:modified>
</cp:coreProperties>
</file>