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EFBC-987B-4460-A096-F24876917E28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362F-CEA1-40FE-8AEE-962BA1352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83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EFBC-987B-4460-A096-F24876917E28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362F-CEA1-40FE-8AEE-962BA1352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44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EFBC-987B-4460-A096-F24876917E28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362F-CEA1-40FE-8AEE-962BA1352C9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42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EFBC-987B-4460-A096-F24876917E28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362F-CEA1-40FE-8AEE-962BA1352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920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EFBC-987B-4460-A096-F24876917E28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362F-CEA1-40FE-8AEE-962BA1352C9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58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EFBC-987B-4460-A096-F24876917E28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362F-CEA1-40FE-8AEE-962BA1352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60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EFBC-987B-4460-A096-F24876917E28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362F-CEA1-40FE-8AEE-962BA1352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664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EFBC-987B-4460-A096-F24876917E28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362F-CEA1-40FE-8AEE-962BA1352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54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EFBC-987B-4460-A096-F24876917E28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362F-CEA1-40FE-8AEE-962BA1352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1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EFBC-987B-4460-A096-F24876917E28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362F-CEA1-40FE-8AEE-962BA1352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52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EFBC-987B-4460-A096-F24876917E28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362F-CEA1-40FE-8AEE-962BA1352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22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EFBC-987B-4460-A096-F24876917E28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362F-CEA1-40FE-8AEE-962BA1352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8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EFBC-987B-4460-A096-F24876917E28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362F-CEA1-40FE-8AEE-962BA1352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34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EFBC-987B-4460-A096-F24876917E28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362F-CEA1-40FE-8AEE-962BA1352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14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EFBC-987B-4460-A096-F24876917E28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362F-CEA1-40FE-8AEE-962BA1352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2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EFBC-987B-4460-A096-F24876917E28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362F-CEA1-40FE-8AEE-962BA1352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78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EFBC-987B-4460-A096-F24876917E28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09362F-CEA1-40FE-8AEE-962BA1352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50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Отчет по прогнозированию оттока клиентов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64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5.Заключение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u-RU" dirty="0" smtClean="0"/>
              <a:t>Была достигнута цель проекта</a:t>
            </a:r>
            <a:r>
              <a:rPr lang="en-US" dirty="0" smtClean="0"/>
              <a:t>: </a:t>
            </a:r>
            <a:r>
              <a:rPr lang="ru-RU" dirty="0" smtClean="0"/>
              <a:t>создание модели машинного обучения, на основе которой можно находить пользователей, склонных к оттоку, и предотвращать отток.</a:t>
            </a:r>
          </a:p>
          <a:p>
            <a:r>
              <a:rPr lang="ru-RU" dirty="0" smtClean="0"/>
              <a:t>Были решены следующие задачи проекта: загрузка данных, заполнение пропусков, визуализация данных, их подготовка для построения модели, построение модели, оценка качества модели, оптимизация параметров модели, оценка практической значимости решения.</a:t>
            </a:r>
          </a:p>
          <a:p>
            <a:r>
              <a:rPr lang="ru-RU" dirty="0" smtClean="0"/>
              <a:t>Решение может быть применено на практике посредством использования вероятностей оттока, для оценки экономического эффекта от использования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4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1.Цели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Целью проекта является создание модели машинного обучения, на основе которой можно будет находить пользователей, склонных к оттоку, и предотвращать отток.</a:t>
            </a:r>
          </a:p>
          <a:p>
            <a:r>
              <a:rPr lang="ru-RU" dirty="0" smtClean="0"/>
              <a:t>В задачи проекта входит: загрузка данных, заполнение пропусков, визуализация данных, их подготовка для построения модели, построение модели, оценка качества модели, оптимизация параметров модели, оценка практической значимости решения.</a:t>
            </a:r>
          </a:p>
          <a:p>
            <a:r>
              <a:rPr lang="ru-RU" dirty="0" smtClean="0"/>
              <a:t>Решение может быть применено на практике посредством использования вероятностей оттока, для оценки экономического эффекта от использования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8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2.Методика измерения качества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270588"/>
          </a:xfrm>
        </p:spPr>
        <p:txBody>
          <a:bodyPr/>
          <a:lstStyle/>
          <a:p>
            <a:r>
              <a:rPr lang="ru-RU" dirty="0" smtClean="0"/>
              <a:t>Качество было измерено на основании метрик </a:t>
            </a:r>
            <a:r>
              <a:rPr lang="en-US" dirty="0" smtClean="0"/>
              <a:t>f1-score </a:t>
            </a:r>
            <a:r>
              <a:rPr lang="ru-RU" dirty="0" smtClean="0"/>
              <a:t>и </a:t>
            </a:r>
            <a:r>
              <a:rPr lang="en-US" dirty="0" smtClean="0"/>
              <a:t>roc-</a:t>
            </a:r>
            <a:r>
              <a:rPr lang="en-US" dirty="0" err="1" smtClean="0"/>
              <a:t>auc</a:t>
            </a:r>
            <a:r>
              <a:rPr lang="ru-RU" dirty="0" smtClean="0"/>
              <a:t> кросс-</a:t>
            </a:r>
            <a:r>
              <a:rPr lang="ru-RU" dirty="0" err="1" smtClean="0"/>
              <a:t>валидацией</a:t>
            </a:r>
            <a:r>
              <a:rPr lang="ru-RU" dirty="0" smtClean="0"/>
              <a:t> с разбиением на 3 </a:t>
            </a:r>
            <a:r>
              <a:rPr lang="ru-RU" dirty="0" err="1" smtClean="0"/>
              <a:t>фолда</a:t>
            </a:r>
            <a:r>
              <a:rPr lang="en-US" dirty="0" smtClean="0"/>
              <a:t>, </a:t>
            </a:r>
            <a:r>
              <a:rPr lang="ru-RU" dirty="0" smtClean="0"/>
              <a:t>а критерием успеха являлась возможность сохранения прибыли от клиентов с использованием следующей экономической модели: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1097" t="33460" r="41075" b="9303"/>
          <a:stretch/>
        </p:blipFill>
        <p:spPr>
          <a:xfrm>
            <a:off x="1193075" y="3535681"/>
            <a:ext cx="5686698" cy="57476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94603" y="4699138"/>
            <a:ext cx="8596668" cy="1270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avIncomePerUser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сколько </a:t>
            </a:r>
            <a:r>
              <a:rPr lang="ru-RU" dirty="0"/>
              <a:t>денег в среднем приносит один пользователь в месяц;</a:t>
            </a:r>
          </a:p>
          <a:p>
            <a:r>
              <a:rPr lang="ru-RU" dirty="0" err="1"/>
              <a:t>avSparePerUser</a:t>
            </a:r>
            <a:r>
              <a:rPr lang="ru-RU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сколько </a:t>
            </a:r>
            <a:r>
              <a:rPr lang="ru-RU" dirty="0"/>
              <a:t>денег в среднем вы будете вкладывать в удержание одного пользователя;</a:t>
            </a:r>
          </a:p>
          <a:p>
            <a:r>
              <a:rPr lang="ru-RU" dirty="0" err="1"/>
              <a:t>probAccept</a:t>
            </a:r>
            <a:r>
              <a:rPr lang="ru-RU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с </a:t>
            </a:r>
            <a:r>
              <a:rPr lang="ru-RU" dirty="0"/>
              <a:t>какой вероятностью пользователь примет ваше предложение;</a:t>
            </a:r>
          </a:p>
          <a:p>
            <a:r>
              <a:rPr lang="ru-RU" dirty="0" err="1"/>
              <a:t>topPercentToHold</a:t>
            </a:r>
            <a:r>
              <a:rPr lang="ru-RU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сколько </a:t>
            </a:r>
            <a:r>
              <a:rPr lang="ru-RU" dirty="0"/>
              <a:t>пользователей </a:t>
            </a:r>
            <a:r>
              <a:rPr lang="ru-RU" dirty="0" smtClean="0"/>
              <a:t>будет </a:t>
            </a:r>
            <a:r>
              <a:rPr lang="ru-RU" dirty="0"/>
              <a:t>участвовать в кампании.</a:t>
            </a:r>
          </a:p>
        </p:txBody>
      </p:sp>
    </p:spTree>
    <p:extLst>
      <p:ext uri="{BB962C8B-B14F-4D97-AF65-F5344CB8AC3E}">
        <p14:creationId xmlns:p14="http://schemas.microsoft.com/office/powerpoint/2010/main" val="130374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3.Техническое описание решения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12123" y="1270000"/>
            <a:ext cx="2910597" cy="391021"/>
          </a:xfrm>
        </p:spPr>
        <p:txBody>
          <a:bodyPr/>
          <a:lstStyle/>
          <a:p>
            <a:r>
              <a:rPr lang="ru-RU" dirty="0" smtClean="0"/>
              <a:t>Визуализация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857" y="2529767"/>
            <a:ext cx="4239213" cy="4223246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76593" y="1930400"/>
            <a:ext cx="5161761" cy="253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того, чтобы иметь представление о характере данных, и о том, можно ли в принципе решить поставленные задачи, данные были визуализированы.</a:t>
            </a:r>
          </a:p>
          <a:p>
            <a:r>
              <a:rPr lang="ru-RU" dirty="0" smtClean="0"/>
              <a:t>По визуализации видно, что по некоторым парам признаков классы «отток» и «не отток» неплохо разделяются.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067421" y="1982651"/>
            <a:ext cx="5161761" cy="253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err="1" smtClean="0"/>
              <a:t>Кроссплоты</a:t>
            </a:r>
            <a:r>
              <a:rPr lang="ru-RU" dirty="0" smtClean="0"/>
              <a:t> и гистограммы </a:t>
            </a:r>
            <a:r>
              <a:rPr lang="ru-RU" dirty="0" smtClean="0"/>
              <a:t>признаков по </a:t>
            </a:r>
            <a:r>
              <a:rPr lang="ru-RU" dirty="0" smtClean="0"/>
              <a:t>2 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9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3.Техническое описание решения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12123" y="1270000"/>
            <a:ext cx="2910597" cy="391021"/>
          </a:xfrm>
        </p:spPr>
        <p:txBody>
          <a:bodyPr/>
          <a:lstStyle/>
          <a:p>
            <a:r>
              <a:rPr lang="ru-RU" dirty="0" smtClean="0"/>
              <a:t>Обработка данных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75089" y="1663337"/>
            <a:ext cx="1329025" cy="5050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Ввод данных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026589" y="2220686"/>
            <a:ext cx="6965" cy="2438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759698" y="2464526"/>
            <a:ext cx="2763022" cy="4963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Удаление переменных со слишком большим количеством пропусков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073975" y="3196772"/>
            <a:ext cx="1900105" cy="4172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Заполнение оставшихся пропусков</a:t>
            </a:r>
            <a:endParaRPr lang="ru-RU" sz="1200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5059488" y="2960914"/>
            <a:ext cx="6965" cy="2438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02038" y="3876041"/>
            <a:ext cx="1343873" cy="36503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Стандартизация</a:t>
            </a:r>
            <a:endParaRPr lang="ru-RU" sz="12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441481" y="3868057"/>
            <a:ext cx="1325080" cy="3730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One-hot-encoding</a:t>
            </a:r>
            <a:endParaRPr lang="ru-RU" sz="1200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4275909" y="3618774"/>
            <a:ext cx="387339" cy="2311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5453793" y="3602808"/>
            <a:ext cx="389658" cy="2652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бъект 2"/>
          <p:cNvSpPr txBox="1">
            <a:spLocks/>
          </p:cNvSpPr>
          <p:nvPr/>
        </p:nvSpPr>
        <p:spPr>
          <a:xfrm>
            <a:off x="2540630" y="3580110"/>
            <a:ext cx="1889468" cy="308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100" dirty="0" smtClean="0"/>
              <a:t>Числовые признаки</a:t>
            </a:r>
            <a:endParaRPr lang="ru-RU" sz="1100" dirty="0"/>
          </a:p>
        </p:txBody>
      </p:sp>
      <p:sp>
        <p:nvSpPr>
          <p:cNvPr id="26" name="Объект 2"/>
          <p:cNvSpPr txBox="1">
            <a:spLocks/>
          </p:cNvSpPr>
          <p:nvPr/>
        </p:nvSpPr>
        <p:spPr>
          <a:xfrm>
            <a:off x="5724915" y="3591902"/>
            <a:ext cx="2435015" cy="296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100" dirty="0" smtClean="0"/>
              <a:t>Категориальные признаки</a:t>
            </a:r>
            <a:endParaRPr lang="ru-RU" sz="11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144495" y="4866256"/>
            <a:ext cx="1778118" cy="3525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Обработанный набор</a:t>
            </a:r>
            <a:endParaRPr lang="ru-RU" sz="1200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4073974" y="4267199"/>
            <a:ext cx="498026" cy="5990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5329646" y="4283709"/>
            <a:ext cx="695048" cy="5825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3.Техническое описание решения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12123" y="1270000"/>
            <a:ext cx="2910597" cy="391021"/>
          </a:xfrm>
        </p:spPr>
        <p:txBody>
          <a:bodyPr/>
          <a:lstStyle/>
          <a:p>
            <a:r>
              <a:rPr lang="ru-RU" dirty="0" smtClean="0"/>
              <a:t>Построение модели</a:t>
            </a:r>
            <a:endParaRPr lang="ru-RU" dirty="0"/>
          </a:p>
        </p:txBody>
      </p:sp>
      <p:sp>
        <p:nvSpPr>
          <p:cNvPr id="24" name="Объект 2"/>
          <p:cNvSpPr txBox="1">
            <a:spLocks/>
          </p:cNvSpPr>
          <p:nvPr/>
        </p:nvSpPr>
        <p:spPr>
          <a:xfrm>
            <a:off x="176592" y="1930401"/>
            <a:ext cx="9881807" cy="258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Было протестировано несколько моделей с различными параметрами с использованием кросс-</a:t>
            </a:r>
            <a:r>
              <a:rPr lang="ru-RU" dirty="0" err="1" smtClean="0"/>
              <a:t>валидации</a:t>
            </a:r>
            <a:r>
              <a:rPr lang="ru-RU" dirty="0" smtClean="0"/>
              <a:t> на 3 </a:t>
            </a:r>
            <a:r>
              <a:rPr lang="ru-RU" dirty="0" err="1" smtClean="0"/>
              <a:t>фолда</a:t>
            </a:r>
            <a:r>
              <a:rPr lang="ru-RU" dirty="0" smtClean="0"/>
              <a:t> и метрики  </a:t>
            </a:r>
            <a:r>
              <a:rPr lang="en-US" dirty="0" smtClean="0"/>
              <a:t>f1. </a:t>
            </a:r>
            <a:r>
              <a:rPr lang="ru-RU" dirty="0" smtClean="0"/>
              <a:t>Наилучший результат, согласно метрике получился при использовании следующей модели</a:t>
            </a:r>
            <a:r>
              <a:rPr lang="en-US" dirty="0" smtClean="0"/>
              <a:t>:</a:t>
            </a:r>
          </a:p>
          <a:p>
            <a:pPr algn="ctr"/>
            <a:r>
              <a:rPr lang="en-US" dirty="0" err="1" smtClean="0"/>
              <a:t>SGDClassifier</a:t>
            </a:r>
            <a:r>
              <a:rPr lang="en-US" dirty="0" smtClean="0"/>
              <a:t>(loss </a:t>
            </a:r>
            <a:r>
              <a:rPr lang="en-US" dirty="0"/>
              <a:t>= 'log', </a:t>
            </a:r>
            <a:r>
              <a:rPr lang="en-US" dirty="0" err="1"/>
              <a:t>class_weight</a:t>
            </a:r>
            <a:r>
              <a:rPr lang="en-US" dirty="0"/>
              <a:t>='balanced', </a:t>
            </a:r>
            <a:r>
              <a:rPr lang="en-US" dirty="0" err="1"/>
              <a:t>max_iter</a:t>
            </a:r>
            <a:r>
              <a:rPr lang="en-US" dirty="0"/>
              <a:t>=1000, </a:t>
            </a:r>
            <a:r>
              <a:rPr lang="en-US" dirty="0" err="1"/>
              <a:t>tol</a:t>
            </a:r>
            <a:r>
              <a:rPr lang="en-US" dirty="0"/>
              <a:t>=1e-4, alpha=0.01,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3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4.Выводы о качестве модели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76592" y="1930401"/>
            <a:ext cx="9873099" cy="148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Качество модели удовлетворительное, об этом говорят метрики </a:t>
            </a:r>
            <a:r>
              <a:rPr lang="en-US" dirty="0" smtClean="0"/>
              <a:t>f1 </a:t>
            </a:r>
            <a:r>
              <a:rPr lang="ru-RU" dirty="0" smtClean="0"/>
              <a:t>и </a:t>
            </a:r>
            <a:r>
              <a:rPr lang="en-US" dirty="0" smtClean="0"/>
              <a:t>roc-</a:t>
            </a:r>
            <a:r>
              <a:rPr lang="en-US" dirty="0" err="1" smtClean="0"/>
              <a:t>auc</a:t>
            </a:r>
            <a:r>
              <a:rPr lang="ru-RU" dirty="0" smtClean="0"/>
              <a:t>, которые получились на итоговой модели 0.21</a:t>
            </a:r>
            <a:r>
              <a:rPr lang="en-US" dirty="0" smtClean="0"/>
              <a:t> </a:t>
            </a:r>
            <a:r>
              <a:rPr lang="ru-RU" dirty="0" smtClean="0"/>
              <a:t>и 0.76 соответственно. Согласно экономической модели, представленной в отсчете, при помощи разработанной модели машинного обучения можно предотвратить отток клиентов, не потеряв при этом прибыль.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2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4.Выводы о качестве модели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94009" y="1538516"/>
            <a:ext cx="9873099" cy="103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Если использовать модели, описанные выше, то получается, что использование </a:t>
            </a:r>
            <a:r>
              <a:rPr lang="ru-RU" dirty="0" err="1" smtClean="0"/>
              <a:t>бОльшего</a:t>
            </a:r>
            <a:r>
              <a:rPr lang="ru-RU" dirty="0" smtClean="0"/>
              <a:t> объема данных, может улучшить качество предсказаний модели машинного обучения, это видно по обучающим кривым: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568" y="2429693"/>
            <a:ext cx="4933950" cy="31908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703195" y="5127060"/>
            <a:ext cx="13308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объектов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36422" y="2429693"/>
            <a:ext cx="9621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F1-score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28695" y="5604604"/>
            <a:ext cx="9873099" cy="103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Ввиду того, что зеленая кривая, описывающая оценку по тестовому набору, не выходит на определенный уровень, а продолжает расти, использование </a:t>
            </a:r>
            <a:r>
              <a:rPr lang="ru-RU" dirty="0" err="1" smtClean="0"/>
              <a:t>бОльшего</a:t>
            </a:r>
            <a:r>
              <a:rPr lang="ru-RU" dirty="0" smtClean="0"/>
              <a:t> объема данных является рациональным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1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4.Выводы о качестве модели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94010" y="1538516"/>
            <a:ext cx="8140094" cy="83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Наиболее полезными признаками получились следующие признаки: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126,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189,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198,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73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94010" y="2535647"/>
            <a:ext cx="8140094" cy="83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Это проявляется как при визуальном анализе, так и по весам получившейся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50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538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Грань</vt:lpstr>
      <vt:lpstr>Отчет по прогнозированию оттока клиентов </vt:lpstr>
      <vt:lpstr>1.Цели и задачи проекта</vt:lpstr>
      <vt:lpstr>2.Методика измерения качества</vt:lpstr>
      <vt:lpstr>3.Техническое описание решения</vt:lpstr>
      <vt:lpstr>3.Техническое описание решения</vt:lpstr>
      <vt:lpstr>3.Техническое описание решения</vt:lpstr>
      <vt:lpstr>4.Выводы о качестве модели</vt:lpstr>
      <vt:lpstr>4.Выводы о качестве модели</vt:lpstr>
      <vt:lpstr>4.Выводы о качестве модели</vt:lpstr>
      <vt:lpstr>5.Заключение</vt:lpstr>
    </vt:vector>
  </TitlesOfParts>
  <Company>Kraftway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прогнозированию оттока клиентов </dc:title>
  <dc:creator>Pavel Aleksandrov</dc:creator>
  <cp:lastModifiedBy>Pavel Aleksandrov</cp:lastModifiedBy>
  <cp:revision>20</cp:revision>
  <dcterms:created xsi:type="dcterms:W3CDTF">2019-09-19T12:55:48Z</dcterms:created>
  <dcterms:modified xsi:type="dcterms:W3CDTF">2019-09-20T09:56:24Z</dcterms:modified>
</cp:coreProperties>
</file>