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99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5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194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48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402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6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0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39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8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4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9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12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58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8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587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89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372A2C-9A5F-469A-A3F8-232ABA5D13A9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3DAB-BA0E-4DC5-839E-179D538E7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subTitle" idx="1"/>
          </p:nvPr>
        </p:nvSpPr>
        <p:spPr>
          <a:xfrm>
            <a:off x="421079" y="801191"/>
            <a:ext cx="11277599" cy="356833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Тульской области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 профессиональное образовательное учреждение 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Тульской области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«Донской политехнический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колледж»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ИНФОРМАЦИОННОЙ СИСТЕМЫ УЧЕТА АРЕНДОВАННЫХ АВТОМОБИЛЕЙ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“CR-3-</a:t>
            </a:r>
            <a:r>
              <a:rPr lang="ru-R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Курсовая работа МДК 02.01</a:t>
            </a:r>
            <a:b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«Технология разработки программного обеспечения»</a:t>
            </a:r>
            <a:endParaRPr lang="ru-RU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07F8398-EFDA-4DF8-B695-00C93CB037D5}"/>
              </a:ext>
            </a:extLst>
          </p:cNvPr>
          <p:cNvSpPr txBox="1">
            <a:spLocks/>
          </p:cNvSpPr>
          <p:nvPr/>
        </p:nvSpPr>
        <p:spPr>
          <a:xfrm>
            <a:off x="863039" y="4982789"/>
            <a:ext cx="10591799" cy="1648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Студента группы С-20-1 	  П. Д. Комлев</a:t>
            </a:r>
          </a:p>
          <a:p>
            <a:pPr algn="r"/>
            <a:r>
              <a:rPr lang="ru-RU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		               С. М. Гвоздев</a:t>
            </a:r>
          </a:p>
          <a:p>
            <a:endParaRPr lang="ru-RU" sz="1800" i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Донской, 2022</a:t>
            </a:r>
            <a:endParaRPr lang="ru-RU" sz="1800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715" y="1608501"/>
            <a:ext cx="7200000" cy="49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5679" y="740229"/>
            <a:ext cx="730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>
                  <a:solidFill>
                    <a:schemeClr val="accent1"/>
                  </a:solidFill>
                </a:ln>
              </a:rPr>
              <a:t>Главная страница программного продукта</a:t>
            </a:r>
            <a:endParaRPr lang="ru-RU" sz="2400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971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02" y="1643336"/>
            <a:ext cx="7200000" cy="493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223" y="775063"/>
            <a:ext cx="526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>
                  <a:solidFill>
                    <a:schemeClr val="accent1"/>
                  </a:solidFill>
                </a:ln>
              </a:rPr>
              <a:t>Страница регистрации</a:t>
            </a:r>
            <a:endParaRPr lang="ru-RU" sz="2400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860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5931" y="766355"/>
            <a:ext cx="526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>
                  <a:solidFill>
                    <a:schemeClr val="accent1"/>
                  </a:solidFill>
                </a:ln>
              </a:rPr>
              <a:t>Страница авторизации</a:t>
            </a:r>
            <a:endParaRPr lang="ru-RU" sz="2400" dirty="0">
              <a:ln>
                <a:solidFill>
                  <a:schemeClr val="accent1"/>
                </a:solidFill>
              </a:ln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433" y="2052638"/>
            <a:ext cx="667690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208" y="2052638"/>
            <a:ext cx="6725360" cy="41957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21355" y="762391"/>
            <a:ext cx="3659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n>
                  <a:solidFill>
                    <a:schemeClr val="accent1"/>
                  </a:solidFill>
                </a:ln>
              </a:rPr>
              <a:t>Страница </a:t>
            </a:r>
            <a:r>
              <a:rPr lang="ru-RU" sz="2400" dirty="0" smtClean="0">
                <a:ln>
                  <a:solidFill>
                    <a:schemeClr val="accent1"/>
                  </a:solidFill>
                </a:ln>
              </a:rPr>
              <a:t>сотрудника</a:t>
            </a:r>
            <a:endParaRPr lang="ru-RU" sz="2400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098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580" y="2052638"/>
            <a:ext cx="6718615" cy="41957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401960" y="779809"/>
            <a:ext cx="3068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n>
                  <a:solidFill>
                    <a:schemeClr val="accent1"/>
                  </a:solidFill>
                </a:ln>
              </a:rPr>
              <a:t>Страница </a:t>
            </a:r>
            <a:r>
              <a:rPr lang="ru-RU" sz="2400" dirty="0" smtClean="0">
                <a:ln>
                  <a:solidFill>
                    <a:schemeClr val="accent1"/>
                  </a:solidFill>
                </a:ln>
              </a:rPr>
              <a:t>клиента</a:t>
            </a:r>
            <a:endParaRPr lang="ru-RU" sz="2400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2133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682445" y="742633"/>
            <a:ext cx="2220685" cy="109728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ru-RU" sz="2400" b="1" dirty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</a:rPr>
              <a:t>ВВЕДЕНИЕ</a:t>
            </a:r>
          </a:p>
          <a:p>
            <a:endParaRPr lang="ru-RU" dirty="0">
              <a:ln>
                <a:solidFill>
                  <a:schemeClr val="accent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7850" y="1436027"/>
            <a:ext cx="7515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Актуальность исследования заключается в том, что с развитием проката автомобилей увеличивается клиентская база, а координировать работу сотрудников и встречи с клиентами становится все сложнее.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170" y="2871609"/>
            <a:ext cx="653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Объектом исследования является прокат автомобилей «CR-3-ГРУПП».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7691" y="3802699"/>
            <a:ext cx="640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Предметом исследования является деятельность менеджера по прокату автомобилей.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170" y="4738538"/>
            <a:ext cx="1040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Целью курсовой работы является создание программного продукта, необходимого для хранения информации, повышение эффективности работы агентства путем сокращения операций, выполняемых вручную, оптимизации информационного взаимодействие участников процессов, а также сокращения времени, затрачиваемого на выполнение некоторых операций. Хранение наиболее полной информации об автомобилях, их состоянии, документах, а также о тарифах для всех моделей автомобилей.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0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1211" y="2058422"/>
            <a:ext cx="8499566" cy="45003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проанализировать предметную область;</a:t>
            </a:r>
          </a:p>
          <a:p>
            <a:pPr lvl="0"/>
            <a:r>
              <a:rPr lang="ru-RU" dirty="0"/>
              <a:t>составить техническое задание;</a:t>
            </a:r>
          </a:p>
          <a:p>
            <a:pPr lvl="0"/>
            <a:r>
              <a:rPr lang="ru-RU" dirty="0"/>
              <a:t>разработать эскизный проект программного продукта;</a:t>
            </a:r>
          </a:p>
          <a:p>
            <a:pPr lvl="0"/>
            <a:r>
              <a:rPr lang="ru-RU" dirty="0"/>
              <a:t>выбрать инструментальные средства разработки;</a:t>
            </a:r>
          </a:p>
          <a:p>
            <a:pPr lvl="0"/>
            <a:r>
              <a:rPr lang="ru-RU" dirty="0"/>
              <a:t>выполнить программирование программного продукта;</a:t>
            </a:r>
          </a:p>
          <a:p>
            <a:pPr lvl="0"/>
            <a:r>
              <a:rPr lang="ru-RU" dirty="0"/>
              <a:t>тестирование программного продукта;</a:t>
            </a:r>
          </a:p>
          <a:p>
            <a:pPr lvl="0"/>
            <a:r>
              <a:rPr lang="ru-RU" dirty="0"/>
              <a:t>рассчитать технико-экономические показатели.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75907" y="161297"/>
            <a:ext cx="614825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n>
                  <a:solidFill>
                    <a:schemeClr val="accent1"/>
                  </a:solidFill>
                </a:ln>
              </a:rPr>
              <a:t>Для достижения поставленной цели необходимо решить следующие задачи: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8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9" y="744149"/>
            <a:ext cx="3600000" cy="25200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49" y="2004149"/>
            <a:ext cx="3600000" cy="25200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92"/>
          <a:stretch/>
        </p:blipFill>
        <p:spPr bwMode="auto">
          <a:xfrm>
            <a:off x="8410302" y="3453379"/>
            <a:ext cx="3600000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41968" y="744149"/>
            <a:ext cx="55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solidFill>
                    <a:schemeClr val="accent1"/>
                  </a:solidFill>
                </a:ln>
              </a:rPr>
              <a:t>Разработка технического проекта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599" y="3422469"/>
            <a:ext cx="348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IDEF</a:t>
            </a:r>
            <a:r>
              <a:rPr lang="ru-RU" dirty="0"/>
              <a:t>-диаграмма 0 уровня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41968" y="4713379"/>
            <a:ext cx="306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IDEF</a:t>
            </a:r>
            <a:r>
              <a:rPr lang="ru-RU" dirty="0">
                <a:latin typeface="+mj-lt"/>
                <a:ea typeface="Calibri" panose="020F0502020204030204" pitchFamily="34" charset="0"/>
              </a:rPr>
              <a:t>-Диаграмма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1 уровня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552027" y="5997939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</a:rPr>
              <a:t>ER</a:t>
            </a:r>
            <a:r>
              <a:rPr lang="ru-RU" dirty="0">
                <a:ea typeface="Calibri" panose="020F0502020204030204" pitchFamily="34" charset="0"/>
              </a:rPr>
              <a:t>-диаграмма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5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6436" y="387581"/>
            <a:ext cx="7315200" cy="1400530"/>
          </a:xfrm>
        </p:spPr>
        <p:txBody>
          <a:bodyPr/>
          <a:lstStyle/>
          <a:p>
            <a:r>
              <a:rPr lang="ru-RU" sz="2400" dirty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</a:rPr>
              <a:t>Этап эскизного проектирования программного обеспечения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02" y="2420377"/>
            <a:ext cx="5400000" cy="27256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27" y="2423232"/>
            <a:ext cx="5400000" cy="27227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414210" y="532819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j-lt"/>
                <a:ea typeface="Calibri" panose="020F0502020204030204" pitchFamily="34" charset="0"/>
              </a:rPr>
              <a:t>Эскиз экрана </a:t>
            </a:r>
            <a:r>
              <a:rPr lang="ru-RU" dirty="0">
                <a:latin typeface="+mj-lt"/>
                <a:ea typeface="Calibri" panose="020F0502020204030204" pitchFamily="34" charset="0"/>
              </a:rPr>
              <a:t>запуска ПО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959829" y="5328194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j-lt"/>
                <a:ea typeface="Calibri" panose="020F0502020204030204" pitchFamily="34" charset="0"/>
              </a:rPr>
              <a:t>Эскиз окна </a:t>
            </a:r>
            <a:r>
              <a:rPr lang="ru-RU" dirty="0">
                <a:latin typeface="+mj-lt"/>
                <a:ea typeface="Calibri" panose="020F0502020204030204" pitchFamily="34" charset="0"/>
              </a:rPr>
              <a:t>авторизации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33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66" y="2249222"/>
            <a:ext cx="4389500" cy="246147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1740627"/>
            <a:ext cx="5044440" cy="24536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86833" y="4933797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j-lt"/>
                <a:ea typeface="Calibri" panose="020F0502020204030204" pitchFamily="34" charset="0"/>
              </a:rPr>
              <a:t>Прототип запуска </a:t>
            </a:r>
            <a:r>
              <a:rPr lang="ru-RU" dirty="0">
                <a:latin typeface="+mj-lt"/>
                <a:ea typeface="Calibri" panose="020F0502020204030204" pitchFamily="34" charset="0"/>
              </a:rPr>
              <a:t>ПО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74687" y="4564465"/>
            <a:ext cx="344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j-lt"/>
                <a:ea typeface="Calibri" panose="020F0502020204030204" pitchFamily="34" charset="0"/>
              </a:rPr>
              <a:t>Прототип окна </a:t>
            </a:r>
            <a:r>
              <a:rPr lang="ru-RU" dirty="0">
                <a:latin typeface="+mj-lt"/>
                <a:ea typeface="Calibri" panose="020F0502020204030204" pitchFamily="34" charset="0"/>
              </a:rPr>
              <a:t>авторизации</a:t>
            </a:r>
            <a:endParaRPr lang="ru-RU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41074" y="780647"/>
            <a:ext cx="6831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n>
                  <a:solidFill>
                    <a:schemeClr val="accent1"/>
                  </a:solidFill>
                </a:ln>
              </a:rPr>
              <a:t>Прототип программного </a:t>
            </a:r>
            <a:r>
              <a:rPr lang="ru-RU" sz="2400" dirty="0">
                <a:ln>
                  <a:solidFill>
                    <a:schemeClr val="accent1"/>
                  </a:solidFill>
                </a:ln>
              </a:rPr>
              <a:t>обеспечения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40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60" r="4923"/>
          <a:stretch/>
        </p:blipFill>
        <p:spPr>
          <a:xfrm>
            <a:off x="6473846" y="3126376"/>
            <a:ext cx="5527665" cy="3492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04851" y="781054"/>
            <a:ext cx="6306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n>
                  <a:solidFill>
                    <a:schemeClr val="accent1"/>
                  </a:solidFill>
                </a:ln>
                <a:latin typeface="+mj-lt"/>
                <a:ea typeface="Calibri" panose="020F0502020204030204" pitchFamily="34" charset="0"/>
              </a:rPr>
              <a:t>Проектирование внутренней структуры</a:t>
            </a:r>
            <a:endParaRPr lang="ru-RU" sz="2400" dirty="0">
              <a:ln>
                <a:solidFill>
                  <a:schemeClr val="accent1"/>
                </a:solidFill>
              </a:ln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0105" y="1442870"/>
            <a:ext cx="9779727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этапе создания программного продукта важно грамотно разработать его структуру, она может повлиять на работу всей программы. Поэтому вся информация располагается удобно, понятно, доступно. Интерфейс понятен для любого пользователя.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105" y="3526678"/>
            <a:ext cx="68797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Понятная логическая схема программного продукта упростит его настройку и обслуживание в дальнейшем. Такое ПО легче и быстрее контролировать, проще анализировать их данные, не допуская появления дублирующих и пустых страниц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2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de/thumb/1/1e/Microsoft_Visual_Studio_2010_Logo.svg/2000px-Microsoft_Visual_Studio_2010_Logo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8" y="2463184"/>
            <a:ext cx="3600000" cy="15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ibb.co/BzGdrz7/Install-Microsoft-SQL-Server-2019-di-Windows-10-2-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t="22462" r="-85" b="508"/>
          <a:stretch/>
        </p:blipFill>
        <p:spPr bwMode="auto">
          <a:xfrm>
            <a:off x="8051496" y="2377996"/>
            <a:ext cx="3600000" cy="184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hr-media.ru/wp-content/uploads/2021/09/pasted-image-0-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056" l="5459" r="100000">
                        <a14:foregroundMark x1="44469" y1="36056" x2="42868" y2="34225"/>
                        <a14:foregroundMark x1="50509" y1="37887" x2="50509" y2="37887"/>
                        <a14:foregroundMark x1="49927" y1="47887" x2="49927" y2="47887"/>
                        <a14:foregroundMark x1="58952" y1="53803" x2="58952" y2="53803"/>
                        <a14:foregroundMark x1="63974" y1="47465" x2="63974" y2="47465"/>
                        <a14:foregroundMark x1="77511" y1="47465" x2="77511" y2="47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15" t="11032" r="14197" b="10636"/>
          <a:stretch/>
        </p:blipFill>
        <p:spPr bwMode="auto">
          <a:xfrm>
            <a:off x="4766261" y="4718207"/>
            <a:ext cx="3600000" cy="13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00891" y="649600"/>
            <a:ext cx="7001597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indent="450215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sz="2400" b="1" kern="0" dirty="0">
                <a:ln>
                  <a:solidFill>
                    <a:schemeClr val="accent1"/>
                  </a:solidFill>
                </a:ln>
                <a:ea typeface="Yu Gothic Light" panose="020B0300000000000000" pitchFamily="34" charset="-128"/>
                <a:cs typeface="Times New Roman" panose="02020603050405020304" pitchFamily="18" charset="0"/>
              </a:rPr>
              <a:t>Реализация</a:t>
            </a:r>
            <a:r>
              <a:rPr lang="ru-RU" sz="2400" b="1" kern="0" dirty="0">
                <a:ln>
                  <a:solidFill>
                    <a:schemeClr val="accent1"/>
                  </a:solidFill>
                </a:ln>
                <a:latin typeface="+mj-lt"/>
                <a:ea typeface="Yu Gothic Light" panose="020B0300000000000000" pitchFamily="34" charset="-128"/>
                <a:cs typeface="Times New Roman" panose="02020603050405020304" pitchFamily="18" charset="0"/>
              </a:rPr>
              <a:t> программного обеспечения</a:t>
            </a:r>
            <a:endParaRPr lang="ru-RU" sz="2400" b="1" kern="0" dirty="0">
              <a:ln>
                <a:solidFill>
                  <a:schemeClr val="accent1"/>
                </a:solidFill>
              </a:ln>
              <a:effectLst/>
              <a:latin typeface="+mj-lt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9692" y="791725"/>
            <a:ext cx="6572479" cy="949989"/>
          </a:xfrm>
        </p:spPr>
        <p:txBody>
          <a:bodyPr/>
          <a:lstStyle/>
          <a:p>
            <a:r>
              <a:rPr lang="ru-RU" sz="2400" dirty="0" smtClean="0">
                <a:ln>
                  <a:solidFill>
                    <a:schemeClr val="accent1"/>
                  </a:solidFill>
                </a:ln>
              </a:rPr>
              <a:t>Минимальные  системные требования</a:t>
            </a:r>
            <a:endParaRPr lang="ru-RU" sz="2400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950" y="2052918"/>
            <a:ext cx="7666219" cy="4195481"/>
          </a:xfrm>
        </p:spPr>
        <p:txBody>
          <a:bodyPr/>
          <a:lstStyle/>
          <a:p>
            <a:pPr lvl="0"/>
            <a:r>
              <a:rPr lang="ru-RU" sz="2400" dirty="0"/>
              <a:t>процессор: AMD FX-4300 </a:t>
            </a:r>
            <a:r>
              <a:rPr lang="ru-RU" sz="2400" dirty="0" smtClean="0"/>
              <a:t>OEM частота</a:t>
            </a:r>
            <a:r>
              <a:rPr lang="ru-RU" sz="2400" dirty="0"/>
              <a:t>: 2.5 ГГц; </a:t>
            </a:r>
          </a:p>
          <a:p>
            <a:pPr lvl="0"/>
            <a:r>
              <a:rPr lang="ru-RU" sz="2400" dirty="0"/>
              <a:t>оперативная память: 4ГБ DDR4 2133 МГц;</a:t>
            </a:r>
          </a:p>
          <a:p>
            <a:pPr lvl="0"/>
            <a:r>
              <a:rPr lang="ru-RU" sz="2400" dirty="0"/>
              <a:t>графический процессор: NVIDIA </a:t>
            </a:r>
            <a:r>
              <a:rPr lang="ru-RU" sz="2400" dirty="0" err="1"/>
              <a:t>GeForce</a:t>
            </a:r>
            <a:r>
              <a:rPr lang="ru-RU" sz="2400" dirty="0"/>
              <a:t> GT 710 </a:t>
            </a:r>
            <a:r>
              <a:rPr lang="en-US" sz="2400" dirty="0"/>
              <a:t>Silent LP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разрешение экрана: 1920 x 1080.</a:t>
            </a:r>
          </a:p>
          <a:p>
            <a:endParaRPr lang="ru-RU" dirty="0"/>
          </a:p>
        </p:txBody>
      </p:sp>
      <p:pic>
        <p:nvPicPr>
          <p:cNvPr id="2050" name="Picture 2" descr="https://w7.pngwing.com/pngs/571/592/png-transparent-desktop-computers-desktop-computer-network-electronics-comput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935" y1="83762" x2="37935" y2="83762"/>
                        <a14:foregroundMark x1="64891" y1="87145" x2="64891" y2="87145"/>
                        <a14:foregroundMark x1="82174" y1="86604" x2="82174" y2="86604"/>
                        <a14:foregroundMark x1="83370" y1="94046" x2="83370" y2="94046"/>
                        <a14:foregroundMark x1="75435" y1="93775" x2="75435" y2="93775"/>
                        <a14:foregroundMark x1="61196" y1="95805" x2="61196" y2="95805"/>
                        <a14:foregroundMark x1="86522" y1="80785" x2="86522" y2="80785"/>
                        <a14:foregroundMark x1="87826" y1="80244" x2="87826" y2="80244"/>
                        <a14:foregroundMark x1="86739" y1="77267" x2="86739" y2="77267"/>
                        <a14:foregroundMark x1="86957" y1="76590" x2="86957" y2="76590"/>
                        <a14:foregroundMark x1="90109" y1="79432" x2="90109" y2="79432"/>
                        <a14:foregroundMark x1="72174" y1="86604" x2="72174" y2="86604"/>
                        <a14:foregroundMark x1="85326" y1="31529" x2="85326" y2="31529"/>
                        <a14:foregroundMark x1="82391" y1="53315" x2="82391" y2="53315"/>
                        <a14:foregroundMark x1="84130" y1="15697" x2="84130" y2="15697"/>
                        <a14:foregroundMark x1="67500" y1="22733" x2="67500" y2="22733"/>
                        <a14:foregroundMark x1="75435" y1="20433" x2="75435" y2="20433"/>
                        <a14:foregroundMark x1="68913" y1="44114" x2="68913" y2="44114"/>
                        <a14:foregroundMark x1="62935" y1="52774" x2="62935" y2="52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89" y="4511040"/>
            <a:ext cx="5246586" cy="211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</TotalTime>
  <Words>270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Yu Gothic Light</vt:lpstr>
      <vt:lpstr>Arial</vt:lpstr>
      <vt:lpstr>Calibri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 эскизного проектирования программного обеспечения</vt:lpstr>
      <vt:lpstr>Презентация PowerPoint</vt:lpstr>
      <vt:lpstr>Презентация PowerPoint</vt:lpstr>
      <vt:lpstr>Презентация PowerPoint</vt:lpstr>
      <vt:lpstr>Минимальные  системные требования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17</cp:revision>
  <dcterms:created xsi:type="dcterms:W3CDTF">2022-12-25T12:15:56Z</dcterms:created>
  <dcterms:modified xsi:type="dcterms:W3CDTF">2022-12-25T17:33:52Z</dcterms:modified>
</cp:coreProperties>
</file>