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3224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21840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4608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53224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21840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3224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21840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84608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53224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21840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53224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1840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84608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53224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321840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53224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218400" y="31327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84608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253224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3218400" y="4362120"/>
            <a:ext cx="653040" cy="112248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235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885760" y="43621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4608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885760" y="3132720"/>
            <a:ext cx="98964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46080" y="4362120"/>
            <a:ext cx="2028600" cy="112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289560"/>
            <a:ext cx="12191760" cy="572400"/>
          </a:xfrm>
          <a:custGeom>
            <a:avLst/>
            <a:gdLst/>
            <a:ahLst/>
            <a:rect l="l" t="t" r="r" b="b"/>
            <a:pathLst>
              <a:path w="12192000" h="572770">
                <a:moveTo>
                  <a:pt x="11464924" y="0"/>
                </a:moveTo>
                <a:lnTo>
                  <a:pt x="12192000" y="0"/>
                </a:lnTo>
                <a:lnTo>
                  <a:pt x="12192000" y="572770"/>
                </a:lnTo>
                <a:lnTo>
                  <a:pt x="11464924" y="572770"/>
                </a:lnTo>
                <a:close/>
                <a:moveTo>
                  <a:pt x="0" y="0"/>
                </a:moveTo>
                <a:lnTo>
                  <a:pt x="11304903" y="0"/>
                </a:lnTo>
                <a:lnTo>
                  <a:pt x="11304903" y="572770"/>
                </a:lnTo>
                <a:lnTo>
                  <a:pt x="0" y="572770"/>
                </a:lnTo>
                <a:close/>
              </a:path>
            </a:pathLst>
          </a:custGeom>
          <a:gradFill rotWithShape="0">
            <a:gsLst>
              <a:gs pos="0">
                <a:srgbClr val="b5179e">
                  <a:alpha val="85098"/>
                </a:srgbClr>
              </a:gs>
              <a:gs pos="100000">
                <a:srgbClr val="7209b7">
                  <a:alpha val="85098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552600"/>
            <a:ext cx="10953360" cy="2876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11482200" y="6289560"/>
            <a:ext cx="704520" cy="5482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A67D096-BD05-4E06-AA04-895AF7DEB9FB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487240" y="0"/>
            <a:ext cx="704520" cy="6857640"/>
          </a:xfrm>
          <a:custGeom>
            <a:avLst/>
            <a:gdLst/>
            <a:ahLst/>
            <a:rect l="l" t="t" r="r" b="b"/>
            <a:pathLst>
              <a:path w="704851" h="6858000">
                <a:moveTo>
                  <a:pt x="0" y="6309360"/>
                </a:moveTo>
                <a:lnTo>
                  <a:pt x="704851" y="6309360"/>
                </a:lnTo>
                <a:lnTo>
                  <a:pt x="70485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704851" y="0"/>
                </a:lnTo>
                <a:lnTo>
                  <a:pt x="704851" y="6172200"/>
                </a:lnTo>
                <a:lnTo>
                  <a:pt x="0" y="6172200"/>
                </a:lnTo>
                <a:close/>
              </a:path>
            </a:pathLst>
          </a:custGeom>
          <a:gradFill rotWithShape="0">
            <a:gsLst>
              <a:gs pos="0">
                <a:srgbClr val="b5179e">
                  <a:alpha val="85098"/>
                </a:srgbClr>
              </a:gs>
              <a:gs pos="100000">
                <a:srgbClr val="7209b7">
                  <a:alpha val="85098"/>
                </a:srgbClr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11487240" y="6309360"/>
            <a:ext cx="704520" cy="5482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8FFBD02-C91F-49E0-ACB7-23F9AB36401B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8960" y="544680"/>
            <a:ext cx="5404680" cy="57636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6285240"/>
            <a:ext cx="12191760" cy="572400"/>
          </a:xfrm>
          <a:custGeom>
            <a:avLst/>
            <a:gdLst/>
            <a:ahLst/>
            <a:rect l="l" t="t" r="r" b="b"/>
            <a:pathLst>
              <a:path w="12192000" h="572770">
                <a:moveTo>
                  <a:pt x="11464924" y="0"/>
                </a:moveTo>
                <a:lnTo>
                  <a:pt x="12192000" y="0"/>
                </a:lnTo>
                <a:lnTo>
                  <a:pt x="12192000" y="572770"/>
                </a:lnTo>
                <a:lnTo>
                  <a:pt x="11464924" y="572770"/>
                </a:lnTo>
                <a:close/>
                <a:moveTo>
                  <a:pt x="0" y="0"/>
                </a:moveTo>
                <a:lnTo>
                  <a:pt x="11304903" y="0"/>
                </a:lnTo>
                <a:lnTo>
                  <a:pt x="11304903" y="572770"/>
                </a:lnTo>
                <a:lnTo>
                  <a:pt x="0" y="572770"/>
                </a:lnTo>
                <a:close/>
              </a:path>
            </a:pathLst>
          </a:custGeom>
          <a:gradFill rotWithShape="0">
            <a:gsLst>
              <a:gs pos="0">
                <a:srgbClr val="b5179e">
                  <a:alpha val="85098"/>
                </a:srgbClr>
              </a:gs>
              <a:gs pos="100000">
                <a:srgbClr val="7209b7">
                  <a:alpha val="85098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11487240" y="6309360"/>
            <a:ext cx="7045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3DE2245-03F5-4F95-81BE-F65A191A5BBA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846080" y="3132720"/>
            <a:ext cx="2028600" cy="2353320"/>
          </a:xfrm>
          <a:prstGeom prst="rect">
            <a:avLst/>
          </a:prstGeom>
        </p:spPr>
        <p:txBody>
          <a:bodyPr lIns="90000" rIns="90000" tIns="45000" bIns="4500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76360" y="3132720"/>
            <a:ext cx="2028600" cy="2353320"/>
          </a:xfrm>
          <a:prstGeom prst="rect">
            <a:avLst/>
          </a:prstGeom>
        </p:spPr>
        <p:txBody>
          <a:bodyPr lIns="90000" rIns="90000" tIns="45000" bIns="4500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16720" y="3132720"/>
            <a:ext cx="2028600" cy="2353320"/>
          </a:xfrm>
          <a:prstGeom prst="rect">
            <a:avLst/>
          </a:prstGeom>
        </p:spPr>
        <p:txBody>
          <a:bodyPr lIns="90000" rIns="90000" tIns="45000" bIns="4500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207960" cy="7206120"/>
          </a:xfrm>
          <a:prstGeom prst="rect">
            <a:avLst/>
          </a:prstGeom>
          <a:gradFill rotWithShape="0">
            <a:gsLst>
              <a:gs pos="0">
                <a:srgbClr val="f72585">
                  <a:alpha val="85098"/>
                </a:srgbClr>
              </a:gs>
              <a:gs pos="100000">
                <a:srgbClr val="7209b7">
                  <a:alpha val="85098"/>
                </a:srgbClr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2974320" y="1700640"/>
            <a:ext cx="5506920" cy="15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ffffff"/>
                </a:solidFill>
                <a:latin typeface="Montserrat Thin"/>
                <a:ea typeface="Montserrat"/>
              </a:rPr>
              <a:t>Название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-979200" y="6336720"/>
            <a:ext cx="29995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1482200" y="6289560"/>
            <a:ext cx="70452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9043FEC-D1C5-4BD7-BFED-FE1BA9B4B9BC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32440" y="252360"/>
            <a:ext cx="11177280" cy="61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b5179e"/>
                </a:solidFill>
                <a:latin typeface="Open Sans ExtraBold"/>
                <a:ea typeface="Open Sans ExtraBold"/>
              </a:rPr>
              <a:t>УНИКАЛЬНОСТЬ: </a:t>
            </a:r>
            <a:endParaRPr b="0" lang="en-US" sz="1800" spc="-1" strike="noStrike">
              <a:latin typeface="Arial"/>
            </a:endParaRPr>
          </a:p>
          <a:p>
            <a:pPr marL="252000"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b5179e"/>
                </a:solidFill>
                <a:latin typeface="Open Sans ExtraBold"/>
                <a:ea typeface="Open Sans ExtraBold"/>
              </a:rPr>
              <a:t>Оплата услуг из банковского приложения при помощи созданного по платёжному ГОСТу </a:t>
            </a:r>
            <a:r>
              <a:rPr b="1" lang="en-US" sz="1400" spc="-1" strike="noStrike">
                <a:solidFill>
                  <a:srgbClr val="b5179e"/>
                </a:solidFill>
                <a:latin typeface="Open Sans ExtraBold"/>
                <a:ea typeface="Open Sans ExtraBold"/>
              </a:rPr>
              <a:t>QR</a:t>
            </a:r>
            <a:r>
              <a:rPr b="1" lang="ru-RU" sz="1400" spc="-1" strike="noStrike">
                <a:solidFill>
                  <a:srgbClr val="b5179e"/>
                </a:solidFill>
                <a:latin typeface="Open Sans ExtraBold"/>
                <a:ea typeface="Open Sans ExtraBold"/>
              </a:rPr>
              <a:t> коду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398680" y="-45720"/>
            <a:ext cx="77173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674ea7"/>
                </a:solidFill>
                <a:latin typeface="Open Sans"/>
                <a:ea typeface="Open Sans"/>
              </a:rPr>
              <a:t>Особенности платформы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0177200" y="6320160"/>
            <a:ext cx="1053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7" name="Group 5"/>
          <p:cNvGrpSpPr/>
          <p:nvPr/>
        </p:nvGrpSpPr>
        <p:grpSpPr>
          <a:xfrm>
            <a:off x="90720" y="581760"/>
            <a:ext cx="10505520" cy="5079960"/>
            <a:chOff x="90720" y="581760"/>
            <a:chExt cx="10505520" cy="5079960"/>
          </a:xfrm>
        </p:grpSpPr>
        <p:sp>
          <p:nvSpPr>
            <p:cNvPr id="168" name="CustomShape 6"/>
            <p:cNvSpPr/>
            <p:nvPr/>
          </p:nvSpPr>
          <p:spPr>
            <a:xfrm flipV="1">
              <a:off x="5749920" y="4811760"/>
              <a:ext cx="559080" cy="261000"/>
            </a:xfrm>
            <a:prstGeom prst="triangle">
              <a:avLst>
                <a:gd name="adj" fmla="val 50907"/>
              </a:avLst>
            </a:prstGeom>
            <a:solidFill>
              <a:srgbClr val="3b485b"/>
            </a:solidFill>
            <a:ln>
              <a:noFill/>
            </a:ln>
            <a:effectLst>
              <a:innerShdw blurRad="152400" dir="13500000" dist="76200">
                <a:srgbClr val="000000">
                  <a:alpha val="4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7"/>
            <p:cNvSpPr/>
            <p:nvPr/>
          </p:nvSpPr>
          <p:spPr>
            <a:xfrm flipV="1" rot="7267800">
              <a:off x="4322160" y="2469960"/>
              <a:ext cx="541080" cy="270000"/>
            </a:xfrm>
            <a:prstGeom prst="triangle">
              <a:avLst>
                <a:gd name="adj" fmla="val 50907"/>
              </a:avLst>
            </a:prstGeom>
            <a:solidFill>
              <a:schemeClr val="tx2"/>
            </a:solidFill>
            <a:ln>
              <a:noFill/>
            </a:ln>
            <a:effectLst>
              <a:innerShdw blurRad="152400" dir="13500000" dist="76200">
                <a:srgbClr val="000000">
                  <a:alpha val="4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8"/>
            <p:cNvSpPr/>
            <p:nvPr/>
          </p:nvSpPr>
          <p:spPr>
            <a:xfrm flipV="1" rot="14332200">
              <a:off x="7108200" y="2343240"/>
              <a:ext cx="541080" cy="269640"/>
            </a:xfrm>
            <a:prstGeom prst="triangle">
              <a:avLst>
                <a:gd name="adj" fmla="val 5090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152400" dir="13500000" dist="76200">
                <a:srgbClr val="000000">
                  <a:alpha val="4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9"/>
            <p:cNvSpPr/>
            <p:nvPr/>
          </p:nvSpPr>
          <p:spPr>
            <a:xfrm>
              <a:off x="3430080" y="2674440"/>
              <a:ext cx="2572200" cy="2125080"/>
            </a:xfrm>
            <a:custGeom>
              <a:avLst/>
              <a:gdLst/>
              <a:ahLst/>
              <a:rect l="l" t="t" r="r" b="b"/>
              <a:pathLst>
                <a:path w="2724354" h="2355042">
                  <a:moveTo>
                    <a:pt x="1365925" y="0"/>
                  </a:moveTo>
                  <a:lnTo>
                    <a:pt x="2724354" y="784290"/>
                  </a:lnTo>
                  <a:lnTo>
                    <a:pt x="2724354" y="2355042"/>
                  </a:lnTo>
                  <a:lnTo>
                    <a:pt x="0" y="23550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5400000"/>
            </a:gradFill>
            <a:ln>
              <a:solidFill>
                <a:srgbClr val="ffffff"/>
              </a:solidFill>
              <a:round/>
            </a:ln>
            <a:effectLst>
              <a:outerShdw algn="ctr" blurRad="127000" rotWithShape="0" sx="102000" sy="10200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10"/>
            <p:cNvSpPr/>
            <p:nvPr/>
          </p:nvSpPr>
          <p:spPr>
            <a:xfrm flipH="1">
              <a:off x="6037920" y="2670840"/>
              <a:ext cx="2572200" cy="2125080"/>
            </a:xfrm>
            <a:custGeom>
              <a:avLst/>
              <a:gdLst/>
              <a:ahLst/>
              <a:rect l="l" t="t" r="r" b="b"/>
              <a:pathLst>
                <a:path w="2724354" h="2355042">
                  <a:moveTo>
                    <a:pt x="1365925" y="0"/>
                  </a:moveTo>
                  <a:lnTo>
                    <a:pt x="2724354" y="784290"/>
                  </a:lnTo>
                  <a:lnTo>
                    <a:pt x="2724354" y="2355042"/>
                  </a:lnTo>
                  <a:lnTo>
                    <a:pt x="0" y="23550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5400000"/>
            </a:gradFill>
            <a:ln>
              <a:solidFill>
                <a:srgbClr val="ffffff"/>
              </a:solidFill>
              <a:round/>
            </a:ln>
            <a:effectLst>
              <a:outerShdw algn="ctr" blurRad="127000" rotWithShape="0" sx="102000" sy="10200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1"/>
            <p:cNvSpPr/>
            <p:nvPr/>
          </p:nvSpPr>
          <p:spPr>
            <a:xfrm flipH="1" rot="14332200">
              <a:off x="4431960" y="1042200"/>
              <a:ext cx="2487240" cy="2197800"/>
            </a:xfrm>
            <a:custGeom>
              <a:avLst/>
              <a:gdLst/>
              <a:ahLst/>
              <a:rect l="l" t="t" r="r" b="b"/>
              <a:pathLst>
                <a:path w="2724354" h="2355042">
                  <a:moveTo>
                    <a:pt x="1365925" y="0"/>
                  </a:moveTo>
                  <a:lnTo>
                    <a:pt x="2724354" y="784290"/>
                  </a:lnTo>
                  <a:lnTo>
                    <a:pt x="2724354" y="2355042"/>
                  </a:lnTo>
                  <a:lnTo>
                    <a:pt x="0" y="23550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2f2f2"/>
                </a:gs>
              </a:gsLst>
              <a:lin ang="19800000"/>
            </a:gradFill>
            <a:ln>
              <a:noFill/>
            </a:ln>
            <a:effectLst>
              <a:outerShdw algn="ctr" blurRad="127000" rotWithShape="0" sx="102000" sy="10200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4" name="Group 12"/>
            <p:cNvGrpSpPr/>
            <p:nvPr/>
          </p:nvGrpSpPr>
          <p:grpSpPr>
            <a:xfrm>
              <a:off x="4248000" y="1234440"/>
              <a:ext cx="1947960" cy="1509480"/>
              <a:chOff x="4248000" y="1234440"/>
              <a:chExt cx="1947960" cy="1509480"/>
            </a:xfrm>
          </p:grpSpPr>
          <p:sp>
            <p:nvSpPr>
              <p:cNvPr id="175" name="CustomShape 13"/>
              <p:cNvSpPr/>
              <p:nvPr/>
            </p:nvSpPr>
            <p:spPr>
              <a:xfrm rot="15282600">
                <a:off x="4701960" y="1136160"/>
                <a:ext cx="1049760" cy="1743120"/>
              </a:xfrm>
              <a:custGeom>
                <a:avLst/>
                <a:gdLst/>
                <a:ahLst/>
                <a:rect l="l" t="t" r="r" b="b"/>
                <a:pathLst>
                  <a:path w="1543050" h="2462944">
                    <a:moveTo>
                      <a:pt x="0" y="1730751"/>
                    </a:moveTo>
                    <a:lnTo>
                      <a:pt x="309567" y="1730751"/>
                    </a:lnTo>
                    <a:lnTo>
                      <a:pt x="309567" y="0"/>
                    </a:lnTo>
                    <a:lnTo>
                      <a:pt x="1233483" y="912638"/>
                    </a:lnTo>
                    <a:lnTo>
                      <a:pt x="1233483" y="1730751"/>
                    </a:lnTo>
                    <a:lnTo>
                      <a:pt x="1543050" y="1730751"/>
                    </a:lnTo>
                    <a:lnTo>
                      <a:pt x="771525" y="246294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algn="tl" blurRad="152400" dir="2700000" dist="177681" rotWithShape="0" sx="95000" sy="9500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CustomShape 14"/>
              <p:cNvSpPr/>
              <p:nvPr/>
            </p:nvSpPr>
            <p:spPr>
              <a:xfrm>
                <a:off x="5187240" y="1705320"/>
                <a:ext cx="82080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01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77" name="Group 15"/>
            <p:cNvGrpSpPr/>
            <p:nvPr/>
          </p:nvGrpSpPr>
          <p:grpSpPr>
            <a:xfrm>
              <a:off x="4296240" y="3631320"/>
              <a:ext cx="1895040" cy="2030400"/>
              <a:chOff x="4296240" y="3631320"/>
              <a:chExt cx="1895040" cy="2030400"/>
            </a:xfrm>
          </p:grpSpPr>
          <p:sp>
            <p:nvSpPr>
              <p:cNvPr id="178" name="CustomShape 16"/>
              <p:cNvSpPr/>
              <p:nvPr/>
            </p:nvSpPr>
            <p:spPr>
              <a:xfrm rot="8199000">
                <a:off x="4679640" y="3818880"/>
                <a:ext cx="1071360" cy="1707840"/>
              </a:xfrm>
              <a:custGeom>
                <a:avLst/>
                <a:gdLst/>
                <a:ahLst/>
                <a:rect l="l" t="t" r="r" b="b"/>
                <a:pathLst>
                  <a:path w="1543050" h="2462944">
                    <a:moveTo>
                      <a:pt x="0" y="1730751"/>
                    </a:moveTo>
                    <a:lnTo>
                      <a:pt x="309567" y="1730751"/>
                    </a:lnTo>
                    <a:lnTo>
                      <a:pt x="309567" y="0"/>
                    </a:lnTo>
                    <a:lnTo>
                      <a:pt x="1233483" y="912638"/>
                    </a:lnTo>
                    <a:lnTo>
                      <a:pt x="1233483" y="1730751"/>
                    </a:lnTo>
                    <a:lnTo>
                      <a:pt x="1543050" y="1730751"/>
                    </a:lnTo>
                    <a:lnTo>
                      <a:pt x="771525" y="246294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algn="tl" blurRad="152400" dir="2700000" dist="177681" rotWithShape="0" sx="95000" sy="9500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17"/>
              <p:cNvSpPr/>
              <p:nvPr/>
            </p:nvSpPr>
            <p:spPr>
              <a:xfrm>
                <a:off x="4437720" y="4191480"/>
                <a:ext cx="82080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03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80" name="Group 18"/>
            <p:cNvGrpSpPr/>
            <p:nvPr/>
          </p:nvGrpSpPr>
          <p:grpSpPr>
            <a:xfrm>
              <a:off x="6896880" y="2348640"/>
              <a:ext cx="1444320" cy="1908000"/>
              <a:chOff x="6896880" y="2348640"/>
              <a:chExt cx="1444320" cy="1908000"/>
            </a:xfrm>
          </p:grpSpPr>
          <p:sp>
            <p:nvSpPr>
              <p:cNvPr id="181" name="CustomShape 19"/>
              <p:cNvSpPr/>
              <p:nvPr/>
            </p:nvSpPr>
            <p:spPr>
              <a:xfrm rot="882000">
                <a:off x="7054200" y="2459520"/>
                <a:ext cx="1091880" cy="1676160"/>
              </a:xfrm>
              <a:custGeom>
                <a:avLst/>
                <a:gdLst/>
                <a:ahLst/>
                <a:rect l="l" t="t" r="r" b="b"/>
                <a:pathLst>
                  <a:path w="1543050" h="2462944">
                    <a:moveTo>
                      <a:pt x="0" y="1730751"/>
                    </a:moveTo>
                    <a:lnTo>
                      <a:pt x="309567" y="1730751"/>
                    </a:lnTo>
                    <a:lnTo>
                      <a:pt x="309567" y="0"/>
                    </a:lnTo>
                    <a:lnTo>
                      <a:pt x="1233483" y="912638"/>
                    </a:lnTo>
                    <a:lnTo>
                      <a:pt x="1233483" y="1730751"/>
                    </a:lnTo>
                    <a:lnTo>
                      <a:pt x="1543050" y="1730751"/>
                    </a:lnTo>
                    <a:lnTo>
                      <a:pt x="771525" y="246294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algn="tl" blurRad="152400" dir="2700000" dist="177681" rotWithShape="0" sx="95000" sy="9500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CustomShape 20"/>
              <p:cNvSpPr/>
              <p:nvPr/>
            </p:nvSpPr>
            <p:spPr>
              <a:xfrm>
                <a:off x="7145640" y="3195000"/>
                <a:ext cx="82080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微软雅黑"/>
                    <a:ea typeface="微软雅黑"/>
                  </a:rPr>
                  <a:t>02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sp>
          <p:nvSpPr>
            <p:cNvPr id="183" name="CustomShape 21"/>
            <p:cNvSpPr/>
            <p:nvPr/>
          </p:nvSpPr>
          <p:spPr>
            <a:xfrm>
              <a:off x="5187240" y="2462760"/>
              <a:ext cx="17395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18478f"/>
                  </a:solidFill>
                  <a:latin typeface="微软雅黑"/>
                  <a:ea typeface="微软雅黑"/>
                </a:rPr>
                <a:t>Клиент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4" name="CustomShape 22"/>
            <p:cNvSpPr/>
            <p:nvPr/>
          </p:nvSpPr>
          <p:spPr>
            <a:xfrm>
              <a:off x="4047120" y="3573360"/>
              <a:ext cx="21344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18478f"/>
                  </a:solidFill>
                  <a:latin typeface="微软雅黑"/>
                  <a:ea typeface="微软雅黑"/>
                </a:rPr>
                <a:t>Пользователь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" name="CustomShape 23"/>
            <p:cNvSpPr/>
            <p:nvPr/>
          </p:nvSpPr>
          <p:spPr>
            <a:xfrm>
              <a:off x="6025680" y="4192920"/>
              <a:ext cx="2318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ru-RU" sz="2000" spc="-1" strike="noStrike">
                  <a:solidFill>
                    <a:srgbClr val="18478f"/>
                  </a:solidFill>
                  <a:latin typeface="微软雅黑"/>
                  <a:ea typeface="微软雅黑"/>
                </a:rPr>
                <a:t>Администратор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186" name="Group 24"/>
            <p:cNvGrpSpPr/>
            <p:nvPr/>
          </p:nvGrpSpPr>
          <p:grpSpPr>
            <a:xfrm>
              <a:off x="1240200" y="2650680"/>
              <a:ext cx="3263760" cy="1541160"/>
              <a:chOff x="1240200" y="2650680"/>
              <a:chExt cx="3263760" cy="1541160"/>
            </a:xfrm>
          </p:grpSpPr>
          <p:sp>
            <p:nvSpPr>
              <p:cNvPr id="187" name="CustomShape 25"/>
              <p:cNvSpPr/>
              <p:nvPr/>
            </p:nvSpPr>
            <p:spPr>
              <a:xfrm flipH="1" rot="5400000">
                <a:off x="1534320" y="2473200"/>
                <a:ext cx="1487520" cy="1890720"/>
              </a:xfrm>
              <a:custGeom>
                <a:avLst/>
                <a:gdLst/>
                <a:ahLst/>
                <a:rect l="l" t="t" r="r" b="b"/>
                <a:pathLst>
                  <a:path w="1616857" h="2249715">
                    <a:moveTo>
                      <a:pt x="1616857" y="2249715"/>
                    </a:moveTo>
                    <a:lnTo>
                      <a:pt x="1616857" y="1"/>
                    </a:lnTo>
                    <a:lnTo>
                      <a:pt x="1" y="0"/>
                    </a:lnTo>
                  </a:path>
                </a:pathLst>
              </a:custGeom>
              <a:noFill/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26"/>
              <p:cNvSpPr/>
              <p:nvPr/>
            </p:nvSpPr>
            <p:spPr>
              <a:xfrm flipH="1" rot="5400000">
                <a:off x="4441320" y="4129200"/>
                <a:ext cx="5868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27"/>
              <p:cNvSpPr/>
              <p:nvPr/>
            </p:nvSpPr>
            <p:spPr>
              <a:xfrm flipH="1" rot="5400000">
                <a:off x="1239480" y="2651040"/>
                <a:ext cx="6732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Line 28"/>
              <p:cNvSpPr/>
              <p:nvPr/>
            </p:nvSpPr>
            <p:spPr>
              <a:xfrm>
                <a:off x="3223440" y="4161960"/>
                <a:ext cx="1205280" cy="0"/>
              </a:xfrm>
              <a:prstGeom prst="line">
                <a:avLst/>
              </a:prstGeom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1" name="Group 29"/>
            <p:cNvGrpSpPr/>
            <p:nvPr/>
          </p:nvGrpSpPr>
          <p:grpSpPr>
            <a:xfrm>
              <a:off x="6102720" y="1109520"/>
              <a:ext cx="4493520" cy="739440"/>
              <a:chOff x="6102720" y="1109520"/>
              <a:chExt cx="4493520" cy="739440"/>
            </a:xfrm>
          </p:grpSpPr>
          <p:sp>
            <p:nvSpPr>
              <p:cNvPr id="192" name="CustomShape 30"/>
              <p:cNvSpPr/>
              <p:nvPr/>
            </p:nvSpPr>
            <p:spPr>
              <a:xfrm rot="5400000">
                <a:off x="6807240" y="526320"/>
                <a:ext cx="666360" cy="1890720"/>
              </a:xfrm>
              <a:custGeom>
                <a:avLst/>
                <a:gdLst/>
                <a:ahLst/>
                <a:rect l="l" t="t" r="r" b="b"/>
                <a:pathLst>
                  <a:path w="1616857" h="2249715">
                    <a:moveTo>
                      <a:pt x="1616857" y="2249715"/>
                    </a:moveTo>
                    <a:lnTo>
                      <a:pt x="1616857" y="1"/>
                    </a:lnTo>
                    <a:lnTo>
                      <a:pt x="1" y="0"/>
                    </a:lnTo>
                  </a:path>
                </a:pathLst>
              </a:custGeom>
              <a:noFill/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CustomShape 31"/>
              <p:cNvSpPr/>
              <p:nvPr/>
            </p:nvSpPr>
            <p:spPr>
              <a:xfrm flipH="1" rot="5400000">
                <a:off x="10533600" y="1105560"/>
                <a:ext cx="5868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CustomShape 32"/>
              <p:cNvSpPr/>
              <p:nvPr/>
            </p:nvSpPr>
            <p:spPr>
              <a:xfrm flipH="1" rot="5400000">
                <a:off x="6102000" y="1782000"/>
                <a:ext cx="6732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Line 33"/>
              <p:cNvSpPr/>
              <p:nvPr/>
            </p:nvSpPr>
            <p:spPr>
              <a:xfrm>
                <a:off x="8085960" y="1138320"/>
                <a:ext cx="2443680" cy="0"/>
              </a:xfrm>
              <a:prstGeom prst="line">
                <a:avLst/>
              </a:prstGeom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" name="Group 34"/>
            <p:cNvGrpSpPr/>
            <p:nvPr/>
          </p:nvGrpSpPr>
          <p:grpSpPr>
            <a:xfrm>
              <a:off x="7291080" y="3429000"/>
              <a:ext cx="3088080" cy="739080"/>
              <a:chOff x="7291080" y="3429000"/>
              <a:chExt cx="3088080" cy="739080"/>
            </a:xfrm>
          </p:grpSpPr>
          <p:sp>
            <p:nvSpPr>
              <p:cNvPr id="197" name="CustomShape 35"/>
              <p:cNvSpPr/>
              <p:nvPr/>
            </p:nvSpPr>
            <p:spPr>
              <a:xfrm rot="5400000">
                <a:off x="7719480" y="3121920"/>
                <a:ext cx="666360" cy="1338480"/>
              </a:xfrm>
              <a:custGeom>
                <a:avLst/>
                <a:gdLst/>
                <a:ahLst/>
                <a:rect l="l" t="t" r="r" b="b"/>
                <a:pathLst>
                  <a:path w="1616857" h="2249715">
                    <a:moveTo>
                      <a:pt x="1616857" y="2249715"/>
                    </a:moveTo>
                    <a:lnTo>
                      <a:pt x="1616857" y="1"/>
                    </a:lnTo>
                    <a:lnTo>
                      <a:pt x="1" y="0"/>
                    </a:lnTo>
                  </a:path>
                </a:pathLst>
              </a:custGeom>
              <a:noFill/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CustomShape 36"/>
              <p:cNvSpPr/>
              <p:nvPr/>
            </p:nvSpPr>
            <p:spPr>
              <a:xfrm flipH="1" rot="5400000">
                <a:off x="10316520" y="3425040"/>
                <a:ext cx="5868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37"/>
              <p:cNvSpPr/>
              <p:nvPr/>
            </p:nvSpPr>
            <p:spPr>
              <a:xfrm flipH="1" rot="5400000">
                <a:off x="7290360" y="4101120"/>
                <a:ext cx="67320" cy="662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Line 38"/>
              <p:cNvSpPr/>
              <p:nvPr/>
            </p:nvSpPr>
            <p:spPr>
              <a:xfrm>
                <a:off x="8722080" y="3457800"/>
                <a:ext cx="1560960" cy="0"/>
              </a:xfrm>
              <a:prstGeom prst="line">
                <a:avLst/>
              </a:prstGeom>
              <a:ln w="2232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1" name="CustomShape 39"/>
            <p:cNvSpPr/>
            <p:nvPr/>
          </p:nvSpPr>
          <p:spPr>
            <a:xfrm>
              <a:off x="90720" y="2743920"/>
              <a:ext cx="3036960" cy="253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CustomShape 40"/>
          <p:cNvSpPr/>
          <p:nvPr/>
        </p:nvSpPr>
        <p:spPr>
          <a:xfrm>
            <a:off x="90720" y="2743920"/>
            <a:ext cx="3036960" cy="15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Личный профиль с рейтингом и статистикой.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Упрощённый вывод средств.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Реферальная программа.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Возможность подключения премиум-аккаунта.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" name="CustomShape 41"/>
          <p:cNvSpPr/>
          <p:nvPr/>
        </p:nvSpPr>
        <p:spPr>
          <a:xfrm>
            <a:off x="8173080" y="1243800"/>
            <a:ext cx="397800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Оплата из любого банковского приложения.</a:t>
            </a:r>
            <a:endParaRPr b="0" lang="en-US" sz="16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Оплата по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软雅黑"/>
              </a:rPr>
              <a:t>QR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коду.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42"/>
          <p:cNvSpPr/>
          <p:nvPr/>
        </p:nvSpPr>
        <p:spPr>
          <a:xfrm>
            <a:off x="8815680" y="3536640"/>
            <a:ext cx="3445200" cy="10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Статистика пользователей.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Общий баланс сервиса.</a:t>
            </a:r>
            <a:endParaRPr b="0" lang="en-US" sz="16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微软雅黑"/>
              </a:rPr>
              <a:t>Список пользователей с премиум-аккаунтом.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1482200" y="6289560"/>
            <a:ext cx="70452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E5F600C-394F-44D8-A202-50D898BE29E2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459160" y="326520"/>
            <a:ext cx="77173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200" spc="-1" strike="noStrike">
                <a:solidFill>
                  <a:srgbClr val="674ea7"/>
                </a:solidFill>
                <a:latin typeface="Open Sans"/>
                <a:ea typeface="Open Sans"/>
              </a:rPr>
              <a:t>Преимущества платформы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0177200" y="6320160"/>
            <a:ext cx="1053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1320840" y="1244520"/>
            <a:ext cx="10067400" cy="4368600"/>
            <a:chOff x="1320840" y="1244520"/>
            <a:chExt cx="10067400" cy="4368600"/>
          </a:xfrm>
        </p:grpSpPr>
        <p:sp>
          <p:nvSpPr>
            <p:cNvPr id="209" name="CustomShape 5"/>
            <p:cNvSpPr/>
            <p:nvPr/>
          </p:nvSpPr>
          <p:spPr>
            <a:xfrm>
              <a:off x="3520440" y="1244520"/>
              <a:ext cx="2166120" cy="2682360"/>
            </a:xfrm>
            <a:custGeom>
              <a:avLst/>
              <a:gdLst/>
              <a:ahLst/>
              <a:rect l="l" t="t" r="r" b="b"/>
              <a:pathLst>
                <a:path w="315" h="390">
                  <a:moveTo>
                    <a:pt x="315" y="317"/>
                  </a:moveTo>
                  <a:cubicBezTo>
                    <a:pt x="239" y="317"/>
                    <a:pt x="239" y="317"/>
                    <a:pt x="239" y="317"/>
                  </a:cubicBezTo>
                  <a:cubicBezTo>
                    <a:pt x="241" y="318"/>
                    <a:pt x="242" y="319"/>
                    <a:pt x="244" y="320"/>
                  </a:cubicBezTo>
                  <a:cubicBezTo>
                    <a:pt x="251" y="328"/>
                    <a:pt x="255" y="338"/>
                    <a:pt x="255" y="349"/>
                  </a:cubicBezTo>
                  <a:cubicBezTo>
                    <a:pt x="255" y="361"/>
                    <a:pt x="251" y="370"/>
                    <a:pt x="244" y="378"/>
                  </a:cubicBezTo>
                  <a:cubicBezTo>
                    <a:pt x="238" y="384"/>
                    <a:pt x="232" y="387"/>
                    <a:pt x="226" y="389"/>
                  </a:cubicBezTo>
                  <a:cubicBezTo>
                    <a:pt x="222" y="390"/>
                    <a:pt x="218" y="390"/>
                    <a:pt x="215" y="390"/>
                  </a:cubicBezTo>
                  <a:cubicBezTo>
                    <a:pt x="211" y="390"/>
                    <a:pt x="207" y="390"/>
                    <a:pt x="204" y="389"/>
                  </a:cubicBezTo>
                  <a:cubicBezTo>
                    <a:pt x="197" y="387"/>
                    <a:pt x="191" y="384"/>
                    <a:pt x="186" y="378"/>
                  </a:cubicBezTo>
                  <a:cubicBezTo>
                    <a:pt x="178" y="370"/>
                    <a:pt x="174" y="361"/>
                    <a:pt x="174" y="349"/>
                  </a:cubicBezTo>
                  <a:cubicBezTo>
                    <a:pt x="174" y="338"/>
                    <a:pt x="178" y="328"/>
                    <a:pt x="186" y="320"/>
                  </a:cubicBezTo>
                  <a:cubicBezTo>
                    <a:pt x="187" y="319"/>
                    <a:pt x="189" y="318"/>
                    <a:pt x="190" y="317"/>
                  </a:cubicBezTo>
                  <a:cubicBezTo>
                    <a:pt x="144" y="317"/>
                    <a:pt x="144" y="317"/>
                    <a:pt x="144" y="317"/>
                  </a:cubicBezTo>
                  <a:cubicBezTo>
                    <a:pt x="144" y="277"/>
                    <a:pt x="129" y="242"/>
                    <a:pt x="101" y="214"/>
                  </a:cubicBezTo>
                  <a:cubicBezTo>
                    <a:pt x="73" y="186"/>
                    <a:pt x="40" y="172"/>
                    <a:pt x="0" y="17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8" y="136"/>
                    <a:pt x="18" y="140"/>
                    <a:pt x="29" y="140"/>
                  </a:cubicBezTo>
                  <a:cubicBezTo>
                    <a:pt x="41" y="140"/>
                    <a:pt x="50" y="136"/>
                    <a:pt x="58" y="128"/>
                  </a:cubicBezTo>
                  <a:cubicBezTo>
                    <a:pt x="66" y="120"/>
                    <a:pt x="70" y="110"/>
                    <a:pt x="70" y="99"/>
                  </a:cubicBezTo>
                  <a:cubicBezTo>
                    <a:pt x="70" y="88"/>
                    <a:pt x="66" y="78"/>
                    <a:pt x="58" y="70"/>
                  </a:cubicBezTo>
                  <a:cubicBezTo>
                    <a:pt x="50" y="62"/>
                    <a:pt x="41" y="58"/>
                    <a:pt x="29" y="58"/>
                  </a:cubicBezTo>
                  <a:cubicBezTo>
                    <a:pt x="18" y="58"/>
                    <a:pt x="8" y="62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1"/>
                    <a:pt x="145" y="25"/>
                    <a:pt x="202" y="74"/>
                  </a:cubicBezTo>
                  <a:cubicBezTo>
                    <a:pt x="190" y="74"/>
                    <a:pt x="180" y="79"/>
                    <a:pt x="171" y="87"/>
                  </a:cubicBezTo>
                  <a:cubicBezTo>
                    <a:pt x="162" y="96"/>
                    <a:pt x="158" y="107"/>
                    <a:pt x="158" y="119"/>
                  </a:cubicBezTo>
                  <a:cubicBezTo>
                    <a:pt x="158" y="131"/>
                    <a:pt x="162" y="142"/>
                    <a:pt x="171" y="151"/>
                  </a:cubicBezTo>
                  <a:cubicBezTo>
                    <a:pt x="180" y="159"/>
                    <a:pt x="190" y="164"/>
                    <a:pt x="203" y="164"/>
                  </a:cubicBezTo>
                  <a:cubicBezTo>
                    <a:pt x="215" y="164"/>
                    <a:pt x="226" y="159"/>
                    <a:pt x="235" y="151"/>
                  </a:cubicBezTo>
                  <a:cubicBezTo>
                    <a:pt x="243" y="142"/>
                    <a:pt x="247" y="133"/>
                    <a:pt x="247" y="121"/>
                  </a:cubicBezTo>
                  <a:cubicBezTo>
                    <a:pt x="292" y="177"/>
                    <a:pt x="315" y="242"/>
                    <a:pt x="315" y="317"/>
                  </a:cubicBezTo>
                  <a:close/>
                </a:path>
              </a:pathLst>
            </a:custGeom>
            <a:solidFill>
              <a:schemeClr val="accent3"/>
            </a:solidFill>
            <a:ln w="1908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6"/>
            <p:cNvSpPr/>
            <p:nvPr/>
          </p:nvSpPr>
          <p:spPr>
            <a:xfrm>
              <a:off x="3019320" y="3426120"/>
              <a:ext cx="2667240" cy="2187000"/>
            </a:xfrm>
            <a:custGeom>
              <a:avLst/>
              <a:gdLst/>
              <a:ahLst/>
              <a:rect l="l" t="t" r="r" b="b"/>
              <a:pathLst>
                <a:path w="388" h="318">
                  <a:moveTo>
                    <a:pt x="73" y="318"/>
                  </a:moveTo>
                  <a:cubicBezTo>
                    <a:pt x="73" y="243"/>
                    <a:pt x="73" y="243"/>
                    <a:pt x="73" y="243"/>
                  </a:cubicBezTo>
                  <a:cubicBezTo>
                    <a:pt x="72" y="244"/>
                    <a:pt x="71" y="245"/>
                    <a:pt x="70" y="247"/>
                  </a:cubicBezTo>
                  <a:cubicBezTo>
                    <a:pt x="62" y="255"/>
                    <a:pt x="53" y="259"/>
                    <a:pt x="41" y="259"/>
                  </a:cubicBezTo>
                  <a:cubicBezTo>
                    <a:pt x="30" y="259"/>
                    <a:pt x="20" y="255"/>
                    <a:pt x="12" y="247"/>
                  </a:cubicBezTo>
                  <a:cubicBezTo>
                    <a:pt x="4" y="239"/>
                    <a:pt x="0" y="229"/>
                    <a:pt x="0" y="218"/>
                  </a:cubicBezTo>
                  <a:cubicBezTo>
                    <a:pt x="0" y="206"/>
                    <a:pt x="4" y="197"/>
                    <a:pt x="12" y="189"/>
                  </a:cubicBezTo>
                  <a:cubicBezTo>
                    <a:pt x="20" y="181"/>
                    <a:pt x="30" y="177"/>
                    <a:pt x="41" y="177"/>
                  </a:cubicBezTo>
                  <a:cubicBezTo>
                    <a:pt x="53" y="177"/>
                    <a:pt x="62" y="181"/>
                    <a:pt x="70" y="189"/>
                  </a:cubicBezTo>
                  <a:cubicBezTo>
                    <a:pt x="71" y="190"/>
                    <a:pt x="72" y="191"/>
                    <a:pt x="73" y="192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91" y="147"/>
                    <a:pt x="108" y="143"/>
                    <a:pt x="124" y="137"/>
                  </a:cubicBezTo>
                  <a:cubicBezTo>
                    <a:pt x="142" y="130"/>
                    <a:pt x="159" y="119"/>
                    <a:pt x="174" y="104"/>
                  </a:cubicBezTo>
                  <a:cubicBezTo>
                    <a:pt x="184" y="94"/>
                    <a:pt x="192" y="83"/>
                    <a:pt x="199" y="72"/>
                  </a:cubicBezTo>
                  <a:cubicBezTo>
                    <a:pt x="211" y="51"/>
                    <a:pt x="217" y="27"/>
                    <a:pt x="217" y="1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2" y="1"/>
                    <a:pt x="260" y="2"/>
                    <a:pt x="259" y="3"/>
                  </a:cubicBezTo>
                  <a:cubicBezTo>
                    <a:pt x="251" y="11"/>
                    <a:pt x="247" y="21"/>
                    <a:pt x="247" y="32"/>
                  </a:cubicBezTo>
                  <a:cubicBezTo>
                    <a:pt x="247" y="44"/>
                    <a:pt x="251" y="53"/>
                    <a:pt x="259" y="61"/>
                  </a:cubicBezTo>
                  <a:cubicBezTo>
                    <a:pt x="264" y="67"/>
                    <a:pt x="270" y="70"/>
                    <a:pt x="277" y="72"/>
                  </a:cubicBezTo>
                  <a:cubicBezTo>
                    <a:pt x="280" y="73"/>
                    <a:pt x="284" y="73"/>
                    <a:pt x="288" y="73"/>
                  </a:cubicBezTo>
                  <a:cubicBezTo>
                    <a:pt x="291" y="73"/>
                    <a:pt x="295" y="73"/>
                    <a:pt x="299" y="72"/>
                  </a:cubicBezTo>
                  <a:cubicBezTo>
                    <a:pt x="305" y="70"/>
                    <a:pt x="311" y="67"/>
                    <a:pt x="317" y="61"/>
                  </a:cubicBezTo>
                  <a:cubicBezTo>
                    <a:pt x="324" y="53"/>
                    <a:pt x="328" y="44"/>
                    <a:pt x="328" y="32"/>
                  </a:cubicBezTo>
                  <a:cubicBezTo>
                    <a:pt x="328" y="21"/>
                    <a:pt x="324" y="11"/>
                    <a:pt x="317" y="3"/>
                  </a:cubicBezTo>
                  <a:cubicBezTo>
                    <a:pt x="315" y="2"/>
                    <a:pt x="314" y="1"/>
                    <a:pt x="312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25"/>
                    <a:pt x="385" y="49"/>
                    <a:pt x="380" y="72"/>
                  </a:cubicBezTo>
                  <a:cubicBezTo>
                    <a:pt x="370" y="120"/>
                    <a:pt x="348" y="163"/>
                    <a:pt x="316" y="202"/>
                  </a:cubicBezTo>
                  <a:cubicBezTo>
                    <a:pt x="326" y="203"/>
                    <a:pt x="334" y="207"/>
                    <a:pt x="342" y="214"/>
                  </a:cubicBezTo>
                  <a:cubicBezTo>
                    <a:pt x="349" y="222"/>
                    <a:pt x="353" y="231"/>
                    <a:pt x="353" y="243"/>
                  </a:cubicBezTo>
                  <a:cubicBezTo>
                    <a:pt x="353" y="254"/>
                    <a:pt x="349" y="264"/>
                    <a:pt x="342" y="272"/>
                  </a:cubicBezTo>
                  <a:cubicBezTo>
                    <a:pt x="341" y="272"/>
                    <a:pt x="341" y="272"/>
                    <a:pt x="341" y="272"/>
                  </a:cubicBezTo>
                  <a:cubicBezTo>
                    <a:pt x="333" y="280"/>
                    <a:pt x="324" y="284"/>
                    <a:pt x="313" y="284"/>
                  </a:cubicBezTo>
                  <a:cubicBezTo>
                    <a:pt x="302" y="284"/>
                    <a:pt x="292" y="280"/>
                    <a:pt x="284" y="272"/>
                  </a:cubicBezTo>
                  <a:cubicBezTo>
                    <a:pt x="284" y="272"/>
                    <a:pt x="284" y="272"/>
                    <a:pt x="284" y="272"/>
                  </a:cubicBezTo>
                  <a:cubicBezTo>
                    <a:pt x="277" y="265"/>
                    <a:pt x="273" y="256"/>
                    <a:pt x="272" y="246"/>
                  </a:cubicBezTo>
                  <a:cubicBezTo>
                    <a:pt x="261" y="256"/>
                    <a:pt x="249" y="264"/>
                    <a:pt x="236" y="272"/>
                  </a:cubicBezTo>
                  <a:cubicBezTo>
                    <a:pt x="188" y="302"/>
                    <a:pt x="134" y="317"/>
                    <a:pt x="73" y="318"/>
                  </a:cubicBezTo>
                  <a:close/>
                </a:path>
              </a:pathLst>
            </a:custGeom>
            <a:solidFill>
              <a:schemeClr val="accent6"/>
            </a:solidFill>
            <a:ln w="1908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"/>
            <p:cNvSpPr/>
            <p:nvPr/>
          </p:nvSpPr>
          <p:spPr>
            <a:xfrm>
              <a:off x="1320840" y="2930760"/>
              <a:ext cx="2199240" cy="2682360"/>
            </a:xfrm>
            <a:custGeom>
              <a:avLst/>
              <a:gdLst/>
              <a:ahLst/>
              <a:rect l="l" t="t" r="r" b="b"/>
              <a:pathLst>
                <a:path w="320" h="390">
                  <a:moveTo>
                    <a:pt x="172" y="72"/>
                  </a:moveTo>
                  <a:cubicBezTo>
                    <a:pt x="172" y="72"/>
                    <a:pt x="172" y="72"/>
                    <a:pt x="172" y="73"/>
                  </a:cubicBezTo>
                  <a:cubicBezTo>
                    <a:pt x="172" y="113"/>
                    <a:pt x="186" y="147"/>
                    <a:pt x="214" y="176"/>
                  </a:cubicBezTo>
                  <a:cubicBezTo>
                    <a:pt x="243" y="205"/>
                    <a:pt x="277" y="219"/>
                    <a:pt x="318" y="219"/>
                  </a:cubicBezTo>
                  <a:cubicBezTo>
                    <a:pt x="319" y="219"/>
                    <a:pt x="320" y="219"/>
                    <a:pt x="320" y="219"/>
                  </a:cubicBezTo>
                  <a:cubicBezTo>
                    <a:pt x="320" y="264"/>
                    <a:pt x="320" y="264"/>
                    <a:pt x="320" y="264"/>
                  </a:cubicBezTo>
                  <a:cubicBezTo>
                    <a:pt x="319" y="263"/>
                    <a:pt x="318" y="262"/>
                    <a:pt x="317" y="261"/>
                  </a:cubicBezTo>
                  <a:cubicBezTo>
                    <a:pt x="309" y="253"/>
                    <a:pt x="300" y="249"/>
                    <a:pt x="288" y="249"/>
                  </a:cubicBezTo>
                  <a:cubicBezTo>
                    <a:pt x="277" y="249"/>
                    <a:pt x="267" y="253"/>
                    <a:pt x="259" y="261"/>
                  </a:cubicBezTo>
                  <a:cubicBezTo>
                    <a:pt x="251" y="269"/>
                    <a:pt x="247" y="278"/>
                    <a:pt x="247" y="290"/>
                  </a:cubicBezTo>
                  <a:cubicBezTo>
                    <a:pt x="247" y="301"/>
                    <a:pt x="251" y="311"/>
                    <a:pt x="259" y="319"/>
                  </a:cubicBezTo>
                  <a:cubicBezTo>
                    <a:pt x="267" y="327"/>
                    <a:pt x="277" y="331"/>
                    <a:pt x="288" y="331"/>
                  </a:cubicBezTo>
                  <a:cubicBezTo>
                    <a:pt x="300" y="331"/>
                    <a:pt x="309" y="327"/>
                    <a:pt x="317" y="319"/>
                  </a:cubicBezTo>
                  <a:cubicBezTo>
                    <a:pt x="318" y="317"/>
                    <a:pt x="319" y="316"/>
                    <a:pt x="320" y="315"/>
                  </a:cubicBezTo>
                  <a:cubicBezTo>
                    <a:pt x="320" y="390"/>
                    <a:pt x="320" y="390"/>
                    <a:pt x="320" y="390"/>
                  </a:cubicBezTo>
                  <a:cubicBezTo>
                    <a:pt x="319" y="390"/>
                    <a:pt x="319" y="390"/>
                    <a:pt x="318" y="390"/>
                  </a:cubicBezTo>
                  <a:cubicBezTo>
                    <a:pt x="241" y="390"/>
                    <a:pt x="174" y="366"/>
                    <a:pt x="117" y="319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32" y="317"/>
                    <a:pt x="142" y="312"/>
                    <a:pt x="151" y="303"/>
                  </a:cubicBezTo>
                  <a:cubicBezTo>
                    <a:pt x="160" y="295"/>
                    <a:pt x="164" y="284"/>
                    <a:pt x="164" y="272"/>
                  </a:cubicBezTo>
                  <a:cubicBezTo>
                    <a:pt x="164" y="259"/>
                    <a:pt x="160" y="249"/>
                    <a:pt x="151" y="240"/>
                  </a:cubicBezTo>
                  <a:cubicBezTo>
                    <a:pt x="142" y="231"/>
                    <a:pt x="132" y="227"/>
                    <a:pt x="119" y="227"/>
                  </a:cubicBezTo>
                  <a:cubicBezTo>
                    <a:pt x="107" y="227"/>
                    <a:pt x="96" y="231"/>
                    <a:pt x="87" y="240"/>
                  </a:cubicBezTo>
                  <a:cubicBezTo>
                    <a:pt x="79" y="249"/>
                    <a:pt x="74" y="259"/>
                    <a:pt x="74" y="272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24" y="217"/>
                    <a:pt x="0" y="14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1"/>
                    <a:pt x="72" y="70"/>
                    <a:pt x="71" y="69"/>
                  </a:cubicBezTo>
                  <a:cubicBezTo>
                    <a:pt x="63" y="61"/>
                    <a:pt x="59" y="52"/>
                    <a:pt x="59" y="40"/>
                  </a:cubicBezTo>
                  <a:cubicBezTo>
                    <a:pt x="59" y="29"/>
                    <a:pt x="63" y="19"/>
                    <a:pt x="71" y="11"/>
                  </a:cubicBezTo>
                  <a:cubicBezTo>
                    <a:pt x="79" y="4"/>
                    <a:pt x="89" y="0"/>
                    <a:pt x="100" y="0"/>
                  </a:cubicBezTo>
                  <a:cubicBezTo>
                    <a:pt x="111" y="0"/>
                    <a:pt x="121" y="4"/>
                    <a:pt x="129" y="11"/>
                  </a:cubicBezTo>
                  <a:cubicBezTo>
                    <a:pt x="137" y="19"/>
                    <a:pt x="141" y="29"/>
                    <a:pt x="141" y="40"/>
                  </a:cubicBezTo>
                  <a:cubicBezTo>
                    <a:pt x="141" y="52"/>
                    <a:pt x="137" y="61"/>
                    <a:pt x="129" y="69"/>
                  </a:cubicBezTo>
                  <a:cubicBezTo>
                    <a:pt x="128" y="70"/>
                    <a:pt x="127" y="71"/>
                    <a:pt x="126" y="72"/>
                  </a:cubicBezTo>
                  <a:lnTo>
                    <a:pt x="172" y="7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908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8"/>
            <p:cNvSpPr/>
            <p:nvPr/>
          </p:nvSpPr>
          <p:spPr>
            <a:xfrm>
              <a:off x="1320840" y="1244520"/>
              <a:ext cx="2682360" cy="2181240"/>
            </a:xfrm>
            <a:custGeom>
              <a:avLst/>
              <a:gdLst/>
              <a:ahLst/>
              <a:rect l="l" t="t" r="r" b="b"/>
              <a:pathLst>
                <a:path w="390" h="317">
                  <a:moveTo>
                    <a:pt x="172" y="317"/>
                  </a:moveTo>
                  <a:cubicBezTo>
                    <a:pt x="126" y="317"/>
                    <a:pt x="126" y="317"/>
                    <a:pt x="126" y="317"/>
                  </a:cubicBezTo>
                  <a:cubicBezTo>
                    <a:pt x="127" y="316"/>
                    <a:pt x="128" y="315"/>
                    <a:pt x="129" y="314"/>
                  </a:cubicBezTo>
                  <a:cubicBezTo>
                    <a:pt x="137" y="306"/>
                    <a:pt x="141" y="297"/>
                    <a:pt x="141" y="285"/>
                  </a:cubicBezTo>
                  <a:cubicBezTo>
                    <a:pt x="141" y="274"/>
                    <a:pt x="137" y="264"/>
                    <a:pt x="129" y="256"/>
                  </a:cubicBezTo>
                  <a:cubicBezTo>
                    <a:pt x="121" y="249"/>
                    <a:pt x="111" y="245"/>
                    <a:pt x="100" y="245"/>
                  </a:cubicBezTo>
                  <a:cubicBezTo>
                    <a:pt x="89" y="245"/>
                    <a:pt x="79" y="249"/>
                    <a:pt x="71" y="256"/>
                  </a:cubicBezTo>
                  <a:cubicBezTo>
                    <a:pt x="63" y="264"/>
                    <a:pt x="59" y="274"/>
                    <a:pt x="59" y="285"/>
                  </a:cubicBezTo>
                  <a:cubicBezTo>
                    <a:pt x="59" y="297"/>
                    <a:pt x="63" y="306"/>
                    <a:pt x="71" y="314"/>
                  </a:cubicBezTo>
                  <a:cubicBezTo>
                    <a:pt x="72" y="315"/>
                    <a:pt x="73" y="316"/>
                    <a:pt x="74" y="317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239"/>
                    <a:pt x="25" y="171"/>
                    <a:pt x="74" y="114"/>
                  </a:cubicBezTo>
                  <a:cubicBezTo>
                    <a:pt x="73" y="114"/>
                    <a:pt x="73" y="114"/>
                    <a:pt x="72" y="114"/>
                  </a:cubicBezTo>
                  <a:cubicBezTo>
                    <a:pt x="61" y="114"/>
                    <a:pt x="51" y="110"/>
                    <a:pt x="43" y="102"/>
                  </a:cubicBezTo>
                  <a:cubicBezTo>
                    <a:pt x="35" y="94"/>
                    <a:pt x="31" y="84"/>
                    <a:pt x="31" y="73"/>
                  </a:cubicBezTo>
                  <a:cubicBezTo>
                    <a:pt x="31" y="62"/>
                    <a:pt x="35" y="52"/>
                    <a:pt x="43" y="44"/>
                  </a:cubicBezTo>
                  <a:cubicBezTo>
                    <a:pt x="51" y="36"/>
                    <a:pt x="61" y="32"/>
                    <a:pt x="72" y="32"/>
                  </a:cubicBezTo>
                  <a:cubicBezTo>
                    <a:pt x="83" y="32"/>
                    <a:pt x="93" y="36"/>
                    <a:pt x="101" y="44"/>
                  </a:cubicBezTo>
                  <a:cubicBezTo>
                    <a:pt x="109" y="52"/>
                    <a:pt x="113" y="62"/>
                    <a:pt x="113" y="73"/>
                  </a:cubicBezTo>
                  <a:cubicBezTo>
                    <a:pt x="113" y="74"/>
                    <a:pt x="113" y="74"/>
                    <a:pt x="113" y="75"/>
                  </a:cubicBezTo>
                  <a:cubicBezTo>
                    <a:pt x="170" y="25"/>
                    <a:pt x="239" y="0"/>
                    <a:pt x="318" y="0"/>
                  </a:cubicBezTo>
                  <a:cubicBezTo>
                    <a:pt x="319" y="0"/>
                    <a:pt x="319" y="0"/>
                    <a:pt x="320" y="0"/>
                  </a:cubicBezTo>
                  <a:cubicBezTo>
                    <a:pt x="320" y="70"/>
                    <a:pt x="320" y="70"/>
                    <a:pt x="320" y="70"/>
                  </a:cubicBezTo>
                  <a:cubicBezTo>
                    <a:pt x="328" y="62"/>
                    <a:pt x="338" y="58"/>
                    <a:pt x="349" y="58"/>
                  </a:cubicBezTo>
                  <a:cubicBezTo>
                    <a:pt x="361" y="58"/>
                    <a:pt x="370" y="62"/>
                    <a:pt x="378" y="70"/>
                  </a:cubicBezTo>
                  <a:cubicBezTo>
                    <a:pt x="386" y="78"/>
                    <a:pt x="390" y="88"/>
                    <a:pt x="390" y="99"/>
                  </a:cubicBezTo>
                  <a:cubicBezTo>
                    <a:pt x="390" y="110"/>
                    <a:pt x="386" y="120"/>
                    <a:pt x="378" y="128"/>
                  </a:cubicBezTo>
                  <a:cubicBezTo>
                    <a:pt x="370" y="136"/>
                    <a:pt x="361" y="140"/>
                    <a:pt x="349" y="140"/>
                  </a:cubicBezTo>
                  <a:cubicBezTo>
                    <a:pt x="338" y="140"/>
                    <a:pt x="328" y="136"/>
                    <a:pt x="320" y="128"/>
                  </a:cubicBezTo>
                  <a:cubicBezTo>
                    <a:pt x="320" y="171"/>
                    <a:pt x="320" y="171"/>
                    <a:pt x="320" y="171"/>
                  </a:cubicBezTo>
                  <a:cubicBezTo>
                    <a:pt x="320" y="171"/>
                    <a:pt x="319" y="171"/>
                    <a:pt x="318" y="171"/>
                  </a:cubicBezTo>
                  <a:cubicBezTo>
                    <a:pt x="277" y="171"/>
                    <a:pt x="243" y="186"/>
                    <a:pt x="214" y="214"/>
                  </a:cubicBezTo>
                  <a:cubicBezTo>
                    <a:pt x="186" y="242"/>
                    <a:pt x="172" y="277"/>
                    <a:pt x="172" y="317"/>
                  </a:cubicBezTo>
                  <a:close/>
                </a:path>
              </a:pathLst>
            </a:custGeom>
            <a:solidFill>
              <a:schemeClr val="accent2"/>
            </a:solidFill>
            <a:ln w="1908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9"/>
            <p:cNvSpPr/>
            <p:nvPr/>
          </p:nvSpPr>
          <p:spPr>
            <a:xfrm>
              <a:off x="3123720" y="3120480"/>
              <a:ext cx="702000" cy="691200"/>
            </a:xfrm>
            <a:custGeom>
              <a:avLst/>
              <a:gdLst/>
              <a:ahLst/>
              <a:rect l="l" t="t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4" name="Group 10"/>
            <p:cNvGrpSpPr/>
            <p:nvPr/>
          </p:nvGrpSpPr>
          <p:grpSpPr>
            <a:xfrm>
              <a:off x="6025320" y="1264320"/>
              <a:ext cx="934560" cy="935280"/>
              <a:chOff x="6025320" y="1264320"/>
              <a:chExt cx="934560" cy="935280"/>
            </a:xfrm>
          </p:grpSpPr>
          <p:sp>
            <p:nvSpPr>
              <p:cNvPr id="215" name="CustomShape 11"/>
              <p:cNvSpPr/>
              <p:nvPr/>
            </p:nvSpPr>
            <p:spPr>
              <a:xfrm>
                <a:off x="6025320" y="1264320"/>
                <a:ext cx="934560" cy="93528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68000"/>
                </a:schemeClr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CustomShape 12"/>
              <p:cNvSpPr/>
              <p:nvPr/>
            </p:nvSpPr>
            <p:spPr>
              <a:xfrm>
                <a:off x="6132960" y="1372320"/>
                <a:ext cx="718920" cy="71928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01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217" name="Group 13"/>
            <p:cNvGrpSpPr/>
            <p:nvPr/>
          </p:nvGrpSpPr>
          <p:grpSpPr>
            <a:xfrm>
              <a:off x="6025320" y="2342160"/>
              <a:ext cx="934560" cy="935280"/>
              <a:chOff x="6025320" y="2342160"/>
              <a:chExt cx="934560" cy="935280"/>
            </a:xfrm>
          </p:grpSpPr>
          <p:sp>
            <p:nvSpPr>
              <p:cNvPr id="218" name="CustomShape 14"/>
              <p:cNvSpPr/>
              <p:nvPr/>
            </p:nvSpPr>
            <p:spPr>
              <a:xfrm>
                <a:off x="6025320" y="2342160"/>
                <a:ext cx="934560" cy="9352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CustomShape 15"/>
              <p:cNvSpPr/>
              <p:nvPr/>
            </p:nvSpPr>
            <p:spPr>
              <a:xfrm>
                <a:off x="6132960" y="2450160"/>
                <a:ext cx="718920" cy="719280"/>
              </a:xfrm>
              <a:prstGeom prst="ellipse">
                <a:avLst/>
              </a:prstGeom>
              <a:solidFill>
                <a:schemeClr val="accent2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02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220" name="Group 16"/>
            <p:cNvGrpSpPr/>
            <p:nvPr/>
          </p:nvGrpSpPr>
          <p:grpSpPr>
            <a:xfrm>
              <a:off x="6025320" y="3452400"/>
              <a:ext cx="934560" cy="935280"/>
              <a:chOff x="6025320" y="3452400"/>
              <a:chExt cx="934560" cy="935280"/>
            </a:xfrm>
          </p:grpSpPr>
          <p:sp>
            <p:nvSpPr>
              <p:cNvPr id="221" name="CustomShape 17"/>
              <p:cNvSpPr/>
              <p:nvPr/>
            </p:nvSpPr>
            <p:spPr>
              <a:xfrm>
                <a:off x="6025320" y="3452400"/>
                <a:ext cx="934560" cy="935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CustomShape 18"/>
              <p:cNvSpPr/>
              <p:nvPr/>
            </p:nvSpPr>
            <p:spPr>
              <a:xfrm>
                <a:off x="6132960" y="3560400"/>
                <a:ext cx="718920" cy="719280"/>
              </a:xfrm>
              <a:prstGeom prst="ellipse">
                <a:avLst/>
              </a:prstGeom>
              <a:solidFill>
                <a:schemeClr val="accent3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03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223" name="Group 19"/>
            <p:cNvGrpSpPr/>
            <p:nvPr/>
          </p:nvGrpSpPr>
          <p:grpSpPr>
            <a:xfrm>
              <a:off x="6025320" y="4571280"/>
              <a:ext cx="934560" cy="935280"/>
              <a:chOff x="6025320" y="4571280"/>
              <a:chExt cx="934560" cy="935280"/>
            </a:xfrm>
          </p:grpSpPr>
          <p:sp>
            <p:nvSpPr>
              <p:cNvPr id="224" name="CustomShape 20"/>
              <p:cNvSpPr/>
              <p:nvPr/>
            </p:nvSpPr>
            <p:spPr>
              <a:xfrm>
                <a:off x="6025320" y="4571280"/>
                <a:ext cx="934560" cy="93528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21"/>
              <p:cNvSpPr/>
              <p:nvPr/>
            </p:nvSpPr>
            <p:spPr>
              <a:xfrm>
                <a:off x="6132960" y="4679280"/>
                <a:ext cx="718920" cy="719280"/>
              </a:xfrm>
              <a:prstGeom prst="ellipse">
                <a:avLst/>
              </a:prstGeom>
              <a:solidFill>
                <a:schemeClr val="accent6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ffffff"/>
                    </a:solidFill>
                    <a:latin typeface="Arial"/>
                    <a:ea typeface="Arial"/>
                  </a:rPr>
                  <a:t>04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226" name="CustomShape 22"/>
            <p:cNvSpPr/>
            <p:nvPr/>
          </p:nvSpPr>
          <p:spPr>
            <a:xfrm>
              <a:off x="7205040" y="1555200"/>
              <a:ext cx="4183200" cy="30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b5179e"/>
                  </a:solidFill>
                  <a:latin typeface="Open Sans"/>
                  <a:ea typeface="Open Sans"/>
                </a:rPr>
                <a:t>Унифицированное решение .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7" name="CustomShape 23"/>
            <p:cNvSpPr/>
            <p:nvPr/>
          </p:nvSpPr>
          <p:spPr>
            <a:xfrm>
              <a:off x="7205040" y="2687400"/>
              <a:ext cx="4183200" cy="610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b5179e"/>
                  </a:solidFill>
                  <a:latin typeface="Open Sans"/>
                  <a:ea typeface="Open Sans"/>
                </a:rPr>
                <a:t>Удобство применения. </a:t>
              </a:r>
              <a:br/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" name="CustomShape 24"/>
            <p:cNvSpPr/>
            <p:nvPr/>
          </p:nvSpPr>
          <p:spPr>
            <a:xfrm>
              <a:off x="7205040" y="3697200"/>
              <a:ext cx="4025880" cy="914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b5179e"/>
                  </a:solidFill>
                  <a:latin typeface="Open Sans"/>
                  <a:ea typeface="Open Sans"/>
                </a:rPr>
                <a:t>Конфиденциальность данных.</a:t>
              </a:r>
              <a:br/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" name="CustomShape 25"/>
            <p:cNvSpPr/>
            <p:nvPr/>
          </p:nvSpPr>
          <p:spPr>
            <a:xfrm>
              <a:off x="7205040" y="4762080"/>
              <a:ext cx="4183200" cy="609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b5179e"/>
                  </a:solidFill>
                  <a:latin typeface="Open Sans"/>
                  <a:ea typeface="Open Sans"/>
                </a:rPr>
                <a:t>Применение российского ГОСТа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230" name="Рисунок 9" descr="Подключения"/>
          <p:cNvPicPr/>
          <p:nvPr/>
        </p:nvPicPr>
        <p:blipFill>
          <a:blip r:embed="rId1"/>
          <a:stretch/>
        </p:blipFill>
        <p:spPr>
          <a:xfrm>
            <a:off x="1620000" y="361368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1" name="Рисунок 37" descr="Диаграмма принятия решений"/>
          <p:cNvPicPr/>
          <p:nvPr/>
        </p:nvPicPr>
        <p:blipFill>
          <a:blip r:embed="rId2"/>
          <a:stretch/>
        </p:blipFill>
        <p:spPr>
          <a:xfrm>
            <a:off x="2205000" y="16142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2" name="Рисунок 39" descr="Чоканье"/>
          <p:cNvPicPr/>
          <p:nvPr/>
        </p:nvPicPr>
        <p:blipFill>
          <a:blip r:embed="rId3"/>
          <a:stretch/>
        </p:blipFill>
        <p:spPr>
          <a:xfrm>
            <a:off x="3775680" y="43509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33" name="Рисунок 41" descr="Пирамида с уровнями"/>
          <p:cNvPicPr/>
          <p:nvPr/>
        </p:nvPicPr>
        <p:blipFill>
          <a:blip r:embed="rId4"/>
          <a:stretch/>
        </p:blipFill>
        <p:spPr>
          <a:xfrm>
            <a:off x="4528080" y="2412720"/>
            <a:ext cx="914040" cy="9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1482200" y="6289560"/>
            <a:ext cx="70452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98FB428-BAC7-402A-9BB0-9179A5E9D9EB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32440" y="252360"/>
            <a:ext cx="11177280" cy="41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537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PHP</a:t>
            </a:r>
            <a:r>
              <a:rPr b="1" lang="ru-RU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;</a:t>
            </a: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537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MySQL</a:t>
            </a:r>
            <a:r>
              <a:rPr b="1" lang="ru-RU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;</a:t>
            </a:r>
            <a:endParaRPr b="0" lang="en-US" sz="3600" spc="-1" strike="noStrike">
              <a:latin typeface="Arial"/>
            </a:endParaRPr>
          </a:p>
          <a:p>
            <a:pPr marL="537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Laravel</a:t>
            </a:r>
            <a:r>
              <a:rPr b="1" lang="ru-RU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;</a:t>
            </a: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537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Vue.js</a:t>
            </a:r>
            <a:r>
              <a:rPr b="1" lang="ru-RU" sz="3600" spc="-1" strike="noStrike">
                <a:solidFill>
                  <a:srgbClr val="b02fae"/>
                </a:solidFill>
                <a:latin typeface="Open Sans ExtraBold"/>
                <a:ea typeface="Open Sans ExtraBold"/>
              </a:rPr>
              <a:t>.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398680" y="-45720"/>
            <a:ext cx="77173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674ea7"/>
                </a:solidFill>
                <a:latin typeface="Open Sans"/>
                <a:ea typeface="Open Sans"/>
              </a:rPr>
              <a:t>Стек решения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0177200" y="6320160"/>
            <a:ext cx="1053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166840" y="3813480"/>
            <a:ext cx="112032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7000" spc="-1" strike="noStrike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b="0" lang="en-US" sz="7000" spc="-1" strike="noStrike">
              <a:latin typeface="Arial"/>
            </a:endParaRPr>
          </a:p>
        </p:txBody>
      </p:sp>
      <p:grpSp>
        <p:nvGrpSpPr>
          <p:cNvPr id="239" name="Group 2"/>
          <p:cNvGrpSpPr/>
          <p:nvPr/>
        </p:nvGrpSpPr>
        <p:grpSpPr>
          <a:xfrm>
            <a:off x="1835280" y="1782360"/>
            <a:ext cx="6086160" cy="3556080"/>
            <a:chOff x="1835280" y="1782360"/>
            <a:chExt cx="6086160" cy="3556080"/>
          </a:xfrm>
        </p:grpSpPr>
        <p:sp>
          <p:nvSpPr>
            <p:cNvPr id="240" name="CustomShape 3"/>
            <p:cNvSpPr/>
            <p:nvPr/>
          </p:nvSpPr>
          <p:spPr>
            <a:xfrm>
              <a:off x="5281200" y="4637520"/>
              <a:ext cx="2640240" cy="70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ru-RU" sz="2000" spc="-1" strike="noStrike">
                  <a:solidFill>
                    <a:srgbClr val="c830cc"/>
                  </a:solidFill>
                  <a:latin typeface="Open Sans"/>
                  <a:ea typeface="Open Sans"/>
                </a:rPr>
                <a:t>АЛЬФА И БЕТТА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ru-RU" sz="2000" spc="-1" strike="noStrike">
                  <a:solidFill>
                    <a:srgbClr val="c830cc"/>
                  </a:solidFill>
                  <a:latin typeface="Open Sans"/>
                  <a:ea typeface="Open Sans"/>
                </a:rPr>
                <a:t>ТЕСТИРОВАНИЕ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1" name="CustomShape 4"/>
            <p:cNvSpPr/>
            <p:nvPr/>
          </p:nvSpPr>
          <p:spPr>
            <a:xfrm>
              <a:off x="1835280" y="1782360"/>
              <a:ext cx="2640240" cy="1005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ru-RU" sz="2000" spc="-1" strike="noStrike">
                  <a:solidFill>
                    <a:srgbClr val="e32d91"/>
                  </a:solidFill>
                  <a:latin typeface="Open Sans"/>
                  <a:ea typeface="Open Sans"/>
                </a:rPr>
                <a:t>РАЗРАБОТКА 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ru-RU" sz="2000" spc="-1" strike="noStrike">
                  <a:solidFill>
                    <a:srgbClr val="e32d91"/>
                  </a:solidFill>
                  <a:latin typeface="Open Sans"/>
                  <a:ea typeface="Open Sans"/>
                </a:rPr>
                <a:t>ПРОТОТИПА И MVP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42" name="CustomShape 5"/>
          <p:cNvSpPr/>
          <p:nvPr/>
        </p:nvSpPr>
        <p:spPr>
          <a:xfrm>
            <a:off x="7341120" y="3205800"/>
            <a:ext cx="382716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4775e7"/>
                </a:solidFill>
                <a:latin typeface="Open Sans"/>
                <a:ea typeface="Open Sans"/>
              </a:rPr>
              <a:t>АДМИНИСТРИРОВАНИЕ И РАЗВИТИЕ ПЛАТФОРМЫ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2576520" y="1296720"/>
            <a:ext cx="3966840" cy="3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4ea6dc"/>
                </a:solidFill>
                <a:latin typeface="Open Sans"/>
                <a:ea typeface="Open Sans"/>
              </a:rPr>
              <a:t>ИНТЕГРАЦИЯ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3594960" y="2473560"/>
            <a:ext cx="210960" cy="21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6086520" y="2435760"/>
            <a:ext cx="210960" cy="210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8163360" y="3240720"/>
            <a:ext cx="210960" cy="210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5691240" y="4372920"/>
            <a:ext cx="210960" cy="210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3700800" y="2684520"/>
            <a:ext cx="360" cy="9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" name="Group 12"/>
          <p:cNvGrpSpPr/>
          <p:nvPr/>
        </p:nvGrpSpPr>
        <p:grpSpPr>
          <a:xfrm>
            <a:off x="180720" y="5567760"/>
            <a:ext cx="3800160" cy="752040"/>
            <a:chOff x="180720" y="5567760"/>
            <a:chExt cx="3800160" cy="752040"/>
          </a:xfrm>
        </p:grpSpPr>
        <p:sp>
          <p:nvSpPr>
            <p:cNvPr id="250" name="CustomShape 13"/>
            <p:cNvSpPr/>
            <p:nvPr/>
          </p:nvSpPr>
          <p:spPr>
            <a:xfrm>
              <a:off x="1340640" y="5862240"/>
              <a:ext cx="264024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ru-RU" sz="2400" spc="-1" strike="noStrike">
                  <a:solidFill>
                    <a:srgbClr val="ad2751"/>
                  </a:solidFill>
                  <a:latin typeface="Open Sans"/>
                  <a:ea typeface="Open Sans"/>
                </a:rPr>
                <a:t>2 мес.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51" name="CustomShape 14"/>
            <p:cNvSpPr/>
            <p:nvPr/>
          </p:nvSpPr>
          <p:spPr>
            <a:xfrm>
              <a:off x="180720" y="5567760"/>
              <a:ext cx="264024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CustomShape 15"/>
          <p:cNvSpPr/>
          <p:nvPr/>
        </p:nvSpPr>
        <p:spPr>
          <a:xfrm rot="16200000">
            <a:off x="-581400" y="5409720"/>
            <a:ext cx="17924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b4176d"/>
                </a:solidFill>
                <a:highlight>
                  <a:srgbClr val="ffffff"/>
                </a:highlight>
                <a:latin typeface="Quattrocento Sans"/>
                <a:ea typeface="Quattrocento Sans"/>
              </a:rPr>
              <a:t>200 тыс. </a:t>
            </a:r>
            <a:r>
              <a:rPr b="0" lang="ru-RU" sz="1800" spc="-1" strike="noStrike">
                <a:solidFill>
                  <a:srgbClr val="b4176d"/>
                </a:solidFill>
                <a:highlight>
                  <a:srgbClr val="ffffff"/>
                </a:highlight>
                <a:latin typeface="Arial"/>
                <a:ea typeface="Arial"/>
              </a:rPr>
              <a:t>₽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3" name="Google Shape;299;p7" descr="Рубль"/>
          <p:cNvPicPr/>
          <p:nvPr/>
        </p:nvPicPr>
        <p:blipFill>
          <a:blip r:embed="rId1"/>
          <a:stretch/>
        </p:blipFill>
        <p:spPr>
          <a:xfrm>
            <a:off x="533160" y="5331240"/>
            <a:ext cx="203400" cy="203400"/>
          </a:xfrm>
          <a:prstGeom prst="rect">
            <a:avLst/>
          </a:prstGeom>
          <a:ln>
            <a:noFill/>
          </a:ln>
        </p:spPr>
      </p:pic>
      <p:sp>
        <p:nvSpPr>
          <p:cNvPr id="254" name="CustomShape 16"/>
          <p:cNvSpPr/>
          <p:nvPr/>
        </p:nvSpPr>
        <p:spPr>
          <a:xfrm flipV="1">
            <a:off x="7992000" y="6533640"/>
            <a:ext cx="256968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7"/>
          <p:cNvSpPr/>
          <p:nvPr/>
        </p:nvSpPr>
        <p:spPr>
          <a:xfrm>
            <a:off x="8947080" y="5801760"/>
            <a:ext cx="44388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ff"/>
                </a:solidFill>
                <a:latin typeface="Quattrocento Sans"/>
                <a:ea typeface="Quattrocento Sans"/>
              </a:rPr>
              <a:t>∞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27760" y="165960"/>
            <a:ext cx="1131408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351c75"/>
                </a:solidFill>
                <a:latin typeface="Open Sans"/>
                <a:ea typeface="Open Sans"/>
              </a:rPr>
              <a:t>Реализация решения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 rot="10800000">
            <a:off x="5796360" y="4112280"/>
            <a:ext cx="360" cy="2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0"/>
          <p:cNvSpPr/>
          <p:nvPr/>
        </p:nvSpPr>
        <p:spPr>
          <a:xfrm rot="10800000">
            <a:off x="8268480" y="2865240"/>
            <a:ext cx="360" cy="37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1"/>
          <p:cNvSpPr/>
          <p:nvPr/>
        </p:nvSpPr>
        <p:spPr>
          <a:xfrm rot="5400000">
            <a:off x="11188440" y="5216400"/>
            <a:ext cx="10537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6401520" y="6541200"/>
            <a:ext cx="15170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fa8d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3"/>
          <p:cNvSpPr/>
          <p:nvPr/>
        </p:nvSpPr>
        <p:spPr>
          <a:xfrm>
            <a:off x="5281200" y="6534720"/>
            <a:ext cx="104364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4"/>
          <p:cNvSpPr/>
          <p:nvPr/>
        </p:nvSpPr>
        <p:spPr>
          <a:xfrm>
            <a:off x="642240" y="6541200"/>
            <a:ext cx="456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5"/>
          <p:cNvSpPr/>
          <p:nvPr/>
        </p:nvSpPr>
        <p:spPr>
          <a:xfrm>
            <a:off x="4441320" y="5902560"/>
            <a:ext cx="26402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ff00ff"/>
                </a:solidFill>
                <a:latin typeface="Open Sans"/>
                <a:ea typeface="Open Sans"/>
              </a:rPr>
              <a:t>2-3 мес.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5699880" y="5812920"/>
            <a:ext cx="26402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6fa8dc"/>
                </a:solidFill>
                <a:latin typeface="Open Sans"/>
                <a:ea typeface="Open Sans"/>
              </a:rPr>
              <a:t> </a:t>
            </a:r>
            <a:r>
              <a:rPr b="0" lang="ru-RU" sz="2400" spc="-1" strike="noStrike">
                <a:solidFill>
                  <a:srgbClr val="6fa8dc"/>
                </a:solidFill>
                <a:latin typeface="Open Sans"/>
                <a:ea typeface="Open Sans"/>
              </a:rPr>
              <a:t>3 мес.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7341120" y="5812920"/>
            <a:ext cx="26402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8"/>
          <p:cNvSpPr/>
          <p:nvPr/>
        </p:nvSpPr>
        <p:spPr>
          <a:xfrm flipV="1">
            <a:off x="593640" y="1080"/>
            <a:ext cx="360" cy="151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9"/>
          <p:cNvSpPr/>
          <p:nvPr/>
        </p:nvSpPr>
        <p:spPr>
          <a:xfrm flipV="1">
            <a:off x="605520" y="1599840"/>
            <a:ext cx="360" cy="120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fa8d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0"/>
          <p:cNvSpPr/>
          <p:nvPr/>
        </p:nvSpPr>
        <p:spPr>
          <a:xfrm flipV="1">
            <a:off x="588960" y="2864160"/>
            <a:ext cx="4320" cy="13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1"/>
          <p:cNvSpPr/>
          <p:nvPr/>
        </p:nvSpPr>
        <p:spPr>
          <a:xfrm flipH="1" flipV="1">
            <a:off x="564840" y="4236480"/>
            <a:ext cx="45720" cy="23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2"/>
          <p:cNvSpPr/>
          <p:nvPr/>
        </p:nvSpPr>
        <p:spPr>
          <a:xfrm rot="16200000">
            <a:off x="-489960" y="1994040"/>
            <a:ext cx="15631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6fa8dc"/>
                </a:solidFill>
                <a:highlight>
                  <a:srgbClr val="ffffff"/>
                </a:highlight>
                <a:latin typeface="Quattrocento Sans"/>
                <a:ea typeface="Quattrocento Sans"/>
              </a:rPr>
              <a:t> </a:t>
            </a:r>
            <a:r>
              <a:rPr b="0" lang="ru-RU" sz="2000" spc="-1" strike="noStrike">
                <a:solidFill>
                  <a:srgbClr val="6fa8dc"/>
                </a:solidFill>
                <a:highlight>
                  <a:srgbClr val="ffffff"/>
                </a:highlight>
                <a:latin typeface="Quattrocento Sans"/>
                <a:ea typeface="Quattrocento Sans"/>
              </a:rPr>
              <a:t>300 тыс </a:t>
            </a:r>
            <a:r>
              <a:rPr b="0" lang="ru-RU" sz="1800" spc="-1" strike="noStrike">
                <a:solidFill>
                  <a:srgbClr val="6fa8dc"/>
                </a:solidFill>
                <a:highlight>
                  <a:srgbClr val="ffffff"/>
                </a:highlight>
                <a:latin typeface="Arial"/>
                <a:ea typeface="Arial"/>
              </a:rPr>
              <a:t>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rot="16200000">
            <a:off x="-468360" y="583200"/>
            <a:ext cx="156312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</a:rPr>
              <a:t>300 тыс </a:t>
            </a:r>
            <a:r>
              <a:rPr b="0" lang="ru-RU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</a:rPr>
              <a:t>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4"/>
          <p:cNvSpPr/>
          <p:nvPr/>
        </p:nvSpPr>
        <p:spPr>
          <a:xfrm rot="16200000">
            <a:off x="-639000" y="3492000"/>
            <a:ext cx="18273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00ff"/>
                </a:solidFill>
                <a:highlight>
                  <a:srgbClr val="ffffff"/>
                </a:highlight>
                <a:latin typeface="Quattrocento Sans"/>
                <a:ea typeface="Quattrocento Sans"/>
              </a:rPr>
              <a:t>250  тыс. </a:t>
            </a:r>
            <a:r>
              <a:rPr b="0" lang="ru-RU" sz="1800" spc="-1" strike="noStrike">
                <a:solidFill>
                  <a:srgbClr val="ff00ff"/>
                </a:solidFill>
                <a:highlight>
                  <a:srgbClr val="ffffff"/>
                </a:highlight>
                <a:latin typeface="Arial"/>
                <a:ea typeface="Arial"/>
              </a:rPr>
              <a:t>₽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3" name="Group 35"/>
          <p:cNvGrpSpPr/>
          <p:nvPr/>
        </p:nvGrpSpPr>
        <p:grpSpPr>
          <a:xfrm>
            <a:off x="5902560" y="1873800"/>
            <a:ext cx="210960" cy="471600"/>
            <a:chOff x="5902560" y="1873800"/>
            <a:chExt cx="210960" cy="471600"/>
          </a:xfrm>
        </p:grpSpPr>
        <p:sp>
          <p:nvSpPr>
            <p:cNvPr id="274" name="CustomShape 36"/>
            <p:cNvSpPr/>
            <p:nvPr/>
          </p:nvSpPr>
          <p:spPr>
            <a:xfrm rot="10800000">
              <a:off x="5902560" y="1873800"/>
              <a:ext cx="210960" cy="21096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37"/>
            <p:cNvSpPr/>
            <p:nvPr/>
          </p:nvSpPr>
          <p:spPr>
            <a:xfrm>
              <a:off x="6008040" y="2084760"/>
              <a:ext cx="360" cy="260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6fa8d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6" name="TextShape 38"/>
          <p:cNvSpPr txBox="1"/>
          <p:nvPr/>
        </p:nvSpPr>
        <p:spPr>
          <a:xfrm>
            <a:off x="11487240" y="6309360"/>
            <a:ext cx="70452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18B6837-4215-4906-9DE2-B2C0143911E0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grpSp>
        <p:nvGrpSpPr>
          <p:cNvPr id="277" name="Group 39"/>
          <p:cNvGrpSpPr/>
          <p:nvPr/>
        </p:nvGrpSpPr>
        <p:grpSpPr>
          <a:xfrm>
            <a:off x="6704640" y="968040"/>
            <a:ext cx="2241720" cy="2132640"/>
            <a:chOff x="6704640" y="968040"/>
            <a:chExt cx="2241720" cy="2132640"/>
          </a:xfrm>
        </p:grpSpPr>
        <p:sp>
          <p:nvSpPr>
            <p:cNvPr id="278" name="CustomShape 40"/>
            <p:cNvSpPr/>
            <p:nvPr/>
          </p:nvSpPr>
          <p:spPr>
            <a:xfrm flipH="1">
              <a:off x="6704280" y="968040"/>
              <a:ext cx="2241720" cy="2132640"/>
            </a:xfrm>
            <a:custGeom>
              <a:avLst/>
              <a:gdLst/>
              <a:ahLst/>
              <a:rect l="l" t="t" r="r" b="b"/>
              <a:pathLst>
                <a:path w="2241962" h="2132882">
                  <a:moveTo>
                    <a:pt x="2235255" y="933241"/>
                  </a:moveTo>
                  <a:lnTo>
                    <a:pt x="1373348" y="1648670"/>
                  </a:lnTo>
                  <a:lnTo>
                    <a:pt x="1373348" y="2132882"/>
                  </a:lnTo>
                  <a:lnTo>
                    <a:pt x="2241962" y="1425831"/>
                  </a:lnTo>
                  <a:close/>
                  <a:moveTo>
                    <a:pt x="424246" y="0"/>
                  </a:moveTo>
                  <a:lnTo>
                    <a:pt x="0" y="1196290"/>
                  </a:lnTo>
                  <a:lnTo>
                    <a:pt x="194516" y="1028743"/>
                  </a:lnTo>
                  <a:lnTo>
                    <a:pt x="194516" y="1497875"/>
                  </a:lnTo>
                  <a:lnTo>
                    <a:pt x="194516" y="1497876"/>
                  </a:lnTo>
                  <a:lnTo>
                    <a:pt x="194517" y="1497875"/>
                  </a:lnTo>
                  <a:lnTo>
                    <a:pt x="1373348" y="1648668"/>
                  </a:lnTo>
                  <a:lnTo>
                    <a:pt x="2235254" y="933241"/>
                  </a:lnTo>
                  <a:lnTo>
                    <a:pt x="1063129" y="787474"/>
                  </a:lnTo>
                  <a:lnTo>
                    <a:pt x="1063129" y="321692"/>
                  </a:lnTo>
                  <a:lnTo>
                    <a:pt x="1175479" y="242944"/>
                  </a:lnTo>
                  <a:close/>
                </a:path>
              </a:pathLst>
            </a:custGeom>
            <a:solidFill>
              <a:srgbClr val="4f2cd1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41"/>
            <p:cNvSpPr/>
            <p:nvPr/>
          </p:nvSpPr>
          <p:spPr>
            <a:xfrm flipH="1">
              <a:off x="6729480" y="1772280"/>
              <a:ext cx="2040480" cy="860760"/>
            </a:xfrm>
            <a:custGeom>
              <a:avLst/>
              <a:gdLst/>
              <a:ahLst/>
              <a:rect l="l" t="t" r="r" b="b"/>
              <a:pathLst>
                <a:path w="1217" h="514">
                  <a:moveTo>
                    <a:pt x="518" y="0"/>
                  </a:moveTo>
                  <a:lnTo>
                    <a:pt x="1217" y="87"/>
                  </a:lnTo>
                  <a:lnTo>
                    <a:pt x="703" y="514"/>
                  </a:lnTo>
                  <a:lnTo>
                    <a:pt x="0" y="424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42"/>
          <p:cNvGrpSpPr/>
          <p:nvPr/>
        </p:nvGrpSpPr>
        <p:grpSpPr>
          <a:xfrm>
            <a:off x="5521680" y="2346480"/>
            <a:ext cx="2047680" cy="1341720"/>
            <a:chOff x="5521680" y="2346480"/>
            <a:chExt cx="2047680" cy="1341720"/>
          </a:xfrm>
        </p:grpSpPr>
        <p:sp>
          <p:nvSpPr>
            <p:cNvPr id="281" name="CustomShape 43"/>
            <p:cNvSpPr/>
            <p:nvPr/>
          </p:nvSpPr>
          <p:spPr>
            <a:xfrm flipH="1">
              <a:off x="5528880" y="2346480"/>
              <a:ext cx="2040480" cy="860760"/>
            </a:xfrm>
            <a:custGeom>
              <a:avLst/>
              <a:gdLst/>
              <a:ahLst/>
              <a:rect l="l" t="t" r="r" b="b"/>
              <a:pathLst>
                <a:path w="1217" h="514">
                  <a:moveTo>
                    <a:pt x="516" y="0"/>
                  </a:moveTo>
                  <a:lnTo>
                    <a:pt x="1217" y="88"/>
                  </a:lnTo>
                  <a:lnTo>
                    <a:pt x="701" y="514"/>
                  </a:lnTo>
                  <a:lnTo>
                    <a:pt x="0" y="424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44"/>
            <p:cNvSpPr/>
            <p:nvPr/>
          </p:nvSpPr>
          <p:spPr>
            <a:xfrm flipH="1">
              <a:off x="5521680" y="2494080"/>
              <a:ext cx="868320" cy="1194120"/>
            </a:xfrm>
            <a:custGeom>
              <a:avLst/>
              <a:gdLst/>
              <a:ahLst/>
              <a:rect l="l" t="t" r="r" b="b"/>
              <a:pathLst>
                <a:path w="518" h="713">
                  <a:moveTo>
                    <a:pt x="516" y="0"/>
                  </a:moveTo>
                  <a:lnTo>
                    <a:pt x="0" y="426"/>
                  </a:lnTo>
                  <a:lnTo>
                    <a:pt x="0" y="713"/>
                  </a:lnTo>
                  <a:lnTo>
                    <a:pt x="518" y="291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2481ba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" name="Group 45"/>
          <p:cNvGrpSpPr/>
          <p:nvPr/>
        </p:nvGrpSpPr>
        <p:grpSpPr>
          <a:xfrm>
            <a:off x="4346280" y="2973240"/>
            <a:ext cx="2043360" cy="1341360"/>
            <a:chOff x="4346280" y="2973240"/>
            <a:chExt cx="2043360" cy="1341360"/>
          </a:xfrm>
        </p:grpSpPr>
        <p:sp>
          <p:nvSpPr>
            <p:cNvPr id="284" name="CustomShape 46"/>
            <p:cNvSpPr/>
            <p:nvPr/>
          </p:nvSpPr>
          <p:spPr>
            <a:xfrm flipH="1">
              <a:off x="4350600" y="2973240"/>
              <a:ext cx="2038680" cy="862560"/>
            </a:xfrm>
            <a:custGeom>
              <a:avLst/>
              <a:gdLst/>
              <a:ahLst/>
              <a:rect l="l" t="t" r="r" b="b"/>
              <a:pathLst>
                <a:path w="1216" h="515">
                  <a:moveTo>
                    <a:pt x="518" y="0"/>
                  </a:moveTo>
                  <a:lnTo>
                    <a:pt x="1216" y="88"/>
                  </a:lnTo>
                  <a:lnTo>
                    <a:pt x="703" y="515"/>
                  </a:lnTo>
                  <a:lnTo>
                    <a:pt x="0" y="425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47"/>
            <p:cNvSpPr/>
            <p:nvPr/>
          </p:nvSpPr>
          <p:spPr>
            <a:xfrm flipH="1">
              <a:off x="4346280" y="3120480"/>
              <a:ext cx="864720" cy="1194120"/>
            </a:xfrm>
            <a:custGeom>
              <a:avLst/>
              <a:gdLst/>
              <a:ahLst/>
              <a:rect l="l" t="t" r="r" b="b"/>
              <a:pathLst>
                <a:path w="516" h="713">
                  <a:moveTo>
                    <a:pt x="513" y="0"/>
                  </a:moveTo>
                  <a:lnTo>
                    <a:pt x="0" y="424"/>
                  </a:lnTo>
                  <a:lnTo>
                    <a:pt x="0" y="713"/>
                  </a:lnTo>
                  <a:lnTo>
                    <a:pt x="516" y="292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962399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48"/>
          <p:cNvGrpSpPr/>
          <p:nvPr/>
        </p:nvGrpSpPr>
        <p:grpSpPr>
          <a:xfrm>
            <a:off x="3171960" y="3599640"/>
            <a:ext cx="2039040" cy="1273320"/>
            <a:chOff x="3171960" y="3599640"/>
            <a:chExt cx="2039040" cy="1273320"/>
          </a:xfrm>
        </p:grpSpPr>
        <p:sp>
          <p:nvSpPr>
            <p:cNvPr id="287" name="CustomShape 49"/>
            <p:cNvSpPr/>
            <p:nvPr/>
          </p:nvSpPr>
          <p:spPr>
            <a:xfrm flipH="1">
              <a:off x="3171960" y="3599640"/>
              <a:ext cx="2039040" cy="1273320"/>
            </a:xfrm>
            <a:custGeom>
              <a:avLst/>
              <a:gdLst/>
              <a:ahLst/>
              <a:rect l="l" t="t" r="r" b="b"/>
              <a:pathLst>
                <a:path w="2039531" h="1273730">
                  <a:moveTo>
                    <a:pt x="868613" y="0"/>
                  </a:moveTo>
                  <a:lnTo>
                    <a:pt x="0" y="712077"/>
                  </a:lnTo>
                  <a:lnTo>
                    <a:pt x="1173801" y="862227"/>
                  </a:lnTo>
                  <a:lnTo>
                    <a:pt x="1173801" y="1273730"/>
                  </a:lnTo>
                  <a:lnTo>
                    <a:pt x="2039061" y="525493"/>
                  </a:lnTo>
                  <a:cubicBezTo>
                    <a:pt x="2039218" y="386379"/>
                    <a:pt x="2039374" y="292508"/>
                    <a:pt x="2039531" y="153394"/>
                  </a:cubicBezTo>
                  <a:lnTo>
                    <a:pt x="2037150" y="153393"/>
                  </a:lnTo>
                  <a:lnTo>
                    <a:pt x="868613" y="0"/>
                  </a:lnTo>
                  <a:close/>
                </a:path>
              </a:pathLst>
            </a:custGeom>
            <a:solidFill>
              <a:srgbClr val="b4176d"/>
            </a:solidFill>
            <a:ln>
              <a:noFill/>
            </a:ln>
            <a:effectLst>
              <a:outerShdw algn="bl" blurRad="57150" dir="5400000" dist="1144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50"/>
            <p:cNvSpPr/>
            <p:nvPr/>
          </p:nvSpPr>
          <p:spPr>
            <a:xfrm flipH="1">
              <a:off x="3174120" y="3599640"/>
              <a:ext cx="2036880" cy="862560"/>
            </a:xfrm>
            <a:custGeom>
              <a:avLst/>
              <a:gdLst/>
              <a:ahLst/>
              <a:rect l="l" t="t" r="r" b="b"/>
              <a:pathLst>
                <a:path w="2037150" h="862870">
                  <a:moveTo>
                    <a:pt x="868613" y="0"/>
                  </a:moveTo>
                  <a:lnTo>
                    <a:pt x="0" y="712077"/>
                  </a:lnTo>
                  <a:lnTo>
                    <a:pt x="1173801" y="862227"/>
                  </a:lnTo>
                  <a:lnTo>
                    <a:pt x="1178832" y="862870"/>
                  </a:lnTo>
                  <a:lnTo>
                    <a:pt x="2037150" y="153393"/>
                  </a:lnTo>
                  <a:lnTo>
                    <a:pt x="8686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CustomShape 51"/>
          <p:cNvSpPr/>
          <p:nvPr/>
        </p:nvSpPr>
        <p:spPr>
          <a:xfrm>
            <a:off x="3674880" y="3400920"/>
            <a:ext cx="112032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7000" spc="-1" strike="noStrike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290" name="CustomShape 52"/>
          <p:cNvSpPr/>
          <p:nvPr/>
        </p:nvSpPr>
        <p:spPr>
          <a:xfrm>
            <a:off x="4807800" y="2709720"/>
            <a:ext cx="107460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7000" spc="-1" strike="noStrike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291" name="CustomShape 53"/>
          <p:cNvSpPr/>
          <p:nvPr/>
        </p:nvSpPr>
        <p:spPr>
          <a:xfrm>
            <a:off x="6023520" y="2227320"/>
            <a:ext cx="103752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7000" spc="-1" strike="noStrike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292" name="CustomShape 54"/>
          <p:cNvSpPr/>
          <p:nvPr/>
        </p:nvSpPr>
        <p:spPr>
          <a:xfrm>
            <a:off x="7148160" y="1603800"/>
            <a:ext cx="103752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7000" spc="-1" strike="noStrike">
                <a:solidFill>
                  <a:srgbClr val="ffffff"/>
                </a:solidFill>
                <a:latin typeface="Calibri"/>
                <a:ea typeface="Calibri"/>
              </a:rPr>
              <a:t>04</a:t>
            </a:r>
            <a:endParaRPr b="0" lang="en-US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746000" y="425880"/>
            <a:ext cx="8382240" cy="784440"/>
          </a:xfrm>
          <a:prstGeom prst="roundRect">
            <a:avLst>
              <a:gd name="adj" fmla="val 13121"/>
            </a:avLst>
          </a:prstGeom>
          <a:solidFill>
            <a:schemeClr val="lt1"/>
          </a:solidFill>
          <a:ln>
            <a:noFill/>
          </a:ln>
          <a:effectLst>
            <a:outerShdw algn="tl" blurRad="457200" dir="2700000" dist="177681" rotWithShape="0">
              <a:srgbClr val="c03aad">
                <a:alpha val="1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1746000" y="425880"/>
            <a:ext cx="8382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3000" spc="-1" strike="noStrike">
                <a:solidFill>
                  <a:srgbClr val="351c75"/>
                </a:solidFill>
                <a:latin typeface="Open Sans ExtraBold"/>
                <a:ea typeface="Open Sans ExtraBold"/>
              </a:rPr>
              <a:t>Экономический эффект от внедрения</a:t>
            </a:r>
            <a:r>
              <a:rPr b="1" lang="en-US" sz="3000" spc="-1" strike="noStrike">
                <a:solidFill>
                  <a:srgbClr val="351c75"/>
                </a:solidFill>
                <a:latin typeface="Open Sans ExtraBold"/>
                <a:ea typeface="Open Sans ExtraBold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11487240" y="6309360"/>
            <a:ext cx="704520" cy="54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BDD1034-C775-4201-910B-EE8C6A961F46}" type="slidenum">
              <a:rPr b="0" lang="ru-RU" sz="1600" spc="-1" strike="noStrike">
                <a:solidFill>
                  <a:srgbClr val="ffffff"/>
                </a:solidFill>
                <a:latin typeface="Poppins"/>
                <a:ea typeface="Poppins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96" name="CustomShape 4"/>
          <p:cNvSpPr/>
          <p:nvPr/>
        </p:nvSpPr>
        <p:spPr>
          <a:xfrm rot="5400000">
            <a:off x="11155320" y="5269680"/>
            <a:ext cx="10537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623160" y="5319000"/>
            <a:ext cx="979920" cy="1565640"/>
          </a:xfrm>
          <a:custGeom>
            <a:avLst/>
            <a:gdLst/>
            <a:ahLst/>
            <a:rect l="l" t="t" r="r" b="b"/>
            <a:pathLst>
              <a:path w="980316" h="1565968">
                <a:moveTo>
                  <a:pt x="729814" y="691940"/>
                </a:moveTo>
                <a:cubicBezTo>
                  <a:pt x="850314" y="570666"/>
                  <a:pt x="849687" y="374669"/>
                  <a:pt x="728412" y="254169"/>
                </a:cubicBezTo>
                <a:cubicBezTo>
                  <a:pt x="688203" y="214215"/>
                  <a:pt x="637795" y="186072"/>
                  <a:pt x="582686" y="172803"/>
                </a:cubicBezTo>
                <a:lnTo>
                  <a:pt x="582686" y="0"/>
                </a:lnTo>
                <a:lnTo>
                  <a:pt x="473432" y="0"/>
                </a:lnTo>
                <a:lnTo>
                  <a:pt x="473432" y="163880"/>
                </a:lnTo>
                <a:lnTo>
                  <a:pt x="364179" y="163880"/>
                </a:lnTo>
                <a:lnTo>
                  <a:pt x="364179" y="0"/>
                </a:lnTo>
                <a:lnTo>
                  <a:pt x="254925" y="0"/>
                </a:lnTo>
                <a:lnTo>
                  <a:pt x="254925" y="163880"/>
                </a:lnTo>
                <a:lnTo>
                  <a:pt x="0" y="163880"/>
                </a:lnTo>
                <a:lnTo>
                  <a:pt x="0" y="273134"/>
                </a:lnTo>
                <a:lnTo>
                  <a:pt x="109254" y="273134"/>
                </a:lnTo>
                <a:lnTo>
                  <a:pt x="109254" y="1292835"/>
                </a:lnTo>
                <a:lnTo>
                  <a:pt x="0" y="1292835"/>
                </a:lnTo>
                <a:lnTo>
                  <a:pt x="0" y="1402088"/>
                </a:lnTo>
                <a:lnTo>
                  <a:pt x="254925" y="1402088"/>
                </a:lnTo>
                <a:lnTo>
                  <a:pt x="254925" y="1565969"/>
                </a:lnTo>
                <a:lnTo>
                  <a:pt x="364179" y="1565969"/>
                </a:lnTo>
                <a:lnTo>
                  <a:pt x="364179" y="1402088"/>
                </a:lnTo>
                <a:lnTo>
                  <a:pt x="473432" y="1402088"/>
                </a:lnTo>
                <a:lnTo>
                  <a:pt x="473432" y="1565969"/>
                </a:lnTo>
                <a:lnTo>
                  <a:pt x="582686" y="1565969"/>
                </a:lnTo>
                <a:lnTo>
                  <a:pt x="582686" y="1402088"/>
                </a:lnTo>
                <a:lnTo>
                  <a:pt x="619104" y="1402088"/>
                </a:lnTo>
                <a:cubicBezTo>
                  <a:pt x="820227" y="1400450"/>
                  <a:pt x="981942" y="1236077"/>
                  <a:pt x="980304" y="1034954"/>
                </a:cubicBezTo>
                <a:cubicBezTo>
                  <a:pt x="979029" y="878722"/>
                  <a:pt x="878244" y="740709"/>
                  <a:pt x="729814" y="691940"/>
                </a:cubicBezTo>
                <a:close/>
                <a:moveTo>
                  <a:pt x="509850" y="273134"/>
                </a:moveTo>
                <a:cubicBezTo>
                  <a:pt x="620471" y="273134"/>
                  <a:pt x="710149" y="362811"/>
                  <a:pt x="710149" y="473432"/>
                </a:cubicBezTo>
                <a:cubicBezTo>
                  <a:pt x="710149" y="584054"/>
                  <a:pt x="620471" y="673731"/>
                  <a:pt x="509850" y="673731"/>
                </a:cubicBezTo>
                <a:lnTo>
                  <a:pt x="218507" y="673731"/>
                </a:lnTo>
                <a:lnTo>
                  <a:pt x="218507" y="273134"/>
                </a:lnTo>
                <a:close/>
                <a:moveTo>
                  <a:pt x="619104" y="1292835"/>
                </a:moveTo>
                <a:lnTo>
                  <a:pt x="218507" y="1292835"/>
                </a:lnTo>
                <a:lnTo>
                  <a:pt x="218507" y="782984"/>
                </a:lnTo>
                <a:lnTo>
                  <a:pt x="619104" y="782984"/>
                </a:lnTo>
                <a:cubicBezTo>
                  <a:pt x="759895" y="782984"/>
                  <a:pt x="874029" y="897118"/>
                  <a:pt x="874029" y="1037909"/>
                </a:cubicBezTo>
                <a:cubicBezTo>
                  <a:pt x="874029" y="1178701"/>
                  <a:pt x="759895" y="1292835"/>
                  <a:pt x="619104" y="1292835"/>
                </a:cubicBezTo>
                <a:close/>
              </a:path>
            </a:pathLst>
          </a:custGeom>
          <a:solidFill>
            <a:srgbClr val="651bb4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6"/>
          <p:cNvSpPr/>
          <p:nvPr/>
        </p:nvSpPr>
        <p:spPr>
          <a:xfrm>
            <a:off x="-76680" y="5292000"/>
            <a:ext cx="725760" cy="1565640"/>
          </a:xfrm>
          <a:custGeom>
            <a:avLst/>
            <a:gdLst/>
            <a:ahLst/>
            <a:rect l="l" t="t" r="r" b="b"/>
            <a:pathLst>
              <a:path w="726151" h="1565968">
                <a:moveTo>
                  <a:pt x="627116" y="819402"/>
                </a:moveTo>
                <a:cubicBezTo>
                  <a:pt x="565570" y="766960"/>
                  <a:pt x="485632" y="742378"/>
                  <a:pt x="409883" y="718707"/>
                </a:cubicBezTo>
                <a:lnTo>
                  <a:pt x="409883" y="278415"/>
                </a:lnTo>
                <a:cubicBezTo>
                  <a:pt x="483429" y="285403"/>
                  <a:pt x="552159" y="318092"/>
                  <a:pt x="603990" y="370734"/>
                </a:cubicBezTo>
                <a:lnTo>
                  <a:pt x="691393" y="286973"/>
                </a:lnTo>
                <a:cubicBezTo>
                  <a:pt x="616595" y="210883"/>
                  <a:pt x="516364" y="165046"/>
                  <a:pt x="409883" y="158236"/>
                </a:cubicBezTo>
                <a:lnTo>
                  <a:pt x="409883" y="0"/>
                </a:lnTo>
                <a:lnTo>
                  <a:pt x="300630" y="0"/>
                </a:lnTo>
                <a:lnTo>
                  <a:pt x="300630" y="165155"/>
                </a:lnTo>
                <a:cubicBezTo>
                  <a:pt x="263217" y="172437"/>
                  <a:pt x="227122" y="185329"/>
                  <a:pt x="193561" y="203394"/>
                </a:cubicBezTo>
                <a:cubicBezTo>
                  <a:pt x="55537" y="278597"/>
                  <a:pt x="-14931" y="455223"/>
                  <a:pt x="41698" y="603990"/>
                </a:cubicBezTo>
                <a:cubicBezTo>
                  <a:pt x="85582" y="718707"/>
                  <a:pt x="191376" y="769874"/>
                  <a:pt x="300630" y="808295"/>
                </a:cubicBezTo>
                <a:lnTo>
                  <a:pt x="300630" y="1285005"/>
                </a:lnTo>
                <a:cubicBezTo>
                  <a:pt x="215958" y="1274626"/>
                  <a:pt x="145672" y="1226008"/>
                  <a:pt x="87403" y="1165372"/>
                </a:cubicBezTo>
                <a:lnTo>
                  <a:pt x="0" y="1248951"/>
                </a:lnTo>
                <a:cubicBezTo>
                  <a:pt x="41617" y="1296174"/>
                  <a:pt x="91238" y="1335688"/>
                  <a:pt x="146582" y="1365670"/>
                </a:cubicBezTo>
                <a:cubicBezTo>
                  <a:pt x="194954" y="1388681"/>
                  <a:pt x="247199" y="1402452"/>
                  <a:pt x="300630" y="1406276"/>
                </a:cubicBezTo>
                <a:lnTo>
                  <a:pt x="300630" y="1565969"/>
                </a:lnTo>
                <a:lnTo>
                  <a:pt x="409883" y="1565969"/>
                </a:lnTo>
                <a:lnTo>
                  <a:pt x="409883" y="1402088"/>
                </a:lnTo>
                <a:cubicBezTo>
                  <a:pt x="535161" y="1381148"/>
                  <a:pt x="650241" y="1304124"/>
                  <a:pt x="699769" y="1183581"/>
                </a:cubicBezTo>
                <a:cubicBezTo>
                  <a:pt x="749298" y="1063038"/>
                  <a:pt x="731271" y="908444"/>
                  <a:pt x="627116" y="819402"/>
                </a:cubicBezTo>
                <a:close/>
                <a:moveTo>
                  <a:pt x="209585" y="632396"/>
                </a:moveTo>
                <a:cubicBezTo>
                  <a:pt x="109436" y="547907"/>
                  <a:pt x="133836" y="384391"/>
                  <a:pt x="239994" y="316653"/>
                </a:cubicBezTo>
                <a:cubicBezTo>
                  <a:pt x="258809" y="304586"/>
                  <a:pt x="279218" y="295209"/>
                  <a:pt x="300630" y="288794"/>
                </a:cubicBezTo>
                <a:lnTo>
                  <a:pt x="300630" y="683746"/>
                </a:lnTo>
                <a:cubicBezTo>
                  <a:pt x="267662" y="671755"/>
                  <a:pt x="236902" y="654406"/>
                  <a:pt x="209585" y="632396"/>
                </a:cubicBezTo>
                <a:close/>
                <a:moveTo>
                  <a:pt x="538985" y="1211805"/>
                </a:moveTo>
                <a:cubicBezTo>
                  <a:pt x="503444" y="1246549"/>
                  <a:pt x="458605" y="1270265"/>
                  <a:pt x="409883" y="1280088"/>
                </a:cubicBezTo>
                <a:lnTo>
                  <a:pt x="409883" y="845077"/>
                </a:lnTo>
                <a:cubicBezTo>
                  <a:pt x="482719" y="870023"/>
                  <a:pt x="566298" y="901707"/>
                  <a:pt x="595979" y="979277"/>
                </a:cubicBezTo>
                <a:cubicBezTo>
                  <a:pt x="625659" y="1056847"/>
                  <a:pt x="595796" y="1153900"/>
                  <a:pt x="538985" y="1211805"/>
                </a:cubicBezTo>
                <a:close/>
              </a:path>
            </a:pathLst>
          </a:custGeom>
          <a:solidFill>
            <a:srgbClr val="5930b1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>
            <a:off x="7122960" y="5256000"/>
            <a:ext cx="1059120" cy="1565640"/>
          </a:xfrm>
          <a:custGeom>
            <a:avLst/>
            <a:gdLst/>
            <a:ahLst/>
            <a:rect l="l" t="t" r="r" b="b"/>
            <a:pathLst>
              <a:path w="1059578" h="1565968">
                <a:moveTo>
                  <a:pt x="605993" y="1282273"/>
                </a:moveTo>
                <a:lnTo>
                  <a:pt x="605993" y="283695"/>
                </a:lnTo>
                <a:cubicBezTo>
                  <a:pt x="747477" y="298627"/>
                  <a:pt x="875850" y="391492"/>
                  <a:pt x="947593" y="533704"/>
                </a:cubicBezTo>
                <a:lnTo>
                  <a:pt x="1059578" y="477256"/>
                </a:lnTo>
                <a:cubicBezTo>
                  <a:pt x="966348" y="291343"/>
                  <a:pt x="795002" y="172439"/>
                  <a:pt x="605993" y="157507"/>
                </a:cubicBezTo>
                <a:lnTo>
                  <a:pt x="605993" y="0"/>
                </a:lnTo>
                <a:lnTo>
                  <a:pt x="496740" y="0"/>
                </a:lnTo>
                <a:lnTo>
                  <a:pt x="496740" y="160603"/>
                </a:lnTo>
                <a:cubicBezTo>
                  <a:pt x="217233" y="198477"/>
                  <a:pt x="0" y="463053"/>
                  <a:pt x="0" y="782984"/>
                </a:cubicBezTo>
                <a:cubicBezTo>
                  <a:pt x="0" y="1102915"/>
                  <a:pt x="217233" y="1367491"/>
                  <a:pt x="496740" y="1405366"/>
                </a:cubicBezTo>
                <a:lnTo>
                  <a:pt x="496740" y="1565969"/>
                </a:lnTo>
                <a:lnTo>
                  <a:pt x="605993" y="1565969"/>
                </a:lnTo>
                <a:lnTo>
                  <a:pt x="605993" y="1408461"/>
                </a:lnTo>
                <a:cubicBezTo>
                  <a:pt x="795002" y="1393530"/>
                  <a:pt x="966348" y="1274626"/>
                  <a:pt x="1059578" y="1088712"/>
                </a:cubicBezTo>
                <a:lnTo>
                  <a:pt x="947593" y="1032265"/>
                </a:lnTo>
                <a:cubicBezTo>
                  <a:pt x="875850" y="1174477"/>
                  <a:pt x="747477" y="1267342"/>
                  <a:pt x="605993" y="1282273"/>
                </a:cubicBezTo>
                <a:close/>
                <a:moveTo>
                  <a:pt x="125460" y="782984"/>
                </a:moveTo>
                <a:cubicBezTo>
                  <a:pt x="125460" y="532976"/>
                  <a:pt x="286609" y="325212"/>
                  <a:pt x="496740" y="287337"/>
                </a:cubicBezTo>
                <a:lnTo>
                  <a:pt x="496740" y="1278632"/>
                </a:lnTo>
                <a:cubicBezTo>
                  <a:pt x="286609" y="1240757"/>
                  <a:pt x="125460" y="1032993"/>
                  <a:pt x="125460" y="782984"/>
                </a:cubicBezTo>
                <a:close/>
              </a:path>
            </a:pathLst>
          </a:custGeom>
          <a:solidFill>
            <a:srgbClr val="5c28b2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8"/>
          <p:cNvSpPr/>
          <p:nvPr/>
        </p:nvSpPr>
        <p:spPr>
          <a:xfrm>
            <a:off x="3652920" y="5345280"/>
            <a:ext cx="1054440" cy="1419840"/>
          </a:xfrm>
          <a:custGeom>
            <a:avLst/>
            <a:gdLst/>
            <a:ahLst/>
            <a:rect l="l" t="t" r="r" b="b"/>
            <a:pathLst>
              <a:path w="1054661" h="1420297">
                <a:moveTo>
                  <a:pt x="994754" y="1212715"/>
                </a:moveTo>
                <a:cubicBezTo>
                  <a:pt x="902763" y="1275553"/>
                  <a:pt x="794234" y="1309765"/>
                  <a:pt x="682835" y="1311044"/>
                </a:cubicBezTo>
                <a:cubicBezTo>
                  <a:pt x="417167" y="1311044"/>
                  <a:pt x="289704" y="1100912"/>
                  <a:pt x="250373" y="874029"/>
                </a:cubicBezTo>
                <a:lnTo>
                  <a:pt x="764775" y="874029"/>
                </a:lnTo>
                <a:lnTo>
                  <a:pt x="764775" y="764775"/>
                </a:lnTo>
                <a:lnTo>
                  <a:pt x="237809" y="764775"/>
                </a:lnTo>
                <a:cubicBezTo>
                  <a:pt x="236716" y="746566"/>
                  <a:pt x="236716" y="728358"/>
                  <a:pt x="236716" y="710149"/>
                </a:cubicBezTo>
                <a:cubicBezTo>
                  <a:pt x="236716" y="691940"/>
                  <a:pt x="236716" y="673731"/>
                  <a:pt x="238173" y="655522"/>
                </a:cubicBezTo>
                <a:lnTo>
                  <a:pt x="764775" y="655522"/>
                </a:lnTo>
                <a:lnTo>
                  <a:pt x="764775" y="546268"/>
                </a:lnTo>
                <a:lnTo>
                  <a:pt x="250373" y="546268"/>
                </a:lnTo>
                <a:cubicBezTo>
                  <a:pt x="289704" y="319385"/>
                  <a:pt x="417167" y="109254"/>
                  <a:pt x="682835" y="109254"/>
                </a:cubicBezTo>
                <a:cubicBezTo>
                  <a:pt x="794223" y="110596"/>
                  <a:pt x="902734" y="144803"/>
                  <a:pt x="994754" y="207582"/>
                </a:cubicBezTo>
                <a:lnTo>
                  <a:pt x="1054662" y="116537"/>
                </a:lnTo>
                <a:cubicBezTo>
                  <a:pt x="944904" y="41915"/>
                  <a:pt x="815551" y="1373"/>
                  <a:pt x="682835" y="0"/>
                </a:cubicBezTo>
                <a:cubicBezTo>
                  <a:pt x="395680" y="0"/>
                  <a:pt x="190101" y="213955"/>
                  <a:pt x="139845" y="546268"/>
                </a:cubicBezTo>
                <a:lnTo>
                  <a:pt x="0" y="546268"/>
                </a:lnTo>
                <a:lnTo>
                  <a:pt x="0" y="655522"/>
                </a:lnTo>
                <a:lnTo>
                  <a:pt x="129283" y="655522"/>
                </a:lnTo>
                <a:cubicBezTo>
                  <a:pt x="128373" y="673731"/>
                  <a:pt x="127827" y="691940"/>
                  <a:pt x="127827" y="710149"/>
                </a:cubicBezTo>
                <a:cubicBezTo>
                  <a:pt x="127827" y="728358"/>
                  <a:pt x="127827" y="746566"/>
                  <a:pt x="129283" y="764775"/>
                </a:cubicBezTo>
                <a:lnTo>
                  <a:pt x="0" y="764775"/>
                </a:lnTo>
                <a:lnTo>
                  <a:pt x="0" y="874029"/>
                </a:lnTo>
                <a:lnTo>
                  <a:pt x="139845" y="874029"/>
                </a:lnTo>
                <a:cubicBezTo>
                  <a:pt x="190101" y="1206342"/>
                  <a:pt x="394770" y="1420297"/>
                  <a:pt x="682835" y="1420297"/>
                </a:cubicBezTo>
                <a:cubicBezTo>
                  <a:pt x="815587" y="1418817"/>
                  <a:pt x="944944" y="1378147"/>
                  <a:pt x="1054662" y="1303396"/>
                </a:cubicBezTo>
                <a:close/>
              </a:path>
            </a:pathLst>
          </a:custGeom>
          <a:solidFill>
            <a:srgbClr val="8a17b4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9"/>
          <p:cNvSpPr/>
          <p:nvPr/>
        </p:nvSpPr>
        <p:spPr>
          <a:xfrm>
            <a:off x="1607760" y="5319000"/>
            <a:ext cx="991800" cy="1438920"/>
          </a:xfrm>
          <a:custGeom>
            <a:avLst/>
            <a:gdLst/>
            <a:ahLst/>
            <a:rect l="l" t="t" r="r" b="b"/>
            <a:pathLst>
              <a:path w="992204" h="1439403">
                <a:moveTo>
                  <a:pt x="938307" y="1291554"/>
                </a:moveTo>
                <a:cubicBezTo>
                  <a:pt x="853635" y="1337076"/>
                  <a:pt x="741468" y="1339625"/>
                  <a:pt x="650423" y="1316318"/>
                </a:cubicBezTo>
                <a:cubicBezTo>
                  <a:pt x="592701" y="1301569"/>
                  <a:pt x="542262" y="1269703"/>
                  <a:pt x="484176" y="1255136"/>
                </a:cubicBezTo>
                <a:cubicBezTo>
                  <a:pt x="410590" y="1236958"/>
                  <a:pt x="334070" y="1233982"/>
                  <a:pt x="259295" y="1246395"/>
                </a:cubicBezTo>
                <a:cubicBezTo>
                  <a:pt x="317985" y="1106076"/>
                  <a:pt x="338830" y="952813"/>
                  <a:pt x="319749" y="801915"/>
                </a:cubicBezTo>
                <a:lnTo>
                  <a:pt x="710149" y="801915"/>
                </a:lnTo>
                <a:lnTo>
                  <a:pt x="710149" y="692662"/>
                </a:lnTo>
                <a:lnTo>
                  <a:pt x="299901" y="692662"/>
                </a:lnTo>
                <a:cubicBezTo>
                  <a:pt x="288535" y="652822"/>
                  <a:pt x="280316" y="612153"/>
                  <a:pt x="275319" y="571026"/>
                </a:cubicBezTo>
                <a:cubicBezTo>
                  <a:pt x="271432" y="527574"/>
                  <a:pt x="272653" y="483816"/>
                  <a:pt x="278961" y="440650"/>
                </a:cubicBezTo>
                <a:cubicBezTo>
                  <a:pt x="288883" y="368699"/>
                  <a:pt x="315579" y="300088"/>
                  <a:pt x="356895" y="240352"/>
                </a:cubicBezTo>
                <a:cubicBezTo>
                  <a:pt x="393158" y="186442"/>
                  <a:pt x="445553" y="145394"/>
                  <a:pt x="506573" y="123086"/>
                </a:cubicBezTo>
                <a:cubicBezTo>
                  <a:pt x="568600" y="103890"/>
                  <a:pt x="635222" y="105684"/>
                  <a:pt x="696128" y="128184"/>
                </a:cubicBezTo>
                <a:cubicBezTo>
                  <a:pt x="769874" y="154952"/>
                  <a:pt x="822498" y="214313"/>
                  <a:pt x="860008" y="281686"/>
                </a:cubicBezTo>
                <a:lnTo>
                  <a:pt x="955969" y="229426"/>
                </a:lnTo>
                <a:cubicBezTo>
                  <a:pt x="916030" y="150964"/>
                  <a:pt x="853493" y="86271"/>
                  <a:pt x="776429" y="43695"/>
                </a:cubicBezTo>
                <a:cubicBezTo>
                  <a:pt x="699680" y="5271"/>
                  <a:pt x="612867" y="-8285"/>
                  <a:pt x="528059" y="4910"/>
                </a:cubicBezTo>
                <a:cubicBezTo>
                  <a:pt x="358352" y="32041"/>
                  <a:pt x="236716" y="180262"/>
                  <a:pt x="189737" y="337587"/>
                </a:cubicBezTo>
                <a:cubicBezTo>
                  <a:pt x="155268" y="453314"/>
                  <a:pt x="154383" y="576452"/>
                  <a:pt x="187188" y="692662"/>
                </a:cubicBezTo>
                <a:lnTo>
                  <a:pt x="0" y="692662"/>
                </a:lnTo>
                <a:lnTo>
                  <a:pt x="0" y="801915"/>
                </a:lnTo>
                <a:lnTo>
                  <a:pt x="209767" y="801915"/>
                </a:lnTo>
                <a:cubicBezTo>
                  <a:pt x="224542" y="909454"/>
                  <a:pt x="216854" y="1018887"/>
                  <a:pt x="187188" y="1123303"/>
                </a:cubicBezTo>
                <a:cubicBezTo>
                  <a:pt x="164818" y="1197648"/>
                  <a:pt x="129766" y="1267569"/>
                  <a:pt x="83579" y="1329974"/>
                </a:cubicBezTo>
                <a:lnTo>
                  <a:pt x="38421" y="1393706"/>
                </a:lnTo>
                <a:cubicBezTo>
                  <a:pt x="78845" y="1393706"/>
                  <a:pt x="119451" y="1393706"/>
                  <a:pt x="160057" y="1393706"/>
                </a:cubicBezTo>
                <a:cubicBezTo>
                  <a:pt x="269694" y="1337118"/>
                  <a:pt x="398747" y="1331919"/>
                  <a:pt x="512582" y="1379503"/>
                </a:cubicBezTo>
                <a:cubicBezTo>
                  <a:pt x="539349" y="1390610"/>
                  <a:pt x="564113" y="1404267"/>
                  <a:pt x="591973" y="1413189"/>
                </a:cubicBezTo>
                <a:cubicBezTo>
                  <a:pt x="670642" y="1438381"/>
                  <a:pt x="753976" y="1445539"/>
                  <a:pt x="835790" y="1434130"/>
                </a:cubicBezTo>
                <a:cubicBezTo>
                  <a:pt x="890452" y="1428142"/>
                  <a:pt x="943507" y="1411960"/>
                  <a:pt x="992205" y="1386422"/>
                </a:cubicBezTo>
                <a:close/>
              </a:path>
            </a:pathLst>
          </a:custGeom>
          <a:solidFill>
            <a:srgbClr val="6f0db7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0"/>
          <p:cNvSpPr/>
          <p:nvPr/>
        </p:nvSpPr>
        <p:spPr>
          <a:xfrm>
            <a:off x="2609640" y="5285520"/>
            <a:ext cx="1040040" cy="1539360"/>
          </a:xfrm>
          <a:custGeom>
            <a:avLst/>
            <a:gdLst/>
            <a:ahLst/>
            <a:rect l="l" t="t" r="r" b="b"/>
            <a:pathLst>
              <a:path w="1040458" h="1539565">
                <a:moveTo>
                  <a:pt x="574856" y="826504"/>
                </a:moveTo>
                <a:lnTo>
                  <a:pt x="1040459" y="56448"/>
                </a:lnTo>
                <a:lnTo>
                  <a:pt x="946865" y="0"/>
                </a:lnTo>
                <a:lnTo>
                  <a:pt x="520229" y="705596"/>
                </a:lnTo>
                <a:lnTo>
                  <a:pt x="93594" y="0"/>
                </a:lnTo>
                <a:lnTo>
                  <a:pt x="0" y="56448"/>
                </a:lnTo>
                <a:lnTo>
                  <a:pt x="465603" y="826504"/>
                </a:lnTo>
                <a:lnTo>
                  <a:pt x="465603" y="829417"/>
                </a:lnTo>
                <a:lnTo>
                  <a:pt x="174260" y="829417"/>
                </a:lnTo>
                <a:lnTo>
                  <a:pt x="174260" y="938671"/>
                </a:lnTo>
                <a:lnTo>
                  <a:pt x="465603" y="938671"/>
                </a:lnTo>
                <a:lnTo>
                  <a:pt x="465603" y="1047924"/>
                </a:lnTo>
                <a:lnTo>
                  <a:pt x="174260" y="1047924"/>
                </a:lnTo>
                <a:lnTo>
                  <a:pt x="174260" y="1157178"/>
                </a:lnTo>
                <a:lnTo>
                  <a:pt x="465603" y="1157178"/>
                </a:lnTo>
                <a:lnTo>
                  <a:pt x="465603" y="1539566"/>
                </a:lnTo>
                <a:lnTo>
                  <a:pt x="574856" y="1539566"/>
                </a:lnTo>
                <a:lnTo>
                  <a:pt x="574856" y="1157178"/>
                </a:lnTo>
                <a:lnTo>
                  <a:pt x="866199" y="1157178"/>
                </a:lnTo>
                <a:lnTo>
                  <a:pt x="866199" y="1047924"/>
                </a:lnTo>
                <a:lnTo>
                  <a:pt x="574856" y="1047924"/>
                </a:lnTo>
                <a:lnTo>
                  <a:pt x="574856" y="938671"/>
                </a:lnTo>
                <a:lnTo>
                  <a:pt x="866199" y="938671"/>
                </a:lnTo>
                <a:lnTo>
                  <a:pt x="866199" y="829417"/>
                </a:lnTo>
                <a:lnTo>
                  <a:pt x="574856" y="829417"/>
                </a:lnTo>
                <a:lnTo>
                  <a:pt x="574856" y="826504"/>
                </a:lnTo>
                <a:close/>
              </a:path>
            </a:pathLst>
          </a:custGeom>
          <a:solidFill>
            <a:srgbClr val="7e10b5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1"/>
          <p:cNvSpPr/>
          <p:nvPr/>
        </p:nvSpPr>
        <p:spPr>
          <a:xfrm>
            <a:off x="6070320" y="5341320"/>
            <a:ext cx="1019520" cy="1394640"/>
          </a:xfrm>
          <a:custGeom>
            <a:avLst/>
            <a:gdLst/>
            <a:ahLst/>
            <a:rect l="l" t="t" r="r" b="b"/>
            <a:pathLst>
              <a:path w="1019700" h="1395168">
                <a:moveTo>
                  <a:pt x="1019701" y="0"/>
                </a:moveTo>
                <a:lnTo>
                  <a:pt x="0" y="0"/>
                </a:lnTo>
                <a:lnTo>
                  <a:pt x="0" y="109254"/>
                </a:lnTo>
                <a:lnTo>
                  <a:pt x="327761" y="109254"/>
                </a:lnTo>
                <a:cubicBezTo>
                  <a:pt x="450487" y="116856"/>
                  <a:pt x="552732" y="206096"/>
                  <a:pt x="576859" y="326668"/>
                </a:cubicBezTo>
                <a:lnTo>
                  <a:pt x="0" y="326668"/>
                </a:lnTo>
                <a:lnTo>
                  <a:pt x="0" y="438107"/>
                </a:lnTo>
                <a:lnTo>
                  <a:pt x="576859" y="438107"/>
                </a:lnTo>
                <a:cubicBezTo>
                  <a:pt x="551185" y="560471"/>
                  <a:pt x="443388" y="655522"/>
                  <a:pt x="318656" y="655522"/>
                </a:cubicBezTo>
                <a:lnTo>
                  <a:pt x="0" y="655522"/>
                </a:lnTo>
                <a:lnTo>
                  <a:pt x="0" y="750937"/>
                </a:lnTo>
                <a:lnTo>
                  <a:pt x="644232" y="1395169"/>
                </a:lnTo>
                <a:lnTo>
                  <a:pt x="721438" y="1317963"/>
                </a:lnTo>
                <a:lnTo>
                  <a:pt x="168251" y="764775"/>
                </a:lnTo>
                <a:lnTo>
                  <a:pt x="318656" y="764775"/>
                </a:lnTo>
                <a:cubicBezTo>
                  <a:pt x="502567" y="764775"/>
                  <a:pt x="660074" y="619104"/>
                  <a:pt x="687387" y="438107"/>
                </a:cubicBezTo>
                <a:lnTo>
                  <a:pt x="1019701" y="438107"/>
                </a:lnTo>
                <a:lnTo>
                  <a:pt x="1019701" y="326668"/>
                </a:lnTo>
                <a:lnTo>
                  <a:pt x="687387" y="326668"/>
                </a:lnTo>
                <a:cubicBezTo>
                  <a:pt x="674971" y="244246"/>
                  <a:pt x="636342" y="168012"/>
                  <a:pt x="577223" y="109254"/>
                </a:cubicBezTo>
                <a:lnTo>
                  <a:pt x="1019701" y="109254"/>
                </a:lnTo>
                <a:close/>
              </a:path>
            </a:pathLst>
          </a:custGeom>
          <a:solidFill>
            <a:srgbClr val="b02fae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2"/>
          <p:cNvSpPr/>
          <p:nvPr/>
        </p:nvSpPr>
        <p:spPr>
          <a:xfrm>
            <a:off x="4840560" y="5341320"/>
            <a:ext cx="1001160" cy="1401840"/>
          </a:xfrm>
          <a:custGeom>
            <a:avLst/>
            <a:gdLst/>
            <a:ahLst/>
            <a:rect l="l" t="t" r="r" b="b"/>
            <a:pathLst>
              <a:path w="1001491" h="1402088">
                <a:moveTo>
                  <a:pt x="582686" y="874029"/>
                </a:moveTo>
                <a:cubicBezTo>
                  <a:pt x="813575" y="874029"/>
                  <a:pt x="1001492" y="677919"/>
                  <a:pt x="1001492" y="437015"/>
                </a:cubicBezTo>
                <a:cubicBezTo>
                  <a:pt x="1001492" y="196110"/>
                  <a:pt x="813575" y="0"/>
                  <a:pt x="582686" y="0"/>
                </a:cubicBezTo>
                <a:lnTo>
                  <a:pt x="109254" y="0"/>
                </a:lnTo>
                <a:lnTo>
                  <a:pt x="109254" y="764775"/>
                </a:lnTo>
                <a:lnTo>
                  <a:pt x="0" y="764775"/>
                </a:lnTo>
                <a:lnTo>
                  <a:pt x="0" y="874029"/>
                </a:lnTo>
                <a:lnTo>
                  <a:pt x="109254" y="874029"/>
                </a:lnTo>
                <a:lnTo>
                  <a:pt x="109254" y="983283"/>
                </a:lnTo>
                <a:lnTo>
                  <a:pt x="0" y="983283"/>
                </a:lnTo>
                <a:lnTo>
                  <a:pt x="0" y="1092536"/>
                </a:lnTo>
                <a:lnTo>
                  <a:pt x="109254" y="1092536"/>
                </a:lnTo>
                <a:lnTo>
                  <a:pt x="109254" y="1402088"/>
                </a:lnTo>
                <a:lnTo>
                  <a:pt x="218507" y="1402088"/>
                </a:lnTo>
                <a:lnTo>
                  <a:pt x="218507" y="1092536"/>
                </a:lnTo>
                <a:lnTo>
                  <a:pt x="655522" y="1092536"/>
                </a:lnTo>
                <a:lnTo>
                  <a:pt x="655522" y="983283"/>
                </a:lnTo>
                <a:lnTo>
                  <a:pt x="218507" y="983283"/>
                </a:lnTo>
                <a:lnTo>
                  <a:pt x="218507" y="874029"/>
                </a:lnTo>
                <a:close/>
                <a:moveTo>
                  <a:pt x="218507" y="109254"/>
                </a:moveTo>
                <a:lnTo>
                  <a:pt x="582686" y="109254"/>
                </a:lnTo>
                <a:cubicBezTo>
                  <a:pt x="753304" y="109254"/>
                  <a:pt x="892238" y="256382"/>
                  <a:pt x="892238" y="437015"/>
                </a:cubicBezTo>
                <a:cubicBezTo>
                  <a:pt x="892238" y="617647"/>
                  <a:pt x="753304" y="764775"/>
                  <a:pt x="582686" y="764775"/>
                </a:cubicBezTo>
                <a:lnTo>
                  <a:pt x="218507" y="764775"/>
                </a:lnTo>
                <a:close/>
              </a:path>
            </a:pathLst>
          </a:custGeom>
          <a:solidFill>
            <a:srgbClr val="9e24b1">
              <a:alpha val="13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5" name="Table 13"/>
          <p:cNvGraphicFramePr/>
          <p:nvPr/>
        </p:nvGraphicFramePr>
        <p:xfrm>
          <a:off x="335880" y="1925640"/>
          <a:ext cx="10524600" cy="555120"/>
        </p:xfrm>
        <a:graphic>
          <a:graphicData uri="http://schemas.openxmlformats.org/drawingml/2006/table">
            <a:tbl>
              <a:tblPr/>
              <a:tblGrid>
                <a:gridCol w="5109480"/>
                <a:gridCol w="1205280"/>
                <a:gridCol w="1079280"/>
                <a:gridCol w="1043280"/>
                <a:gridCol w="1025280"/>
                <a:gridCol w="1062000"/>
              </a:tblGrid>
              <a:tr h="312840">
                <a:tc>
                  <a:txBody>
                    <a:bodyPr lIns="7560" rIns="7560" tIns="75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Рентабельность продаж (ROS), руб./руб.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0,37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0,40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0,48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0,54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0,59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 lIns="7560" rIns="7560" tIns="75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Чистый дисконтированный доход (NPV), руб.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9</a:t>
                      </a: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26 475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 lIns="7560" rIns="7560" tIns="75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Рентабельность инвестиций (PI), руб./руб.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1,</a:t>
                      </a:r>
                      <a:r>
                        <a:rPr b="0" lang="en-US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4</a:t>
                      </a: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 lIns="7560" rIns="7560" tIns="75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Срок окупаемости (</a:t>
                      </a:r>
                      <a:r>
                        <a:rPr b="0" lang="en-US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DPB), </a:t>
                      </a: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лет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1</a:t>
                      </a: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,</a:t>
                      </a:r>
                      <a:r>
                        <a:rPr b="0" lang="en-US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2</a:t>
                      </a:r>
                      <a:r>
                        <a:rPr b="0" lang="ru-RU" sz="2000" spc="-1" strike="noStrike">
                          <a:solidFill>
                            <a:srgbClr val="b02fae"/>
                          </a:solidFill>
                          <a:latin typeface="Times New Roman"/>
                          <a:ea typeface="Arial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7560" marR="75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228840" y="370800"/>
            <a:ext cx="5733720" cy="1172160"/>
          </a:xfrm>
          <a:prstGeom prst="roundRect">
            <a:avLst>
              <a:gd name="adj" fmla="val 13121"/>
            </a:avLst>
          </a:prstGeom>
          <a:solidFill>
            <a:schemeClr val="lt1"/>
          </a:solidFill>
          <a:ln>
            <a:noFill/>
          </a:ln>
          <a:effectLst>
            <a:outerShdw algn="tl" blurRad="508000" dir="2700000" dist="177681" rotWithShape="0">
              <a:srgbClr val="c03aa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3228840" y="196920"/>
            <a:ext cx="573372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b5179e"/>
                </a:solidFill>
                <a:latin typeface="Poppins SemiBold"/>
                <a:ea typeface="Poppins SemiBold"/>
              </a:rPr>
              <a:t>ITTMB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79320" y="751320"/>
            <a:ext cx="2028960" cy="2914200"/>
          </a:xfrm>
          <a:prstGeom prst="roundRect">
            <a:avLst>
              <a:gd name="adj" fmla="val 9175"/>
            </a:avLst>
          </a:prstGeom>
          <a:gradFill rotWithShape="0">
            <a:gsLst>
              <a:gs pos="0">
                <a:srgbClr val="c03aad"/>
              </a:gs>
              <a:gs pos="100000">
                <a:srgbClr val="7209b7"/>
              </a:gs>
            </a:gsLst>
            <a:lin ang="13500000"/>
          </a:gradFill>
          <a:ln>
            <a:noFill/>
          </a:ln>
          <a:effectLst>
            <a:outerShdw algn="tl" blurRad="508000" dir="2700000" dist="177681" rotWithShape="0">
              <a:srgbClr val="c03aa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610200" y="772200"/>
            <a:ext cx="2190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Poppins"/>
                <a:ea typeface="Poppins"/>
              </a:rPr>
              <a:t>Ольга Жарикова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669600" y="1325520"/>
            <a:ext cx="1998720" cy="22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Аналитика бизнес-процессов</a:t>
            </a: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, </a:t>
            </a: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финансовое планирование, юр. и нормативная база в IT</a:t>
            </a: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1" name="Google Shape;371;p11" descr=""/>
          <p:cNvPicPr/>
          <p:nvPr/>
        </p:nvPicPr>
        <p:blipFill>
          <a:blip r:embed="rId1"/>
          <a:srcRect l="0" t="3578" r="0" b="3578"/>
          <a:stretch/>
        </p:blipFill>
        <p:spPr>
          <a:xfrm>
            <a:off x="639720" y="3791880"/>
            <a:ext cx="2028600" cy="2353320"/>
          </a:xfrm>
          <a:prstGeom prst="rect">
            <a:avLst/>
          </a:prstGeom>
          <a:ln>
            <a:noFill/>
          </a:ln>
          <a:effectLst>
            <a:outerShdw algn="tl" blurRad="381000" dir="2700000" dist="177681" rotWithShape="0">
              <a:srgbClr val="b5179e">
                <a:alpha val="30000"/>
              </a:srgbClr>
            </a:outerShdw>
          </a:effectLst>
        </p:spPr>
      </p:pic>
      <p:pic>
        <p:nvPicPr>
          <p:cNvPr id="312" name="Google Shape;372;p11" descr=""/>
          <p:cNvPicPr/>
          <p:nvPr/>
        </p:nvPicPr>
        <p:blipFill>
          <a:blip r:embed="rId2"/>
          <a:srcRect l="17679" t="0" r="17679" b="0"/>
          <a:stretch/>
        </p:blipFill>
        <p:spPr>
          <a:xfrm>
            <a:off x="3301920" y="3790800"/>
            <a:ext cx="2028600" cy="2353320"/>
          </a:xfrm>
          <a:prstGeom prst="rect">
            <a:avLst/>
          </a:prstGeom>
          <a:ln>
            <a:noFill/>
          </a:ln>
          <a:effectLst>
            <a:outerShdw algn="tl" blurRad="381000" dir="2700000" dist="177681" rotWithShape="0">
              <a:srgbClr val="b5179e">
                <a:alpha val="30000"/>
              </a:srgbClr>
            </a:outerShdw>
          </a:effectLst>
        </p:spPr>
      </p:pic>
      <p:sp>
        <p:nvSpPr>
          <p:cNvPr id="313" name="CustomShape 6"/>
          <p:cNvSpPr/>
          <p:nvPr/>
        </p:nvSpPr>
        <p:spPr>
          <a:xfrm>
            <a:off x="8940240" y="3790800"/>
            <a:ext cx="2051640" cy="2353320"/>
          </a:xfrm>
          <a:prstGeom prst="rect">
            <a:avLst/>
          </a:prstGeom>
          <a:blipFill rotWithShape="0">
            <a:blip r:embed="rId3"/>
            <a:stretch>
              <a:fillRect l="-264430" t="0" r="-1099580" b="-821104"/>
            </a:stretch>
          </a:blipFill>
          <a:ln>
            <a:noFill/>
          </a:ln>
          <a:effectLst>
            <a:outerShdw algn="tl" blurRad="381000" dir="2700000" dist="177681" rotWithShape="0">
              <a:srgbClr val="b5179e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3300840" y="774000"/>
            <a:ext cx="2028960" cy="2914200"/>
          </a:xfrm>
          <a:prstGeom prst="roundRect">
            <a:avLst>
              <a:gd name="adj" fmla="val 9175"/>
            </a:avLst>
          </a:prstGeom>
          <a:gradFill rotWithShape="0">
            <a:gsLst>
              <a:gs pos="0">
                <a:srgbClr val="c03aad"/>
              </a:gs>
              <a:gs pos="100000">
                <a:srgbClr val="7209b7"/>
              </a:gs>
            </a:gsLst>
            <a:lin ang="13500000"/>
          </a:gradFill>
          <a:ln>
            <a:noFill/>
          </a:ln>
          <a:effectLst>
            <a:outerShdw algn="tl" blurRad="508000" dir="2700000" dist="177681" rotWithShape="0">
              <a:srgbClr val="c03aa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" name="CustomShape 8"/>
          <p:cNvSpPr/>
          <p:nvPr/>
        </p:nvSpPr>
        <p:spPr>
          <a:xfrm>
            <a:off x="3177360" y="779760"/>
            <a:ext cx="2190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Poppins"/>
                <a:ea typeface="Poppins"/>
              </a:rPr>
              <a:t>Павел Трефилов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>
            <a:off x="3253680" y="1384920"/>
            <a:ext cx="199872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PHP, YII2, Laravel, Node.js, Express, JavaScript, Vue.js, SQL.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Hacker1993@yandex.ru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@paveltrefilov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6057000" y="838800"/>
            <a:ext cx="2028960" cy="2914200"/>
          </a:xfrm>
          <a:prstGeom prst="roundRect">
            <a:avLst>
              <a:gd name="adj" fmla="val 9175"/>
            </a:avLst>
          </a:prstGeom>
          <a:gradFill rotWithShape="0">
            <a:gsLst>
              <a:gs pos="0">
                <a:srgbClr val="c03aad"/>
              </a:gs>
              <a:gs pos="100000">
                <a:srgbClr val="7209b7"/>
              </a:gs>
            </a:gsLst>
            <a:lin ang="13500000"/>
          </a:gradFill>
          <a:ln>
            <a:noFill/>
          </a:ln>
          <a:effectLst>
            <a:outerShdw algn="tl" blurRad="508000" dir="2700000" dist="177681" rotWithShape="0">
              <a:srgbClr val="c03aa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" name="CustomShape 11"/>
          <p:cNvSpPr/>
          <p:nvPr/>
        </p:nvSpPr>
        <p:spPr>
          <a:xfrm>
            <a:off x="5877360" y="833760"/>
            <a:ext cx="2190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Poppins"/>
                <a:ea typeface="Poppins"/>
              </a:rPr>
              <a:t>Денис Лакомов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031440" y="1285560"/>
            <a:ext cx="1998720" cy="25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К.т.н., Project managment,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кибербезопасность,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математическое моделирование, теория нечётких множеств, СППР,  C/C++</a:t>
            </a:r>
            <a:r>
              <a:rPr b="0" lang="en-US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20" name="CustomShape 13"/>
          <p:cNvSpPr/>
          <p:nvPr/>
        </p:nvSpPr>
        <p:spPr>
          <a:xfrm>
            <a:off x="8963280" y="790200"/>
            <a:ext cx="2028960" cy="2914200"/>
          </a:xfrm>
          <a:prstGeom prst="roundRect">
            <a:avLst>
              <a:gd name="adj" fmla="val 9175"/>
            </a:avLst>
          </a:prstGeom>
          <a:gradFill rotWithShape="0">
            <a:gsLst>
              <a:gs pos="0">
                <a:srgbClr val="c03aad"/>
              </a:gs>
              <a:gs pos="100000">
                <a:srgbClr val="7209b7"/>
              </a:gs>
            </a:gsLst>
            <a:lin ang="13500000"/>
          </a:gradFill>
          <a:ln>
            <a:noFill/>
          </a:ln>
          <a:effectLst>
            <a:outerShdw algn="tl" blurRad="508000" dir="2700000" dist="177681" rotWithShape="0">
              <a:srgbClr val="c03aad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14"/>
          <p:cNvSpPr/>
          <p:nvPr/>
        </p:nvSpPr>
        <p:spPr>
          <a:xfrm>
            <a:off x="8646840" y="779760"/>
            <a:ext cx="26146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Poppins"/>
                <a:ea typeface="Poppins"/>
              </a:rPr>
              <a:t>Павел Путин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8954640" y="1247760"/>
            <a:ext cx="1998720" cy="17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К.т.н., HTML CSS, Photoshop, Illustrator,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Open Sans"/>
                <a:ea typeface="Open Sans"/>
              </a:rPr>
              <a:t>Python, JavaScript, PostgreSQL, CSS.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23" name="Google Shape;387;p11" descr=""/>
          <p:cNvPicPr/>
          <p:nvPr/>
        </p:nvPicPr>
        <p:blipFill>
          <a:blip r:embed="rId4"/>
          <a:stretch/>
        </p:blipFill>
        <p:spPr>
          <a:xfrm>
            <a:off x="6069600" y="3791880"/>
            <a:ext cx="1998720" cy="2353320"/>
          </a:xfrm>
          <a:prstGeom prst="rect">
            <a:avLst/>
          </a:prstGeom>
          <a:ln>
            <a:noFill/>
          </a:ln>
          <a:effectLst>
            <a:outerShdw algn="bl" blurRad="57150" dir="5400000" dist="19080" rotWithShape="0">
              <a:srgbClr val="000000">
                <a:alpha val="50000"/>
              </a:srgbClr>
            </a:outerShdw>
          </a:effectLst>
        </p:spPr>
      </p:pic>
      <p:sp>
        <p:nvSpPr>
          <p:cNvPr id="324" name="CustomShape 16"/>
          <p:cNvSpPr/>
          <p:nvPr/>
        </p:nvSpPr>
        <p:spPr>
          <a:xfrm>
            <a:off x="10177200" y="6320160"/>
            <a:ext cx="10537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IT</a:t>
            </a:r>
            <a:r>
              <a:rPr b="1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T</a:t>
            </a:r>
            <a:r>
              <a:rPr b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Application>LibreOffice/6.4.7.2$Linux_X86_64 LibreOffice_project/40$Build-2</Application>
  <Words>321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2021-01-23T03:01:27Z</dcterms:created>
  <dc:creator>Farhan Haikal (Graphikal)</dc:creator>
  <dc:description/>
  <dc:language>en-US</dc:language>
  <cp:lastModifiedBy/>
  <dcterms:modified xsi:type="dcterms:W3CDTF">2021-12-12T18:01:30Z</dcterms:modified>
  <cp:revision>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