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6" r:id="rId9"/>
    <p:sldId id="262"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2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114535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57614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34760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7281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7595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419862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234764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13248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74307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122343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CA9EC7E-6233-48C9-A79E-36A398DB5108}" type="datetimeFigureOut">
              <a:rPr lang="ru-RU" smtClean="0"/>
              <a:t>25.12.2022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8A0F0159-9CEF-460C-986E-B46F67FD5098}" type="slidenum">
              <a:rPr lang="ru-RU" smtClean="0"/>
              <a:t>‹#›</a:t>
            </a:fld>
            <a:endParaRPr lang="ru-RU" dirty="0"/>
          </a:p>
        </p:txBody>
      </p:sp>
    </p:spTree>
    <p:extLst>
      <p:ext uri="{BB962C8B-B14F-4D97-AF65-F5344CB8AC3E}">
        <p14:creationId xmlns:p14="http://schemas.microsoft.com/office/powerpoint/2010/main" val="349502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9EC7E-6233-48C9-A79E-36A398DB5108}" type="datetimeFigureOut">
              <a:rPr lang="ru-RU" smtClean="0"/>
              <a:t>25.12.2022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F0159-9CEF-460C-986E-B46F67FD5098}" type="slidenum">
              <a:rPr lang="ru-RU" smtClean="0"/>
              <a:t>‹#›</a:t>
            </a:fld>
            <a:endParaRPr lang="ru-RU" dirty="0"/>
          </a:p>
        </p:txBody>
      </p:sp>
    </p:spTree>
    <p:extLst>
      <p:ext uri="{BB962C8B-B14F-4D97-AF65-F5344CB8AC3E}">
        <p14:creationId xmlns:p14="http://schemas.microsoft.com/office/powerpoint/2010/main" val="4235648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2752" y="0"/>
            <a:ext cx="10988450" cy="5754029"/>
          </a:xfrm>
        </p:spPr>
        <p:txBody>
          <a:bodyPr>
            <a:normAutofit fontScale="90000"/>
          </a:bodyPr>
          <a:lstStyle/>
          <a:p>
            <a:pPr algn="ctr"/>
            <a:r>
              <a:rPr lang="ru-RU" sz="2200" dirty="0" smtClean="0">
                <a:latin typeface="Times New Roman" panose="02020603050405020304" pitchFamily="18" charset="0"/>
                <a:cs typeface="Times New Roman" panose="02020603050405020304" pitchFamily="18" charset="0"/>
              </a:rPr>
              <a:t>Министерство образования Тульской области</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Государственное профессиональное образовательное учреждение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Тульской области</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«Донской политехнический колледж»</a:t>
            </a:r>
            <a:br>
              <a:rPr lang="ru-RU" sz="2200" dirty="0" smtClean="0">
                <a:latin typeface="Times New Roman" panose="02020603050405020304" pitchFamily="18" charset="0"/>
                <a:cs typeface="Times New Roman" panose="02020603050405020304" pitchFamily="18" charset="0"/>
              </a:rPr>
            </a:br>
            <a: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3600" cap="all" dirty="0" smtClean="0">
                <a:latin typeface="Times New Roman" panose="02020603050405020304" pitchFamily="18" charset="0"/>
                <a:cs typeface="Times New Roman" panose="02020603050405020304" pitchFamily="18" charset="0"/>
              </a:rPr>
              <a:t>Разработка </a:t>
            </a:r>
            <a:r>
              <a:rPr lang="ru-RU" sz="3600" cap="all" dirty="0">
                <a:latin typeface="Times New Roman" panose="02020603050405020304" pitchFamily="18" charset="0"/>
                <a:cs typeface="Times New Roman" panose="02020603050405020304" pitchFamily="18" charset="0"/>
              </a:rPr>
              <a:t>информационной системы учета для сети ломбардов «Золотая ручка»</a:t>
            </a:r>
            <a:r>
              <a:rPr lang="ru-RU" sz="3600" dirty="0">
                <a:latin typeface="Times New Roman" panose="02020603050405020304" pitchFamily="18" charset="0"/>
                <a:cs typeface="Times New Roman" panose="02020603050405020304" pitchFamily="18" charset="0"/>
              </a:rPr>
              <a:t/>
            </a:r>
            <a:br>
              <a:rPr lang="ru-RU" sz="3600" dirty="0">
                <a:latin typeface="Times New Roman" panose="02020603050405020304" pitchFamily="18" charset="0"/>
                <a:cs typeface="Times New Roman" panose="02020603050405020304" pitchFamily="18" charset="0"/>
              </a:rPr>
            </a:br>
            <a:r>
              <a:rPr lang="ru-RU" sz="3600" dirty="0">
                <a:latin typeface="Times New Roman" panose="02020603050405020304" pitchFamily="18" charset="0"/>
                <a:cs typeface="Times New Roman" panose="02020603050405020304" pitchFamily="18" charset="0"/>
              </a:rPr>
              <a:t>Курсовая работа МДК 02.01</a:t>
            </a:r>
            <a:br>
              <a:rPr lang="ru-RU" sz="3600" dirty="0">
                <a:latin typeface="Times New Roman" panose="02020603050405020304" pitchFamily="18" charset="0"/>
                <a:cs typeface="Times New Roman" panose="02020603050405020304" pitchFamily="18" charset="0"/>
              </a:rPr>
            </a:br>
            <a:r>
              <a:rPr lang="ru-RU" sz="3600" dirty="0" smtClean="0">
                <a:latin typeface="Times New Roman" panose="02020603050405020304" pitchFamily="18" charset="0"/>
                <a:cs typeface="Times New Roman" panose="02020603050405020304" pitchFamily="18" charset="0"/>
              </a:rPr>
              <a:t>«Технология разработки программного обеспечения»</a:t>
            </a:r>
            <a:r>
              <a:rPr lang="ru-RU" sz="3600" dirty="0">
                <a:latin typeface="Times New Roman" panose="02020603050405020304" pitchFamily="18" charset="0"/>
                <a:cs typeface="Times New Roman" panose="02020603050405020304" pitchFamily="18" charset="0"/>
              </a:rPr>
              <a:t/>
            </a:r>
            <a:br>
              <a:rPr lang="ru-RU" sz="3600" dirty="0">
                <a:latin typeface="Times New Roman" panose="02020603050405020304" pitchFamily="18" charset="0"/>
                <a:cs typeface="Times New Roman" panose="02020603050405020304" pitchFamily="18" charset="0"/>
              </a:rPr>
            </a:br>
            <a: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ru-RU" sz="2200"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ru-RU" sz="2000" b="1" dirty="0" smtClean="0">
                <a:latin typeface="Times New Roman" panose="02020603050405020304" pitchFamily="18" charset="0"/>
                <a:cs typeface="Times New Roman" panose="02020603050405020304" pitchFamily="18" charset="0"/>
              </a:rPr>
              <a:t>Курсовая работа МДК 02.01</a:t>
            </a:r>
            <a:br>
              <a:rPr lang="ru-RU" sz="2000" b="1" dirty="0" smtClean="0">
                <a:latin typeface="Times New Roman" panose="02020603050405020304" pitchFamily="18" charset="0"/>
                <a:cs typeface="Times New Roman" panose="02020603050405020304" pitchFamily="18" charset="0"/>
              </a:rPr>
            </a:br>
            <a:r>
              <a:rPr lang="ru-RU" sz="2000" b="1" dirty="0" smtClean="0">
                <a:latin typeface="Times New Roman" panose="02020603050405020304" pitchFamily="18" charset="0"/>
                <a:cs typeface="Times New Roman" panose="02020603050405020304" pitchFamily="18" charset="0"/>
              </a:rPr>
              <a:t> «Технология разработки программного обеспечения»</a:t>
            </a:r>
            <a:r>
              <a:rPr lang="ru-RU" sz="2000" b="1" dirty="0" smtClean="0">
                <a:solidFill>
                  <a:schemeClr val="bg1">
                    <a:lumMod val="50000"/>
                  </a:schemeClr>
                </a:solidFill>
                <a:latin typeface="Times New Roman" panose="02020603050405020304" pitchFamily="18" charset="0"/>
                <a:cs typeface="Times New Roman" panose="02020603050405020304" pitchFamily="18" charset="0"/>
              </a:rPr>
              <a:t/>
            </a:r>
            <a:br>
              <a:rPr lang="ru-RU" sz="2000" b="1" dirty="0" smtClean="0">
                <a:solidFill>
                  <a:schemeClr val="bg1">
                    <a:lumMod val="50000"/>
                  </a:schemeClr>
                </a:solidFill>
                <a:latin typeface="Times New Roman" panose="02020603050405020304" pitchFamily="18" charset="0"/>
                <a:cs typeface="Times New Roman" panose="02020603050405020304" pitchFamily="18" charset="0"/>
              </a:rPr>
            </a:br>
            <a:r>
              <a:rPr lang="ru-RU" b="1" dirty="0" smtClean="0">
                <a:solidFill>
                  <a:schemeClr val="tx1">
                    <a:lumMod val="95000"/>
                    <a:lumOff val="5000"/>
                  </a:schemeClr>
                </a:solidFill>
                <a:latin typeface="Candara" panose="020E0502030303020204" pitchFamily="34" charset="0"/>
              </a:rPr>
              <a:t/>
            </a:r>
            <a:br>
              <a:rPr lang="ru-RU" b="1" dirty="0" smtClean="0">
                <a:solidFill>
                  <a:schemeClr val="tx1">
                    <a:lumMod val="95000"/>
                    <a:lumOff val="5000"/>
                  </a:schemeClr>
                </a:solidFill>
                <a:latin typeface="Candara" panose="020E0502030303020204" pitchFamily="34" charset="0"/>
              </a:rPr>
            </a:br>
            <a:endParaRPr lang="ru-RU" dirty="0"/>
          </a:p>
        </p:txBody>
      </p:sp>
      <p:sp>
        <p:nvSpPr>
          <p:cNvPr id="4" name="TextBox 3"/>
          <p:cNvSpPr txBox="1"/>
          <p:nvPr/>
        </p:nvSpPr>
        <p:spPr>
          <a:xfrm>
            <a:off x="7649737" y="5300059"/>
            <a:ext cx="4542263" cy="707886"/>
          </a:xfrm>
          <a:prstGeom prst="rect">
            <a:avLst/>
          </a:prstGeom>
          <a:noFill/>
        </p:spPr>
        <p:txBody>
          <a:bodyPr wrap="square" rtlCol="0">
            <a:spAutoFit/>
          </a:bodyPr>
          <a:lstStyle/>
          <a:p>
            <a:r>
              <a:rPr lang="ru-RU" sz="2000" dirty="0" smtClean="0">
                <a:latin typeface="Times New Roman" panose="02020603050405020304" pitchFamily="18" charset="0"/>
                <a:cs typeface="Times New Roman" panose="02020603050405020304" pitchFamily="18" charset="0"/>
              </a:rPr>
              <a:t>Студент группы С-20-1 П. И. Игнаткин</a:t>
            </a:r>
          </a:p>
          <a:p>
            <a:r>
              <a:rPr lang="ru-RU" sz="2000" dirty="0" smtClean="0">
                <a:latin typeface="Times New Roman" panose="02020603050405020304" pitchFamily="18" charset="0"/>
                <a:cs typeface="Times New Roman" panose="02020603050405020304" pitchFamily="18" charset="0"/>
              </a:rPr>
              <a:t>Руководитель С. М. Гвоздев</a:t>
            </a:r>
            <a:endParaRPr lang="ru-RU"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27265" y="6261860"/>
            <a:ext cx="1899424" cy="400110"/>
          </a:xfrm>
          <a:prstGeom prst="rect">
            <a:avLst/>
          </a:prstGeom>
          <a:noFill/>
        </p:spPr>
        <p:txBody>
          <a:bodyPr wrap="square" rtlCol="0">
            <a:spAutoFit/>
          </a:bodyPr>
          <a:lstStyle/>
          <a:p>
            <a:r>
              <a:rPr lang="ru-RU" sz="2000" dirty="0" smtClean="0">
                <a:latin typeface="Times New Roman" panose="02020603050405020304" pitchFamily="18" charset="0"/>
                <a:cs typeface="Times New Roman" panose="02020603050405020304" pitchFamily="18" charset="0"/>
              </a:rPr>
              <a:t>Донской, 2022</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16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0587" y="0"/>
            <a:ext cx="4415882" cy="1070517"/>
          </a:xfrm>
        </p:spPr>
        <p:txBody>
          <a:bodyPr>
            <a:normAutofit/>
          </a:bodyPr>
          <a:lstStyle/>
          <a:p>
            <a:pPr algn="ctr"/>
            <a:r>
              <a:rPr lang="ru-RU" sz="6000" dirty="0" smtClean="0">
                <a:latin typeface="Times New Roman" panose="02020603050405020304" pitchFamily="18" charset="0"/>
                <a:cs typeface="Times New Roman" panose="02020603050405020304" pitchFamily="18" charset="0"/>
              </a:rPr>
              <a:t>Введение</a:t>
            </a:r>
            <a:endParaRPr lang="ru-RU" sz="6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4537" y="1070517"/>
            <a:ext cx="6244682" cy="4955203"/>
          </a:xfrm>
          <a:prstGeom prst="rect">
            <a:avLst/>
          </a:prstGeom>
          <a:noFill/>
        </p:spPr>
        <p:txBody>
          <a:bodyPr wrap="square" rtlCol="0">
            <a:spAutoFit/>
          </a:bodyPr>
          <a:lstStyle/>
          <a:p>
            <a:r>
              <a:rPr lang="ru-RU"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Актуальность исследования</a:t>
            </a:r>
          </a:p>
          <a:p>
            <a:r>
              <a:rPr lang="ru-RU" sz="2400" dirty="0" smtClean="0"/>
              <a:t>В сложившихся условиях особенно возрастает роль ломбардов как ведущих кредиторов населения, призванных поддерживать и повышать платежеспособность широких масс, активизировать совокупный спрос в экономике и служить дополнительным импульсом экономического роста страны. </a:t>
            </a:r>
          </a:p>
          <a:p>
            <a:endParaRPr lang="ru-RU" sz="2400" b="1" dirty="0" smtClean="0">
              <a:effectLst>
                <a:outerShdw blurRad="38100" dist="38100" dir="2700000" algn="tl">
                  <a:srgbClr val="000000">
                    <a:alpha val="43137"/>
                  </a:srgbClr>
                </a:outerShdw>
              </a:effectLst>
            </a:endParaRPr>
          </a:p>
          <a:p>
            <a:r>
              <a:rPr lang="ru-RU" sz="2400" b="1" dirty="0" smtClean="0">
                <a:effectLst>
                  <a:outerShdw blurRad="38100" dist="38100" dir="2700000" algn="tl">
                    <a:srgbClr val="000000">
                      <a:alpha val="43137"/>
                    </a:srgbClr>
                  </a:outerShdw>
                </a:effectLst>
              </a:rPr>
              <a:t>Предмет исследования</a:t>
            </a:r>
          </a:p>
          <a:p>
            <a:r>
              <a:rPr lang="ru-RU" sz="2400" dirty="0" smtClean="0"/>
              <a:t>Процесс </a:t>
            </a:r>
            <a:r>
              <a:rPr lang="ru-RU" sz="2400" dirty="0"/>
              <a:t>разработки и внедрения информационной системы учета для сети ломбардов «Золотая ручка».</a:t>
            </a:r>
            <a:endParaRPr lang="ru-RU" sz="2400" b="1" dirty="0" smtClean="0">
              <a:effectLst>
                <a:outerShdw blurRad="38100" dist="38100" dir="2700000" algn="tl">
                  <a:srgbClr val="000000">
                    <a:alpha val="43137"/>
                  </a:srgbClr>
                </a:outerShdw>
              </a:effectLst>
            </a:endParaRPr>
          </a:p>
        </p:txBody>
      </p:sp>
      <p:sp>
        <p:nvSpPr>
          <p:cNvPr id="4" name="TextBox 3"/>
          <p:cNvSpPr txBox="1"/>
          <p:nvPr/>
        </p:nvSpPr>
        <p:spPr>
          <a:xfrm>
            <a:off x="6869151" y="1802780"/>
            <a:ext cx="5125844" cy="3785652"/>
          </a:xfrm>
          <a:prstGeom prst="rect">
            <a:avLst/>
          </a:prstGeom>
          <a:noFill/>
        </p:spPr>
        <p:txBody>
          <a:bodyPr wrap="square" rtlCol="0">
            <a:spAutoFit/>
          </a:bodyPr>
          <a:lstStyle/>
          <a:p>
            <a:r>
              <a:rPr lang="ru-RU" sz="2400" b="1" dirty="0" smtClean="0">
                <a:effectLst>
                  <a:outerShdw blurRad="38100" dist="38100" dir="2700000" algn="tl">
                    <a:srgbClr val="000000">
                      <a:alpha val="43137"/>
                    </a:srgbClr>
                  </a:outerShdw>
                </a:effectLst>
              </a:rPr>
              <a:t>Объект исследования</a:t>
            </a:r>
          </a:p>
          <a:p>
            <a:r>
              <a:rPr lang="ru-RU" sz="2400" dirty="0" smtClean="0"/>
              <a:t>Информационная система учета для сети ломбардов</a:t>
            </a:r>
            <a:endParaRPr lang="ru-RU" sz="4400" dirty="0" smtClean="0">
              <a:effectLst/>
            </a:endParaRPr>
          </a:p>
          <a:p>
            <a:endParaRPr lang="ru-RU" sz="2400" dirty="0" smtClean="0">
              <a:effectLst/>
            </a:endParaRPr>
          </a:p>
          <a:p>
            <a:r>
              <a:rPr lang="ru-RU" sz="2400" b="1" dirty="0" smtClean="0">
                <a:effectLst>
                  <a:outerShdw blurRad="38100" dist="38100" dir="2700000" algn="tl">
                    <a:srgbClr val="000000">
                      <a:alpha val="43137"/>
                    </a:srgbClr>
                  </a:outerShdw>
                </a:effectLst>
              </a:rPr>
              <a:t>Цель курсовой работы</a:t>
            </a:r>
          </a:p>
          <a:p>
            <a:r>
              <a:rPr lang="ru-RU" sz="2400" dirty="0">
                <a:latin typeface="Times New Roman" panose="02020603050405020304" pitchFamily="18" charset="0"/>
                <a:cs typeface="Times New Roman" panose="02020603050405020304" pitchFamily="18" charset="0"/>
              </a:rPr>
              <a:t>создание программного продукта, который будет вести учет клиентов, ведения и хранения совершенных операций и предоставленных услуг клиентам</a:t>
            </a:r>
            <a:r>
              <a:rPr lang="ru-RU" sz="2400" dirty="0" smtClean="0">
                <a:latin typeface="Times New Roman" panose="02020603050405020304" pitchFamily="18" charset="0"/>
                <a:cs typeface="Times New Roman" panose="02020603050405020304" pitchFamily="18" charset="0"/>
              </a:rPr>
              <a:t>.</a:t>
            </a:r>
            <a:endParaRPr lang="ru-RU" sz="3200" dirty="0" smtClean="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2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780587" y="0"/>
            <a:ext cx="10348330" cy="1605776"/>
          </a:xfrm>
        </p:spPr>
        <p:txBody>
          <a:bodyPr>
            <a:normAutofit fontScale="90000"/>
          </a:bodyPr>
          <a:lstStyle/>
          <a:p>
            <a:pPr algn="ctr"/>
            <a:r>
              <a:rPr lang="ru-RU" sz="6000" dirty="0" smtClean="0">
                <a:latin typeface="Times New Roman" panose="02020603050405020304" pitchFamily="18" charset="0"/>
                <a:cs typeface="Times New Roman" panose="02020603050405020304" pitchFamily="18" charset="0"/>
              </a:rPr>
              <a:t>Разработка технического проекта</a:t>
            </a:r>
            <a:endParaRPr lang="ru-RU"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118" y="1256346"/>
            <a:ext cx="6244682" cy="1938992"/>
          </a:xfrm>
          <a:prstGeom prst="rect">
            <a:avLst/>
          </a:prstGeom>
          <a:noFill/>
        </p:spPr>
        <p:txBody>
          <a:bodyPr wrap="square" rtlCol="0">
            <a:spAutoFit/>
          </a:bodyPr>
          <a:lstStyle/>
          <a:p>
            <a:r>
              <a:rPr lang="ru-RU" sz="2400" b="1" dirty="0" smtClean="0">
                <a:effectLst>
                  <a:outerShdw blurRad="38100" dist="38100" dir="2700000" algn="tl">
                    <a:srgbClr val="000000">
                      <a:alpha val="43137"/>
                    </a:srgbClr>
                  </a:outerShdw>
                </a:effectLst>
              </a:rPr>
              <a:t>Проектирование внутренней структуры ПО</a:t>
            </a:r>
          </a:p>
          <a:p>
            <a:endParaRPr lang="ru-RU" sz="2400" dirty="0">
              <a:effectLst>
                <a:outerShdw blurRad="38100" dist="38100" dir="2700000" algn="tl">
                  <a:srgbClr val="000000">
                    <a:alpha val="43137"/>
                  </a:srgbClr>
                </a:outerShdw>
              </a:effectLst>
            </a:endParaRPr>
          </a:p>
          <a:p>
            <a:r>
              <a:rPr lang="ru-RU" sz="2400" dirty="0" smtClean="0"/>
              <a:t>В рамках проектирования программного обеспечения используется </a:t>
            </a:r>
            <a:r>
              <a:rPr lang="en-US" sz="2400" dirty="0" smtClean="0"/>
              <a:t>IDEF0 </a:t>
            </a:r>
            <a:r>
              <a:rPr lang="ru-RU" sz="2400" dirty="0" smtClean="0"/>
              <a:t>и</a:t>
            </a:r>
            <a:r>
              <a:rPr lang="en-US" sz="2400" dirty="0" smtClean="0"/>
              <a:t> IDEF1</a:t>
            </a:r>
            <a:r>
              <a:rPr lang="ru-RU" sz="2400" dirty="0" smtClean="0"/>
              <a:t> для применения иерархических структур</a:t>
            </a:r>
          </a:p>
        </p:txBody>
      </p:sp>
      <p:sp>
        <p:nvSpPr>
          <p:cNvPr id="5" name="TextBox 4"/>
          <p:cNvSpPr txBox="1"/>
          <p:nvPr/>
        </p:nvSpPr>
        <p:spPr>
          <a:xfrm>
            <a:off x="70354" y="3462442"/>
            <a:ext cx="3746809" cy="2308324"/>
          </a:xfrm>
          <a:prstGeom prst="rect">
            <a:avLst/>
          </a:prstGeom>
          <a:noFill/>
        </p:spPr>
        <p:txBody>
          <a:bodyPr wrap="square" rtlCol="0">
            <a:spAutoFit/>
          </a:bodyPr>
          <a:lstStyle/>
          <a:p>
            <a:r>
              <a:rPr lang="ru-RU" sz="2400" b="1" dirty="0" smtClean="0">
                <a:effectLst>
                  <a:outerShdw blurRad="38100" dist="38100" dir="2700000" algn="tl">
                    <a:srgbClr val="000000">
                      <a:alpha val="43137"/>
                    </a:srgbClr>
                  </a:outerShdw>
                </a:effectLst>
              </a:rPr>
              <a:t>Реализация</a:t>
            </a:r>
          </a:p>
          <a:p>
            <a:endParaRPr lang="ru-RU" sz="2400" b="1" dirty="0">
              <a:effectLst>
                <a:outerShdw blurRad="38100" dist="38100" dir="2700000" algn="tl">
                  <a:srgbClr val="000000">
                    <a:alpha val="43137"/>
                  </a:srgbClr>
                </a:outerShdw>
              </a:effectLst>
            </a:endParaRPr>
          </a:p>
          <a:p>
            <a:r>
              <a:rPr lang="ru-RU" sz="2400" dirty="0" smtClean="0"/>
              <a:t>Разработка </a:t>
            </a:r>
            <a:r>
              <a:rPr lang="en-US" sz="2400" dirty="0" smtClean="0"/>
              <a:t>IDEF0 </a:t>
            </a:r>
            <a:r>
              <a:rPr lang="ru-RU" sz="2400" dirty="0" smtClean="0"/>
              <a:t>и </a:t>
            </a:r>
            <a:r>
              <a:rPr lang="en-US" sz="2400" dirty="0" smtClean="0"/>
              <a:t>IDEF</a:t>
            </a:r>
            <a:r>
              <a:rPr lang="ru-RU" sz="2400" dirty="0" smtClean="0"/>
              <a:t>1 диаграмм</a:t>
            </a:r>
            <a:r>
              <a:rPr lang="en-US" sz="2400" dirty="0" smtClean="0"/>
              <a:t> </a:t>
            </a:r>
            <a:r>
              <a:rPr lang="ru-RU" sz="2400" dirty="0" smtClean="0"/>
              <a:t>программного продукта будет осуществляться в </a:t>
            </a:r>
            <a:r>
              <a:rPr lang="en-US" sz="2400" dirty="0" smtClean="0"/>
              <a:t>Ramus</a:t>
            </a:r>
            <a:endParaRPr lang="ru-RU" sz="2400" dirty="0" smtClean="0"/>
          </a:p>
        </p:txBody>
      </p:sp>
      <p:pic>
        <p:nvPicPr>
          <p:cNvPr id="6" name="Рисунок 5"/>
          <p:cNvPicPr/>
          <p:nvPr/>
        </p:nvPicPr>
        <p:blipFill>
          <a:blip r:embed="rId2"/>
          <a:stretch>
            <a:fillRect/>
          </a:stretch>
        </p:blipFill>
        <p:spPr>
          <a:xfrm>
            <a:off x="7805851" y="1605776"/>
            <a:ext cx="4074245" cy="2899318"/>
          </a:xfrm>
          <a:prstGeom prst="rect">
            <a:avLst/>
          </a:prstGeom>
        </p:spPr>
      </p:pic>
      <p:pic>
        <p:nvPicPr>
          <p:cNvPr id="7" name="Рисунок 6"/>
          <p:cNvPicPr/>
          <p:nvPr/>
        </p:nvPicPr>
        <p:blipFill>
          <a:blip r:embed="rId3"/>
          <a:stretch>
            <a:fillRect/>
          </a:stretch>
        </p:blipFill>
        <p:spPr>
          <a:xfrm>
            <a:off x="3789690" y="3696639"/>
            <a:ext cx="3949256" cy="2815673"/>
          </a:xfrm>
          <a:prstGeom prst="rect">
            <a:avLst/>
          </a:prstGeom>
        </p:spPr>
      </p:pic>
    </p:spTree>
    <p:extLst>
      <p:ext uri="{BB962C8B-B14F-4D97-AF65-F5344CB8AC3E}">
        <p14:creationId xmlns:p14="http://schemas.microsoft.com/office/powerpoint/2010/main" val="310618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838" y="635597"/>
            <a:ext cx="8806016" cy="4862870"/>
          </a:xfrm>
          <a:prstGeom prst="rect">
            <a:avLst/>
          </a:prstGeom>
          <a:noFill/>
        </p:spPr>
        <p:txBody>
          <a:bodyPr wrap="square" rtlCol="0">
            <a:spAutoFit/>
          </a:bodyPr>
          <a:lstStyle/>
          <a:p>
            <a:r>
              <a:rPr lang="ru-RU" sz="5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Системные требования</a:t>
            </a:r>
          </a:p>
          <a:p>
            <a:endParaRPr lang="ru-RU"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Основными требованиями к составу и параметрам технических документов являются:</a:t>
            </a:r>
          </a:p>
          <a:p>
            <a:pPr lvl="0"/>
            <a:r>
              <a:rPr lang="ru-RU" sz="3200" dirty="0" smtClean="0">
                <a:latin typeface="Times New Roman" panose="02020603050405020304" pitchFamily="18" charset="0"/>
                <a:cs typeface="Times New Roman" panose="02020603050405020304" pitchFamily="18" charset="0"/>
              </a:rPr>
              <a:t>- процессор</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Intel</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Pentium</a:t>
            </a:r>
            <a:r>
              <a:rPr lang="ru-RU" sz="3200" dirty="0">
                <a:latin typeface="Times New Roman" panose="02020603050405020304" pitchFamily="18" charset="0"/>
                <a:cs typeface="Times New Roman" panose="02020603050405020304" pitchFamily="18" charset="0"/>
              </a:rPr>
              <a:t> G2020;</a:t>
            </a:r>
          </a:p>
          <a:p>
            <a:pPr lvl="0"/>
            <a:r>
              <a:rPr lang="ru-RU" sz="3200" dirty="0" smtClean="0">
                <a:latin typeface="Times New Roman" panose="02020603050405020304" pitchFamily="18" charset="0"/>
                <a:cs typeface="Times New Roman" panose="02020603050405020304" pitchFamily="18" charset="0"/>
              </a:rPr>
              <a:t>- частота</a:t>
            </a:r>
            <a:r>
              <a:rPr lang="ru-R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2.90 </a:t>
            </a:r>
            <a:r>
              <a:rPr lang="ru-RU" sz="3200" dirty="0">
                <a:latin typeface="Times New Roman" panose="02020603050405020304" pitchFamily="18" charset="0"/>
                <a:cs typeface="Times New Roman" panose="02020603050405020304" pitchFamily="18" charset="0"/>
              </a:rPr>
              <a:t>ГГц; </a:t>
            </a:r>
          </a:p>
          <a:p>
            <a:pPr lvl="0"/>
            <a:r>
              <a:rPr lang="ru-RU" sz="3200" dirty="0" smtClean="0">
                <a:latin typeface="Times New Roman" panose="02020603050405020304" pitchFamily="18" charset="0"/>
                <a:cs typeface="Times New Roman" panose="02020603050405020304" pitchFamily="18" charset="0"/>
              </a:rPr>
              <a:t>- оперативная </a:t>
            </a:r>
            <a:r>
              <a:rPr lang="ru-RU" sz="3200" dirty="0">
                <a:latin typeface="Times New Roman" panose="02020603050405020304" pitchFamily="18" charset="0"/>
                <a:cs typeface="Times New Roman" panose="02020603050405020304" pitchFamily="18" charset="0"/>
              </a:rPr>
              <a:t>память: 2024 МБ DDR3 2133 МГц;</a:t>
            </a:r>
          </a:p>
          <a:p>
            <a:pPr lvl="0"/>
            <a:r>
              <a:rPr lang="ru-RU" sz="3200" dirty="0" smtClean="0">
                <a:latin typeface="Times New Roman" panose="02020603050405020304" pitchFamily="18" charset="0"/>
                <a:cs typeface="Times New Roman" panose="02020603050405020304" pitchFamily="18" charset="0"/>
              </a:rPr>
              <a:t>- графический </a:t>
            </a:r>
            <a:r>
              <a:rPr lang="ru-RU" sz="3200" dirty="0">
                <a:latin typeface="Times New Roman" panose="02020603050405020304" pitchFamily="18" charset="0"/>
                <a:cs typeface="Times New Roman" panose="02020603050405020304" pitchFamily="18" charset="0"/>
              </a:rPr>
              <a:t>процессор: NVIDIA </a:t>
            </a:r>
            <a:r>
              <a:rPr lang="en-US" sz="3200" dirty="0">
                <a:latin typeface="Times New Roman" panose="02020603050405020304" pitchFamily="18" charset="0"/>
                <a:cs typeface="Times New Roman" panose="02020603050405020304" pitchFamily="18" charset="0"/>
              </a:rPr>
              <a:t>GT </a:t>
            </a:r>
            <a:r>
              <a:rPr lang="ru-RU" sz="3200" dirty="0">
                <a:latin typeface="Times New Roman" panose="02020603050405020304" pitchFamily="18" charset="0"/>
                <a:cs typeface="Times New Roman" panose="02020603050405020304" pitchFamily="18" charset="0"/>
              </a:rPr>
              <a:t>610 – 1Гб;</a:t>
            </a:r>
          </a:p>
          <a:p>
            <a:endParaRPr lang="ru-RU" sz="2400" dirty="0" smtClean="0">
              <a:latin typeface="Times New Roman" panose="02020603050405020304" pitchFamily="18" charset="0"/>
              <a:cs typeface="Times New Roman" panose="02020603050405020304" pitchFamily="18" charset="0"/>
            </a:endParaRPr>
          </a:p>
        </p:txBody>
      </p:sp>
      <p:pic>
        <p:nvPicPr>
          <p:cNvPr id="2050" name="Picture 2" descr="https://fikiwiki.com/uploads/posts/2022-02/thumbs/1645055285_12-fikiwiki-com-p-kartinki-kompyuteri-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789" y="-460001"/>
            <a:ext cx="3862039" cy="386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55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192" y="250889"/>
            <a:ext cx="11080865" cy="1015663"/>
          </a:xfrm>
          <a:prstGeom prst="rect">
            <a:avLst/>
          </a:prstGeom>
          <a:noFill/>
        </p:spPr>
        <p:txBody>
          <a:bodyPr wrap="square" rtlCol="0">
            <a:spAutoFit/>
          </a:bodyPr>
          <a:lstStyle/>
          <a:p>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Создание дизайна приложения</a:t>
            </a:r>
            <a:endParaRPr lang="ru-RU" sz="60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27192" y="1631358"/>
            <a:ext cx="5237628" cy="3655865"/>
          </a:xfrm>
          <a:prstGeom prst="rect">
            <a:avLst/>
          </a:prstGeom>
        </p:spPr>
      </p:pic>
      <p:sp>
        <p:nvSpPr>
          <p:cNvPr id="6" name="TextBox 5"/>
          <p:cNvSpPr txBox="1"/>
          <p:nvPr/>
        </p:nvSpPr>
        <p:spPr>
          <a:xfrm>
            <a:off x="729995" y="5287223"/>
            <a:ext cx="5237629" cy="646331"/>
          </a:xfrm>
          <a:prstGeom prst="rect">
            <a:avLst/>
          </a:prstGeom>
          <a:noFill/>
        </p:spPr>
        <p:txBody>
          <a:bodyPr wrap="square" rtlCol="0">
            <a:spAutoFit/>
          </a:bodyPr>
          <a:lstStyle/>
          <a:p>
            <a:r>
              <a:rPr lang="ru-RU" sz="3600" dirty="0" smtClean="0">
                <a:latin typeface="Times New Roman" panose="02020603050405020304" pitchFamily="18" charset="0"/>
                <a:cs typeface="Times New Roman" panose="02020603050405020304" pitchFamily="18" charset="0"/>
              </a:rPr>
              <a:t>Эскиз окна авторизации</a:t>
            </a:r>
          </a:p>
        </p:txBody>
      </p:sp>
      <p:pic>
        <p:nvPicPr>
          <p:cNvPr id="7" name="Рисунок 6"/>
          <p:cNvPicPr/>
          <p:nvPr/>
        </p:nvPicPr>
        <p:blipFill>
          <a:blip r:embed="rId3"/>
          <a:stretch>
            <a:fillRect/>
          </a:stretch>
        </p:blipFill>
        <p:spPr>
          <a:xfrm>
            <a:off x="5967623" y="1935058"/>
            <a:ext cx="5940425" cy="3352165"/>
          </a:xfrm>
          <a:prstGeom prst="rect">
            <a:avLst/>
          </a:prstGeom>
        </p:spPr>
      </p:pic>
      <p:sp>
        <p:nvSpPr>
          <p:cNvPr id="8" name="TextBox 7"/>
          <p:cNvSpPr txBox="1"/>
          <p:nvPr/>
        </p:nvSpPr>
        <p:spPr>
          <a:xfrm>
            <a:off x="6270427" y="5287223"/>
            <a:ext cx="5237629" cy="1200329"/>
          </a:xfrm>
          <a:prstGeom prst="rect">
            <a:avLst/>
          </a:prstGeom>
          <a:noFill/>
        </p:spPr>
        <p:txBody>
          <a:bodyPr wrap="square" rtlCol="0">
            <a:spAutoFit/>
          </a:bodyPr>
          <a:lstStyle/>
          <a:p>
            <a:pPr algn="ctr"/>
            <a:r>
              <a:rPr lang="ru-RU" sz="3600" dirty="0" smtClean="0">
                <a:latin typeface="Times New Roman" panose="02020603050405020304" pitchFamily="18" charset="0"/>
                <a:cs typeface="Times New Roman" panose="02020603050405020304" pitchFamily="18" charset="0"/>
              </a:rPr>
              <a:t>Эскиз дизайна окна авторизации</a:t>
            </a:r>
          </a:p>
        </p:txBody>
      </p:sp>
    </p:spTree>
    <p:extLst>
      <p:ext uri="{BB962C8B-B14F-4D97-AF65-F5344CB8AC3E}">
        <p14:creationId xmlns:p14="http://schemas.microsoft.com/office/powerpoint/2010/main" val="337087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92" y="250889"/>
            <a:ext cx="11526915" cy="1015663"/>
          </a:xfrm>
          <a:prstGeom prst="rect">
            <a:avLst/>
          </a:prstGeom>
          <a:noFill/>
        </p:spPr>
        <p:txBody>
          <a:bodyPr wrap="square" rtlCol="0">
            <a:spAutoFit/>
          </a:bodyPr>
          <a:lstStyle/>
          <a:p>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Основные разделы приложения</a:t>
            </a:r>
            <a:endParaRPr lang="ru-RU" sz="60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302730" y="1266552"/>
            <a:ext cx="11526915" cy="3785652"/>
          </a:xfrm>
          <a:prstGeom prst="rect">
            <a:avLst/>
          </a:prstGeom>
          <a:noFill/>
        </p:spPr>
        <p:txBody>
          <a:bodyPr wrap="square" rtlCol="0">
            <a:spAutoFit/>
          </a:bodyPr>
          <a:lstStyle/>
          <a:p>
            <a:pPr marL="857250" indent="-857250">
              <a:buFontTx/>
              <a:buChar char="-"/>
            </a:pPr>
            <a:r>
              <a:rPr lang="ru-RU" sz="6000" dirty="0" smtClean="0">
                <a:latin typeface="Times New Roman" panose="02020603050405020304" pitchFamily="18" charset="0"/>
                <a:cs typeface="Times New Roman" panose="02020603050405020304" pitchFamily="18" charset="0"/>
              </a:rPr>
              <a:t>Окно </a:t>
            </a:r>
            <a:r>
              <a:rPr lang="ru-RU" sz="6000" dirty="0" smtClean="0">
                <a:latin typeface="Times New Roman" panose="02020603050405020304" pitchFamily="18" charset="0"/>
                <a:cs typeface="Times New Roman" panose="02020603050405020304" pitchFamily="18" charset="0"/>
              </a:rPr>
              <a:t>авторизации</a:t>
            </a:r>
          </a:p>
          <a:p>
            <a:pPr marL="857250" indent="-857250">
              <a:buFontTx/>
              <a:buChar char="-"/>
            </a:pPr>
            <a:r>
              <a:rPr lang="ru-RU" sz="6000" dirty="0" smtClean="0">
                <a:latin typeface="Times New Roman" panose="02020603050405020304" pitchFamily="18" charset="0"/>
                <a:cs typeface="Times New Roman" panose="02020603050405020304" pitchFamily="18" charset="0"/>
              </a:rPr>
              <a:t>Окно регистрации</a:t>
            </a:r>
            <a:endParaRPr lang="ru-RU" sz="6000" dirty="0" smtClean="0">
              <a:latin typeface="Times New Roman" panose="02020603050405020304" pitchFamily="18" charset="0"/>
              <a:cs typeface="Times New Roman" panose="02020603050405020304" pitchFamily="18" charset="0"/>
            </a:endParaRPr>
          </a:p>
          <a:p>
            <a:pPr marL="857250" indent="-857250">
              <a:buFontTx/>
              <a:buChar char="-"/>
            </a:pPr>
            <a:r>
              <a:rPr lang="ru-RU" sz="6000" dirty="0" smtClean="0">
                <a:latin typeface="Times New Roman" panose="02020603050405020304" pitchFamily="18" charset="0"/>
                <a:cs typeface="Times New Roman" panose="02020603050405020304" pitchFamily="18" charset="0"/>
              </a:rPr>
              <a:t>Окно пользователя</a:t>
            </a:r>
          </a:p>
          <a:p>
            <a:pPr marL="857250" indent="-857250">
              <a:buFontTx/>
              <a:buChar char="-"/>
            </a:pPr>
            <a:r>
              <a:rPr lang="ru-RU" sz="6000" dirty="0" smtClean="0">
                <a:latin typeface="Times New Roman" panose="02020603050405020304" pitchFamily="18" charset="0"/>
                <a:cs typeface="Times New Roman" panose="02020603050405020304" pitchFamily="18" charset="0"/>
              </a:rPr>
              <a:t>Окно </a:t>
            </a:r>
            <a:r>
              <a:rPr lang="ru-RU" sz="6000" dirty="0" smtClean="0">
                <a:latin typeface="Times New Roman" panose="02020603050405020304" pitchFamily="18" charset="0"/>
                <a:cs typeface="Times New Roman" panose="02020603050405020304" pitchFamily="18" charset="0"/>
              </a:rPr>
              <a:t>администратора</a:t>
            </a:r>
            <a:endParaRPr lang="ru-RU"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2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265704" y="1220771"/>
            <a:ext cx="9392961" cy="5391902"/>
          </a:xfrm>
          <a:prstGeom prst="rect">
            <a:avLst/>
          </a:prstGeom>
        </p:spPr>
      </p:pic>
      <p:sp>
        <p:nvSpPr>
          <p:cNvPr id="4" name="TextBox 3"/>
          <p:cNvSpPr txBox="1"/>
          <p:nvPr/>
        </p:nvSpPr>
        <p:spPr>
          <a:xfrm>
            <a:off x="2406668" y="0"/>
            <a:ext cx="7111032" cy="1015663"/>
          </a:xfrm>
          <a:prstGeom prst="rect">
            <a:avLst/>
          </a:prstGeom>
          <a:noFill/>
        </p:spPr>
        <p:txBody>
          <a:bodyPr wrap="square" rtlCol="0">
            <a:spAutoFit/>
          </a:bodyPr>
          <a:lstStyle/>
          <a:p>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Окно авторизации</a:t>
            </a:r>
            <a:endParaRPr lang="ru-RU"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92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1526915" cy="1015663"/>
          </a:xfrm>
          <a:prstGeom prst="rect">
            <a:avLst/>
          </a:prstGeom>
          <a:noFill/>
        </p:spPr>
        <p:txBody>
          <a:bodyPr wrap="square" rtlCol="0">
            <a:spAutoFit/>
          </a:bodyPr>
          <a:lstStyle/>
          <a:p>
            <a:pPr algn="ctr"/>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Окно регистрации</a:t>
            </a:r>
            <a:endParaRPr lang="ru-RU" sz="6000" dirty="0" smtClean="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2299971" y="1015663"/>
            <a:ext cx="6926971" cy="4839705"/>
          </a:xfrm>
          <a:prstGeom prst="rect">
            <a:avLst/>
          </a:prstGeom>
        </p:spPr>
      </p:pic>
    </p:spTree>
    <p:extLst>
      <p:ext uri="{BB962C8B-B14F-4D97-AF65-F5344CB8AC3E}">
        <p14:creationId xmlns:p14="http://schemas.microsoft.com/office/powerpoint/2010/main" val="354805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1991278" cy="1938992"/>
          </a:xfrm>
          <a:prstGeom prst="rect">
            <a:avLst/>
          </a:prstGeom>
          <a:noFill/>
        </p:spPr>
        <p:txBody>
          <a:bodyPr wrap="square" rtlCol="0">
            <a:spAutoFit/>
          </a:bodyPr>
          <a:lstStyle/>
          <a:p>
            <a:pPr algn="ctr"/>
            <a:r>
              <a:rPr lang="ru-RU"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Демонстрация работы приложения</a:t>
            </a:r>
            <a:endParaRPr lang="ru-RU" sz="60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955456" y="1938992"/>
            <a:ext cx="7433871" cy="4210481"/>
          </a:xfrm>
          <a:prstGeom prst="rect">
            <a:avLst/>
          </a:prstGeom>
        </p:spPr>
      </p:pic>
    </p:spTree>
    <p:extLst>
      <p:ext uri="{BB962C8B-B14F-4D97-AF65-F5344CB8AC3E}">
        <p14:creationId xmlns:p14="http://schemas.microsoft.com/office/powerpoint/2010/main" val="20211265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210</Words>
  <Application>Microsoft Office PowerPoint</Application>
  <PresentationFormat>Широкоэкранный</PresentationFormat>
  <Paragraphs>40</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Calibri Light</vt:lpstr>
      <vt:lpstr>Candara</vt:lpstr>
      <vt:lpstr>Times New Roman</vt:lpstr>
      <vt:lpstr>Тема Office</vt:lpstr>
      <vt:lpstr>Министерство образования Тульской области Государственное профессиональное образовательное учреждение  Тульской области    «Донской политехнический колледж»   Разработка информационной системы учета для сети ломбардов «Золотая ручка» Курсовая работа МДК 02.01 «Технология разработки программного обеспечения»   Курсовая работа МДК 02.01  «Технология разработки программного обеспечения»  </vt:lpstr>
      <vt:lpstr>Введение</vt:lpstr>
      <vt:lpstr>Разработка технического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c:creator>
  <cp:lastModifiedBy>)</cp:lastModifiedBy>
  <cp:revision>10</cp:revision>
  <dcterms:created xsi:type="dcterms:W3CDTF">2022-12-25T16:54:35Z</dcterms:created>
  <dcterms:modified xsi:type="dcterms:W3CDTF">2022-12-25T19:58:57Z</dcterms:modified>
</cp:coreProperties>
</file>