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13"/>
  </p:notesMasterIdLst>
  <p:sldIdLst>
    <p:sldId id="260" r:id="rId2"/>
    <p:sldId id="258" r:id="rId3"/>
    <p:sldId id="261" r:id="rId4"/>
    <p:sldId id="262" r:id="rId5"/>
    <p:sldId id="300" r:id="rId6"/>
    <p:sldId id="263" r:id="rId7"/>
    <p:sldId id="296" r:id="rId8"/>
    <p:sldId id="297" r:id="rId9"/>
    <p:sldId id="298" r:id="rId10"/>
    <p:sldId id="299" r:id="rId11"/>
    <p:sldId id="27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exend Deca" panose="020B0604020202020204" charset="-78"/>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349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6" r:id="rId4"/>
    <p:sldLayoutId id="2147483657" r:id="rId5"/>
    <p:sldLayoutId id="2147483658" r:id="rId6"/>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799" y="1435893"/>
            <a:ext cx="4879181" cy="1564482"/>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STUDENT MANAGEMENT SYSTEM IN C </a:t>
            </a:r>
            <a:br>
              <a:rPr lang="en-IN" dirty="0"/>
            </a:br>
            <a:r>
              <a:rPr lang="en-IN" dirty="0"/>
              <a:t>USING LINKEDLIST</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AE44-C21B-4A4D-AA9D-CEC732432EAC}"/>
              </a:ext>
            </a:extLst>
          </p:cNvPr>
          <p:cNvSpPr>
            <a:spLocks noGrp="1"/>
          </p:cNvSpPr>
          <p:nvPr>
            <p:ph type="title"/>
          </p:nvPr>
        </p:nvSpPr>
        <p:spPr/>
        <p:txBody>
          <a:bodyPr/>
          <a:lstStyle/>
          <a:p>
            <a:r>
              <a:rPr lang="en-US" dirty="0"/>
              <a:t>6.</a:t>
            </a:r>
            <a:br>
              <a:rPr lang="en-US" dirty="0"/>
            </a:br>
            <a:r>
              <a:rPr lang="en-US" dirty="0"/>
              <a:t>Algorithm</a:t>
            </a:r>
            <a:endParaRPr lang="en-IN" dirty="0"/>
          </a:p>
        </p:txBody>
      </p:sp>
      <p:sp>
        <p:nvSpPr>
          <p:cNvPr id="5" name="Slide Number Placeholder 4">
            <a:extLst>
              <a:ext uri="{FF2B5EF4-FFF2-40B4-BE49-F238E27FC236}">
                <a16:creationId xmlns:a16="http://schemas.microsoft.com/office/drawing/2014/main" id="{5A066944-03B9-4C61-909D-969EDE360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15" name="Group 14">
            <a:extLst>
              <a:ext uri="{FF2B5EF4-FFF2-40B4-BE49-F238E27FC236}">
                <a16:creationId xmlns:a16="http://schemas.microsoft.com/office/drawing/2014/main" id="{84B4FED7-33E5-4ABD-8004-70A2FE122A87}"/>
              </a:ext>
            </a:extLst>
          </p:cNvPr>
          <p:cNvGrpSpPr/>
          <p:nvPr/>
        </p:nvGrpSpPr>
        <p:grpSpPr>
          <a:xfrm>
            <a:off x="4088655" y="528255"/>
            <a:ext cx="4391929" cy="4340760"/>
            <a:chOff x="4770120" y="876300"/>
            <a:chExt cx="3710464" cy="3947160"/>
          </a:xfrm>
        </p:grpSpPr>
        <p:sp>
          <p:nvSpPr>
            <p:cNvPr id="4" name="Rectangle 3">
              <a:extLst>
                <a:ext uri="{FF2B5EF4-FFF2-40B4-BE49-F238E27FC236}">
                  <a16:creationId xmlns:a16="http://schemas.microsoft.com/office/drawing/2014/main" id="{3EB5FD6E-4E34-4049-8736-55B0F3F1EABF}"/>
                </a:ext>
              </a:extLst>
            </p:cNvPr>
            <p:cNvSpPr/>
            <p:nvPr/>
          </p:nvSpPr>
          <p:spPr>
            <a:xfrm>
              <a:off x="4770120" y="876300"/>
              <a:ext cx="3710464" cy="394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2C96E321-B3F7-4FC5-9D86-860AED6DF71A}"/>
                </a:ext>
              </a:extLst>
            </p:cNvPr>
            <p:cNvPicPr>
              <a:picLocks noChangeAspect="1"/>
            </p:cNvPicPr>
            <p:nvPr/>
          </p:nvPicPr>
          <p:blipFill>
            <a:blip r:embed="rId2"/>
            <a:stretch>
              <a:fillRect/>
            </a:stretch>
          </p:blipFill>
          <p:spPr>
            <a:xfrm>
              <a:off x="4981852" y="1108407"/>
              <a:ext cx="3299632" cy="3482945"/>
            </a:xfrm>
            <a:prstGeom prst="rect">
              <a:avLst/>
            </a:prstGeom>
          </p:spPr>
        </p:pic>
      </p:grpSp>
      <p:grpSp>
        <p:nvGrpSpPr>
          <p:cNvPr id="16" name="Group 15">
            <a:extLst>
              <a:ext uri="{FF2B5EF4-FFF2-40B4-BE49-F238E27FC236}">
                <a16:creationId xmlns:a16="http://schemas.microsoft.com/office/drawing/2014/main" id="{6940F6A0-32DA-4E52-B76A-C18C119A7BD6}"/>
              </a:ext>
            </a:extLst>
          </p:cNvPr>
          <p:cNvGrpSpPr/>
          <p:nvPr/>
        </p:nvGrpSpPr>
        <p:grpSpPr>
          <a:xfrm>
            <a:off x="368631" y="1063375"/>
            <a:ext cx="3171324" cy="3989200"/>
            <a:chOff x="3924900" y="581600"/>
            <a:chExt cx="3171324" cy="3989200"/>
          </a:xfrm>
        </p:grpSpPr>
        <p:pic>
          <p:nvPicPr>
            <p:cNvPr id="17" name="Google Shape;370;p35">
              <a:extLst>
                <a:ext uri="{FF2B5EF4-FFF2-40B4-BE49-F238E27FC236}">
                  <a16:creationId xmlns:a16="http://schemas.microsoft.com/office/drawing/2014/main" id="{F98ED315-7E2D-4419-A519-A80001C54EB0}"/>
                </a:ext>
              </a:extLst>
            </p:cNvPr>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18" name="Google Shape;371;p35">
              <a:extLst>
                <a:ext uri="{FF2B5EF4-FFF2-40B4-BE49-F238E27FC236}">
                  <a16:creationId xmlns:a16="http://schemas.microsoft.com/office/drawing/2014/main" id="{EF7F7585-4FE3-4937-A1AC-D6CFB2E26C6C}"/>
                </a:ext>
              </a:extLst>
            </p:cNvPr>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19" name="Google Shape;372;p35">
              <a:extLst>
                <a:ext uri="{FF2B5EF4-FFF2-40B4-BE49-F238E27FC236}">
                  <a16:creationId xmlns:a16="http://schemas.microsoft.com/office/drawing/2014/main" id="{4B7B1FC7-B842-495B-AAD9-DA701EF963F2}"/>
                </a:ext>
              </a:extLst>
            </p:cNvPr>
            <p:cNvPicPr preferRelativeResize="0"/>
            <p:nvPr/>
          </p:nvPicPr>
          <p:blipFill>
            <a:blip r:embed="rId5">
              <a:alphaModFix/>
            </a:blip>
            <a:stretch>
              <a:fillRect/>
            </a:stretch>
          </p:blipFill>
          <p:spPr>
            <a:xfrm>
              <a:off x="4946909" y="581600"/>
              <a:ext cx="1279700" cy="1498275"/>
            </a:xfrm>
            <a:prstGeom prst="rect">
              <a:avLst/>
            </a:prstGeom>
            <a:noFill/>
            <a:ln>
              <a:noFill/>
            </a:ln>
          </p:spPr>
        </p:pic>
      </p:grpSp>
    </p:spTree>
    <p:extLst>
      <p:ext uri="{BB962C8B-B14F-4D97-AF65-F5344CB8AC3E}">
        <p14:creationId xmlns:p14="http://schemas.microsoft.com/office/powerpoint/2010/main" val="415505446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dirty="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800" dirty="0"/>
          </a:p>
        </p:txBody>
      </p:sp>
      <p:grpSp>
        <p:nvGrpSpPr>
          <p:cNvPr id="2" name="Group 1">
            <a:extLst>
              <a:ext uri="{FF2B5EF4-FFF2-40B4-BE49-F238E27FC236}">
                <a16:creationId xmlns:a16="http://schemas.microsoft.com/office/drawing/2014/main" id="{F437E287-D94D-4F8C-8026-206B38713080}"/>
              </a:ext>
            </a:extLst>
          </p:cNvPr>
          <p:cNvGrpSpPr/>
          <p:nvPr/>
        </p:nvGrpSpPr>
        <p:grpSpPr>
          <a:xfrm>
            <a:off x="3924900" y="581600"/>
            <a:ext cx="3171324" cy="3989200"/>
            <a:chOff x="3924900" y="581600"/>
            <a:chExt cx="3171324" cy="3989200"/>
          </a:xfrm>
        </p:grpSpPr>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Hello!</a:t>
            </a:r>
            <a:endParaRPr sz="7200"/>
          </a:p>
        </p:txBody>
      </p:sp>
      <p:sp>
        <p:nvSpPr>
          <p:cNvPr id="81" name="Google Shape;81;p15"/>
          <p:cNvSpPr txBox="1">
            <a:spLocks noGrp="1"/>
          </p:cNvSpPr>
          <p:nvPr>
            <p:ph type="subTitle" idx="4294967295"/>
          </p:nvPr>
        </p:nvSpPr>
        <p:spPr>
          <a:xfrm>
            <a:off x="685800" y="2270249"/>
            <a:ext cx="4400550" cy="270180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latin typeface="Muli"/>
                <a:ea typeface="Muli"/>
                <a:cs typeface="Muli"/>
                <a:sym typeface="Muli"/>
              </a:rPr>
              <a:t>NAME:</a:t>
            </a:r>
            <a:r>
              <a:rPr lang="en-US" sz="1800" b="1" dirty="0">
                <a:latin typeface="Muli"/>
                <a:ea typeface="Muli"/>
                <a:cs typeface="Muli"/>
                <a:sym typeface="Muli"/>
              </a:rPr>
              <a:t>		</a:t>
            </a:r>
            <a:r>
              <a:rPr lang="en-US" sz="1200" b="1" dirty="0"/>
              <a:t>Sk Mabud </a:t>
            </a:r>
            <a:r>
              <a:rPr lang="en-US" sz="1200" b="1" dirty="0">
                <a:latin typeface="Muli"/>
                <a:ea typeface="Muli"/>
                <a:cs typeface="Muli"/>
                <a:sym typeface="Muli"/>
              </a:rPr>
              <a:t>Alam</a:t>
            </a:r>
          </a:p>
          <a:p>
            <a:pPr marL="0" lvl="0" indent="0" algn="l" rtl="0">
              <a:spcBef>
                <a:spcPts val="600"/>
              </a:spcBef>
              <a:spcAft>
                <a:spcPts val="0"/>
              </a:spcAft>
              <a:buNone/>
            </a:pPr>
            <a:r>
              <a:rPr lang="en-US" sz="1200" b="1" dirty="0"/>
              <a:t>USN: 		1NH20CS188</a:t>
            </a:r>
          </a:p>
          <a:p>
            <a:pPr marL="0" lvl="0" indent="0" algn="l" rtl="0">
              <a:spcBef>
                <a:spcPts val="600"/>
              </a:spcBef>
              <a:spcAft>
                <a:spcPts val="0"/>
              </a:spcAft>
              <a:buNone/>
            </a:pPr>
            <a:r>
              <a:rPr lang="en-US" sz="1200" b="1" dirty="0">
                <a:latin typeface="Muli"/>
                <a:ea typeface="Muli"/>
                <a:cs typeface="Muli"/>
                <a:sym typeface="Muli"/>
              </a:rPr>
              <a:t>SEM:		III</a:t>
            </a:r>
          </a:p>
          <a:p>
            <a:pPr marL="0" lvl="0" indent="0" algn="l" rtl="0">
              <a:spcBef>
                <a:spcPts val="600"/>
              </a:spcBef>
              <a:spcAft>
                <a:spcPts val="0"/>
              </a:spcAft>
              <a:buNone/>
            </a:pPr>
            <a:r>
              <a:rPr lang="en-US" sz="1200" b="1" dirty="0"/>
              <a:t>SECTION: 		3D</a:t>
            </a:r>
          </a:p>
          <a:p>
            <a:pPr marL="0" lvl="0" indent="0" algn="l" rtl="0">
              <a:spcBef>
                <a:spcPts val="600"/>
              </a:spcBef>
              <a:spcAft>
                <a:spcPts val="0"/>
              </a:spcAft>
              <a:buNone/>
            </a:pPr>
            <a:r>
              <a:rPr lang="en-US" sz="1200" b="1" dirty="0"/>
              <a:t>Department:		CSE</a:t>
            </a:r>
          </a:p>
          <a:p>
            <a:pPr marL="0" lvl="0" indent="0" algn="l" rtl="0">
              <a:spcBef>
                <a:spcPts val="600"/>
              </a:spcBef>
              <a:spcAft>
                <a:spcPts val="0"/>
              </a:spcAft>
              <a:buNone/>
            </a:pPr>
            <a:r>
              <a:rPr lang="en-US" sz="1200" b="1" dirty="0"/>
              <a:t>College:		New Horizon College of Engineering</a:t>
            </a:r>
            <a:endParaRPr sz="1200" b="1" dirty="0">
              <a:latin typeface="Muli"/>
              <a:ea typeface="Muli"/>
              <a:cs typeface="Muli"/>
              <a:sym typeface="Muli"/>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6" name="Google Shape;61;p13">
            <a:extLst>
              <a:ext uri="{FF2B5EF4-FFF2-40B4-BE49-F238E27FC236}">
                <a16:creationId xmlns:a16="http://schemas.microsoft.com/office/drawing/2014/main" id="{19169B33-EB4A-454C-8C61-736AAE962223}"/>
              </a:ext>
            </a:extLst>
          </p:cNvPr>
          <p:cNvPicPr preferRelativeResize="0"/>
          <p:nvPr/>
        </p:nvPicPr>
        <p:blipFill>
          <a:blip r:embed="rId3">
            <a:alphaModFix/>
          </a:blip>
          <a:stretch>
            <a:fillRect/>
          </a:stretch>
        </p:blipFill>
        <p:spPr>
          <a:xfrm>
            <a:off x="6350794" y="1414462"/>
            <a:ext cx="2586038" cy="2600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23375" y="479231"/>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1.</a:t>
            </a:r>
            <a:br>
              <a:rPr lang="en-IN" dirty="0"/>
            </a:br>
            <a:r>
              <a:rPr lang="en-IN" dirty="0"/>
              <a:t>Objective Of Project</a:t>
            </a:r>
          </a:p>
        </p:txBody>
      </p:sp>
      <p:sp>
        <p:nvSpPr>
          <p:cNvPr id="104" name="Google Shape;104;p18"/>
          <p:cNvSpPr txBox="1">
            <a:spLocks noGrp="1"/>
          </p:cNvSpPr>
          <p:nvPr>
            <p:ph type="body" idx="1"/>
          </p:nvPr>
        </p:nvSpPr>
        <p:spPr>
          <a:xfrm>
            <a:off x="216219" y="1502569"/>
            <a:ext cx="8448734" cy="3161700"/>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n" sz="1200" dirty="0"/>
              <a:t>This  is a simple project made in c using L</a:t>
            </a:r>
            <a:r>
              <a:rPr lang="en-IN" sz="1200" dirty="0" err="1"/>
              <a:t>i</a:t>
            </a:r>
            <a:r>
              <a:rPr lang="en" sz="1200" dirty="0"/>
              <a:t>nkedlist.It’s </a:t>
            </a:r>
            <a:r>
              <a:rPr lang="en-US" sz="1200" dirty="0"/>
              <a:t>based on the concept of managing student’s record. This mini project contains limited features, but the essential one. This project is helpful for managing student information by adding, updating, removing, viewing and searching for details.</a:t>
            </a:r>
          </a:p>
          <a:p>
            <a:pPr>
              <a:buFont typeface="Wingdings" panose="05000000000000000000" pitchFamily="2" charset="2"/>
              <a:buChar char="§"/>
            </a:pPr>
            <a:r>
              <a:rPr lang="en-US" sz="1200" dirty="0"/>
              <a:t>Create student record – the user can create a student record attendance.</a:t>
            </a:r>
          </a:p>
          <a:p>
            <a:pPr>
              <a:buFont typeface="Wingdings" panose="05000000000000000000" pitchFamily="2" charset="2"/>
              <a:buChar char="§"/>
            </a:pPr>
            <a:r>
              <a:rPr lang="en-US" sz="1200" dirty="0"/>
              <a:t>Modify student record – the user can modify a student record information.</a:t>
            </a:r>
          </a:p>
          <a:p>
            <a:pPr>
              <a:buFont typeface="Wingdings" panose="05000000000000000000" pitchFamily="2" charset="2"/>
              <a:buChar char="§"/>
            </a:pPr>
            <a:r>
              <a:rPr lang="en-US" sz="1200" dirty="0"/>
              <a:t>Delete student record – the user can delete a student record information.</a:t>
            </a:r>
          </a:p>
          <a:p>
            <a:pPr>
              <a:buFont typeface="Wingdings" panose="05000000000000000000" pitchFamily="2" charset="2"/>
              <a:buChar char="§"/>
            </a:pPr>
            <a:r>
              <a:rPr lang="en-US" sz="1200" dirty="0"/>
              <a:t>Search student record – the user can search a student record information.</a:t>
            </a:r>
          </a:p>
          <a:p>
            <a:pPr>
              <a:buFont typeface="Wingdings" panose="05000000000000000000" pitchFamily="2" charset="2"/>
              <a:buChar char="§"/>
            </a:pPr>
            <a:r>
              <a:rPr lang="en-US" sz="1200" dirty="0"/>
              <a:t>Display student record – the user can display a student record information.</a:t>
            </a:r>
          </a:p>
          <a:p>
            <a:pPr>
              <a:buFont typeface="Wingdings" panose="05000000000000000000" pitchFamily="2" charset="2"/>
              <a:buChar char="§"/>
            </a:pPr>
            <a:r>
              <a:rPr lang="en-US" sz="1200" dirty="0"/>
              <a:t>Exit – For the exit, the user can also exit in the system.</a:t>
            </a:r>
          </a:p>
          <a:p>
            <a:pPr marL="76200" lvl="0" indent="0" algn="l" rtl="0">
              <a:spcBef>
                <a:spcPts val="600"/>
              </a:spcBef>
              <a:spcAft>
                <a:spcPts val="0"/>
              </a:spcAft>
              <a:buSzPts val="2400"/>
              <a:buNone/>
            </a:pPr>
            <a:endParaRPr lang="en" sz="1100" dirty="0"/>
          </a:p>
          <a:p>
            <a:pPr marL="76200" lvl="0" indent="0" algn="l" rtl="0">
              <a:spcBef>
                <a:spcPts val="600"/>
              </a:spcBef>
              <a:spcAft>
                <a:spcPts val="0"/>
              </a:spcAft>
              <a:buSzPts val="2400"/>
              <a:buNone/>
            </a:pPr>
            <a:endParaRPr lang="en" sz="1100" dirty="0"/>
          </a:p>
          <a:p>
            <a:pPr marL="76200" lvl="0" indent="0" algn="l" rtl="0">
              <a:spcBef>
                <a:spcPts val="600"/>
              </a:spcBef>
              <a:spcAft>
                <a:spcPts val="0"/>
              </a:spcAft>
              <a:buSzPts val="2400"/>
              <a:buNone/>
            </a:pPr>
            <a:endParaRPr lang="en" sz="11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5" name="Google Shape;96;p17">
            <a:extLst>
              <a:ext uri="{FF2B5EF4-FFF2-40B4-BE49-F238E27FC236}">
                <a16:creationId xmlns:a16="http://schemas.microsoft.com/office/drawing/2014/main" id="{A486941A-9068-4E57-80B4-08379E9EBC26}"/>
              </a:ext>
            </a:extLst>
          </p:cNvPr>
          <p:cNvPicPr preferRelativeResize="0"/>
          <p:nvPr/>
        </p:nvPicPr>
        <p:blipFill>
          <a:blip r:embed="rId3">
            <a:alphaModFix/>
          </a:blip>
          <a:stretch>
            <a:fillRect/>
          </a:stretch>
        </p:blipFill>
        <p:spPr>
          <a:xfrm>
            <a:off x="6261244" y="2503519"/>
            <a:ext cx="2219340" cy="1159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29" name="Google Shape;61;p13">
            <a:extLst>
              <a:ext uri="{FF2B5EF4-FFF2-40B4-BE49-F238E27FC236}">
                <a16:creationId xmlns:a16="http://schemas.microsoft.com/office/drawing/2014/main" id="{6A7F1590-B072-4B1C-8B34-05EACBD84FC6}"/>
              </a:ext>
            </a:extLst>
          </p:cNvPr>
          <p:cNvPicPr preferRelativeResize="0"/>
          <p:nvPr/>
        </p:nvPicPr>
        <p:blipFill>
          <a:blip r:embed="rId3">
            <a:alphaModFix/>
          </a:blip>
          <a:stretch>
            <a:fillRect/>
          </a:stretch>
        </p:blipFill>
        <p:spPr>
          <a:xfrm>
            <a:off x="4812044" y="1207293"/>
            <a:ext cx="2586038" cy="2600325"/>
          </a:xfrm>
          <a:prstGeom prst="rect">
            <a:avLst/>
          </a:prstGeom>
          <a:noFill/>
          <a:ln>
            <a:noFill/>
          </a:ln>
        </p:spPr>
      </p:pic>
      <p:sp>
        <p:nvSpPr>
          <p:cNvPr id="111" name="Google Shape;111;p19"/>
          <p:cNvSpPr txBox="1">
            <a:spLocks noGrp="1"/>
          </p:cNvSpPr>
          <p:nvPr>
            <p:ph type="ctrTitle" idx="4294967295"/>
          </p:nvPr>
        </p:nvSpPr>
        <p:spPr>
          <a:xfrm>
            <a:off x="243187" y="383241"/>
            <a:ext cx="3894138" cy="198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2.</a:t>
            </a:r>
            <a:br>
              <a:rPr lang="en" dirty="0"/>
            </a:br>
            <a:r>
              <a:rPr lang="en-IN" dirty="0"/>
              <a:t>Data Structure</a:t>
            </a:r>
            <a:endParaRPr lang="en" dirty="0"/>
          </a:p>
        </p:txBody>
      </p:sp>
      <p:sp>
        <p:nvSpPr>
          <p:cNvPr id="112" name="Google Shape;112;p19"/>
          <p:cNvSpPr txBox="1">
            <a:spLocks noGrp="1"/>
          </p:cNvSpPr>
          <p:nvPr>
            <p:ph type="subTitle" idx="4294967295"/>
          </p:nvPr>
        </p:nvSpPr>
        <p:spPr>
          <a:xfrm>
            <a:off x="243187" y="1668150"/>
            <a:ext cx="3332163" cy="120967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dirty="0"/>
              <a:t>In this Project ,LinkedList is used to manipulate all data operations.</a:t>
            </a:r>
          </a:p>
          <a:p>
            <a:pPr marL="0" lvl="0" indent="0" algn="l" rtl="0">
              <a:spcBef>
                <a:spcPts val="600"/>
              </a:spcBef>
              <a:spcAft>
                <a:spcPts val="0"/>
              </a:spcAft>
              <a:buNone/>
            </a:pPr>
            <a:r>
              <a:rPr lang="en-US" sz="1200" dirty="0"/>
              <a:t> Linked List is a sequence of links which contains items. Each link contains a connection to another link.</a:t>
            </a:r>
          </a:p>
          <a:p>
            <a:pPr marL="171450" indent="-171450"/>
            <a:endParaRPr lang="en-US" sz="1050" dirty="0">
              <a:latin typeface="Rubik"/>
            </a:endParaRPr>
          </a:p>
          <a:p>
            <a:pPr marL="171450" indent="-171450"/>
            <a:endParaRPr sz="12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3" name="Picture 2">
            <a:extLst>
              <a:ext uri="{FF2B5EF4-FFF2-40B4-BE49-F238E27FC236}">
                <a16:creationId xmlns:a16="http://schemas.microsoft.com/office/drawing/2014/main" id="{FCD24689-ACFF-4FA8-B848-32F516D67211}"/>
              </a:ext>
            </a:extLst>
          </p:cNvPr>
          <p:cNvPicPr>
            <a:picLocks noChangeAspect="1"/>
          </p:cNvPicPr>
          <p:nvPr/>
        </p:nvPicPr>
        <p:blipFill>
          <a:blip r:embed="rId4"/>
          <a:stretch>
            <a:fillRect/>
          </a:stretch>
        </p:blipFill>
        <p:spPr>
          <a:xfrm>
            <a:off x="140804" y="3058857"/>
            <a:ext cx="4365622" cy="793088"/>
          </a:xfrm>
          <a:prstGeom prst="rect">
            <a:avLst/>
          </a:prstGeom>
        </p:spPr>
      </p:pic>
      <p:sp>
        <p:nvSpPr>
          <p:cNvPr id="24" name="Google Shape;112;p19">
            <a:extLst>
              <a:ext uri="{FF2B5EF4-FFF2-40B4-BE49-F238E27FC236}">
                <a16:creationId xmlns:a16="http://schemas.microsoft.com/office/drawing/2014/main" id="{8D82A1CB-22C0-4F34-A25F-CC52E015DAF0}"/>
              </a:ext>
            </a:extLst>
          </p:cNvPr>
          <p:cNvSpPr txBox="1">
            <a:spLocks/>
          </p:cNvSpPr>
          <p:nvPr/>
        </p:nvSpPr>
        <p:spPr>
          <a:xfrm>
            <a:off x="4137325" y="1357787"/>
            <a:ext cx="3332700" cy="12092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171450" indent="-171450"/>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29" name="Google Shape;61;p13">
            <a:extLst>
              <a:ext uri="{FF2B5EF4-FFF2-40B4-BE49-F238E27FC236}">
                <a16:creationId xmlns:a16="http://schemas.microsoft.com/office/drawing/2014/main" id="{6A7F1590-B072-4B1C-8B34-05EACBD84FC6}"/>
              </a:ext>
            </a:extLst>
          </p:cNvPr>
          <p:cNvPicPr preferRelativeResize="0"/>
          <p:nvPr/>
        </p:nvPicPr>
        <p:blipFill>
          <a:blip r:embed="rId3">
            <a:alphaModFix/>
          </a:blip>
          <a:stretch>
            <a:fillRect/>
          </a:stretch>
        </p:blipFill>
        <p:spPr>
          <a:xfrm>
            <a:off x="4812044" y="1207293"/>
            <a:ext cx="2586038" cy="2600325"/>
          </a:xfrm>
          <a:prstGeom prst="rect">
            <a:avLst/>
          </a:prstGeom>
          <a:noFill/>
          <a:ln>
            <a:noFill/>
          </a:ln>
        </p:spPr>
      </p:pic>
      <p:sp>
        <p:nvSpPr>
          <p:cNvPr id="111" name="Google Shape;111;p19"/>
          <p:cNvSpPr txBox="1">
            <a:spLocks noGrp="1"/>
          </p:cNvSpPr>
          <p:nvPr>
            <p:ph type="ctrTitle" idx="4294967295"/>
          </p:nvPr>
        </p:nvSpPr>
        <p:spPr>
          <a:xfrm>
            <a:off x="243187" y="383241"/>
            <a:ext cx="3894138" cy="198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2.</a:t>
            </a:r>
            <a:br>
              <a:rPr lang="en" dirty="0"/>
            </a:br>
            <a:r>
              <a:rPr lang="en-IN" dirty="0"/>
              <a:t>Type of Data Stored</a:t>
            </a:r>
            <a:endParaRPr lang="en" dirty="0"/>
          </a:p>
        </p:txBody>
      </p:sp>
      <p:sp>
        <p:nvSpPr>
          <p:cNvPr id="112" name="Google Shape;112;p19"/>
          <p:cNvSpPr txBox="1">
            <a:spLocks noGrp="1"/>
          </p:cNvSpPr>
          <p:nvPr>
            <p:ph type="subTitle" idx="4294967295"/>
          </p:nvPr>
        </p:nvSpPr>
        <p:spPr>
          <a:xfrm>
            <a:off x="243187" y="2196788"/>
            <a:ext cx="3332163" cy="1209675"/>
          </a:xfrm>
          <a:prstGeom prst="rect">
            <a:avLst/>
          </a:prstGeom>
        </p:spPr>
        <p:txBody>
          <a:bodyPr spcFirstLastPara="1" wrap="square" lIns="0" tIns="0" rIns="0" bIns="0" anchor="t" anchorCtr="0">
            <a:noAutofit/>
          </a:bodyPr>
          <a:lstStyle/>
          <a:p>
            <a:pPr marL="171450" indent="-171450"/>
            <a:r>
              <a:rPr lang="en-US" sz="1200" dirty="0"/>
              <a:t>Integer Type data for Roll Number</a:t>
            </a:r>
          </a:p>
          <a:p>
            <a:pPr marL="171450" indent="-171450"/>
            <a:r>
              <a:rPr lang="en-US" sz="1200" dirty="0"/>
              <a:t>Float type data for Percentage</a:t>
            </a:r>
          </a:p>
          <a:p>
            <a:pPr marL="171450" indent="-171450"/>
            <a:r>
              <a:rPr lang="en-US" sz="1200" dirty="0"/>
              <a:t>Character type data for Name</a:t>
            </a:r>
          </a:p>
          <a:p>
            <a:pPr marL="171450" indent="-171450"/>
            <a:r>
              <a:rPr lang="en-US" sz="1200" dirty="0"/>
              <a:t>Character type data for Phone Number</a:t>
            </a:r>
          </a:p>
          <a:p>
            <a:pPr marL="171450" indent="-171450"/>
            <a:endParaRPr lang="en-US" sz="1200" dirty="0"/>
          </a:p>
          <a:p>
            <a:pPr marL="171450" indent="-171450"/>
            <a:endParaRPr sz="12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sp>
        <p:nvSpPr>
          <p:cNvPr id="24" name="Google Shape;112;p19">
            <a:extLst>
              <a:ext uri="{FF2B5EF4-FFF2-40B4-BE49-F238E27FC236}">
                <a16:creationId xmlns:a16="http://schemas.microsoft.com/office/drawing/2014/main" id="{8D82A1CB-22C0-4F34-A25F-CC52E015DAF0}"/>
              </a:ext>
            </a:extLst>
          </p:cNvPr>
          <p:cNvSpPr txBox="1">
            <a:spLocks/>
          </p:cNvSpPr>
          <p:nvPr/>
        </p:nvSpPr>
        <p:spPr>
          <a:xfrm>
            <a:off x="4137325" y="1357787"/>
            <a:ext cx="3332700" cy="12092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171450" indent="-171450"/>
            <a:endParaRPr lang="en-US" sz="1200" dirty="0"/>
          </a:p>
        </p:txBody>
      </p:sp>
    </p:spTree>
    <p:extLst>
      <p:ext uri="{BB962C8B-B14F-4D97-AF65-F5344CB8AC3E}">
        <p14:creationId xmlns:p14="http://schemas.microsoft.com/office/powerpoint/2010/main" val="237324163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342900" indent="-342900"/>
            <a:r>
              <a:rPr lang="en-IN" b="1" i="0" dirty="0">
                <a:effectLst/>
                <a:latin typeface="Rubik"/>
              </a:rPr>
              <a:t>Add Data ()</a:t>
            </a:r>
          </a:p>
          <a:p>
            <a:pPr marL="342900" indent="-342900"/>
            <a:r>
              <a:rPr lang="en-IN" b="1" i="0" dirty="0">
                <a:effectLst/>
                <a:latin typeface="Rubik"/>
              </a:rPr>
              <a:t>Search Data()</a:t>
            </a:r>
            <a:endParaRPr lang="en-IN" dirty="0">
              <a:latin typeface="Rubik"/>
            </a:endParaRPr>
          </a:p>
          <a:p>
            <a:pPr marL="342900" indent="-342900"/>
            <a:r>
              <a:rPr lang="en-IN" b="1" i="0" dirty="0">
                <a:effectLst/>
                <a:latin typeface="Rubik"/>
              </a:rPr>
              <a:t>Update Data()</a:t>
            </a:r>
            <a:endParaRPr lang="en-IN" dirty="0">
              <a:latin typeface="Rubik"/>
            </a:endParaRPr>
          </a:p>
          <a:p>
            <a:pPr marL="342900" indent="-342900"/>
            <a:r>
              <a:rPr lang="en-IN" b="1" i="0" dirty="0">
                <a:effectLst/>
                <a:latin typeface="Rubik"/>
              </a:rPr>
              <a:t>Delete Data()</a:t>
            </a:r>
            <a:endParaRPr lang="en-IN" dirty="0">
              <a:latin typeface="Rubik"/>
            </a:endParaRPr>
          </a:p>
          <a:p>
            <a:pPr marL="342900" indent="-342900"/>
            <a:r>
              <a:rPr lang="en-IN" b="1" i="0" dirty="0">
                <a:effectLst/>
                <a:latin typeface="Rubik"/>
              </a:rPr>
              <a:t>Display Data()</a:t>
            </a:r>
            <a:endParaRPr lang="en-IN" b="0" i="0" dirty="0">
              <a:effectLst/>
              <a:latin typeface="Rubik"/>
            </a:endParaRPr>
          </a:p>
          <a:p>
            <a:pPr marL="101600" indent="0">
              <a:buNone/>
            </a:pPr>
            <a:br>
              <a:rPr lang="en-IN" dirty="0"/>
            </a:br>
            <a:br>
              <a:rPr lang="en-IN" dirty="0"/>
            </a:br>
            <a:br>
              <a:rPr lang="en-IN" dirty="0"/>
            </a:br>
            <a:br>
              <a:rPr lang="en-IN" dirty="0"/>
            </a:br>
            <a:endParaRPr lang="en-IN" b="1" dirty="0">
              <a:latin typeface="Rubik"/>
            </a:endParaRPr>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4.</a:t>
            </a:r>
            <a:br>
              <a:rPr lang="en-IN" dirty="0"/>
            </a:br>
            <a:r>
              <a:rPr lang="en-IN" dirty="0"/>
              <a:t>Modules</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6" name="Group 15">
            <a:extLst>
              <a:ext uri="{FF2B5EF4-FFF2-40B4-BE49-F238E27FC236}">
                <a16:creationId xmlns:a16="http://schemas.microsoft.com/office/drawing/2014/main" id="{43D6BDA3-E875-4762-BC26-30192D931E55}"/>
              </a:ext>
            </a:extLst>
          </p:cNvPr>
          <p:cNvGrpSpPr/>
          <p:nvPr/>
        </p:nvGrpSpPr>
        <p:grpSpPr>
          <a:xfrm>
            <a:off x="6154564" y="2362560"/>
            <a:ext cx="2219340" cy="1353750"/>
            <a:chOff x="6154564" y="2278740"/>
            <a:chExt cx="2219340" cy="1353750"/>
          </a:xfrm>
        </p:grpSpPr>
        <p:pic>
          <p:nvPicPr>
            <p:cNvPr id="15" name="Google Shape;96;p17">
              <a:extLst>
                <a:ext uri="{FF2B5EF4-FFF2-40B4-BE49-F238E27FC236}">
                  <a16:creationId xmlns:a16="http://schemas.microsoft.com/office/drawing/2014/main" id="{A09BCA49-87E5-4218-BF13-55EA6718F728}"/>
                </a:ext>
              </a:extLst>
            </p:cNvPr>
            <p:cNvPicPr preferRelativeResize="0"/>
            <p:nvPr/>
          </p:nvPicPr>
          <p:blipFill>
            <a:blip r:embed="rId3">
              <a:alphaModFix/>
            </a:blip>
            <a:stretch>
              <a:fillRect/>
            </a:stretch>
          </p:blipFill>
          <p:spPr>
            <a:xfrm>
              <a:off x="6154564" y="2472690"/>
              <a:ext cx="2219340" cy="1159800"/>
            </a:xfrm>
            <a:prstGeom prst="rect">
              <a:avLst/>
            </a:prstGeom>
            <a:noFill/>
            <a:ln>
              <a:noFill/>
            </a:ln>
          </p:spPr>
        </p:pic>
        <p:pic>
          <p:nvPicPr>
            <p:cNvPr id="11" name="Picture 10">
              <a:extLst>
                <a:ext uri="{FF2B5EF4-FFF2-40B4-BE49-F238E27FC236}">
                  <a16:creationId xmlns:a16="http://schemas.microsoft.com/office/drawing/2014/main" id="{8B141429-9A1A-426F-9219-9A03EF51C8D7}"/>
                </a:ext>
              </a:extLst>
            </p:cNvPr>
            <p:cNvPicPr>
              <a:picLocks noChangeAspect="1"/>
            </p:cNvPicPr>
            <p:nvPr/>
          </p:nvPicPr>
          <p:blipFill>
            <a:blip r:embed="rId4"/>
            <a:stretch>
              <a:fillRect/>
            </a:stretch>
          </p:blipFill>
          <p:spPr>
            <a:xfrm flipH="1">
              <a:off x="6877309" y="2278740"/>
              <a:ext cx="773850" cy="773850"/>
            </a:xfrm>
            <a:prstGeom prst="rect">
              <a:avLst/>
            </a:prstGeom>
          </p:spPr>
        </p:pic>
        <p:pic>
          <p:nvPicPr>
            <p:cNvPr id="13" name="Picture 12">
              <a:extLst>
                <a:ext uri="{FF2B5EF4-FFF2-40B4-BE49-F238E27FC236}">
                  <a16:creationId xmlns:a16="http://schemas.microsoft.com/office/drawing/2014/main" id="{516D56E4-3293-4782-936B-45C380107D55}"/>
                </a:ext>
              </a:extLst>
            </p:cNvPr>
            <p:cNvPicPr>
              <a:picLocks noChangeAspect="1"/>
            </p:cNvPicPr>
            <p:nvPr/>
          </p:nvPicPr>
          <p:blipFill>
            <a:blip r:embed="rId5"/>
            <a:stretch>
              <a:fillRect/>
            </a:stretch>
          </p:blipFill>
          <p:spPr>
            <a:xfrm>
              <a:off x="6336050" y="2930100"/>
              <a:ext cx="685800" cy="6858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AE44-C21B-4A4D-AA9D-CEC732432EAC}"/>
              </a:ext>
            </a:extLst>
          </p:cNvPr>
          <p:cNvSpPr>
            <a:spLocks noGrp="1"/>
          </p:cNvSpPr>
          <p:nvPr>
            <p:ph type="title"/>
          </p:nvPr>
        </p:nvSpPr>
        <p:spPr/>
        <p:txBody>
          <a:bodyPr/>
          <a:lstStyle/>
          <a:p>
            <a:r>
              <a:rPr lang="en-US" dirty="0"/>
              <a:t>4A.</a:t>
            </a:r>
            <a:br>
              <a:rPr lang="en-US" dirty="0"/>
            </a:br>
            <a:r>
              <a:rPr lang="en-US" dirty="0"/>
              <a:t>Modules Details</a:t>
            </a:r>
            <a:endParaRPr lang="en-IN" dirty="0"/>
          </a:p>
        </p:txBody>
      </p:sp>
      <p:sp>
        <p:nvSpPr>
          <p:cNvPr id="3" name="Text Placeholder 2">
            <a:extLst>
              <a:ext uri="{FF2B5EF4-FFF2-40B4-BE49-F238E27FC236}">
                <a16:creationId xmlns:a16="http://schemas.microsoft.com/office/drawing/2014/main" id="{D2068634-F9CD-4AC4-A6EB-AC2A20F9AF1B}"/>
              </a:ext>
            </a:extLst>
          </p:cNvPr>
          <p:cNvSpPr>
            <a:spLocks noGrp="1"/>
          </p:cNvSpPr>
          <p:nvPr>
            <p:ph type="body" idx="1"/>
          </p:nvPr>
        </p:nvSpPr>
        <p:spPr/>
        <p:txBody>
          <a:bodyPr/>
          <a:lstStyle/>
          <a:p>
            <a:r>
              <a:rPr lang="en-IN" sz="1600" b="1" i="0" dirty="0">
                <a:effectLst/>
                <a:latin typeface="Rubik"/>
              </a:rPr>
              <a:t>Add Data ()</a:t>
            </a:r>
          </a:p>
          <a:p>
            <a:pPr marL="10160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 created a function Add Data(), which will add a new node to the linked list. This function accepts student details as an argument. Then it creates a new node with the student details passed to the function and then inserts the new node at the beginning of the linked list.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4" name="Text Placeholder 3">
            <a:extLst>
              <a:ext uri="{FF2B5EF4-FFF2-40B4-BE49-F238E27FC236}">
                <a16:creationId xmlns:a16="http://schemas.microsoft.com/office/drawing/2014/main" id="{26BD1508-F232-44F6-A3DC-DA161BC46867}"/>
              </a:ext>
            </a:extLst>
          </p:cNvPr>
          <p:cNvSpPr>
            <a:spLocks noGrp="1"/>
          </p:cNvSpPr>
          <p:nvPr>
            <p:ph type="body" idx="2"/>
          </p:nvPr>
        </p:nvSpPr>
        <p:spPr>
          <a:xfrm>
            <a:off x="3485506" y="1348740"/>
            <a:ext cx="2841000" cy="3155100"/>
          </a:xfrm>
        </p:spPr>
        <p:txBody>
          <a:bodyPr/>
          <a:lstStyle/>
          <a:p>
            <a:r>
              <a:rPr lang="en-IN" b="1" i="0" dirty="0">
                <a:effectLst/>
                <a:latin typeface="Rubik"/>
              </a:rPr>
              <a:t>Search Data()</a:t>
            </a:r>
            <a:endParaRPr lang="en-IN" dirty="0">
              <a:latin typeface="Rubik"/>
            </a:endParaRPr>
          </a:p>
          <a:p>
            <a:pPr marL="10160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search function searches the record based on the roll number. It receives one argument roll number. This function traverse through LinkedList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A066944-03B9-4C61-909D-969EDE360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3">
            <a:extLst>
              <a:ext uri="{FF2B5EF4-FFF2-40B4-BE49-F238E27FC236}">
                <a16:creationId xmlns:a16="http://schemas.microsoft.com/office/drawing/2014/main" id="{6925CB48-BF34-44C3-9F50-2480597A1AAF}"/>
              </a:ext>
            </a:extLst>
          </p:cNvPr>
          <p:cNvSpPr txBox="1">
            <a:spLocks/>
          </p:cNvSpPr>
          <p:nvPr/>
        </p:nvSpPr>
        <p:spPr>
          <a:xfrm>
            <a:off x="6390463" y="1352550"/>
            <a:ext cx="2841000"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r>
              <a:rPr lang="en-IN" sz="1600" b="1" i="0" dirty="0">
                <a:effectLst/>
                <a:latin typeface="Rubik"/>
              </a:rPr>
              <a:t>Update Data()</a:t>
            </a:r>
            <a:endParaRPr lang="en-IN" sz="1600" dirty="0">
              <a:latin typeface="Rubik"/>
            </a:endParaRPr>
          </a:p>
          <a:p>
            <a:pPr marL="0" lvl="0" indent="0">
              <a:lnSpc>
                <a:spcPct val="107000"/>
              </a:lnSpc>
              <a:spcAft>
                <a:spcPts val="800"/>
              </a:spcAft>
              <a:buNone/>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update function first searches for the node with the required roll number. If the node is found, the program asks the user to enter new updated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grpSp>
        <p:nvGrpSpPr>
          <p:cNvPr id="7" name="Google Shape;282;p29">
            <a:extLst>
              <a:ext uri="{FF2B5EF4-FFF2-40B4-BE49-F238E27FC236}">
                <a16:creationId xmlns:a16="http://schemas.microsoft.com/office/drawing/2014/main" id="{80BB4246-1D65-45FC-844A-853767A6B014}"/>
              </a:ext>
            </a:extLst>
          </p:cNvPr>
          <p:cNvGrpSpPr/>
          <p:nvPr/>
        </p:nvGrpSpPr>
        <p:grpSpPr>
          <a:xfrm>
            <a:off x="7278939" y="3440430"/>
            <a:ext cx="1354521" cy="1432051"/>
            <a:chOff x="2991269" y="1153325"/>
            <a:chExt cx="3514811" cy="3252003"/>
          </a:xfrm>
        </p:grpSpPr>
        <p:sp>
          <p:nvSpPr>
            <p:cNvPr id="8" name="Google Shape;283;p29">
              <a:extLst>
                <a:ext uri="{FF2B5EF4-FFF2-40B4-BE49-F238E27FC236}">
                  <a16:creationId xmlns:a16="http://schemas.microsoft.com/office/drawing/2014/main" id="{9620C4C5-FC09-422C-9966-AC8576FB7A0A}"/>
                </a:ext>
              </a:extLst>
            </p:cNvPr>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9" name="Google Shape;284;p29">
              <a:extLst>
                <a:ext uri="{FF2B5EF4-FFF2-40B4-BE49-F238E27FC236}">
                  <a16:creationId xmlns:a16="http://schemas.microsoft.com/office/drawing/2014/main" id="{4D269816-84FA-4B0C-8F03-120DA40D82A8}"/>
                </a:ext>
              </a:extLst>
            </p:cNvPr>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10" name="Google Shape;285;p29">
              <a:extLst>
                <a:ext uri="{FF2B5EF4-FFF2-40B4-BE49-F238E27FC236}">
                  <a16:creationId xmlns:a16="http://schemas.microsoft.com/office/drawing/2014/main" id="{F3E5CAB5-60CF-46E9-A827-C42C07A79756}"/>
                </a:ext>
              </a:extLst>
            </p:cNvPr>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11" name="Google Shape;286;p29">
              <a:extLst>
                <a:ext uri="{FF2B5EF4-FFF2-40B4-BE49-F238E27FC236}">
                  <a16:creationId xmlns:a16="http://schemas.microsoft.com/office/drawing/2014/main" id="{1114EBAB-3897-44E0-9643-B71878BA49BC}"/>
                </a:ext>
              </a:extLst>
            </p:cNvPr>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12" name="Google Shape;287;p29">
              <a:extLst>
                <a:ext uri="{FF2B5EF4-FFF2-40B4-BE49-F238E27FC236}">
                  <a16:creationId xmlns:a16="http://schemas.microsoft.com/office/drawing/2014/main" id="{2A841A25-EAE9-40A6-8858-983949AC20F7}"/>
                </a:ext>
              </a:extLst>
            </p:cNvPr>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13" name="Google Shape;288;p29">
              <a:extLst>
                <a:ext uri="{FF2B5EF4-FFF2-40B4-BE49-F238E27FC236}">
                  <a16:creationId xmlns:a16="http://schemas.microsoft.com/office/drawing/2014/main" id="{B4DB38D8-88C5-4A0A-B25B-C9B16B93AD9E}"/>
                </a:ext>
              </a:extLst>
            </p:cNvPr>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14" name="Google Shape;289;p29">
              <a:extLst>
                <a:ext uri="{FF2B5EF4-FFF2-40B4-BE49-F238E27FC236}">
                  <a16:creationId xmlns:a16="http://schemas.microsoft.com/office/drawing/2014/main" id="{D09A3EB4-A25E-4D00-8F80-6476076321AB}"/>
                </a:ext>
              </a:extLst>
            </p:cNvPr>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15" name="Google Shape;290;p29">
              <a:extLst>
                <a:ext uri="{FF2B5EF4-FFF2-40B4-BE49-F238E27FC236}">
                  <a16:creationId xmlns:a16="http://schemas.microsoft.com/office/drawing/2014/main" id="{451618EC-2384-4FB8-872F-4E4C537F235B}"/>
                </a:ext>
              </a:extLst>
            </p:cNvPr>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Tree>
    <p:extLst>
      <p:ext uri="{BB962C8B-B14F-4D97-AF65-F5344CB8AC3E}">
        <p14:creationId xmlns:p14="http://schemas.microsoft.com/office/powerpoint/2010/main" val="19098693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AE44-C21B-4A4D-AA9D-CEC732432EAC}"/>
              </a:ext>
            </a:extLst>
          </p:cNvPr>
          <p:cNvSpPr>
            <a:spLocks noGrp="1"/>
          </p:cNvSpPr>
          <p:nvPr>
            <p:ph type="title"/>
          </p:nvPr>
        </p:nvSpPr>
        <p:spPr/>
        <p:txBody>
          <a:bodyPr/>
          <a:lstStyle/>
          <a:p>
            <a:r>
              <a:rPr lang="en-US" dirty="0"/>
              <a:t>4B.</a:t>
            </a:r>
            <a:br>
              <a:rPr lang="en-US" dirty="0"/>
            </a:br>
            <a:r>
              <a:rPr lang="en-US" dirty="0"/>
              <a:t>Modules Details</a:t>
            </a:r>
            <a:endParaRPr lang="en-IN" dirty="0"/>
          </a:p>
        </p:txBody>
      </p:sp>
      <p:sp>
        <p:nvSpPr>
          <p:cNvPr id="3" name="Text Placeholder 2">
            <a:extLst>
              <a:ext uri="{FF2B5EF4-FFF2-40B4-BE49-F238E27FC236}">
                <a16:creationId xmlns:a16="http://schemas.microsoft.com/office/drawing/2014/main" id="{D2068634-F9CD-4AC4-A6EB-AC2A20F9AF1B}"/>
              </a:ext>
            </a:extLst>
          </p:cNvPr>
          <p:cNvSpPr>
            <a:spLocks noGrp="1"/>
          </p:cNvSpPr>
          <p:nvPr>
            <p:ph type="body" idx="1"/>
          </p:nvPr>
        </p:nvSpPr>
        <p:spPr/>
        <p:txBody>
          <a:bodyPr/>
          <a:lstStyle/>
          <a:p>
            <a:pPr marL="342900" indent="-342900"/>
            <a:r>
              <a:rPr lang="en-IN" sz="1400" b="1" i="0" dirty="0">
                <a:effectLst/>
                <a:latin typeface="Rubik"/>
              </a:rPr>
              <a:t>Delete Data()</a:t>
            </a:r>
            <a:endParaRPr lang="en-IN" sz="1400" dirty="0">
              <a:latin typeface="Rubik"/>
            </a:endParaRPr>
          </a:p>
          <a:p>
            <a:pPr marL="101600" indent="0">
              <a:buNone/>
            </a:pPr>
            <a:r>
              <a:rPr lang="en-IN" sz="1400" dirty="0"/>
              <a:t>Delete Data() function searches the record on the roll number.</a:t>
            </a:r>
          </a:p>
          <a:p>
            <a:pPr marL="10160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It receives one argument roll number. This function traverse through LinkedList. When it finds the node then it deletes it from LinkedList.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buNone/>
            </a:pPr>
            <a:endParaRPr lang="en-IN" sz="1400" dirty="0"/>
          </a:p>
        </p:txBody>
      </p:sp>
      <p:sp>
        <p:nvSpPr>
          <p:cNvPr id="4" name="Text Placeholder 3">
            <a:extLst>
              <a:ext uri="{FF2B5EF4-FFF2-40B4-BE49-F238E27FC236}">
                <a16:creationId xmlns:a16="http://schemas.microsoft.com/office/drawing/2014/main" id="{26BD1508-F232-44F6-A3DC-DA161BC46867}"/>
              </a:ext>
            </a:extLst>
          </p:cNvPr>
          <p:cNvSpPr>
            <a:spLocks noGrp="1"/>
          </p:cNvSpPr>
          <p:nvPr>
            <p:ph type="body" idx="2"/>
          </p:nvPr>
        </p:nvSpPr>
        <p:spPr>
          <a:xfrm>
            <a:off x="3485506" y="1348740"/>
            <a:ext cx="2841000" cy="3155100"/>
          </a:xfrm>
        </p:spPr>
        <p:txBody>
          <a:bodyPr/>
          <a:lstStyle/>
          <a:p>
            <a:r>
              <a:rPr lang="en-IN" b="1" i="0" dirty="0">
                <a:effectLst/>
                <a:latin typeface="Rubik"/>
              </a:rPr>
              <a:t>Display Data()</a:t>
            </a:r>
            <a:endParaRPr lang="en-IN" dirty="0">
              <a:latin typeface="Rubik"/>
            </a:endParaRPr>
          </a:p>
          <a:p>
            <a:pPr marL="1016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Display function traverse the linked list and print all the details of each node of the linked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A066944-03B9-4C61-909D-969EDE360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pSp>
        <p:nvGrpSpPr>
          <p:cNvPr id="7" name="Google Shape;282;p29">
            <a:extLst>
              <a:ext uri="{FF2B5EF4-FFF2-40B4-BE49-F238E27FC236}">
                <a16:creationId xmlns:a16="http://schemas.microsoft.com/office/drawing/2014/main" id="{6B26603E-7D08-4BF0-9D7B-35150C0A7E66}"/>
              </a:ext>
            </a:extLst>
          </p:cNvPr>
          <p:cNvGrpSpPr/>
          <p:nvPr/>
        </p:nvGrpSpPr>
        <p:grpSpPr>
          <a:xfrm>
            <a:off x="7035099" y="2091690"/>
            <a:ext cx="1354521" cy="1432051"/>
            <a:chOff x="2991269" y="1153325"/>
            <a:chExt cx="3514811" cy="3252003"/>
          </a:xfrm>
        </p:grpSpPr>
        <p:sp>
          <p:nvSpPr>
            <p:cNvPr id="8" name="Google Shape;283;p29">
              <a:extLst>
                <a:ext uri="{FF2B5EF4-FFF2-40B4-BE49-F238E27FC236}">
                  <a16:creationId xmlns:a16="http://schemas.microsoft.com/office/drawing/2014/main" id="{A29ADA76-FD3D-4F47-AD7B-66979BAF9149}"/>
                </a:ext>
              </a:extLst>
            </p:cNvPr>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9" name="Google Shape;284;p29">
              <a:extLst>
                <a:ext uri="{FF2B5EF4-FFF2-40B4-BE49-F238E27FC236}">
                  <a16:creationId xmlns:a16="http://schemas.microsoft.com/office/drawing/2014/main" id="{3FE82D2C-5887-49BB-AB7A-6DE11DCB740B}"/>
                </a:ext>
              </a:extLst>
            </p:cNvPr>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10" name="Google Shape;285;p29">
              <a:extLst>
                <a:ext uri="{FF2B5EF4-FFF2-40B4-BE49-F238E27FC236}">
                  <a16:creationId xmlns:a16="http://schemas.microsoft.com/office/drawing/2014/main" id="{25841084-B8D1-4BE1-9F1D-D0BA3F70AC62}"/>
                </a:ext>
              </a:extLst>
            </p:cNvPr>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11" name="Google Shape;286;p29">
              <a:extLst>
                <a:ext uri="{FF2B5EF4-FFF2-40B4-BE49-F238E27FC236}">
                  <a16:creationId xmlns:a16="http://schemas.microsoft.com/office/drawing/2014/main" id="{FED06887-AA3A-4E89-8285-3409A00238B5}"/>
                </a:ext>
              </a:extLst>
            </p:cNvPr>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12" name="Google Shape;287;p29">
              <a:extLst>
                <a:ext uri="{FF2B5EF4-FFF2-40B4-BE49-F238E27FC236}">
                  <a16:creationId xmlns:a16="http://schemas.microsoft.com/office/drawing/2014/main" id="{70250460-69FA-4F99-AA7B-096901774FB4}"/>
                </a:ext>
              </a:extLst>
            </p:cNvPr>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13" name="Google Shape;288;p29">
              <a:extLst>
                <a:ext uri="{FF2B5EF4-FFF2-40B4-BE49-F238E27FC236}">
                  <a16:creationId xmlns:a16="http://schemas.microsoft.com/office/drawing/2014/main" id="{BAABA066-6C82-40B1-A054-811B267E2676}"/>
                </a:ext>
              </a:extLst>
            </p:cNvPr>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14" name="Google Shape;289;p29">
              <a:extLst>
                <a:ext uri="{FF2B5EF4-FFF2-40B4-BE49-F238E27FC236}">
                  <a16:creationId xmlns:a16="http://schemas.microsoft.com/office/drawing/2014/main" id="{B8E32777-12B8-4351-87D2-3A1FF7C58F04}"/>
                </a:ext>
              </a:extLst>
            </p:cNvPr>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15" name="Google Shape;290;p29">
              <a:extLst>
                <a:ext uri="{FF2B5EF4-FFF2-40B4-BE49-F238E27FC236}">
                  <a16:creationId xmlns:a16="http://schemas.microsoft.com/office/drawing/2014/main" id="{692CDF5B-6A9E-4B16-9822-3647E39D50EF}"/>
                </a:ext>
              </a:extLst>
            </p:cNvPr>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Tree>
    <p:extLst>
      <p:ext uri="{BB962C8B-B14F-4D97-AF65-F5344CB8AC3E}">
        <p14:creationId xmlns:p14="http://schemas.microsoft.com/office/powerpoint/2010/main" val="19847775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AE44-C21B-4A4D-AA9D-CEC732432EAC}"/>
              </a:ext>
            </a:extLst>
          </p:cNvPr>
          <p:cNvSpPr>
            <a:spLocks noGrp="1"/>
          </p:cNvSpPr>
          <p:nvPr>
            <p:ph type="title"/>
          </p:nvPr>
        </p:nvSpPr>
        <p:spPr/>
        <p:txBody>
          <a:bodyPr/>
          <a:lstStyle/>
          <a:p>
            <a:r>
              <a:rPr lang="en-US" dirty="0"/>
              <a:t>5.</a:t>
            </a:r>
            <a:br>
              <a:rPr lang="en-US" dirty="0"/>
            </a:br>
            <a:r>
              <a:rPr lang="en-US" dirty="0"/>
              <a:t>Flow chart</a:t>
            </a:r>
            <a:endParaRPr lang="en-IN" dirty="0"/>
          </a:p>
        </p:txBody>
      </p:sp>
      <p:sp>
        <p:nvSpPr>
          <p:cNvPr id="5" name="Slide Number Placeholder 4">
            <a:extLst>
              <a:ext uri="{FF2B5EF4-FFF2-40B4-BE49-F238E27FC236}">
                <a16:creationId xmlns:a16="http://schemas.microsoft.com/office/drawing/2014/main" id="{5A066944-03B9-4C61-909D-969EDE360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8" name="Rectangle: Rounded Corners 7">
            <a:extLst>
              <a:ext uri="{FF2B5EF4-FFF2-40B4-BE49-F238E27FC236}">
                <a16:creationId xmlns:a16="http://schemas.microsoft.com/office/drawing/2014/main" id="{2BF5DD7E-3F10-4353-994A-6C413C207ABA}"/>
              </a:ext>
            </a:extLst>
          </p:cNvPr>
          <p:cNvSpPr/>
          <p:nvPr/>
        </p:nvSpPr>
        <p:spPr>
          <a:xfrm>
            <a:off x="3441628" y="121920"/>
            <a:ext cx="5504251" cy="4815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E239E45-09DE-4B88-ADDB-0BC7879653F8}"/>
              </a:ext>
            </a:extLst>
          </p:cNvPr>
          <p:cNvPicPr>
            <a:picLocks noChangeAspect="1"/>
          </p:cNvPicPr>
          <p:nvPr/>
        </p:nvPicPr>
        <p:blipFill>
          <a:blip r:embed="rId2"/>
          <a:stretch>
            <a:fillRect/>
          </a:stretch>
        </p:blipFill>
        <p:spPr>
          <a:xfrm>
            <a:off x="3915124" y="363729"/>
            <a:ext cx="4587503" cy="4340096"/>
          </a:xfrm>
          <a:prstGeom prst="rect">
            <a:avLst/>
          </a:prstGeom>
        </p:spPr>
      </p:pic>
      <p:grpSp>
        <p:nvGrpSpPr>
          <p:cNvPr id="10" name="Group 9">
            <a:extLst>
              <a:ext uri="{FF2B5EF4-FFF2-40B4-BE49-F238E27FC236}">
                <a16:creationId xmlns:a16="http://schemas.microsoft.com/office/drawing/2014/main" id="{43D6BDA3-E875-4762-BC26-30192D931E55}"/>
              </a:ext>
            </a:extLst>
          </p:cNvPr>
          <p:cNvGrpSpPr/>
          <p:nvPr/>
        </p:nvGrpSpPr>
        <p:grpSpPr>
          <a:xfrm>
            <a:off x="681030" y="2047275"/>
            <a:ext cx="2219340" cy="1353750"/>
            <a:chOff x="6154564" y="2278740"/>
            <a:chExt cx="2219340" cy="1353750"/>
          </a:xfrm>
        </p:grpSpPr>
        <p:pic>
          <p:nvPicPr>
            <p:cNvPr id="11" name="Google Shape;96;p17">
              <a:extLst>
                <a:ext uri="{FF2B5EF4-FFF2-40B4-BE49-F238E27FC236}">
                  <a16:creationId xmlns:a16="http://schemas.microsoft.com/office/drawing/2014/main" id="{A09BCA49-87E5-4218-BF13-55EA6718F728}"/>
                </a:ext>
              </a:extLst>
            </p:cNvPr>
            <p:cNvPicPr preferRelativeResize="0"/>
            <p:nvPr/>
          </p:nvPicPr>
          <p:blipFill>
            <a:blip r:embed="rId3">
              <a:alphaModFix/>
            </a:blip>
            <a:stretch>
              <a:fillRect/>
            </a:stretch>
          </p:blipFill>
          <p:spPr>
            <a:xfrm>
              <a:off x="6154564" y="2472690"/>
              <a:ext cx="2219340" cy="1159800"/>
            </a:xfrm>
            <a:prstGeom prst="rect">
              <a:avLst/>
            </a:prstGeom>
            <a:noFill/>
            <a:ln>
              <a:noFill/>
            </a:ln>
          </p:spPr>
        </p:pic>
        <p:pic>
          <p:nvPicPr>
            <p:cNvPr id="12" name="Picture 11">
              <a:extLst>
                <a:ext uri="{FF2B5EF4-FFF2-40B4-BE49-F238E27FC236}">
                  <a16:creationId xmlns:a16="http://schemas.microsoft.com/office/drawing/2014/main" id="{8B141429-9A1A-426F-9219-9A03EF51C8D7}"/>
                </a:ext>
              </a:extLst>
            </p:cNvPr>
            <p:cNvPicPr>
              <a:picLocks noChangeAspect="1"/>
            </p:cNvPicPr>
            <p:nvPr/>
          </p:nvPicPr>
          <p:blipFill>
            <a:blip r:embed="rId4"/>
            <a:stretch>
              <a:fillRect/>
            </a:stretch>
          </p:blipFill>
          <p:spPr>
            <a:xfrm flipH="1">
              <a:off x="6877309" y="2278740"/>
              <a:ext cx="773850" cy="773850"/>
            </a:xfrm>
            <a:prstGeom prst="rect">
              <a:avLst/>
            </a:prstGeom>
          </p:spPr>
        </p:pic>
        <p:pic>
          <p:nvPicPr>
            <p:cNvPr id="13" name="Picture 12">
              <a:extLst>
                <a:ext uri="{FF2B5EF4-FFF2-40B4-BE49-F238E27FC236}">
                  <a16:creationId xmlns:a16="http://schemas.microsoft.com/office/drawing/2014/main" id="{516D56E4-3293-4782-936B-45C380107D55}"/>
                </a:ext>
              </a:extLst>
            </p:cNvPr>
            <p:cNvPicPr>
              <a:picLocks noChangeAspect="1"/>
            </p:cNvPicPr>
            <p:nvPr/>
          </p:nvPicPr>
          <p:blipFill>
            <a:blip r:embed="rId5"/>
            <a:stretch>
              <a:fillRect/>
            </a:stretch>
          </p:blipFill>
          <p:spPr>
            <a:xfrm>
              <a:off x="6336050" y="2930100"/>
              <a:ext cx="685800" cy="685800"/>
            </a:xfrm>
            <a:prstGeom prst="rect">
              <a:avLst/>
            </a:prstGeom>
          </p:spPr>
        </p:pic>
      </p:grpSp>
    </p:spTree>
    <p:extLst>
      <p:ext uri="{BB962C8B-B14F-4D97-AF65-F5344CB8AC3E}">
        <p14:creationId xmlns:p14="http://schemas.microsoft.com/office/powerpoint/2010/main" val="32170408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2485</TotalTime>
  <Words>492</Words>
  <Application>Microsoft Office PowerPoint</Application>
  <PresentationFormat>On-screen Show (16:9)</PresentationFormat>
  <Paragraphs>59</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Lexend Deca</vt:lpstr>
      <vt:lpstr>Arial</vt:lpstr>
      <vt:lpstr>Muli</vt:lpstr>
      <vt:lpstr>Wingdings</vt:lpstr>
      <vt:lpstr>Rubik</vt:lpstr>
      <vt:lpstr>Aliena template</vt:lpstr>
      <vt:lpstr> STUDENT MANAGEMENT SYSTEM IN C  USING LINKEDLIST</vt:lpstr>
      <vt:lpstr>Hello!</vt:lpstr>
      <vt:lpstr>1. Objective Of Project</vt:lpstr>
      <vt:lpstr>2. Data Structure</vt:lpstr>
      <vt:lpstr>2. Type of Data Stored</vt:lpstr>
      <vt:lpstr>4. Modules</vt:lpstr>
      <vt:lpstr>4A. Modules Details</vt:lpstr>
      <vt:lpstr>4B. Modules Details</vt:lpstr>
      <vt:lpstr>5. Flow chart</vt:lpstr>
      <vt:lpstr>6. Algorithm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 IN C  USING LINKEDLIST</dc:title>
  <dc:creator>DELL</dc:creator>
  <cp:lastModifiedBy>Pavel Alam</cp:lastModifiedBy>
  <cp:revision>6</cp:revision>
  <dcterms:modified xsi:type="dcterms:W3CDTF">2021-12-04T12:29:03Z</dcterms:modified>
</cp:coreProperties>
</file>