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ora Medium"/>
      <p:regular r:id="rId32"/>
      <p:bold r:id="rId33"/>
      <p:italic r:id="rId34"/>
      <p:boldItalic r:id="rId35"/>
    </p:embeddedFont>
    <p:embeddedFont>
      <p:font typeface="Advent Pro SemiBold"/>
      <p:regular r:id="rId36"/>
      <p:bold r:id="rId37"/>
      <p:italic r:id="rId38"/>
      <p:boldItalic r:id="rId39"/>
    </p:embeddedFont>
    <p:embeddedFont>
      <p:font typeface="Fira Sans Extra Condensed Medium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  <p:embeddedFont>
      <p:font typeface="Lora"/>
      <p:regular r:id="rId46"/>
      <p:bold r:id="rId47"/>
      <p:italic r:id="rId48"/>
      <p:boldItalic r:id="rId49"/>
    </p:embeddedFont>
    <p:embeddedFont>
      <p:font typeface="Share Tech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7BEFD1-983E-4804-93B1-15F8AE55BE4D}">
  <a:tblStyle styleId="{597BEFD1-983E-4804-93B1-15F8AE55BE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regular.fntdata"/><Relationship Id="rId42" Type="http://schemas.openxmlformats.org/officeDocument/2006/relationships/font" Target="fonts/FiraSansExtraCondensedMedium-italic.fntdata"/><Relationship Id="rId41" Type="http://schemas.openxmlformats.org/officeDocument/2006/relationships/font" Target="fonts/FiraSansExtraCondensedMedium-bold.fntdata"/><Relationship Id="rId44" Type="http://schemas.openxmlformats.org/officeDocument/2006/relationships/font" Target="fonts/MavenPro-regular.fntdata"/><Relationship Id="rId43" Type="http://schemas.openxmlformats.org/officeDocument/2006/relationships/font" Target="fonts/FiraSansExtraCondensedMedium-boldItalic.fntdata"/><Relationship Id="rId46" Type="http://schemas.openxmlformats.org/officeDocument/2006/relationships/font" Target="fonts/Lora-regular.fntdata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ora-italic.fntdata"/><Relationship Id="rId47" Type="http://schemas.openxmlformats.org/officeDocument/2006/relationships/font" Target="fonts/Lora-bold.fntdata"/><Relationship Id="rId49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LoraMedium-bold.fntdata"/><Relationship Id="rId32" Type="http://schemas.openxmlformats.org/officeDocument/2006/relationships/font" Target="fonts/LoraMedium-regular.fntdata"/><Relationship Id="rId35" Type="http://schemas.openxmlformats.org/officeDocument/2006/relationships/font" Target="fonts/LoraMedium-boldItalic.fntdata"/><Relationship Id="rId34" Type="http://schemas.openxmlformats.org/officeDocument/2006/relationships/font" Target="fonts/LoraMedium-italic.fntdata"/><Relationship Id="rId37" Type="http://schemas.openxmlformats.org/officeDocument/2006/relationships/font" Target="fonts/AdventProSemiBold-bold.fntdata"/><Relationship Id="rId36" Type="http://schemas.openxmlformats.org/officeDocument/2006/relationships/font" Target="fonts/AdventProSemiBold-regular.fntdata"/><Relationship Id="rId39" Type="http://schemas.openxmlformats.org/officeDocument/2006/relationships/font" Target="fonts/AdventProSemiBold-boldItalic.fntdata"/><Relationship Id="rId38" Type="http://schemas.openxmlformats.org/officeDocument/2006/relationships/font" Target="fonts/AdventPro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ShareTec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742593c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742593c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742593c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c742593c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c742593c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c742593c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733b4df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733b4df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733b4df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733b4df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733b4df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733b4df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47" name="Google Shape;47;p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3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50" name="Google Shape;50;p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3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53" name="Google Shape;53;p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6" name="Google Shape;76;p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7" name="Google Shape;77;p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8" name="Google Shape;78;p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5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83" name="Google Shape;83;p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88" name="Google Shape;88;p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5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92" name="Google Shape;92;p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5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95" name="Google Shape;95;p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104" name="Google Shape;104;p6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ctrTitle"/>
          </p:nvPr>
        </p:nvSpPr>
        <p:spPr>
          <a:xfrm>
            <a:off x="1390780" y="1777776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/>
              <a:t>Bot-IoT Dataset </a:t>
            </a:r>
            <a:r>
              <a:rPr b="1" lang="en-US">
                <a:solidFill>
                  <a:schemeClr val="accent2"/>
                </a:solidFill>
              </a:rPr>
              <a:t>Graph Representation </a:t>
            </a:r>
            <a:r>
              <a:rPr b="1" lang="en-US"/>
              <a:t>using NetworkX</a:t>
            </a:r>
            <a:br>
              <a:rPr b="1" lang="en-US"/>
            </a:b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0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33" name="Google Shape;133;p10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0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136" name="Google Shape;136;p1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0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139" name="Google Shape;139;p1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0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0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45" name="Google Shape;145;p1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0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148" name="Google Shape;148;p10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Aliyev Abdulla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Taghizade Rahman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Shamsudinov Nail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Kuznetsov Pavel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75" y="1065388"/>
            <a:ext cx="4727700" cy="3384454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4" name="Google Shape;304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Correlation Matrix</a:t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5103628" y="2156211"/>
            <a:ext cx="542260" cy="1202808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5126" y="-24260"/>
            <a:ext cx="3728874" cy="128654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3941" y="1529189"/>
            <a:ext cx="2933426" cy="265507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ctrTitle"/>
          </p:nvPr>
        </p:nvSpPr>
        <p:spPr>
          <a:xfrm>
            <a:off x="465086" y="3683034"/>
            <a:ext cx="6038825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>
                <a:solidFill>
                  <a:schemeClr val="accent3"/>
                </a:solidFill>
              </a:rPr>
              <a:t>GRAPH</a:t>
            </a:r>
            <a:br>
              <a:rPr lang="en-US"/>
            </a:br>
            <a:r>
              <a:rPr lang="en-US"/>
              <a:t>VISUALIZATION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20"/>
          <p:cNvCxnSpPr>
            <a:stCxn id="31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ctrTitle"/>
          </p:nvPr>
        </p:nvSpPr>
        <p:spPr>
          <a:xfrm>
            <a:off x="5370786" y="1193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400"/>
              <a:t>The graph consists of 5 layers:</a:t>
            </a:r>
            <a:endParaRPr/>
          </a:p>
        </p:txBody>
      </p:sp>
      <p:sp>
        <p:nvSpPr>
          <p:cNvPr id="323" name="Google Shape;323;p21"/>
          <p:cNvSpPr txBox="1"/>
          <p:nvPr/>
        </p:nvSpPr>
        <p:spPr>
          <a:xfrm>
            <a:off x="5591508" y="697169"/>
            <a:ext cx="3027000" cy="21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Maven Pro"/>
                <a:ea typeface="Maven Pro"/>
                <a:cs typeface="Maven Pro"/>
                <a:sym typeface="Maven Pro"/>
              </a:rPr>
              <a:t>The attacked devices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A003E"/>
                </a:solidFill>
                <a:latin typeface="Maven Pro"/>
                <a:ea typeface="Maven Pro"/>
                <a:cs typeface="Maven Pro"/>
                <a:sym typeface="Maven Pro"/>
              </a:rPr>
              <a:t>The attacking Kali machines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29DFE"/>
                </a:solidFill>
                <a:latin typeface="Maven Pro"/>
                <a:ea typeface="Maven Pro"/>
                <a:cs typeface="Maven Pro"/>
                <a:sym typeface="Maven Pro"/>
              </a:rPr>
              <a:t>Ubuntu Tap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29DFE"/>
                </a:solidFill>
                <a:latin typeface="Maven Pro"/>
                <a:ea typeface="Maven Pro"/>
                <a:cs typeface="Maven Pro"/>
                <a:sym typeface="Maven Pro"/>
              </a:rPr>
              <a:t>Cloud IoT devices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9DF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A003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A003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5454874" y="782947"/>
            <a:ext cx="136500" cy="147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5454869" y="1077690"/>
            <a:ext cx="136500" cy="147000"/>
          </a:xfrm>
          <a:prstGeom prst="ellipse">
            <a:avLst/>
          </a:prstGeom>
          <a:solidFill>
            <a:srgbClr val="EA00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5454807" y="1605211"/>
            <a:ext cx="136500" cy="147000"/>
          </a:xfrm>
          <a:prstGeom prst="ellipse">
            <a:avLst/>
          </a:prstGeom>
          <a:solidFill>
            <a:srgbClr val="229D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08" y="-153153"/>
            <a:ext cx="5168900" cy="514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328" name="Google Shape;328;p21"/>
          <p:cNvPicPr preferRelativeResize="0"/>
          <p:nvPr/>
        </p:nvPicPr>
        <p:blipFill rotWithShape="1">
          <a:blip r:embed="rId4">
            <a:alphaModFix/>
          </a:blip>
          <a:srcRect b="0" l="28587" r="10692" t="35304"/>
          <a:stretch/>
        </p:blipFill>
        <p:spPr>
          <a:xfrm>
            <a:off x="4341400" y="2427450"/>
            <a:ext cx="4002000" cy="2716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ctrTitle"/>
          </p:nvPr>
        </p:nvSpPr>
        <p:spPr>
          <a:xfrm>
            <a:off x="86238" y="1328048"/>
            <a:ext cx="2722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1000"/>
              <a:t>First representation uses </a:t>
            </a:r>
            <a:r>
              <a:rPr lang="en-US" sz="1000">
                <a:solidFill>
                  <a:srgbClr val="D6496C"/>
                </a:solidFill>
              </a:rPr>
              <a:t>“IP</a:t>
            </a:r>
            <a:r>
              <a:rPr lang="en-US" sz="1000"/>
              <a:t>” as a node and an event as edges.</a:t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02" y="1775147"/>
            <a:ext cx="2533800" cy="1915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335" name="Google Shape;3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1348" y="1775147"/>
            <a:ext cx="2533800" cy="1915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336" name="Google Shape;3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194" y="1775147"/>
            <a:ext cx="2533800" cy="1915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37" name="Google Shape;337;p22"/>
          <p:cNvSpPr txBox="1"/>
          <p:nvPr/>
        </p:nvSpPr>
        <p:spPr>
          <a:xfrm>
            <a:off x="3277082" y="1328048"/>
            <a:ext cx="2722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Second representation uses </a:t>
            </a:r>
            <a:r>
              <a:rPr b="0" i="0" lang="en-US" sz="1000" u="none" cap="none" strike="noStrike">
                <a:solidFill>
                  <a:srgbClr val="D6496C"/>
                </a:solidFill>
                <a:latin typeface="Share Tech"/>
                <a:ea typeface="Share Tech"/>
                <a:cs typeface="Share Tech"/>
                <a:sym typeface="Share Tech"/>
              </a:rPr>
              <a:t>event (row</a:t>
            </a:r>
            <a:r>
              <a:rPr b="0" i="0" lang="en-US" sz="1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) as a node.</a:t>
            </a:r>
            <a:endParaRPr/>
          </a:p>
        </p:txBody>
      </p:sp>
      <p:sp>
        <p:nvSpPr>
          <p:cNvPr id="338" name="Google Shape;338;p22"/>
          <p:cNvSpPr txBox="1"/>
          <p:nvPr/>
        </p:nvSpPr>
        <p:spPr>
          <a:xfrm>
            <a:off x="6562194" y="1328048"/>
            <a:ext cx="2722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Third representation uses </a:t>
            </a:r>
            <a:r>
              <a:rPr b="0" i="0" lang="en-US" sz="1000" u="none" cap="none" strike="noStrike">
                <a:solidFill>
                  <a:srgbClr val="D6496C"/>
                </a:solidFill>
                <a:latin typeface="Share Tech"/>
                <a:ea typeface="Share Tech"/>
                <a:cs typeface="Share Tech"/>
                <a:sym typeface="Share Tech"/>
              </a:rPr>
              <a:t>any </a:t>
            </a:r>
            <a:r>
              <a:rPr b="0" i="0" lang="en-US" sz="1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attribute that you decide as a node.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3078" y="3690738"/>
            <a:ext cx="2307600" cy="289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340" name="Google Shape;34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99515" y="3692238"/>
            <a:ext cx="2420700" cy="289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341" name="Google Shape;34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6640" y="3670163"/>
            <a:ext cx="2307600" cy="3099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ctrTitle"/>
          </p:nvPr>
        </p:nvSpPr>
        <p:spPr>
          <a:xfrm>
            <a:off x="465086" y="3683034"/>
            <a:ext cx="6038825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>
                <a:solidFill>
                  <a:schemeClr val="accent1"/>
                </a:solidFill>
              </a:rPr>
              <a:t>PATH</a:t>
            </a:r>
            <a:r>
              <a:rPr lang="en-US"/>
              <a:t> FINDING</a:t>
            </a:r>
            <a:br>
              <a:rPr lang="en-US"/>
            </a:br>
            <a:r>
              <a:rPr lang="en-US"/>
              <a:t>ALGORITHM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3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D2F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23"/>
          <p:cNvCxnSpPr>
            <a:stCxn id="34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/>
        </p:nvSpPr>
        <p:spPr>
          <a:xfrm>
            <a:off x="665600" y="383677"/>
            <a:ext cx="78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The Breadth First Search Algorithm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357" name="Google Shape;3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41" y="2117100"/>
            <a:ext cx="5347632" cy="251913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0308" y="3954188"/>
            <a:ext cx="4457700" cy="5143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59" name="Google Shape;359;p24"/>
          <p:cNvSpPr txBox="1"/>
          <p:nvPr/>
        </p:nvSpPr>
        <p:spPr>
          <a:xfrm>
            <a:off x="795325" y="1137450"/>
            <a:ext cx="4764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Packet count as weights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49" y="428625"/>
            <a:ext cx="5271000" cy="42861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65" name="Google Shape;365;p25"/>
          <p:cNvSpPr txBox="1"/>
          <p:nvPr/>
        </p:nvSpPr>
        <p:spPr>
          <a:xfrm>
            <a:off x="567208" y="3107085"/>
            <a:ext cx="250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The Breadth First Search algorithm visualization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366" name="Google Shape;366;p25"/>
          <p:cNvPicPr preferRelativeResize="0"/>
          <p:nvPr/>
        </p:nvPicPr>
        <p:blipFill rotWithShape="1">
          <a:blip r:embed="rId4">
            <a:alphaModFix/>
          </a:blip>
          <a:srcRect b="7220" l="5243" r="29135" t="3961"/>
          <a:stretch/>
        </p:blipFill>
        <p:spPr>
          <a:xfrm>
            <a:off x="5565050" y="168075"/>
            <a:ext cx="3500776" cy="47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ctrTitle"/>
          </p:nvPr>
        </p:nvSpPr>
        <p:spPr>
          <a:xfrm>
            <a:off x="465086" y="2327934"/>
            <a:ext cx="6038825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>
                <a:solidFill>
                  <a:srgbClr val="FE608B"/>
                </a:solidFill>
              </a:rPr>
              <a:t>COLOR</a:t>
            </a:r>
            <a:br>
              <a:rPr lang="en-US">
                <a:solidFill>
                  <a:srgbClr val="FE608B"/>
                </a:solidFill>
              </a:rPr>
            </a:br>
            <a:r>
              <a:rPr lang="en-US"/>
              <a:t>REPRESENTATION</a:t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E60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E60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26"/>
          <p:cNvCxnSpPr>
            <a:stCxn id="37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/>
        </p:nvSpPr>
        <p:spPr>
          <a:xfrm>
            <a:off x="6236087" y="1694587"/>
            <a:ext cx="200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Protocol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Difference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25" y="735724"/>
            <a:ext cx="5265832" cy="3981288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ctrTitle"/>
          </p:nvPr>
        </p:nvSpPr>
        <p:spPr>
          <a:xfrm>
            <a:off x="465086" y="2327934"/>
            <a:ext cx="6038825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>
                <a:solidFill>
                  <a:srgbClr val="BFBFBF"/>
                </a:solidFill>
              </a:rPr>
              <a:t>NETWORK </a:t>
            </a:r>
            <a:br>
              <a:rPr lang="en-US">
                <a:solidFill>
                  <a:srgbClr val="BFBFBF"/>
                </a:solidFill>
              </a:rPr>
            </a:br>
            <a:r>
              <a:rPr lang="en-US"/>
              <a:t>ATRIBUTES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28"/>
          <p:cNvCxnSpPr>
            <a:stCxn id="38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00200" y="1679175"/>
            <a:ext cx="431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modules: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Pandas - data manipulation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Matplotlib - visualization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NetworkX - graph-based analysis</a:t>
            </a:r>
            <a:endParaRPr/>
          </a:p>
        </p:txBody>
      </p:sp>
      <p:sp>
        <p:nvSpPr>
          <p:cNvPr id="157" name="Google Shape;157;p11"/>
          <p:cNvSpPr txBox="1"/>
          <p:nvPr>
            <p:ph type="ctrTitle"/>
          </p:nvPr>
        </p:nvSpPr>
        <p:spPr>
          <a:xfrm>
            <a:off x="618824" y="527275"/>
            <a:ext cx="3154389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INTRODUCTION</a:t>
            </a:r>
            <a:endParaRPr sz="4000"/>
          </a:p>
        </p:txBody>
      </p:sp>
      <p:grpSp>
        <p:nvGrpSpPr>
          <p:cNvPr id="158" name="Google Shape;158;p11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159" name="Google Shape;159;p11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1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179" name="Google Shape;179;p11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1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185" name="Google Shape;185;p11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Degree connectivity</a:t>
            </a:r>
            <a:endParaRPr/>
          </a:p>
        </p:txBody>
      </p:sp>
      <p:pic>
        <p:nvPicPr>
          <p:cNvPr id="398" name="Google Shape;3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50" y="989475"/>
            <a:ext cx="4223355" cy="3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 txBox="1"/>
          <p:nvPr/>
        </p:nvSpPr>
        <p:spPr>
          <a:xfrm flipH="1" rot="10800000">
            <a:off x="618825" y="3915950"/>
            <a:ext cx="65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432775" y="1398025"/>
            <a:ext cx="6525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-U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Ubuntu Server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-U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Kali Linuxes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-U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Defending devices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-U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Cloud Services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Ubuntu 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Defending devices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Attacking devices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Cloud Services</a:t>
            </a:r>
            <a:endParaRPr/>
          </a:p>
        </p:txBody>
      </p:sp>
      <p:sp>
        <p:nvSpPr>
          <p:cNvPr id="406" name="Google Shape;406;p30"/>
          <p:cNvSpPr txBox="1"/>
          <p:nvPr>
            <p:ph type="ctrTitle"/>
          </p:nvPr>
        </p:nvSpPr>
        <p:spPr>
          <a:xfrm>
            <a:off x="618825" y="411675"/>
            <a:ext cx="410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Closeness Centrality</a:t>
            </a:r>
            <a:endParaRPr/>
          </a:p>
        </p:txBody>
      </p:sp>
      <p:pic>
        <p:nvPicPr>
          <p:cNvPr id="407" name="Google Shape;4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800" y="647138"/>
            <a:ext cx="4223355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Ubuntu 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Attacking Devices</a:t>
            </a:r>
            <a:endParaRPr/>
          </a:p>
        </p:txBody>
      </p:sp>
      <p:sp>
        <p:nvSpPr>
          <p:cNvPr id="413" name="Google Shape;413;p31"/>
          <p:cNvSpPr txBox="1"/>
          <p:nvPr>
            <p:ph type="ctrTitle"/>
          </p:nvPr>
        </p:nvSpPr>
        <p:spPr>
          <a:xfrm>
            <a:off x="618825" y="411675"/>
            <a:ext cx="419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Betweenness Centrality</a:t>
            </a:r>
            <a:endParaRPr/>
          </a:p>
        </p:txBody>
      </p:sp>
      <p:pic>
        <p:nvPicPr>
          <p:cNvPr id="414" name="Google Shape;4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050" y="799613"/>
            <a:ext cx="4223355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99" y="115301"/>
            <a:ext cx="2658953" cy="242340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20" name="Google Shape;4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2523" y="115300"/>
            <a:ext cx="2658954" cy="245644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21" name="Google Shape;42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8248" y="148340"/>
            <a:ext cx="2658953" cy="242340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22" name="Google Shape;422;p32"/>
          <p:cNvSpPr/>
          <p:nvPr/>
        </p:nvSpPr>
        <p:spPr>
          <a:xfrm>
            <a:off x="660868" y="2672747"/>
            <a:ext cx="8146802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861346" y="2781022"/>
            <a:ext cx="7788668" cy="19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Google Shape;424;p32"/>
          <p:cNvGraphicFramePr/>
          <p:nvPr/>
        </p:nvGraphicFramePr>
        <p:xfrm>
          <a:off x="1002983" y="2725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{597BEFD1-983E-4804-93B1-15F8AE55BE4D}</a:tableStyleId>
              </a:tblPr>
              <a:tblGrid>
                <a:gridCol w="2416650"/>
                <a:gridCol w="1696250"/>
                <a:gridCol w="3392500"/>
              </a:tblGrid>
              <a:tr h="70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NETWORK DENSITY</a:t>
                      </a:r>
                      <a:endParaRPr sz="1600" u="none" cap="none" strike="noStrike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0.10294117647058823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Network density is the ratio of the number of edges in the network to the number of possible edges in the network.</a:t>
                      </a:r>
                      <a:endParaRPr sz="1050" u="none" cap="none" strike="noStrik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NETWORK DIAMETER</a:t>
                      </a:r>
                      <a:endParaRPr sz="1600" u="none" cap="none" strike="noStrike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Network diameter is the longest shortest path between any two nodes in the network.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NETWORK AVERAGE PATH LENGTH</a:t>
                      </a:r>
                      <a:endParaRPr sz="1600" u="none" cap="none" strike="noStrike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1.7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Network average path length is the average shortest path length between any two nodes in the network</a:t>
                      </a: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.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Metrics Summary</a:t>
            </a:r>
            <a:endParaRPr/>
          </a:p>
        </p:txBody>
      </p:sp>
      <p:sp>
        <p:nvSpPr>
          <p:cNvPr id="430" name="Google Shape;430;p33"/>
          <p:cNvSpPr txBox="1"/>
          <p:nvPr>
            <p:ph idx="2" type="body"/>
          </p:nvPr>
        </p:nvSpPr>
        <p:spPr>
          <a:xfrm>
            <a:off x="4690125" y="2393361"/>
            <a:ext cx="3908700" cy="1007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The Ubuntu Server </a:t>
            </a:r>
            <a:r>
              <a:rPr lang="en-US">
                <a:solidFill>
                  <a:schemeClr val="accent2"/>
                </a:solidFill>
              </a:rPr>
              <a:t>(192.168.100.3)</a:t>
            </a:r>
            <a:r>
              <a:rPr lang="en-US"/>
              <a:t> has the highest degree connectivity, closeness centrality and betweenness centrality, as it is the most central node in the network.</a:t>
            </a: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75" y="1061912"/>
            <a:ext cx="3688036" cy="366991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cxnSp>
        <p:nvCxnSpPr>
          <p:cNvPr id="432" name="Google Shape;432;p33"/>
          <p:cNvCxnSpPr/>
          <p:nvPr/>
        </p:nvCxnSpPr>
        <p:spPr>
          <a:xfrm flipH="1" rot="10800000">
            <a:off x="2490952" y="2785160"/>
            <a:ext cx="2081100" cy="830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00CFCB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None/>
            </a:pPr>
            <a:r>
              <a:t/>
            </a:r>
            <a:endParaRPr/>
          </a:p>
        </p:txBody>
      </p:sp>
      <p:sp>
        <p:nvSpPr>
          <p:cNvPr id="438" name="Google Shape;438;p34"/>
          <p:cNvSpPr txBox="1"/>
          <p:nvPr>
            <p:ph type="ctrTitle"/>
          </p:nvPr>
        </p:nvSpPr>
        <p:spPr>
          <a:xfrm>
            <a:off x="5683143" y="934511"/>
            <a:ext cx="2981698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Other Representations</a:t>
            </a:r>
            <a:endParaRPr/>
          </a:p>
        </p:txBody>
      </p:sp>
      <p:sp>
        <p:nvSpPr>
          <p:cNvPr id="439" name="Google Shape;439;p34"/>
          <p:cNvSpPr txBox="1"/>
          <p:nvPr>
            <p:ph idx="2" type="body"/>
          </p:nvPr>
        </p:nvSpPr>
        <p:spPr>
          <a:xfrm>
            <a:off x="5683143" y="1653350"/>
            <a:ext cx="2596056" cy="2803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6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Spring Layout</a:t>
            </a:r>
            <a:endParaRPr sz="2300"/>
          </a:p>
        </p:txBody>
      </p:sp>
      <p:pic>
        <p:nvPicPr>
          <p:cNvPr id="440" name="Google Shape;4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74" y="268770"/>
            <a:ext cx="5330357" cy="452452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None/>
            </a:pPr>
            <a:r>
              <a:t/>
            </a:r>
            <a:endParaRPr/>
          </a:p>
        </p:txBody>
      </p:sp>
      <p:sp>
        <p:nvSpPr>
          <p:cNvPr id="446" name="Google Shape;446;p35"/>
          <p:cNvSpPr txBox="1"/>
          <p:nvPr>
            <p:ph type="ctrTitle"/>
          </p:nvPr>
        </p:nvSpPr>
        <p:spPr>
          <a:xfrm>
            <a:off x="5683143" y="934511"/>
            <a:ext cx="2981698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Graph Analysis</a:t>
            </a:r>
            <a:endParaRPr/>
          </a:p>
        </p:txBody>
      </p:sp>
      <p:sp>
        <p:nvSpPr>
          <p:cNvPr id="447" name="Google Shape;447;p35"/>
          <p:cNvSpPr txBox="1"/>
          <p:nvPr>
            <p:ph idx="2" type="body"/>
          </p:nvPr>
        </p:nvSpPr>
        <p:spPr>
          <a:xfrm>
            <a:off x="5683143" y="1653350"/>
            <a:ext cx="2596056" cy="2803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Layers: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W</a:t>
            </a:r>
            <a:r>
              <a:rPr lang="en-US" sz="1600">
                <a:solidFill>
                  <a:srgbClr val="FF0000"/>
                </a:solidFill>
              </a:rPr>
              <a:t>AN</a:t>
            </a:r>
            <a:r>
              <a:rPr lang="en-US" sz="1600"/>
              <a:t>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7030A0"/>
                </a:solidFill>
              </a:rPr>
              <a:t>L</a:t>
            </a:r>
            <a:r>
              <a:rPr lang="en-US" sz="1600">
                <a:solidFill>
                  <a:srgbClr val="7030A0"/>
                </a:solidFill>
              </a:rPr>
              <a:t>AN</a:t>
            </a:r>
            <a:endParaRPr/>
          </a:p>
        </p:txBody>
      </p:sp>
      <p:pic>
        <p:nvPicPr>
          <p:cNvPr id="448" name="Google Shape;4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18" y="431307"/>
            <a:ext cx="5412615" cy="428088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idx="13" type="ctrTitle"/>
          </p:nvPr>
        </p:nvSpPr>
        <p:spPr>
          <a:xfrm>
            <a:off x="4072321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chemeClr val="accent1"/>
                </a:solidFill>
              </a:rPr>
              <a:t>PATH</a:t>
            </a:r>
            <a:r>
              <a:rPr lang="en-US"/>
              <a:t> FINDING</a:t>
            </a:r>
            <a:br>
              <a:rPr lang="en-US"/>
            </a:br>
            <a:r>
              <a:rPr lang="en-US"/>
              <a:t>ALGORITHM</a:t>
            </a:r>
            <a:endParaRPr/>
          </a:p>
        </p:txBody>
      </p:sp>
      <p:sp>
        <p:nvSpPr>
          <p:cNvPr id="222" name="Google Shape;222;p12"/>
          <p:cNvSpPr txBox="1"/>
          <p:nvPr>
            <p:ph idx="4" type="ctrTitle"/>
          </p:nvPr>
        </p:nvSpPr>
        <p:spPr>
          <a:xfrm>
            <a:off x="2327907" y="3396795"/>
            <a:ext cx="1727746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chemeClr val="accent3"/>
                </a:solidFill>
              </a:rPr>
              <a:t>GRAPH</a:t>
            </a:r>
            <a:br>
              <a:rPr lang="en-US"/>
            </a:br>
            <a:r>
              <a:rPr lang="en-US"/>
              <a:t>VISUALIZATION</a:t>
            </a:r>
            <a:endParaRPr/>
          </a:p>
        </p:txBody>
      </p:sp>
      <p:sp>
        <p:nvSpPr>
          <p:cNvPr id="223" name="Google Shape;223;p12"/>
          <p:cNvSpPr txBox="1"/>
          <p:nvPr>
            <p:ph type="ctrTitle"/>
          </p:nvPr>
        </p:nvSpPr>
        <p:spPr>
          <a:xfrm>
            <a:off x="628098" y="3396795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chemeClr val="accent2"/>
                </a:solidFill>
              </a:rPr>
              <a:t>DATASET</a:t>
            </a:r>
            <a:br>
              <a:rPr lang="en-US"/>
            </a:br>
            <a:r>
              <a:rPr lang="en-US"/>
              <a:t>DESCRIPTION</a:t>
            </a:r>
            <a:endParaRPr/>
          </a:p>
        </p:txBody>
      </p:sp>
      <p:sp>
        <p:nvSpPr>
          <p:cNvPr id="224" name="Google Shape;224;p12"/>
          <p:cNvSpPr txBox="1"/>
          <p:nvPr>
            <p:ph idx="3" type="title"/>
          </p:nvPr>
        </p:nvSpPr>
        <p:spPr>
          <a:xfrm>
            <a:off x="628098" y="262489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25" name="Google Shape;225;p12"/>
          <p:cNvSpPr txBox="1"/>
          <p:nvPr>
            <p:ph idx="6" type="title"/>
          </p:nvPr>
        </p:nvSpPr>
        <p:spPr>
          <a:xfrm>
            <a:off x="2327900" y="264588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26" name="Google Shape;226;p12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27" name="Google Shape;227;p12"/>
          <p:cNvSpPr txBox="1"/>
          <p:nvPr>
            <p:ph idx="9" type="title"/>
          </p:nvPr>
        </p:nvSpPr>
        <p:spPr>
          <a:xfrm>
            <a:off x="4071729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628098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2327900" y="156274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4071729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2"/>
          <p:cNvCxnSpPr>
            <a:stCxn id="228" idx="1"/>
            <a:endCxn id="224" idx="1"/>
          </p:cNvCxnSpPr>
          <p:nvPr/>
        </p:nvCxnSpPr>
        <p:spPr>
          <a:xfrm>
            <a:off x="628098" y="1974800"/>
            <a:ext cx="600" cy="9390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2"/>
          <p:cNvCxnSpPr>
            <a:stCxn id="229" idx="1"/>
            <a:endCxn id="225" idx="1"/>
          </p:cNvCxnSpPr>
          <p:nvPr/>
        </p:nvCxnSpPr>
        <p:spPr>
          <a:xfrm>
            <a:off x="2327900" y="197479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2"/>
          <p:cNvCxnSpPr>
            <a:stCxn id="230" idx="1"/>
            <a:endCxn id="227" idx="1"/>
          </p:cNvCxnSpPr>
          <p:nvPr/>
        </p:nvCxnSpPr>
        <p:spPr>
          <a:xfrm>
            <a:off x="4071729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2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5829024" y="3396788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b="0" i="0" lang="en-US" sz="2000" u="none" cap="none" strike="noStrike">
                <a:solidFill>
                  <a:srgbClr val="FE608B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COLOR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REPRESENTATION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5829024" y="2624886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</a:pPr>
            <a:r>
              <a:rPr b="0" i="0" lang="en-US" sz="4800" u="none" cap="none" strike="noStrike">
                <a:solidFill>
                  <a:srgbClr val="FE608B"/>
                </a:solidFill>
                <a:latin typeface="Share Tech"/>
                <a:ea typeface="Share Tech"/>
                <a:cs typeface="Share Tech"/>
                <a:sym typeface="Share Tech"/>
              </a:rPr>
              <a:t>04</a:t>
            </a:r>
            <a:endParaRPr b="0" i="0" sz="4800" u="none" cap="none" strike="noStrike">
              <a:solidFill>
                <a:srgbClr val="FE608B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5829024" y="1562743"/>
            <a:ext cx="824100" cy="824100"/>
          </a:xfrm>
          <a:prstGeom prst="rect">
            <a:avLst/>
          </a:prstGeom>
          <a:solidFill>
            <a:srgbClr val="FE60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2"/>
          <p:cNvCxnSpPr>
            <a:stCxn id="238" idx="1"/>
            <a:endCxn id="237" idx="1"/>
          </p:cNvCxnSpPr>
          <p:nvPr/>
        </p:nvCxnSpPr>
        <p:spPr>
          <a:xfrm>
            <a:off x="5829024" y="1974793"/>
            <a:ext cx="600" cy="9390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2"/>
          <p:cNvSpPr txBox="1"/>
          <p:nvPr/>
        </p:nvSpPr>
        <p:spPr>
          <a:xfrm>
            <a:off x="7601292" y="3396788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b="0" i="0" lang="en-US" sz="2000" u="none" cap="none" strike="noStrike">
                <a:solidFill>
                  <a:srgbClr val="BFBFBF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NETWORK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en-US"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ATTRIBUTES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7601292" y="2624886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</a:pPr>
            <a:r>
              <a:rPr b="0" i="0" lang="en-US" sz="4800" u="none" cap="none" strike="noStrike">
                <a:solidFill>
                  <a:srgbClr val="BFBFBF"/>
                </a:solidFill>
                <a:latin typeface="Share Tech"/>
                <a:ea typeface="Share Tech"/>
                <a:cs typeface="Share Tech"/>
                <a:sym typeface="Share Tech"/>
              </a:rPr>
              <a:t>05</a:t>
            </a:r>
            <a:endParaRPr b="0" i="0" sz="4800" u="none" cap="none" strike="noStrike">
              <a:solidFill>
                <a:srgbClr val="BFBFB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7601292" y="1562743"/>
            <a:ext cx="824100" cy="824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2"/>
          <p:cNvCxnSpPr>
            <a:stCxn id="242" idx="1"/>
            <a:endCxn id="241" idx="1"/>
          </p:cNvCxnSpPr>
          <p:nvPr/>
        </p:nvCxnSpPr>
        <p:spPr>
          <a:xfrm>
            <a:off x="7601292" y="1974793"/>
            <a:ext cx="600" cy="9390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2"/>
          <p:cNvSpPr/>
          <p:nvPr/>
        </p:nvSpPr>
        <p:spPr>
          <a:xfrm>
            <a:off x="7666310" y="1636060"/>
            <a:ext cx="720711" cy="729709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twork"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756" y="1595463"/>
            <a:ext cx="742988" cy="742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" id="246" name="Google Shape;2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103" y="1674446"/>
            <a:ext cx="624090" cy="624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book" id="247" name="Google Shape;24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1999" y="1595463"/>
            <a:ext cx="782057" cy="782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ette" id="248" name="Google Shape;24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5135" y="1669260"/>
            <a:ext cx="670525" cy="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ctrTitle"/>
          </p:nvPr>
        </p:nvSpPr>
        <p:spPr>
          <a:xfrm>
            <a:off x="465086" y="3067116"/>
            <a:ext cx="6038825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>
                <a:solidFill>
                  <a:schemeClr val="accent2"/>
                </a:solidFill>
              </a:rPr>
              <a:t>DATASET</a:t>
            </a:r>
            <a:br>
              <a:rPr lang="en-US"/>
            </a:br>
            <a:r>
              <a:rPr lang="en-US"/>
              <a:t>DESCRIPTION</a:t>
            </a:r>
            <a:br>
              <a:rPr lang="en-US"/>
            </a:b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13"/>
          <p:cNvCxnSpPr>
            <a:stCxn id="25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5" y="181113"/>
            <a:ext cx="8107926" cy="4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idx="1" type="body"/>
          </p:nvPr>
        </p:nvSpPr>
        <p:spPr>
          <a:xfrm>
            <a:off x="597375" y="1063525"/>
            <a:ext cx="43908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 Medium"/>
                <a:ea typeface="Lora Medium"/>
                <a:cs typeface="Lora Medium"/>
                <a:sym typeface="Lora Medium"/>
              </a:rPr>
              <a:t>The Topology</a:t>
            </a:r>
            <a:endParaRPr sz="24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4 Kali machines (192.168.100.147-150)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Regular machines (192.168.100.5-7)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Ubuntu Tap (192.168.100.4)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Ubuntu Server (192.168.100.3)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69" name="Google Shape;269;p1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ora"/>
                <a:ea typeface="Lora"/>
                <a:cs typeface="Lora"/>
                <a:sym typeface="Lora"/>
              </a:rPr>
              <a:t>Network Structure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0" name="Google Shape;270;p15"/>
          <p:cNvSpPr txBox="1"/>
          <p:nvPr>
            <p:ph idx="2" type="body"/>
          </p:nvPr>
        </p:nvSpPr>
        <p:spPr>
          <a:xfrm>
            <a:off x="4640975" y="1115275"/>
            <a:ext cx="4692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 Medium"/>
                <a:ea typeface="Lora Medium"/>
                <a:cs typeface="Lora Medium"/>
                <a:sym typeface="Lora Medium"/>
              </a:rPr>
              <a:t>IoT Services (local and cloud)</a:t>
            </a:r>
            <a:endParaRPr sz="24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W</a:t>
            </a: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eather station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Smart fridge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Motion-activated light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Garage door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 Medium"/>
              <a:buChar char="●"/>
            </a:pPr>
            <a:r>
              <a:rPr lang="en-US" sz="2000">
                <a:latin typeface="Lora Medium"/>
                <a:ea typeface="Lora Medium"/>
                <a:cs typeface="Lora Medium"/>
                <a:sym typeface="Lora Medium"/>
              </a:rPr>
              <a:t>Smart thermostat.</a:t>
            </a:r>
            <a:endParaRPr sz="2000"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idx="1" type="body"/>
          </p:nvPr>
        </p:nvSpPr>
        <p:spPr>
          <a:xfrm>
            <a:off x="597375" y="1384725"/>
            <a:ext cx="39087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600"/>
              <a:t>72’000’000 total</a:t>
            </a:r>
            <a:endParaRPr sz="2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600"/>
              <a:t>1’000’000 per file</a:t>
            </a:r>
            <a:endParaRPr sz="2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600"/>
              <a:t>150’000 selected </a:t>
            </a:r>
            <a:endParaRPr sz="2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600"/>
              <a:t>300 for graphs</a:t>
            </a:r>
            <a:endParaRPr sz="2600"/>
          </a:p>
        </p:txBody>
      </p:sp>
      <p:sp>
        <p:nvSpPr>
          <p:cNvPr id="276" name="Google Shape;276;p1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Dataset Size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4386300" y="1576825"/>
            <a:ext cx="40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4107750" y="624325"/>
            <a:ext cx="9285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2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5346525" y="2185125"/>
            <a:ext cx="2609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requests</a:t>
            </a:r>
            <a:endParaRPr sz="2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Attack Categories</a:t>
            </a:r>
            <a:endParaRPr/>
          </a:p>
        </p:txBody>
      </p:sp>
      <p:pic>
        <p:nvPicPr>
          <p:cNvPr id="285" name="Google Shape;2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81" y="863449"/>
            <a:ext cx="5683800" cy="3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78308"/>
            <a:ext cx="4786313" cy="927891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287" name="Google Shape;28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6048" y="1078339"/>
            <a:ext cx="4597162" cy="304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2071" y="3794234"/>
            <a:ext cx="2422444" cy="134926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>
            <p:ph type="ctrTitle"/>
          </p:nvPr>
        </p:nvSpPr>
        <p:spPr>
          <a:xfrm>
            <a:off x="597548" y="1078225"/>
            <a:ext cx="4257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>
                <a:latin typeface="Lora Medium"/>
                <a:ea typeface="Lora Medium"/>
                <a:cs typeface="Lora Medium"/>
                <a:sym typeface="Lora Medium"/>
              </a:rPr>
              <a:t>Removing </a:t>
            </a:r>
            <a:r>
              <a:rPr lang="en-US" sz="2800">
                <a:solidFill>
                  <a:srgbClr val="90CBFE"/>
                </a:solidFill>
                <a:latin typeface="Lora Medium"/>
                <a:ea typeface="Lora Medium"/>
                <a:cs typeface="Lora Medium"/>
                <a:sym typeface="Lora Medium"/>
              </a:rPr>
              <a:t>Null</a:t>
            </a:r>
            <a:r>
              <a:rPr lang="en-US" sz="2800">
                <a:latin typeface="Lora Medium"/>
                <a:ea typeface="Lora Medium"/>
                <a:cs typeface="Lora Medium"/>
                <a:sym typeface="Lora Medium"/>
              </a:rPr>
              <a:t> values</a:t>
            </a:r>
            <a:endParaRPr sz="28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34" y="1634803"/>
            <a:ext cx="1476608" cy="203604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95" name="Google Shape;295;p18"/>
          <p:cNvSpPr/>
          <p:nvPr/>
        </p:nvSpPr>
        <p:spPr>
          <a:xfrm>
            <a:off x="2009883" y="2369544"/>
            <a:ext cx="638093" cy="40441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0097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85FF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5117" y="1540998"/>
            <a:ext cx="1424423" cy="212985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97" name="Google Shape;297;p18"/>
          <p:cNvSpPr txBox="1"/>
          <p:nvPr/>
        </p:nvSpPr>
        <p:spPr>
          <a:xfrm>
            <a:off x="4925847" y="1008025"/>
            <a:ext cx="452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Renaming the columns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98" name="Google Shape;2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4492" y="1564879"/>
            <a:ext cx="3607650" cy="223018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