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7" r:id="rId3"/>
    <p:sldId id="330" r:id="rId4"/>
    <p:sldId id="329" r:id="rId5"/>
    <p:sldId id="331" r:id="rId6"/>
    <p:sldId id="332" r:id="rId7"/>
    <p:sldId id="333" r:id="rId8"/>
    <p:sldId id="327" r:id="rId9"/>
    <p:sldId id="334" r:id="rId10"/>
    <p:sldId id="335" r:id="rId11"/>
    <p:sldId id="336" r:id="rId12"/>
    <p:sldId id="338" r:id="rId13"/>
    <p:sldId id="337" r:id="rId14"/>
    <p:sldId id="339" r:id="rId15"/>
    <p:sldId id="326" r:id="rId16"/>
    <p:sldId id="328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A32"/>
    <a:srgbClr val="F39C12"/>
    <a:srgbClr val="C0392B"/>
    <a:srgbClr val="34495E"/>
    <a:srgbClr val="1ABC9C"/>
    <a:srgbClr val="1A72C4"/>
    <a:srgbClr val="FFFFFF"/>
    <a:srgbClr val="9365B8"/>
    <a:srgbClr val="0F7792"/>
    <a:srgbClr val="127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584A5-D1DF-4246-AAE6-85CA7A8C0ECB}" v="1" dt="2018-10-05T21:11:5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7AE75C36-F08C-4268-811C-C398736BA63F}"/>
  </pc:docChgLst>
  <pc:docChgLst>
    <pc:chgData name="Никола Алексеев" userId="ba66283bcb01e904" providerId="LiveId" clId="{9FA99FA1-656E-4361-BD8C-5D97150E1C72}"/>
  </pc:docChgLst>
  <pc:docChgLst>
    <pc:chgData name="Никола Алексеев" userId="ba66283bcb01e904" providerId="LiveId" clId="{BDFA2405-0296-4264-9912-084F484E318F}"/>
  </pc:docChgLst>
  <pc:docChgLst>
    <pc:chgData name="Никола Алексеев" userId="ba66283bcb01e904" providerId="LiveId" clId="{2A33A846-0A88-4004-990B-250372F2D2F4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6.10.2018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u/s!AgTpAcs7KGa6-jASMCI_lr1gd0Vx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u/s!AgTpAcs7KGa6-i_HJgG9zE9yatr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techs/html#w3c_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5_new_element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new_elements.asp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66470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скрием контролите и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&lt;audio&gt;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фонова музика или при натискане на даден бутон, просто не трябва да добавяме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1345332"/>
            <a:ext cx="9144000" cy="136815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0" y="141713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38618-0ABD-472F-9F5D-43A899629CBE}"/>
              </a:ext>
            </a:extLst>
          </p:cNvPr>
          <p:cNvSpPr txBox="1"/>
          <p:nvPr/>
        </p:nvSpPr>
        <p:spPr>
          <a:xfrm>
            <a:off x="431540" y="3135173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случай, че имаме само един файл, който искаме да заредим, можем да използваме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src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вместо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source&gt;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51706-5AEB-4C05-97C4-5CD009F9A74E}"/>
              </a:ext>
            </a:extLst>
          </p:cNvPr>
          <p:cNvSpPr/>
          <p:nvPr/>
        </p:nvSpPr>
        <p:spPr>
          <a:xfrm>
            <a:off x="0" y="3815800"/>
            <a:ext cx="9144000" cy="625876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86D60-B2B7-43A9-8AFF-9D57241061D9}"/>
              </a:ext>
            </a:extLst>
          </p:cNvPr>
          <p:cNvSpPr txBox="1"/>
          <p:nvPr/>
        </p:nvSpPr>
        <p:spPr>
          <a:xfrm>
            <a:off x="0" y="388760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 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18439-8A54-42C6-8FDF-13FCD70DD9F3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8B2F8-C7D3-4DAF-BB00-B2C13EB08BC0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CECB8-AA91-4427-9BB9-9D2A270E84F5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24F398-2C9C-4B29-9C28-E806685D7C87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3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3A3308-D58D-4804-86D5-50F63D160214}"/>
              </a:ext>
            </a:extLst>
          </p:cNvPr>
          <p:cNvSpPr txBox="1"/>
          <p:nvPr/>
        </p:nvSpPr>
        <p:spPr>
          <a:xfrm>
            <a:off x="431540" y="3515164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Също така, можем да пуснем файлът да се върти безкрайно. Това става чрез атрибутът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701CC-051F-4F3C-BD55-5096BA9DD09D}"/>
              </a:ext>
            </a:extLst>
          </p:cNvPr>
          <p:cNvSpPr/>
          <p:nvPr/>
        </p:nvSpPr>
        <p:spPr>
          <a:xfrm>
            <a:off x="0" y="3959816"/>
            <a:ext cx="9144000" cy="625876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01775-6771-43B9-89A7-0315CEA3091A}"/>
              </a:ext>
            </a:extLst>
          </p:cNvPr>
          <p:cNvSpPr txBox="1"/>
          <p:nvPr/>
        </p:nvSpPr>
        <p:spPr>
          <a:xfrm>
            <a:off x="0" y="4031619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 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аудио файлът да бъде възпроизведен автоматично, можем да използваме атрибутът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autoplay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B8CCB-576F-4C3B-A308-3899C9038D0D}"/>
              </a:ext>
            </a:extLst>
          </p:cNvPr>
          <p:cNvSpPr/>
          <p:nvPr/>
        </p:nvSpPr>
        <p:spPr>
          <a:xfrm>
            <a:off x="0" y="1057300"/>
            <a:ext cx="9144000" cy="136815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0443-1243-4F12-9D7F-54732D42B36A}"/>
              </a:ext>
            </a:extLst>
          </p:cNvPr>
          <p:cNvSpPr txBox="1"/>
          <p:nvPr/>
        </p:nvSpPr>
        <p:spPr>
          <a:xfrm>
            <a:off x="0" y="112910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autoplay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source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audio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D616-3C88-4C51-80CF-0EF38167B12F}"/>
              </a:ext>
            </a:extLst>
          </p:cNvPr>
          <p:cNvSpPr txBox="1"/>
          <p:nvPr/>
        </p:nvSpPr>
        <p:spPr>
          <a:xfrm>
            <a:off x="431540" y="259755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Имайте в предвид, че различните браузъри третират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autoplay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различен начин. Пример: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safari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поддържа атрибута, поради нарушаване на специфични за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IOS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правила.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2C7090-E0A7-403D-B61A-1C6E10646550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9ACD5-3651-4B03-B08F-6D05E2AD8565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1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76603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заредим видео във нашия сайт трябва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&lt;video&gt;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Видео тагът поддържа следните формати: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mp4, WebM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633364"/>
            <a:ext cx="9144000" cy="231441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849183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controls&gt;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falcon9.mp4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video/mp4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video/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&gt;Your browser does not support the video element.&lt;/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57014B-74F3-43B9-80E2-C33117A2572E}"/>
              </a:ext>
            </a:extLst>
          </p:cNvPr>
          <p:cNvSpPr txBox="1"/>
          <p:nvPr/>
        </p:nvSpPr>
        <p:spPr>
          <a:xfrm>
            <a:off x="431540" y="406998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Атрибутите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controls, src, autoplay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работят по абсолютно същия начин, както при аудио тагът.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1618A-F9B7-481D-81A0-EB6025AA1A29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38731-1AB4-46C4-A813-E0BAB68D9BB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8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видео тагове, можем също да използваме и атрибутите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height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width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162859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248222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height=“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1D63E-6255-45D9-90EF-25FF921D551E}"/>
              </a:ext>
            </a:extLst>
          </p:cNvPr>
          <p:cNvSpPr txBox="1"/>
          <p:nvPr/>
        </p:nvSpPr>
        <p:spPr>
          <a:xfrm>
            <a:off x="431540" y="269870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допълнение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&lt;video&gt;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атрибут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poster,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който ще покаже статично изображение преди видеото да бъде стартирано.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2184F-C798-4614-BACD-94D59AFDC93A}"/>
              </a:ext>
            </a:extLst>
          </p:cNvPr>
          <p:cNvSpPr/>
          <p:nvPr/>
        </p:nvSpPr>
        <p:spPr>
          <a:xfrm>
            <a:off x="0" y="3376262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C6C31-4A98-4EF6-AC1A-F2EA7B92191B}"/>
              </a:ext>
            </a:extLst>
          </p:cNvPr>
          <p:cNvSpPr txBox="1"/>
          <p:nvPr/>
        </p:nvSpPr>
        <p:spPr>
          <a:xfrm>
            <a:off x="0" y="3461625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poster=“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/images/rocket.jpg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E525D7-5CDA-43AB-AD69-92BF31B0BF30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261ED-6146-4D02-9224-AAE472280A22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4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да се стартира видеото със спрян звук. Това става чрез атрибута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muted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8539026" y="39982"/>
            <a:ext cx="60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Видео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192B5-26A4-4B6A-B37C-CF35D07F661F}"/>
              </a:ext>
            </a:extLst>
          </p:cNvPr>
          <p:cNvSpPr/>
          <p:nvPr/>
        </p:nvSpPr>
        <p:spPr>
          <a:xfrm>
            <a:off x="0" y="1057300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FE38A-4064-476B-AAE7-7A07373626C4}"/>
              </a:ext>
            </a:extLst>
          </p:cNvPr>
          <p:cNvSpPr txBox="1"/>
          <p:nvPr/>
        </p:nvSpPr>
        <p:spPr>
          <a:xfrm>
            <a:off x="0" y="114266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1D63E-6255-45D9-90EF-25FF921D551E}"/>
              </a:ext>
            </a:extLst>
          </p:cNvPr>
          <p:cNvSpPr txBox="1"/>
          <p:nvPr/>
        </p:nvSpPr>
        <p:spPr>
          <a:xfrm>
            <a:off x="431540" y="2511809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Чрез атрибута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preload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посочим на браузъра дали да зареди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обвързана с видеото, дори и то да не бъде стартирано. В тези метаданни се включват: размери на видеото (височина и ширина), продължителност, големина на файла и други.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Освен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атрибута може да има стойност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none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C2184F-C798-4614-BACD-94D59AFDC93A}"/>
              </a:ext>
            </a:extLst>
          </p:cNvPr>
          <p:cNvSpPr/>
          <p:nvPr/>
        </p:nvSpPr>
        <p:spPr>
          <a:xfrm>
            <a:off x="0" y="3577580"/>
            <a:ext cx="9144000" cy="1296144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C6C31-4A98-4EF6-AC1A-F2EA7B92191B}"/>
              </a:ext>
            </a:extLst>
          </p:cNvPr>
          <p:cNvSpPr txBox="1"/>
          <p:nvPr/>
        </p:nvSpPr>
        <p:spPr>
          <a:xfrm>
            <a:off x="0" y="3662943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preload=“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metadata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video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86558-39F6-4779-A2DC-757496EBAFA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E0E93-DE32-4A9B-AF3B-A9F633BC24C9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0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7CE0272-618D-47C5-8D0B-E608A932D88B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7F35F-55CE-4064-BB94-6AEE06A7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1C4EAD-9C21-4A52-AAE1-FAE4A1AF5CD2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8CD4D-1A0A-462B-85A2-1AF9F4DAB511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08411B-B513-4630-81AE-DE996E78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142058"/>
            <a:ext cx="4428363" cy="360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F7020D-2F4A-46E9-9EAB-7DCB0A60B72E}"/>
              </a:ext>
            </a:extLst>
          </p:cNvPr>
          <p:cNvSpPr txBox="1"/>
          <p:nvPr/>
        </p:nvSpPr>
        <p:spPr>
          <a:xfrm>
            <a:off x="431540" y="61264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Направете една страница, която да изглежда по следния начин: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29F0C-7DD9-4CA2-A369-2412A37D55E0}"/>
              </a:ext>
            </a:extLst>
          </p:cNvPr>
          <p:cNvSpPr txBox="1"/>
          <p:nvPr/>
        </p:nvSpPr>
        <p:spPr>
          <a:xfrm>
            <a:off x="5076056" y="1561356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Видеото трябва да: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Започва автоматично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се върти безкрайно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няма бутони за управление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е без звук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фонова музика да се сложи файлът: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‘audio sample.mp3’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Работните файлове можете да си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изтеглите от тук.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2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115271" y="2258095"/>
            <a:ext cx="285206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Основи на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3325494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251520" y="1705372"/>
            <a:ext cx="85689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съкратено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“Search engine optimization”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разберем как работи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първо трябва да имаме по-ясна представа как работи една търсачка.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Един проблем е, че няма един универсален алгоритъм за търсене в интернет и всяка една от по-големите компании притежаващи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 различен набор от похвати, следи различни метрики и има различни приоритети.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следващата страница можете да видите примерен алгоритъм, обобщаващ основната логика на всяка една търсачка.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5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717D94-B980-477F-AD32-92543615DB40}"/>
              </a:ext>
            </a:extLst>
          </p:cNvPr>
          <p:cNvSpPr/>
          <p:nvPr/>
        </p:nvSpPr>
        <p:spPr>
          <a:xfrm>
            <a:off x="5436096" y="1489348"/>
            <a:ext cx="3384376" cy="720080"/>
          </a:xfrm>
          <a:prstGeom prst="round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dirty="0"/>
              <a:t>Търсене в индексираните страници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481236"/>
            <a:ext cx="8388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Примерна схема за работата на един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engine:</a:t>
            </a:r>
            <a:endParaRPr lang="bg-BG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78C1D-904E-4AC1-893C-057CAF75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56648"/>
            <a:ext cx="3168352" cy="434021"/>
          </a:xfrm>
          <a:prstGeom prst="rect">
            <a:avLst/>
          </a:prstGeom>
          <a:ln w="19050">
            <a:solidFill>
              <a:srgbClr val="FA5A32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C54000-D8A4-4024-BCEF-839D3DDDF1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07704" y="1690669"/>
            <a:ext cx="0" cy="50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C74C694-15E9-4EEE-9D42-F2AFD9E516F0}"/>
              </a:ext>
            </a:extLst>
          </p:cNvPr>
          <p:cNvGrpSpPr/>
          <p:nvPr/>
        </p:nvGrpSpPr>
        <p:grpSpPr>
          <a:xfrm>
            <a:off x="323528" y="2192752"/>
            <a:ext cx="3600398" cy="576064"/>
            <a:chOff x="1547664" y="1993404"/>
            <a:chExt cx="3600398" cy="5760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EC06C2-07DF-4AC8-A52E-93FC16152D1E}"/>
                </a:ext>
              </a:extLst>
            </p:cNvPr>
            <p:cNvSpPr/>
            <p:nvPr/>
          </p:nvSpPr>
          <p:spPr>
            <a:xfrm>
              <a:off x="1547664" y="1993404"/>
              <a:ext cx="3600398" cy="576064"/>
            </a:xfrm>
            <a:prstGeom prst="roundRect">
              <a:avLst/>
            </a:prstGeom>
            <a:solidFill>
              <a:srgbClr val="FA5A3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bg-BG" dirty="0"/>
                <a:t>Преобразуване на заявката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3FAC80-6D2F-401F-B81B-A6290FFE8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126" y="2137420"/>
              <a:ext cx="442609" cy="349716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4DE3E3-3899-4363-A72D-C159BF5B704C}"/>
              </a:ext>
            </a:extLst>
          </p:cNvPr>
          <p:cNvCxnSpPr>
            <a:cxnSpLocks/>
          </p:cNvCxnSpPr>
          <p:nvPr/>
        </p:nvCxnSpPr>
        <p:spPr>
          <a:xfrm>
            <a:off x="1907704" y="2768816"/>
            <a:ext cx="0" cy="50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A58D2D-6970-43B6-A80D-08AFEC8159D3}"/>
              </a:ext>
            </a:extLst>
          </p:cNvPr>
          <p:cNvSpPr/>
          <p:nvPr/>
        </p:nvSpPr>
        <p:spPr>
          <a:xfrm>
            <a:off x="323528" y="3262548"/>
            <a:ext cx="4320480" cy="1251136"/>
          </a:xfrm>
          <a:prstGeom prst="roundRect">
            <a:avLst/>
          </a:prstGeom>
          <a:solidFill>
            <a:srgbClr val="FA5A3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12325-43A1-488C-A30B-45DE9C4C8FA9}"/>
              </a:ext>
            </a:extLst>
          </p:cNvPr>
          <p:cNvSpPr txBox="1"/>
          <p:nvPr/>
        </p:nvSpPr>
        <p:spPr>
          <a:xfrm>
            <a:off x="520743" y="3327131"/>
            <a:ext cx="10823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Spacex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 ship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ECF30-EF3C-4C6F-AAF3-9EE0E526E6B9}"/>
              </a:ext>
            </a:extLst>
          </p:cNvPr>
          <p:cNvSpPr txBox="1"/>
          <p:nvPr/>
        </p:nvSpPr>
        <p:spPr>
          <a:xfrm>
            <a:off x="1763688" y="3344880"/>
            <a:ext cx="1285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Satellite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Falcon9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Falcon heavy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Elon Musk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4D03B-F380-4039-964B-D6C83ABEBA9C}"/>
              </a:ext>
            </a:extLst>
          </p:cNvPr>
          <p:cNvSpPr txBox="1"/>
          <p:nvPr/>
        </p:nvSpPr>
        <p:spPr>
          <a:xfrm>
            <a:off x="3203848" y="3327131"/>
            <a:ext cx="1409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Rocket Launch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Hispasat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Tesla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Spaceman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7AD4A0-57F8-4BBD-85F4-6DB39A69C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1618838"/>
            <a:ext cx="502570" cy="50257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16CFD6B-98AA-4F59-AAF2-8159CA594633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644008" y="1849388"/>
            <a:ext cx="792088" cy="20387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3164E2-1034-4786-B4EA-7D1377C3065D}"/>
              </a:ext>
            </a:extLst>
          </p:cNvPr>
          <p:cNvSpPr/>
          <p:nvPr/>
        </p:nvSpPr>
        <p:spPr>
          <a:xfrm>
            <a:off x="5436096" y="3001516"/>
            <a:ext cx="3384376" cy="720080"/>
          </a:xfrm>
          <a:prstGeom prst="round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Връщане на резултати, подредени по значимост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FCB1B6-F864-4828-AEF1-CD45263C63FF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7128284" y="22094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B458E-50A6-4C3F-BA48-E31B5FD78447}"/>
              </a:ext>
            </a:extLst>
          </p:cNvPr>
          <p:cNvSpPr txBox="1"/>
          <p:nvPr/>
        </p:nvSpPr>
        <p:spPr>
          <a:xfrm>
            <a:off x="431540" y="686802"/>
            <a:ext cx="8388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Две от основните части от предната диаграма са: индексиране и приоритизирането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Индексиране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даден сайт, е процес в който търсачката преминава през всички страници на даден и създава индекс с основните елементи и информация на страницата. По време на индексирането се взимат предвид множество фактори, като метаданни, структура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съдържание.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допринася за доброто индексиране на дадена страница: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Правилната употреба на семантичните тагове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Адекватна употреба на заглавия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 на всички изображения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пречи на индексирането: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бавно зареждане на страницата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Динамично генерирано съдържание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3th party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технологии, като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Adobe Flash, Java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SilverLight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CD4F4-6ABF-4EE5-8989-3A473A259E50}"/>
              </a:ext>
            </a:extLst>
          </p:cNvPr>
          <p:cNvSpPr/>
          <p:nvPr/>
        </p:nvSpPr>
        <p:spPr>
          <a:xfrm>
            <a:off x="683568" y="2414994"/>
            <a:ext cx="72008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04CB70-81AD-4F37-971C-AFF078022FB7}"/>
              </a:ext>
            </a:extLst>
          </p:cNvPr>
          <p:cNvSpPr/>
          <p:nvPr/>
        </p:nvSpPr>
        <p:spPr>
          <a:xfrm>
            <a:off x="683568" y="3711138"/>
            <a:ext cx="72008" cy="6432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055155" y="2258095"/>
            <a:ext cx="297228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Новости в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55691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1489348"/>
            <a:ext cx="83889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приемем, че вашия сайт е на 100% индексиран, следващата стъпка е откриването на приоритетът на вашия сайт или така наречения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Тук идва най-голямата разлика в различните търсачки, но независимо от това има набор от правила, които могат да бъдат спазени за да се постигне повишаване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-а на даден сайт.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Ключови думи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Метаданни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между страниците на самия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от други сайтове</a:t>
            </a:r>
          </a:p>
        </p:txBody>
      </p:sp>
    </p:spTree>
    <p:extLst>
      <p:ext uri="{BB962C8B-B14F-4D97-AF65-F5344CB8AC3E}">
        <p14:creationId xmlns:p14="http://schemas.microsoft.com/office/powerpoint/2010/main" val="235653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566959"/>
            <a:ext cx="8388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Метаданни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(metadata)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 от най-лесните неща, които може да се направи, е да се предостави адекватни заглавие и описание на страницата.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title&gt;		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Бъдете кратки, точни и ясни. Повечето търсачки показват не повече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 символа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 name=“description”&gt;	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Предоставя кратко описание на страницата. Също като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бъдете 			кратки в описанията си.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AA9F3-22B4-40B6-B20D-307E3ED41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0"/>
          <a:stretch/>
        </p:blipFill>
        <p:spPr>
          <a:xfrm>
            <a:off x="1475656" y="3701491"/>
            <a:ext cx="5991225" cy="1146400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F81080-C3D6-4BA9-BFCB-2F743AB8AB41}"/>
              </a:ext>
            </a:extLst>
          </p:cNvPr>
          <p:cNvCxnSpPr>
            <a:stCxn id="10" idx="1"/>
          </p:cNvCxnSpPr>
          <p:nvPr/>
        </p:nvCxnSpPr>
        <p:spPr>
          <a:xfrm rot="10800000" flipH="1" flipV="1">
            <a:off x="431540" y="2013508"/>
            <a:ext cx="1548172" cy="1636079"/>
          </a:xfrm>
          <a:prstGeom prst="bentConnector4">
            <a:avLst>
              <a:gd name="adj1" fmla="val -14766"/>
              <a:gd name="adj2" fmla="val 825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EE3D960-1142-4C4E-BF05-A2E5A096CB61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353730" y="3152765"/>
            <a:ext cx="1199734" cy="10441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40AFAE-320D-4C5A-8A8B-19A16E638897}"/>
              </a:ext>
            </a:extLst>
          </p:cNvPr>
          <p:cNvSpPr/>
          <p:nvPr/>
        </p:nvSpPr>
        <p:spPr>
          <a:xfrm>
            <a:off x="0" y="34144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694886"/>
            <a:ext cx="8388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Ключови думи (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words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говорим за ключови думи, става на въпрос за думи и изрази, които се срещат във съдържанието на вашата страница.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Никога не слагайте набор от думи, които са в страницата само за да постигнете по-добра оптимизация от търсачките. Старайте се цялото съдържание да стои естествено.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е възможно не използвайте множество синоними на ключовите си думи в съдържанието. По този начин ще помогнете на търсачката да обвърже вашата страница със дадените ключови думи.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Много внимавайте със начина на използване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типа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&lt;meta&gt;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9A84-4A70-419D-9CB8-0CB726C08FB5}"/>
              </a:ext>
            </a:extLst>
          </p:cNvPr>
          <p:cNvSpPr txBox="1"/>
          <p:nvPr/>
        </p:nvSpPr>
        <p:spPr>
          <a:xfrm>
            <a:off x="397042" y="355841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meta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name=“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keywords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content=“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Space, Star, Ship, Rocket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”/&gt;</a:t>
            </a:r>
            <a:endParaRPr lang="bg-BG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8B86A-7ADA-4EC5-AF14-BA614520027C}"/>
              </a:ext>
            </a:extLst>
          </p:cNvPr>
          <p:cNvSpPr txBox="1"/>
          <p:nvPr/>
        </p:nvSpPr>
        <p:spPr>
          <a:xfrm>
            <a:off x="431540" y="4206488"/>
            <a:ext cx="838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много други методи за повишаване на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rank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-а на дадена страница, прекомерното използване на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 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 посочен горе, може да доведе до обратен ефект.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3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694886"/>
            <a:ext cx="8388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Връзки вътре в сайта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вашия сайт има добре подредена структура, поставянето на връзки помежду различните страници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(навигация,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се броят)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тогава търсачките повишат вашето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credibility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B3C0A-EF00-4FBB-97B4-89E31603B4F0}"/>
              </a:ext>
            </a:extLst>
          </p:cNvPr>
          <p:cNvSpPr txBox="1"/>
          <p:nvPr/>
        </p:nvSpPr>
        <p:spPr>
          <a:xfrm>
            <a:off x="755576" y="444167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Правилно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FB536F-FC5D-4E26-9E18-106C1CEC4EF6}"/>
              </a:ext>
            </a:extLst>
          </p:cNvPr>
          <p:cNvSpPr txBox="1"/>
          <p:nvPr/>
        </p:nvSpPr>
        <p:spPr>
          <a:xfrm>
            <a:off x="3886833" y="444167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Грешно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0404D-C975-4931-B25B-157CCE92E32A}"/>
              </a:ext>
            </a:extLst>
          </p:cNvPr>
          <p:cNvSpPr/>
          <p:nvPr/>
        </p:nvSpPr>
        <p:spPr>
          <a:xfrm>
            <a:off x="467544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4450C-55B0-42D7-93C1-28E8D285E7EA}"/>
              </a:ext>
            </a:extLst>
          </p:cNvPr>
          <p:cNvSpPr/>
          <p:nvPr/>
        </p:nvSpPr>
        <p:spPr>
          <a:xfrm>
            <a:off x="467544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C8E59-8EB6-4C41-8E47-D8937D1DAAB0}"/>
              </a:ext>
            </a:extLst>
          </p:cNvPr>
          <p:cNvSpPr/>
          <p:nvPr/>
        </p:nvSpPr>
        <p:spPr>
          <a:xfrm>
            <a:off x="467544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14084-DAB0-4A03-A0A8-11A42915E78E}"/>
              </a:ext>
            </a:extLst>
          </p:cNvPr>
          <p:cNvSpPr/>
          <p:nvPr/>
        </p:nvSpPr>
        <p:spPr>
          <a:xfrm>
            <a:off x="1543512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0FC36-C6E1-4E7F-B98C-105C4763FECF}"/>
              </a:ext>
            </a:extLst>
          </p:cNvPr>
          <p:cNvSpPr/>
          <p:nvPr/>
        </p:nvSpPr>
        <p:spPr>
          <a:xfrm>
            <a:off x="156717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37392-DAC8-4976-BEC9-F4442C2B3C43}"/>
              </a:ext>
            </a:extLst>
          </p:cNvPr>
          <p:cNvSpPr/>
          <p:nvPr/>
        </p:nvSpPr>
        <p:spPr>
          <a:xfrm>
            <a:off x="1543512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AAAD16-5063-4E51-9127-8B6F61080393}"/>
              </a:ext>
            </a:extLst>
          </p:cNvPr>
          <p:cNvCxnSpPr>
            <a:stCxn id="3" idx="2"/>
            <a:endCxn id="18" idx="1"/>
          </p:cNvCxnSpPr>
          <p:nvPr/>
        </p:nvCxnSpPr>
        <p:spPr>
          <a:xfrm>
            <a:off x="791580" y="2425452"/>
            <a:ext cx="77559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D8B20-0CEA-4DCE-9A76-1DD9A9805FC4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>
            <a:off x="1867548" y="2425452"/>
            <a:ext cx="23660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526DD0-C4E6-43DF-8C18-617AB87ED579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H="1" flipV="1">
            <a:off x="791580" y="3310340"/>
            <a:ext cx="107596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F2A37A-BA18-4818-A02C-7309481E52C9}"/>
              </a:ext>
            </a:extLst>
          </p:cNvPr>
          <p:cNvCxnSpPr>
            <a:stCxn id="15" idx="0"/>
            <a:endCxn id="21" idx="1"/>
          </p:cNvCxnSpPr>
          <p:nvPr/>
        </p:nvCxnSpPr>
        <p:spPr>
          <a:xfrm flipV="1">
            <a:off x="791580" y="2209428"/>
            <a:ext cx="75193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5523C9-5D83-40C4-80D9-45E714B2A470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791580" y="3310340"/>
            <a:ext cx="109962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08C07D-6B7E-42C2-B48B-FA8A95F31A1B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115616" y="2209428"/>
            <a:ext cx="42789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F905A4-078F-467B-B335-8AB37FDE384D}"/>
              </a:ext>
            </a:extLst>
          </p:cNvPr>
          <p:cNvSpPr/>
          <p:nvPr/>
        </p:nvSpPr>
        <p:spPr>
          <a:xfrm>
            <a:off x="3472372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5574F2-EFEB-44BC-8369-B4BB0D05DE27}"/>
              </a:ext>
            </a:extLst>
          </p:cNvPr>
          <p:cNvSpPr/>
          <p:nvPr/>
        </p:nvSpPr>
        <p:spPr>
          <a:xfrm>
            <a:off x="347237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2F8D69-4EA2-4E58-A919-DC4589684FAF}"/>
              </a:ext>
            </a:extLst>
          </p:cNvPr>
          <p:cNvSpPr/>
          <p:nvPr/>
        </p:nvSpPr>
        <p:spPr>
          <a:xfrm>
            <a:off x="3472372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15CA1-CA37-4AA9-BB8F-E25B4692C805}"/>
              </a:ext>
            </a:extLst>
          </p:cNvPr>
          <p:cNvSpPr/>
          <p:nvPr/>
        </p:nvSpPr>
        <p:spPr>
          <a:xfrm>
            <a:off x="4548340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B17802-01B4-435F-A26D-B03D88626516}"/>
              </a:ext>
            </a:extLst>
          </p:cNvPr>
          <p:cNvSpPr/>
          <p:nvPr/>
        </p:nvSpPr>
        <p:spPr>
          <a:xfrm>
            <a:off x="4572000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2DAD48-2862-4B92-B826-FAB4D282AFC7}"/>
              </a:ext>
            </a:extLst>
          </p:cNvPr>
          <p:cNvSpPr/>
          <p:nvPr/>
        </p:nvSpPr>
        <p:spPr>
          <a:xfrm>
            <a:off x="4548340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5EB531-F1AD-4B2E-9A14-D2F442D10FF4}"/>
              </a:ext>
            </a:extLst>
          </p:cNvPr>
          <p:cNvSpPr/>
          <p:nvPr/>
        </p:nvSpPr>
        <p:spPr>
          <a:xfrm>
            <a:off x="6628380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8AE816-36C0-4A7D-85FB-F9C50FF27F90}"/>
              </a:ext>
            </a:extLst>
          </p:cNvPr>
          <p:cNvSpPr/>
          <p:nvPr/>
        </p:nvSpPr>
        <p:spPr>
          <a:xfrm>
            <a:off x="6628380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FDA412-96F0-462C-B158-36FE57995205}"/>
              </a:ext>
            </a:extLst>
          </p:cNvPr>
          <p:cNvSpPr/>
          <p:nvPr/>
        </p:nvSpPr>
        <p:spPr>
          <a:xfrm>
            <a:off x="6628380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308AAA-439D-4882-9687-D6D6836DAA73}"/>
              </a:ext>
            </a:extLst>
          </p:cNvPr>
          <p:cNvSpPr/>
          <p:nvPr/>
        </p:nvSpPr>
        <p:spPr>
          <a:xfrm>
            <a:off x="7718978" y="3748536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1FEEFD-52AF-4430-A514-DE455091B2CA}"/>
              </a:ext>
            </a:extLst>
          </p:cNvPr>
          <p:cNvSpPr/>
          <p:nvPr/>
        </p:nvSpPr>
        <p:spPr>
          <a:xfrm>
            <a:off x="7725722" y="2878292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9A87A0-3514-4B14-8241-4805A431BF78}"/>
              </a:ext>
            </a:extLst>
          </p:cNvPr>
          <p:cNvSpPr/>
          <p:nvPr/>
        </p:nvSpPr>
        <p:spPr>
          <a:xfrm>
            <a:off x="7704348" y="1993404"/>
            <a:ext cx="648072" cy="432048"/>
          </a:xfrm>
          <a:prstGeom prst="rect">
            <a:avLst/>
          </a:prstGeom>
          <a:solidFill>
            <a:srgbClr val="FA5A3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4F3668-8556-4DBE-8F49-D5148DF7FB5C}"/>
              </a:ext>
            </a:extLst>
          </p:cNvPr>
          <p:cNvCxnSpPr>
            <a:stCxn id="42" idx="2"/>
            <a:endCxn id="46" idx="1"/>
          </p:cNvCxnSpPr>
          <p:nvPr/>
        </p:nvCxnSpPr>
        <p:spPr>
          <a:xfrm>
            <a:off x="6952416" y="2425452"/>
            <a:ext cx="773306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749E02-6D86-4636-8BD4-5BF3F1017A7B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8028384" y="2425452"/>
            <a:ext cx="21374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20E255-7B46-49D1-9E5F-0CF607E7CF2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H="1" flipV="1">
            <a:off x="6952416" y="3310340"/>
            <a:ext cx="1090598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21AFCB-A13F-48BB-96E9-394213BE3350}"/>
              </a:ext>
            </a:extLst>
          </p:cNvPr>
          <p:cNvCxnSpPr>
            <a:stCxn id="43" idx="0"/>
            <a:endCxn id="47" idx="1"/>
          </p:cNvCxnSpPr>
          <p:nvPr/>
        </p:nvCxnSpPr>
        <p:spPr>
          <a:xfrm flipV="1">
            <a:off x="6952416" y="2209428"/>
            <a:ext cx="751932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25021-32B5-4E5C-98EE-B8A485D83BD9}"/>
              </a:ext>
            </a:extLst>
          </p:cNvPr>
          <p:cNvCxnSpPr>
            <a:stCxn id="44" idx="0"/>
            <a:endCxn id="46" idx="2"/>
          </p:cNvCxnSpPr>
          <p:nvPr/>
        </p:nvCxnSpPr>
        <p:spPr>
          <a:xfrm flipV="1">
            <a:off x="6952416" y="3310340"/>
            <a:ext cx="1097342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93705B-C916-4F3F-A47C-80AA55E71877}"/>
              </a:ext>
            </a:extLst>
          </p:cNvPr>
          <p:cNvCxnSpPr>
            <a:stCxn id="45" idx="1"/>
            <a:endCxn id="42" idx="3"/>
          </p:cNvCxnSpPr>
          <p:nvPr/>
        </p:nvCxnSpPr>
        <p:spPr>
          <a:xfrm flipH="1" flipV="1">
            <a:off x="7276452" y="2209428"/>
            <a:ext cx="44252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22F23C2-F32F-4AC8-AF48-65C41368F263}"/>
              </a:ext>
            </a:extLst>
          </p:cNvPr>
          <p:cNvSpPr txBox="1"/>
          <p:nvPr/>
        </p:nvSpPr>
        <p:spPr>
          <a:xfrm>
            <a:off x="7079872" y="4441676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Грешно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227CE1-8A18-4676-876F-9BD7312FF48B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6952416" y="3310340"/>
            <a:ext cx="0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F0F5FB-C7C9-4760-8C45-80DF130EDC31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6952416" y="2425452"/>
            <a:ext cx="0" cy="45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FB30A4-201B-4454-8DE9-870D7F3D9672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 flipH="1">
            <a:off x="8043014" y="3310340"/>
            <a:ext cx="6744" cy="43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EB2818-9B74-4D2B-8074-FD24FD75024A}"/>
              </a:ext>
            </a:extLst>
          </p:cNvPr>
          <p:cNvCxnSpPr>
            <a:stCxn id="42" idx="2"/>
            <a:endCxn id="45" idx="1"/>
          </p:cNvCxnSpPr>
          <p:nvPr/>
        </p:nvCxnSpPr>
        <p:spPr>
          <a:xfrm>
            <a:off x="6952416" y="2425452"/>
            <a:ext cx="766562" cy="153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4C4158-20E4-488B-A06B-EE785FF64152}"/>
              </a:ext>
            </a:extLst>
          </p:cNvPr>
          <p:cNvCxnSpPr>
            <a:stCxn id="47" idx="1"/>
            <a:endCxn id="42" idx="3"/>
          </p:cNvCxnSpPr>
          <p:nvPr/>
        </p:nvCxnSpPr>
        <p:spPr>
          <a:xfrm flipH="1">
            <a:off x="7276452" y="2209428"/>
            <a:ext cx="4278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A8857B-9B7F-4333-82A9-18C63A87A494}"/>
              </a:ext>
            </a:extLst>
          </p:cNvPr>
          <p:cNvCxnSpPr>
            <a:endCxn id="43" idx="3"/>
          </p:cNvCxnSpPr>
          <p:nvPr/>
        </p:nvCxnSpPr>
        <p:spPr>
          <a:xfrm flipH="1">
            <a:off x="7276452" y="2425452"/>
            <a:ext cx="722198" cy="668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68E9F9-C09F-43DE-9E82-866541C5974E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7276452" y="3094316"/>
            <a:ext cx="449270" cy="870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7E4A80-C883-43E7-8E7C-362CC75EA412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flipH="1">
            <a:off x="6952416" y="2425452"/>
            <a:ext cx="1075968" cy="132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211857-9C6D-4C55-9659-BCD7D6E5AFD3}"/>
              </a:ext>
            </a:extLst>
          </p:cNvPr>
          <p:cNvCxnSpPr>
            <a:stCxn id="45" idx="0"/>
            <a:endCxn id="43" idx="3"/>
          </p:cNvCxnSpPr>
          <p:nvPr/>
        </p:nvCxnSpPr>
        <p:spPr>
          <a:xfrm flipH="1" flipV="1">
            <a:off x="7276452" y="3094316"/>
            <a:ext cx="766562" cy="654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FACDF57-FE76-433D-8C5A-A7BDAFCCC9E3}"/>
              </a:ext>
            </a:extLst>
          </p:cNvPr>
          <p:cNvCxnSpPr>
            <a:stCxn id="47" idx="1"/>
          </p:cNvCxnSpPr>
          <p:nvPr/>
        </p:nvCxnSpPr>
        <p:spPr>
          <a:xfrm>
            <a:off x="7704348" y="2209428"/>
            <a:ext cx="28118" cy="1644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7CB1AF5-4D7C-489B-A521-728018909B1D}"/>
              </a:ext>
            </a:extLst>
          </p:cNvPr>
          <p:cNvCxnSpPr>
            <a:stCxn id="42" idx="1"/>
            <a:endCxn id="44" idx="1"/>
          </p:cNvCxnSpPr>
          <p:nvPr/>
        </p:nvCxnSpPr>
        <p:spPr>
          <a:xfrm rot="10800000" flipV="1">
            <a:off x="6628380" y="2209428"/>
            <a:ext cx="12700" cy="175513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411D772-2FB7-4E8F-9656-43E6BD00D930}"/>
              </a:ext>
            </a:extLst>
          </p:cNvPr>
          <p:cNvCxnSpPr>
            <a:stCxn id="47" idx="3"/>
            <a:endCxn id="45" idx="3"/>
          </p:cNvCxnSpPr>
          <p:nvPr/>
        </p:nvCxnSpPr>
        <p:spPr>
          <a:xfrm>
            <a:off x="8352420" y="2209428"/>
            <a:ext cx="14630" cy="1755132"/>
          </a:xfrm>
          <a:prstGeom prst="bentConnector3">
            <a:avLst>
              <a:gd name="adj1" fmla="val 16625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E754FBF-D280-45A5-972A-18EDB04BD3BA}"/>
              </a:ext>
            </a:extLst>
          </p:cNvPr>
          <p:cNvCxnSpPr>
            <a:stCxn id="42" idx="0"/>
            <a:endCxn id="43" idx="1"/>
          </p:cNvCxnSpPr>
          <p:nvPr/>
        </p:nvCxnSpPr>
        <p:spPr>
          <a:xfrm rot="16200000" flipH="1" flipV="1">
            <a:off x="6239942" y="2381842"/>
            <a:ext cx="1100912" cy="324036"/>
          </a:xfrm>
          <a:prstGeom prst="bentConnector4">
            <a:avLst>
              <a:gd name="adj1" fmla="val -20765"/>
              <a:gd name="adj2" fmla="val 13894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4DD7ED-B3C2-40E7-B51A-778762405AC5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7276452" y="2209428"/>
            <a:ext cx="427896" cy="1755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1B69315-97A0-499E-BB79-208BA7351688}"/>
              </a:ext>
            </a:extLst>
          </p:cNvPr>
          <p:cNvCxnSpPr>
            <a:stCxn id="46" idx="1"/>
            <a:endCxn id="42" idx="3"/>
          </p:cNvCxnSpPr>
          <p:nvPr/>
        </p:nvCxnSpPr>
        <p:spPr>
          <a:xfrm flipH="1" flipV="1">
            <a:off x="7276452" y="2209428"/>
            <a:ext cx="449270" cy="88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C4119D-75D8-4EE2-9E76-01FB989253DE}"/>
              </a:ext>
            </a:extLst>
          </p:cNvPr>
          <p:cNvCxnSpPr>
            <a:stCxn id="44" idx="3"/>
            <a:endCxn id="46" idx="2"/>
          </p:cNvCxnSpPr>
          <p:nvPr/>
        </p:nvCxnSpPr>
        <p:spPr>
          <a:xfrm flipV="1">
            <a:off x="7276452" y="3310340"/>
            <a:ext cx="773306" cy="654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681ADD-D79E-437A-8E1F-D22C6CC3FE3F}"/>
              </a:ext>
            </a:extLst>
          </p:cNvPr>
          <p:cNvSpPr/>
          <p:nvPr/>
        </p:nvSpPr>
        <p:spPr>
          <a:xfrm>
            <a:off x="7985734" y="0"/>
            <a:ext cx="115826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330BF-3645-478F-A224-5CD46C57CB5C}"/>
              </a:ext>
            </a:extLst>
          </p:cNvPr>
          <p:cNvSpPr txBox="1"/>
          <p:nvPr/>
        </p:nvSpPr>
        <p:spPr>
          <a:xfrm>
            <a:off x="7985734" y="39982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Основи на </a:t>
            </a:r>
            <a:r>
              <a:rPr lang="en-US" sz="1200" b="1" dirty="0">
                <a:solidFill>
                  <a:schemeClr val="bg1"/>
                </a:solidFill>
              </a:rPr>
              <a:t>SEO</a:t>
            </a:r>
            <a:endParaRPr lang="bg-BG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EC1C8-C9F3-4FDA-9D0B-2040E7EA996E}"/>
              </a:ext>
            </a:extLst>
          </p:cNvPr>
          <p:cNvSpPr txBox="1"/>
          <p:nvPr/>
        </p:nvSpPr>
        <p:spPr>
          <a:xfrm>
            <a:off x="431540" y="1201316"/>
            <a:ext cx="8388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Линкове от външни сайтове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Тук се борите, както за количество, така и за качество.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Колкото повече сайтове сочат към страници във вашия сайт, толкова по-добре за вашия ранг 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 обаче се получава, ако всички линкове водещи към вашия сайт са от малки или неизвестни сайтове (с други думи, сайтове със нисък ранг). 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всички линкове трябва да водят до една страница.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Причината е, че търсачките може да приоритизират една от вашите страни, но ако потребител потърси нещо обвързано със друго съдържание от вашия сайт, вие няма за излезете в резултатите на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дадения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engine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2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79CBAD-FF48-4FF4-B504-3EF4E4C0F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71A279-9C3C-4295-92AD-373B6FED4084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B52A95-04CA-44F6-9D1B-1B620BFA2BC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9A3C1-68E5-47B5-A4A7-B89E30D54960}"/>
              </a:ext>
            </a:extLst>
          </p:cNvPr>
          <p:cNvSpPr txBox="1"/>
          <p:nvPr/>
        </p:nvSpPr>
        <p:spPr>
          <a:xfrm>
            <a:off x="2906293" y="2211169"/>
            <a:ext cx="308610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Домашно задание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02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07F97B-24E9-4181-8D9E-E0C8DFC8D057}"/>
              </a:ext>
            </a:extLst>
          </p:cNvPr>
          <p:cNvSpPr/>
          <p:nvPr/>
        </p:nvSpPr>
        <p:spPr>
          <a:xfrm>
            <a:off x="0" y="-22820"/>
            <a:ext cx="3258108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2E3D1-D312-4D67-8AB8-E9C115C77C20}"/>
              </a:ext>
            </a:extLst>
          </p:cNvPr>
          <p:cNvSpPr txBox="1"/>
          <p:nvPr/>
        </p:nvSpPr>
        <p:spPr>
          <a:xfrm>
            <a:off x="89756" y="24634"/>
            <a:ext cx="3258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Домашно задание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E0272-618D-47C5-8D0B-E608A932D88B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97F35F-55CE-4064-BB94-6AEE06A7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1434B-AA34-4B51-A427-76AF88C24150}"/>
              </a:ext>
            </a:extLst>
          </p:cNvPr>
          <p:cNvSpPr txBox="1"/>
          <p:nvPr/>
        </p:nvSpPr>
        <p:spPr>
          <a:xfrm>
            <a:off x="481342" y="625252"/>
            <a:ext cx="573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/>
              <a:t>Създайте две страници, симулиращи тест с няколко възможни отговора.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69B79-9E7E-4BCA-8FB0-B1517FD38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2" y="1053689"/>
            <a:ext cx="3679068" cy="3387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9C2CE-8969-49D1-90EB-E26B49CD2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265" y="1053987"/>
            <a:ext cx="4327400" cy="3369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7C82B-103C-4BE7-BA34-06B5F402F56A}"/>
              </a:ext>
            </a:extLst>
          </p:cNvPr>
          <p:cNvSpPr txBox="1"/>
          <p:nvPr/>
        </p:nvSpPr>
        <p:spPr>
          <a:xfrm>
            <a:off x="481342" y="4562336"/>
            <a:ext cx="402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Работните файлове можете да си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изтеглите от тук.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0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67544" y="985292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непрекъснато развиващ се стандарт.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Първата версия е публикувана през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1993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покрива много малка част от функционалностите възможни днес.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всяка нова версия се добавят много нови тагове и се променя начина на работа на някой от старите.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Тъй като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технологиите се развиват изключително бързо, за да могат да не изостават от нуждите на индустрията,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W3C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публикуват множество ревизии на отделните версии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Вече е нормално да очакваме нова версия всяка година.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Последната голяма промяна в стандарта стана през 2014 с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момента в стандартизирането на различни функционалности се включват и големите производители на браузъри: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Apple, Google, Microsoft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Mozilla foundation. 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962650" y="0"/>
            <a:ext cx="1181350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962650" y="39982"/>
            <a:ext cx="1181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Какво е </a:t>
            </a:r>
            <a:r>
              <a:rPr lang="en-US" sz="1200" b="1" dirty="0">
                <a:solidFill>
                  <a:schemeClr val="bg1"/>
                </a:solidFill>
              </a:rPr>
              <a:t>HTML5</a:t>
            </a:r>
            <a:endParaRPr lang="bg-B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6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67544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Една от най-големите промени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добавянето на семантични тагове.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семантичен таг?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Семантичните тагове, добавят смисъл към структурата на нашата страница.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687446" y="39982"/>
            <a:ext cx="145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Семантични тагове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9B661-9A5F-4DA0-9C8A-5F5E3F7C7C2B}"/>
              </a:ext>
            </a:extLst>
          </p:cNvPr>
          <p:cNvSpPr txBox="1"/>
          <p:nvPr/>
        </p:nvSpPr>
        <p:spPr>
          <a:xfrm>
            <a:off x="461646" y="370359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печелим от добавянето на семантично тагове?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Улесняване на четенето на кода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accessibility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страницата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17945-2E9A-4535-81E4-F740F09F79BD}"/>
              </a:ext>
            </a:extLst>
          </p:cNvPr>
          <p:cNvSpPr/>
          <p:nvPr/>
        </p:nvSpPr>
        <p:spPr>
          <a:xfrm>
            <a:off x="0" y="2137420"/>
            <a:ext cx="9144000" cy="72008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548CA-561A-4B0B-B0F1-BE54D9914D90}"/>
              </a:ext>
            </a:extLst>
          </p:cNvPr>
          <p:cNvSpPr txBox="1"/>
          <p:nvPr/>
        </p:nvSpPr>
        <p:spPr>
          <a:xfrm>
            <a:off x="2411760" y="22629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article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article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76663-3037-4F84-9A6A-1DEE35CE9808}"/>
              </a:ext>
            </a:extLst>
          </p:cNvPr>
          <p:cNvSpPr txBox="1"/>
          <p:nvPr/>
        </p:nvSpPr>
        <p:spPr>
          <a:xfrm>
            <a:off x="461646" y="29830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общия случай, семантичните тагове не носят със себе си специфични стилове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функционалности. Също така нямат специални свойства като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&lt;button&gt;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&lt;input&gt; </a:t>
            </a:r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таговете</a:t>
            </a:r>
          </a:p>
        </p:txBody>
      </p:sp>
    </p:spTree>
    <p:extLst>
      <p:ext uri="{BB962C8B-B14F-4D97-AF65-F5344CB8AC3E}">
        <p14:creationId xmlns:p14="http://schemas.microsoft.com/office/powerpoint/2010/main" val="3062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494759"/>
            <a:ext cx="828092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Списък с често използвани семантични тагове: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article 	-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Обозначава самостоятелен сегмент от страницата, който трябва да може да 		съществува дори и ако бъде изваден извън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aside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Използва се за да се маркира информация, която допълва основното 			съдържание на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текст, изображение или анимация, които описват част от 			съдържанието в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частта на дадена страница или секция от страница.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Загражда основното съдържание на страницата.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Обединява всички бутони и линкове отговорни за навигирането в страницата 		или сайта.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dialog	-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Индикира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диалогови прозорци </a:t>
            </a: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(още наричани модални прозорци)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687446" y="39982"/>
            <a:ext cx="1456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Семантични тагове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51082-0FCA-430B-AE03-6133375A76F3}"/>
              </a:ext>
            </a:extLst>
          </p:cNvPr>
          <p:cNvSpPr txBox="1"/>
          <p:nvPr/>
        </p:nvSpPr>
        <p:spPr>
          <a:xfrm>
            <a:off x="431540" y="4680520"/>
            <a:ext cx="8280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Можете да намерите повече информация за тези тагове, както и доста други на този адрес: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w3schools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7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494759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добавят и много нови типове към списъка 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687446" y="0"/>
            <a:ext cx="145655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744257" y="39982"/>
            <a:ext cx="139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Нови </a:t>
            </a:r>
            <a:r>
              <a:rPr lang="en-US" sz="1200" b="1" dirty="0">
                <a:solidFill>
                  <a:schemeClr val="bg1"/>
                </a:solidFill>
              </a:rPr>
              <a:t>input </a:t>
            </a:r>
            <a:r>
              <a:rPr lang="bg-BG" sz="1200" b="1" dirty="0">
                <a:solidFill>
                  <a:schemeClr val="bg1"/>
                </a:solidFill>
              </a:rPr>
              <a:t>типове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29C3-C245-49BA-A3E8-97F14FE244A3}"/>
              </a:ext>
            </a:extLst>
          </p:cNvPr>
          <p:cNvSpPr/>
          <p:nvPr/>
        </p:nvSpPr>
        <p:spPr>
          <a:xfrm>
            <a:off x="0" y="10573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D1976-A550-42F2-A317-697B880C0ECE}"/>
              </a:ext>
            </a:extLst>
          </p:cNvPr>
          <p:cNvSpPr/>
          <p:nvPr/>
        </p:nvSpPr>
        <p:spPr>
          <a:xfrm>
            <a:off x="611560" y="1202476"/>
            <a:ext cx="23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9F1F31-2757-4007-A3A9-17D5EC213CA3}"/>
              </a:ext>
            </a:extLst>
          </p:cNvPr>
          <p:cNvSpPr/>
          <p:nvPr/>
        </p:nvSpPr>
        <p:spPr>
          <a:xfrm>
            <a:off x="0" y="19574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F4F5E-760F-4EF9-BA8B-EC0C7D966137}"/>
              </a:ext>
            </a:extLst>
          </p:cNvPr>
          <p:cNvSpPr/>
          <p:nvPr/>
        </p:nvSpPr>
        <p:spPr>
          <a:xfrm>
            <a:off x="0" y="28575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FB55B-3F96-494B-B285-83B5FF59FD93}"/>
              </a:ext>
            </a:extLst>
          </p:cNvPr>
          <p:cNvSpPr/>
          <p:nvPr/>
        </p:nvSpPr>
        <p:spPr>
          <a:xfrm>
            <a:off x="0" y="3757600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AFBAE-F949-40A7-ACC1-6DEEF03A303B}"/>
              </a:ext>
            </a:extLst>
          </p:cNvPr>
          <p:cNvSpPr/>
          <p:nvPr/>
        </p:nvSpPr>
        <p:spPr>
          <a:xfrm>
            <a:off x="611560" y="2096770"/>
            <a:ext cx="2289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r>
              <a:rPr lang="en-US" b="1" dirty="0">
                <a:solidFill>
                  <a:srgbClr val="0070C0"/>
                </a:solidFill>
              </a:rPr>
              <a:t>“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BDC947-436A-4ACB-922A-EF437B647E0C}"/>
              </a:ext>
            </a:extLst>
          </p:cNvPr>
          <p:cNvSpPr/>
          <p:nvPr/>
        </p:nvSpPr>
        <p:spPr>
          <a:xfrm>
            <a:off x="611560" y="2996870"/>
            <a:ext cx="240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range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7B8EDE-20CD-4E65-A4A4-C6261F77B32F}"/>
              </a:ext>
            </a:extLst>
          </p:cNvPr>
          <p:cNvSpPr/>
          <p:nvPr/>
        </p:nvSpPr>
        <p:spPr>
          <a:xfrm>
            <a:off x="611560" y="3896970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input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b="1" dirty="0">
                <a:solidFill>
                  <a:srgbClr val="0070C0"/>
                </a:solidFill>
              </a:rPr>
              <a:t>=“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time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CB98A-F30C-49C8-88E6-F8304C95CC45}"/>
              </a:ext>
            </a:extLst>
          </p:cNvPr>
          <p:cNvSpPr txBox="1"/>
          <p:nvPr/>
        </p:nvSpPr>
        <p:spPr>
          <a:xfrm>
            <a:off x="431540" y="4680520"/>
            <a:ext cx="8460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Можете да намерите повече информация за тези типове, както и доста други на този адрес: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w3schools</a:t>
            </a:r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(секцията </a:t>
            </a:r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“new input types”</a:t>
            </a:r>
            <a:r>
              <a:rPr lang="bg-BG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90E42-56FF-415E-BB9C-839CE1E9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23" y="1181207"/>
            <a:ext cx="600075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71D72-CE97-4B65-8F84-117E19A75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36" y="2095655"/>
            <a:ext cx="15430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AAAC16-ADBD-4133-BCE1-56F86B734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376" y="3014346"/>
            <a:ext cx="1390650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1565D-6EF2-4636-9956-CF7107F9E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588" y="3856727"/>
            <a:ext cx="1038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1009011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 да излезе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аудио и видео в браузъра можеше да се възпроизвежда само чрез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third-party plugins,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Adobe Flash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въвеждането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HTML5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добавят два нови тага: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новости в </a:t>
            </a:r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7956376" y="0"/>
            <a:ext cx="1187624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7983618" y="39982"/>
            <a:ext cx="11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 и видео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5950C-BA77-4586-A91F-D6D3BFF510E3}"/>
              </a:ext>
            </a:extLst>
          </p:cNvPr>
          <p:cNvSpPr/>
          <p:nvPr/>
        </p:nvSpPr>
        <p:spPr>
          <a:xfrm>
            <a:off x="0" y="2486773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381BE-5DB3-49C8-81FF-58B334D41FC6}"/>
              </a:ext>
            </a:extLst>
          </p:cNvPr>
          <p:cNvSpPr txBox="1"/>
          <p:nvPr/>
        </p:nvSpPr>
        <p:spPr>
          <a:xfrm>
            <a:off x="2411760" y="257997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3559816"/>
            <a:ext cx="9144000" cy="648072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2411760" y="365301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…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b="1" dirty="0">
                <a:solidFill>
                  <a:srgbClr val="0070C0"/>
                </a:solidFill>
              </a:rPr>
              <a:t>video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63" y="301633"/>
            <a:ext cx="4049761" cy="48096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B2A779-9434-4E8D-AB57-02E0F42E7D1D}"/>
              </a:ext>
            </a:extLst>
          </p:cNvPr>
          <p:cNvSpPr/>
          <p:nvPr/>
        </p:nvSpPr>
        <p:spPr>
          <a:xfrm>
            <a:off x="0" y="-22820"/>
            <a:ext cx="1835696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4A134E-5482-48C2-9C21-C7A17D95B224}"/>
              </a:ext>
            </a:extLst>
          </p:cNvPr>
          <p:cNvSpPr txBox="1"/>
          <p:nvPr/>
        </p:nvSpPr>
        <p:spPr>
          <a:xfrm>
            <a:off x="89756" y="24634"/>
            <a:ext cx="1745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079200" y="2258095"/>
            <a:ext cx="292419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Аудио и видео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6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74E9D-1CDC-40F9-9119-51384437C4A2}"/>
              </a:ext>
            </a:extLst>
          </p:cNvPr>
          <p:cNvSpPr txBox="1"/>
          <p:nvPr/>
        </p:nvSpPr>
        <p:spPr>
          <a:xfrm>
            <a:off x="431540" y="66470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Аудио тагът предоставя възможност за възпроизвеждане на различни разширения файлове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mp3,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2DF75-B7FC-4D13-B08C-7B5BE46E510C}"/>
              </a:ext>
            </a:extLst>
          </p:cNvPr>
          <p:cNvSpPr/>
          <p:nvPr/>
        </p:nvSpPr>
        <p:spPr>
          <a:xfrm>
            <a:off x="0" y="-22820"/>
            <a:ext cx="3347864" cy="356965"/>
          </a:xfrm>
          <a:prstGeom prst="rect">
            <a:avLst/>
          </a:prstGeom>
          <a:solidFill>
            <a:srgbClr val="FA5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71F1-993E-478E-9754-E0B68917EF2C}"/>
              </a:ext>
            </a:extLst>
          </p:cNvPr>
          <p:cNvSpPr txBox="1"/>
          <p:nvPr/>
        </p:nvSpPr>
        <p:spPr>
          <a:xfrm>
            <a:off x="89756" y="24634"/>
            <a:ext cx="347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Основи на </a:t>
            </a:r>
            <a:r>
              <a:rPr lang="en-GB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Аудио и Видео</a:t>
            </a:r>
            <a:endParaRPr lang="bg-BG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9E160-72D9-44C1-8C3C-B5384C541784}"/>
              </a:ext>
            </a:extLst>
          </p:cNvPr>
          <p:cNvSpPr/>
          <p:nvPr/>
        </p:nvSpPr>
        <p:spPr>
          <a:xfrm>
            <a:off x="8496944" y="0"/>
            <a:ext cx="647056" cy="356965"/>
          </a:xfrm>
          <a:prstGeom prst="rect">
            <a:avLst/>
          </a:prstGeom>
          <a:solidFill>
            <a:srgbClr val="FA5A3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69C7-F0DD-4AA9-A4D7-2310E2BE800F}"/>
              </a:ext>
            </a:extLst>
          </p:cNvPr>
          <p:cNvSpPr txBox="1"/>
          <p:nvPr/>
        </p:nvSpPr>
        <p:spPr>
          <a:xfrm>
            <a:off x="8548196" y="39982"/>
            <a:ext cx="595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Аудио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E2E2A-D02E-47B1-9CCF-EA2CB820846B}"/>
              </a:ext>
            </a:extLst>
          </p:cNvPr>
          <p:cNvSpPr/>
          <p:nvPr/>
        </p:nvSpPr>
        <p:spPr>
          <a:xfrm>
            <a:off x="0" y="1345332"/>
            <a:ext cx="9144000" cy="231441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DFFDD-FA9E-4718-AC1A-24232A880BE6}"/>
              </a:ext>
            </a:extLst>
          </p:cNvPr>
          <p:cNvSpPr txBox="1"/>
          <p:nvPr/>
        </p:nvSpPr>
        <p:spPr>
          <a:xfrm>
            <a:off x="0" y="1417135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controls&gt;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falcon9.ogg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ogg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2400" b="1" dirty="0">
                <a:solidFill>
                  <a:srgbClr val="0070C0"/>
                </a:solidFill>
              </a:rPr>
              <a:t>source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src="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falcon9.mp3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type="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audio/mpeg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“/&gt;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bg-BG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&gt;Your browser does not support the audio element.&lt;/</a:t>
            </a:r>
            <a:r>
              <a:rPr lang="en-US" b="1" dirty="0">
                <a:solidFill>
                  <a:srgbClr val="0070C0"/>
                </a:solidFill>
              </a:rPr>
              <a:t>span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bg-BG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</a:t>
            </a:r>
            <a:r>
              <a:rPr lang="en-US" sz="2400" b="1" dirty="0">
                <a:solidFill>
                  <a:srgbClr val="0070C0"/>
                </a:solidFill>
              </a:rPr>
              <a:t>audio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bg-BG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A3308-D58D-4804-86D5-50F63D160214}"/>
              </a:ext>
            </a:extLst>
          </p:cNvPr>
          <p:cNvSpPr txBox="1"/>
          <p:nvPr/>
        </p:nvSpPr>
        <p:spPr>
          <a:xfrm>
            <a:off x="431540" y="3820811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браузъра на потребителя не поддържа аудио тагът, ще покаже съобщението във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таговете ще бъдат заредени от горе надолу, като браузъра ще игнорира всички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след първия, чийто файл успее да зареди.</a:t>
            </a:r>
          </a:p>
        </p:txBody>
      </p:sp>
    </p:spTree>
    <p:extLst>
      <p:ext uri="{BB962C8B-B14F-4D97-AF65-F5344CB8AC3E}">
        <p14:creationId xmlns:p14="http://schemas.microsoft.com/office/powerpoint/2010/main" val="23107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1444</Words>
  <Application>Microsoft Office PowerPoint</Application>
  <PresentationFormat>On-screen Show (16:10)</PresentationFormat>
  <Paragraphs>242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Segoe UI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nikola.grancharov@gmail.com</dc:creator>
  <cp:lastModifiedBy>Никола Алексеев</cp:lastModifiedBy>
  <cp:revision>7</cp:revision>
  <dcterms:created xsi:type="dcterms:W3CDTF">2015-10-11T06:58:48Z</dcterms:created>
  <dcterms:modified xsi:type="dcterms:W3CDTF">2018-10-05T21:11:54Z</dcterms:modified>
</cp:coreProperties>
</file>