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1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EED08D-7075-42BA-8860-66BB3676D6FE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2F597FB-9644-4958-AC37-453109DA2A8A}">
      <dgm:prSet/>
      <dgm:spPr/>
      <dgm:t>
        <a:bodyPr/>
        <a:lstStyle/>
        <a:p>
          <a:r>
            <a:rPr lang="ru-RU"/>
            <a:t>Структуру вашего датасета.</a:t>
          </a:r>
          <a:endParaRPr lang="en-US"/>
        </a:p>
      </dgm:t>
    </dgm:pt>
    <dgm:pt modelId="{C5F17635-8BEA-48D5-8D2E-62E2E6BBFFB0}" type="parTrans" cxnId="{F88E5E8F-AFAC-4F1B-B52A-6F4801436492}">
      <dgm:prSet/>
      <dgm:spPr/>
      <dgm:t>
        <a:bodyPr/>
        <a:lstStyle/>
        <a:p>
          <a:endParaRPr lang="en-US"/>
        </a:p>
      </dgm:t>
    </dgm:pt>
    <dgm:pt modelId="{D072CE1C-5205-4237-8F3B-C5400819A44D}" type="sibTrans" cxnId="{F88E5E8F-AFAC-4F1B-B52A-6F4801436492}">
      <dgm:prSet/>
      <dgm:spPr/>
      <dgm:t>
        <a:bodyPr/>
        <a:lstStyle/>
        <a:p>
          <a:endParaRPr lang="en-US"/>
        </a:p>
      </dgm:t>
    </dgm:pt>
    <dgm:pt modelId="{C9405E0F-3229-42B7-B850-DF37E386DC6D}">
      <dgm:prSet/>
      <dgm:spPr/>
      <dgm:t>
        <a:bodyPr/>
        <a:lstStyle/>
        <a:p>
          <a:r>
            <a:rPr lang="ru-RU" dirty="0"/>
            <a:t>Описание данных и их отношение к оценке прибыльности.</a:t>
          </a:r>
          <a:endParaRPr lang="en-US" dirty="0"/>
        </a:p>
      </dgm:t>
    </dgm:pt>
    <dgm:pt modelId="{E7DC5F63-EB3D-45C6-B0CE-8CD00D75FA91}" type="parTrans" cxnId="{5C45DE21-909C-445E-BB75-441FB69F9A07}">
      <dgm:prSet/>
      <dgm:spPr/>
      <dgm:t>
        <a:bodyPr/>
        <a:lstStyle/>
        <a:p>
          <a:endParaRPr lang="en-US"/>
        </a:p>
      </dgm:t>
    </dgm:pt>
    <dgm:pt modelId="{A9A91512-7933-4C23-943C-401031C6DF19}" type="sibTrans" cxnId="{5C45DE21-909C-445E-BB75-441FB69F9A07}">
      <dgm:prSet/>
      <dgm:spPr/>
      <dgm:t>
        <a:bodyPr/>
        <a:lstStyle/>
        <a:p>
          <a:endParaRPr lang="en-US"/>
        </a:p>
      </dgm:t>
    </dgm:pt>
    <dgm:pt modelId="{7FCA3702-C43F-464D-9DBB-99F063A18DF6}">
      <dgm:prSet/>
      <dgm:spPr/>
      <dgm:t>
        <a:bodyPr/>
        <a:lstStyle/>
        <a:p>
          <a:r>
            <a:rPr lang="ru-RU" dirty="0"/>
            <a:t>Данные, которые можно добавить в вашу таблицу, но вы не нашли их в базе данных.</a:t>
          </a:r>
          <a:endParaRPr lang="en-US" dirty="0"/>
        </a:p>
      </dgm:t>
    </dgm:pt>
    <dgm:pt modelId="{9FBD8CF0-5301-4C22-BCCE-002EA1DF8FE7}" type="parTrans" cxnId="{031FBA16-F100-409E-B68A-7620BC441DFF}">
      <dgm:prSet/>
      <dgm:spPr/>
      <dgm:t>
        <a:bodyPr/>
        <a:lstStyle/>
        <a:p>
          <a:endParaRPr lang="en-US"/>
        </a:p>
      </dgm:t>
    </dgm:pt>
    <dgm:pt modelId="{11FF15DF-E3A1-4B4C-9250-BE6271AE6E8A}" type="sibTrans" cxnId="{031FBA16-F100-409E-B68A-7620BC441DFF}">
      <dgm:prSet/>
      <dgm:spPr/>
      <dgm:t>
        <a:bodyPr/>
        <a:lstStyle/>
        <a:p>
          <a:endParaRPr lang="en-US"/>
        </a:p>
      </dgm:t>
    </dgm:pt>
    <dgm:pt modelId="{0B4245DF-0159-49F8-BD7E-33C594187C4B}">
      <dgm:prSet/>
      <dgm:spPr/>
      <dgm:t>
        <a:bodyPr/>
        <a:lstStyle/>
        <a:p>
          <a:r>
            <a:rPr lang="ru-RU" dirty="0"/>
            <a:t>Возможные способы оценки прибыльности рейсов на основе вашего </a:t>
          </a:r>
          <a:r>
            <a:rPr lang="ru-RU" dirty="0" err="1"/>
            <a:t>датасета</a:t>
          </a:r>
          <a:r>
            <a:rPr lang="ru-RU" dirty="0"/>
            <a:t>.</a:t>
          </a:r>
          <a:endParaRPr lang="en-US" dirty="0"/>
        </a:p>
      </dgm:t>
    </dgm:pt>
    <dgm:pt modelId="{9D1E6A1B-B6BD-4FE5-B1C8-396696DE1818}" type="parTrans" cxnId="{7866D0C2-AC2A-40C4-9FDD-25F05DBD57EE}">
      <dgm:prSet/>
      <dgm:spPr/>
      <dgm:t>
        <a:bodyPr/>
        <a:lstStyle/>
        <a:p>
          <a:endParaRPr lang="en-US"/>
        </a:p>
      </dgm:t>
    </dgm:pt>
    <dgm:pt modelId="{44380960-39D6-457C-A739-D58EA57BC9C8}" type="sibTrans" cxnId="{7866D0C2-AC2A-40C4-9FDD-25F05DBD57EE}">
      <dgm:prSet/>
      <dgm:spPr/>
      <dgm:t>
        <a:bodyPr/>
        <a:lstStyle/>
        <a:p>
          <a:endParaRPr lang="en-US"/>
        </a:p>
      </dgm:t>
    </dgm:pt>
    <dgm:pt modelId="{1109A210-3F59-4AF3-A959-FEFF18F10515}" type="pres">
      <dgm:prSet presAssocID="{3AEED08D-7075-42BA-8860-66BB3676D6FE}" presName="outerComposite" presStyleCnt="0">
        <dgm:presLayoutVars>
          <dgm:chMax val="5"/>
          <dgm:dir/>
          <dgm:resizeHandles val="exact"/>
        </dgm:presLayoutVars>
      </dgm:prSet>
      <dgm:spPr/>
    </dgm:pt>
    <dgm:pt modelId="{D9DA8D99-FDAE-42A4-9A85-5B31EDC5E865}" type="pres">
      <dgm:prSet presAssocID="{3AEED08D-7075-42BA-8860-66BB3676D6FE}" presName="dummyMaxCanvas" presStyleCnt="0">
        <dgm:presLayoutVars/>
      </dgm:prSet>
      <dgm:spPr/>
    </dgm:pt>
    <dgm:pt modelId="{92E41FA9-2DD2-4585-98A0-64359DF0F653}" type="pres">
      <dgm:prSet presAssocID="{3AEED08D-7075-42BA-8860-66BB3676D6FE}" presName="FourNodes_1" presStyleLbl="node1" presStyleIdx="0" presStyleCnt="4">
        <dgm:presLayoutVars>
          <dgm:bulletEnabled val="1"/>
        </dgm:presLayoutVars>
      </dgm:prSet>
      <dgm:spPr/>
    </dgm:pt>
    <dgm:pt modelId="{CE6A6C51-5F33-49ED-AE06-25E4D15C275D}" type="pres">
      <dgm:prSet presAssocID="{3AEED08D-7075-42BA-8860-66BB3676D6FE}" presName="FourNodes_2" presStyleLbl="node1" presStyleIdx="1" presStyleCnt="4">
        <dgm:presLayoutVars>
          <dgm:bulletEnabled val="1"/>
        </dgm:presLayoutVars>
      </dgm:prSet>
      <dgm:spPr/>
    </dgm:pt>
    <dgm:pt modelId="{749E6428-2F9A-4CEC-A384-17261D5C7C77}" type="pres">
      <dgm:prSet presAssocID="{3AEED08D-7075-42BA-8860-66BB3676D6FE}" presName="FourNodes_3" presStyleLbl="node1" presStyleIdx="2" presStyleCnt="4">
        <dgm:presLayoutVars>
          <dgm:bulletEnabled val="1"/>
        </dgm:presLayoutVars>
      </dgm:prSet>
      <dgm:spPr/>
    </dgm:pt>
    <dgm:pt modelId="{618488A1-AF6F-486C-B822-731DA908F51C}" type="pres">
      <dgm:prSet presAssocID="{3AEED08D-7075-42BA-8860-66BB3676D6FE}" presName="FourNodes_4" presStyleLbl="node1" presStyleIdx="3" presStyleCnt="4">
        <dgm:presLayoutVars>
          <dgm:bulletEnabled val="1"/>
        </dgm:presLayoutVars>
      </dgm:prSet>
      <dgm:spPr/>
    </dgm:pt>
    <dgm:pt modelId="{B6F95345-9C5C-41EB-82FF-5F7569C0E9A1}" type="pres">
      <dgm:prSet presAssocID="{3AEED08D-7075-42BA-8860-66BB3676D6FE}" presName="FourConn_1-2" presStyleLbl="fgAccFollowNode1" presStyleIdx="0" presStyleCnt="3">
        <dgm:presLayoutVars>
          <dgm:bulletEnabled val="1"/>
        </dgm:presLayoutVars>
      </dgm:prSet>
      <dgm:spPr/>
    </dgm:pt>
    <dgm:pt modelId="{45212BC1-25D9-4983-81C2-CE24CCFFCFCD}" type="pres">
      <dgm:prSet presAssocID="{3AEED08D-7075-42BA-8860-66BB3676D6FE}" presName="FourConn_2-3" presStyleLbl="fgAccFollowNode1" presStyleIdx="1" presStyleCnt="3">
        <dgm:presLayoutVars>
          <dgm:bulletEnabled val="1"/>
        </dgm:presLayoutVars>
      </dgm:prSet>
      <dgm:spPr/>
    </dgm:pt>
    <dgm:pt modelId="{4D51F61F-6A1C-45B0-A45C-88FFA10BB140}" type="pres">
      <dgm:prSet presAssocID="{3AEED08D-7075-42BA-8860-66BB3676D6FE}" presName="FourConn_3-4" presStyleLbl="fgAccFollowNode1" presStyleIdx="2" presStyleCnt="3">
        <dgm:presLayoutVars>
          <dgm:bulletEnabled val="1"/>
        </dgm:presLayoutVars>
      </dgm:prSet>
      <dgm:spPr/>
    </dgm:pt>
    <dgm:pt modelId="{AF035E3E-0F85-44DD-92F4-A8E5D9F15DFA}" type="pres">
      <dgm:prSet presAssocID="{3AEED08D-7075-42BA-8860-66BB3676D6FE}" presName="FourNodes_1_text" presStyleLbl="node1" presStyleIdx="3" presStyleCnt="4">
        <dgm:presLayoutVars>
          <dgm:bulletEnabled val="1"/>
        </dgm:presLayoutVars>
      </dgm:prSet>
      <dgm:spPr/>
    </dgm:pt>
    <dgm:pt modelId="{D3533A80-FEE5-40E2-BFF8-C45C25654615}" type="pres">
      <dgm:prSet presAssocID="{3AEED08D-7075-42BA-8860-66BB3676D6FE}" presName="FourNodes_2_text" presStyleLbl="node1" presStyleIdx="3" presStyleCnt="4">
        <dgm:presLayoutVars>
          <dgm:bulletEnabled val="1"/>
        </dgm:presLayoutVars>
      </dgm:prSet>
      <dgm:spPr/>
    </dgm:pt>
    <dgm:pt modelId="{32653736-3615-48FC-9970-C95ABE0C996E}" type="pres">
      <dgm:prSet presAssocID="{3AEED08D-7075-42BA-8860-66BB3676D6FE}" presName="FourNodes_3_text" presStyleLbl="node1" presStyleIdx="3" presStyleCnt="4">
        <dgm:presLayoutVars>
          <dgm:bulletEnabled val="1"/>
        </dgm:presLayoutVars>
      </dgm:prSet>
      <dgm:spPr/>
    </dgm:pt>
    <dgm:pt modelId="{911ECFC5-6074-48DF-A188-A3B05B3756C5}" type="pres">
      <dgm:prSet presAssocID="{3AEED08D-7075-42BA-8860-66BB3676D6F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8AF370E-C2B2-48BB-BE86-5B87A423074F}" type="presOf" srcId="{C9405E0F-3229-42B7-B850-DF37E386DC6D}" destId="{CE6A6C51-5F33-49ED-AE06-25E4D15C275D}" srcOrd="0" destOrd="0" presId="urn:microsoft.com/office/officeart/2005/8/layout/vProcess5"/>
    <dgm:cxn modelId="{031FBA16-F100-409E-B68A-7620BC441DFF}" srcId="{3AEED08D-7075-42BA-8860-66BB3676D6FE}" destId="{7FCA3702-C43F-464D-9DBB-99F063A18DF6}" srcOrd="2" destOrd="0" parTransId="{9FBD8CF0-5301-4C22-BCCE-002EA1DF8FE7}" sibTransId="{11FF15DF-E3A1-4B4C-9250-BE6271AE6E8A}"/>
    <dgm:cxn modelId="{09FE6A21-946C-4AB5-928E-F3BCE052C12F}" type="presOf" srcId="{D072CE1C-5205-4237-8F3B-C5400819A44D}" destId="{B6F95345-9C5C-41EB-82FF-5F7569C0E9A1}" srcOrd="0" destOrd="0" presId="urn:microsoft.com/office/officeart/2005/8/layout/vProcess5"/>
    <dgm:cxn modelId="{5C45DE21-909C-445E-BB75-441FB69F9A07}" srcId="{3AEED08D-7075-42BA-8860-66BB3676D6FE}" destId="{C9405E0F-3229-42B7-B850-DF37E386DC6D}" srcOrd="1" destOrd="0" parTransId="{E7DC5F63-EB3D-45C6-B0CE-8CD00D75FA91}" sibTransId="{A9A91512-7933-4C23-943C-401031C6DF19}"/>
    <dgm:cxn modelId="{2E9D192D-88BB-44B2-A362-7C6D2C028F74}" type="presOf" srcId="{C2F597FB-9644-4958-AC37-453109DA2A8A}" destId="{AF035E3E-0F85-44DD-92F4-A8E5D9F15DFA}" srcOrd="1" destOrd="0" presId="urn:microsoft.com/office/officeart/2005/8/layout/vProcess5"/>
    <dgm:cxn modelId="{BDE96D33-180A-49A1-8D6E-74087F43BF37}" type="presOf" srcId="{7FCA3702-C43F-464D-9DBB-99F063A18DF6}" destId="{749E6428-2F9A-4CEC-A384-17261D5C7C77}" srcOrd="0" destOrd="0" presId="urn:microsoft.com/office/officeart/2005/8/layout/vProcess5"/>
    <dgm:cxn modelId="{6EF7FE38-B0A7-4B9E-A3DC-D5DCE35E9AC4}" type="presOf" srcId="{0B4245DF-0159-49F8-BD7E-33C594187C4B}" destId="{911ECFC5-6074-48DF-A188-A3B05B3756C5}" srcOrd="1" destOrd="0" presId="urn:microsoft.com/office/officeart/2005/8/layout/vProcess5"/>
    <dgm:cxn modelId="{2CC3F36B-8D69-4B16-A86F-AE243CE15A1D}" type="presOf" srcId="{11FF15DF-E3A1-4B4C-9250-BE6271AE6E8A}" destId="{4D51F61F-6A1C-45B0-A45C-88FFA10BB140}" srcOrd="0" destOrd="0" presId="urn:microsoft.com/office/officeart/2005/8/layout/vProcess5"/>
    <dgm:cxn modelId="{A2D5D66C-EC7C-4E85-9330-E72075882F3A}" type="presOf" srcId="{3AEED08D-7075-42BA-8860-66BB3676D6FE}" destId="{1109A210-3F59-4AF3-A959-FEFF18F10515}" srcOrd="0" destOrd="0" presId="urn:microsoft.com/office/officeart/2005/8/layout/vProcess5"/>
    <dgm:cxn modelId="{9CEE4473-0231-4DAF-ACB9-04D329BD8314}" type="presOf" srcId="{C2F597FB-9644-4958-AC37-453109DA2A8A}" destId="{92E41FA9-2DD2-4585-98A0-64359DF0F653}" srcOrd="0" destOrd="0" presId="urn:microsoft.com/office/officeart/2005/8/layout/vProcess5"/>
    <dgm:cxn modelId="{F88E5E8F-AFAC-4F1B-B52A-6F4801436492}" srcId="{3AEED08D-7075-42BA-8860-66BB3676D6FE}" destId="{C2F597FB-9644-4958-AC37-453109DA2A8A}" srcOrd="0" destOrd="0" parTransId="{C5F17635-8BEA-48D5-8D2E-62E2E6BBFFB0}" sibTransId="{D072CE1C-5205-4237-8F3B-C5400819A44D}"/>
    <dgm:cxn modelId="{0CFC40AB-5DD7-4797-87E3-9DD826746A63}" type="presOf" srcId="{C9405E0F-3229-42B7-B850-DF37E386DC6D}" destId="{D3533A80-FEE5-40E2-BFF8-C45C25654615}" srcOrd="1" destOrd="0" presId="urn:microsoft.com/office/officeart/2005/8/layout/vProcess5"/>
    <dgm:cxn modelId="{7866D0C2-AC2A-40C4-9FDD-25F05DBD57EE}" srcId="{3AEED08D-7075-42BA-8860-66BB3676D6FE}" destId="{0B4245DF-0159-49F8-BD7E-33C594187C4B}" srcOrd="3" destOrd="0" parTransId="{9D1E6A1B-B6BD-4FE5-B1C8-396696DE1818}" sibTransId="{44380960-39D6-457C-A739-D58EA57BC9C8}"/>
    <dgm:cxn modelId="{B4ADDFCE-872A-41B8-AB63-F7174FC185D9}" type="presOf" srcId="{7FCA3702-C43F-464D-9DBB-99F063A18DF6}" destId="{32653736-3615-48FC-9970-C95ABE0C996E}" srcOrd="1" destOrd="0" presId="urn:microsoft.com/office/officeart/2005/8/layout/vProcess5"/>
    <dgm:cxn modelId="{B0A2A6D0-4D89-473B-BA1E-DE005175C280}" type="presOf" srcId="{A9A91512-7933-4C23-943C-401031C6DF19}" destId="{45212BC1-25D9-4983-81C2-CE24CCFFCFCD}" srcOrd="0" destOrd="0" presId="urn:microsoft.com/office/officeart/2005/8/layout/vProcess5"/>
    <dgm:cxn modelId="{7143FAFC-06D1-4A64-A40B-BD09396B3BCE}" type="presOf" srcId="{0B4245DF-0159-49F8-BD7E-33C594187C4B}" destId="{618488A1-AF6F-486C-B822-731DA908F51C}" srcOrd="0" destOrd="0" presId="urn:microsoft.com/office/officeart/2005/8/layout/vProcess5"/>
    <dgm:cxn modelId="{E269B5AD-326B-40C1-B370-513AE81FA4B1}" type="presParOf" srcId="{1109A210-3F59-4AF3-A959-FEFF18F10515}" destId="{D9DA8D99-FDAE-42A4-9A85-5B31EDC5E865}" srcOrd="0" destOrd="0" presId="urn:microsoft.com/office/officeart/2005/8/layout/vProcess5"/>
    <dgm:cxn modelId="{8B813C80-82E0-46EA-962A-4DD231BA5499}" type="presParOf" srcId="{1109A210-3F59-4AF3-A959-FEFF18F10515}" destId="{92E41FA9-2DD2-4585-98A0-64359DF0F653}" srcOrd="1" destOrd="0" presId="urn:microsoft.com/office/officeart/2005/8/layout/vProcess5"/>
    <dgm:cxn modelId="{D552C070-862F-4598-A317-1D140DC8EE14}" type="presParOf" srcId="{1109A210-3F59-4AF3-A959-FEFF18F10515}" destId="{CE6A6C51-5F33-49ED-AE06-25E4D15C275D}" srcOrd="2" destOrd="0" presId="urn:microsoft.com/office/officeart/2005/8/layout/vProcess5"/>
    <dgm:cxn modelId="{D3DEDFC6-B7F7-4A58-BAF3-9D06D62DA420}" type="presParOf" srcId="{1109A210-3F59-4AF3-A959-FEFF18F10515}" destId="{749E6428-2F9A-4CEC-A384-17261D5C7C77}" srcOrd="3" destOrd="0" presId="urn:microsoft.com/office/officeart/2005/8/layout/vProcess5"/>
    <dgm:cxn modelId="{F274E069-DB1E-4AD0-B95C-B810116240B8}" type="presParOf" srcId="{1109A210-3F59-4AF3-A959-FEFF18F10515}" destId="{618488A1-AF6F-486C-B822-731DA908F51C}" srcOrd="4" destOrd="0" presId="urn:microsoft.com/office/officeart/2005/8/layout/vProcess5"/>
    <dgm:cxn modelId="{34EA6D3C-F60A-4A3A-B7A8-D2DCABACEB00}" type="presParOf" srcId="{1109A210-3F59-4AF3-A959-FEFF18F10515}" destId="{B6F95345-9C5C-41EB-82FF-5F7569C0E9A1}" srcOrd="5" destOrd="0" presId="urn:microsoft.com/office/officeart/2005/8/layout/vProcess5"/>
    <dgm:cxn modelId="{95C38459-506F-45E0-A9AB-56099086FBCE}" type="presParOf" srcId="{1109A210-3F59-4AF3-A959-FEFF18F10515}" destId="{45212BC1-25D9-4983-81C2-CE24CCFFCFCD}" srcOrd="6" destOrd="0" presId="urn:microsoft.com/office/officeart/2005/8/layout/vProcess5"/>
    <dgm:cxn modelId="{5DAC4735-E7A2-41D1-BE3B-AE7A89ED71AC}" type="presParOf" srcId="{1109A210-3F59-4AF3-A959-FEFF18F10515}" destId="{4D51F61F-6A1C-45B0-A45C-88FFA10BB140}" srcOrd="7" destOrd="0" presId="urn:microsoft.com/office/officeart/2005/8/layout/vProcess5"/>
    <dgm:cxn modelId="{3B5A823F-FC87-4B9C-BA5F-840B5FF00C61}" type="presParOf" srcId="{1109A210-3F59-4AF3-A959-FEFF18F10515}" destId="{AF035E3E-0F85-44DD-92F4-A8E5D9F15DFA}" srcOrd="8" destOrd="0" presId="urn:microsoft.com/office/officeart/2005/8/layout/vProcess5"/>
    <dgm:cxn modelId="{34E07C0C-BF04-4497-8517-646C52E5D246}" type="presParOf" srcId="{1109A210-3F59-4AF3-A959-FEFF18F10515}" destId="{D3533A80-FEE5-40E2-BFF8-C45C25654615}" srcOrd="9" destOrd="0" presId="urn:microsoft.com/office/officeart/2005/8/layout/vProcess5"/>
    <dgm:cxn modelId="{D96107AA-3F84-4628-95F2-9BDEFFC55A48}" type="presParOf" srcId="{1109A210-3F59-4AF3-A959-FEFF18F10515}" destId="{32653736-3615-48FC-9970-C95ABE0C996E}" srcOrd="10" destOrd="0" presId="urn:microsoft.com/office/officeart/2005/8/layout/vProcess5"/>
    <dgm:cxn modelId="{D3ADB238-7349-4473-BB9E-DB4E609FCBF6}" type="presParOf" srcId="{1109A210-3F59-4AF3-A959-FEFF18F10515}" destId="{911ECFC5-6074-48DF-A188-A3B05B3756C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E41FA9-2DD2-4585-98A0-64359DF0F653}">
      <dsp:nvSpPr>
        <dsp:cNvPr id="0" name=""/>
        <dsp:cNvSpPr/>
      </dsp:nvSpPr>
      <dsp:spPr>
        <a:xfrm>
          <a:off x="0" y="0"/>
          <a:ext cx="5091379" cy="12130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Структуру вашего датасета.</a:t>
          </a:r>
          <a:endParaRPr lang="en-US" sz="2100" kern="1200"/>
        </a:p>
      </dsp:txBody>
      <dsp:txXfrm>
        <a:off x="35529" y="35529"/>
        <a:ext cx="3679908" cy="1141985"/>
      </dsp:txXfrm>
    </dsp:sp>
    <dsp:sp modelId="{CE6A6C51-5F33-49ED-AE06-25E4D15C275D}">
      <dsp:nvSpPr>
        <dsp:cNvPr id="0" name=""/>
        <dsp:cNvSpPr/>
      </dsp:nvSpPr>
      <dsp:spPr>
        <a:xfrm>
          <a:off x="426403" y="1433596"/>
          <a:ext cx="5091379" cy="12130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Описание данных и их отношение к оценке прибыльности.</a:t>
          </a:r>
          <a:endParaRPr lang="en-US" sz="2100" kern="1200" dirty="0"/>
        </a:p>
      </dsp:txBody>
      <dsp:txXfrm>
        <a:off x="461932" y="1469125"/>
        <a:ext cx="3805440" cy="1141985"/>
      </dsp:txXfrm>
    </dsp:sp>
    <dsp:sp modelId="{749E6428-2F9A-4CEC-A384-17261D5C7C77}">
      <dsp:nvSpPr>
        <dsp:cNvPr id="0" name=""/>
        <dsp:cNvSpPr/>
      </dsp:nvSpPr>
      <dsp:spPr>
        <a:xfrm>
          <a:off x="846441" y="2867192"/>
          <a:ext cx="5091379" cy="12130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Данные, которые можно добавить в вашу таблицу, но вы не нашли их в базе данных.</a:t>
          </a:r>
          <a:endParaRPr lang="en-US" sz="2100" kern="1200" dirty="0"/>
        </a:p>
      </dsp:txBody>
      <dsp:txXfrm>
        <a:off x="881970" y="2902721"/>
        <a:ext cx="3811804" cy="1141985"/>
      </dsp:txXfrm>
    </dsp:sp>
    <dsp:sp modelId="{618488A1-AF6F-486C-B822-731DA908F51C}">
      <dsp:nvSpPr>
        <dsp:cNvPr id="0" name=""/>
        <dsp:cNvSpPr/>
      </dsp:nvSpPr>
      <dsp:spPr>
        <a:xfrm>
          <a:off x="1272844" y="4300788"/>
          <a:ext cx="5091379" cy="12130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Возможные способы оценки прибыльности рейсов на основе вашего </a:t>
          </a:r>
          <a:r>
            <a:rPr lang="ru-RU" sz="2100" kern="1200" dirty="0" err="1"/>
            <a:t>датасета</a:t>
          </a:r>
          <a:r>
            <a:rPr lang="ru-RU" sz="2100" kern="1200" dirty="0"/>
            <a:t>.</a:t>
          </a:r>
          <a:endParaRPr lang="en-US" sz="2100" kern="1200" dirty="0"/>
        </a:p>
      </dsp:txBody>
      <dsp:txXfrm>
        <a:off x="1308373" y="4336317"/>
        <a:ext cx="3805440" cy="1141985"/>
      </dsp:txXfrm>
    </dsp:sp>
    <dsp:sp modelId="{B6F95345-9C5C-41EB-82FF-5F7569C0E9A1}">
      <dsp:nvSpPr>
        <dsp:cNvPr id="0" name=""/>
        <dsp:cNvSpPr/>
      </dsp:nvSpPr>
      <dsp:spPr>
        <a:xfrm>
          <a:off x="4302901" y="929080"/>
          <a:ext cx="788477" cy="78847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480308" y="929080"/>
        <a:ext cx="433663" cy="593329"/>
      </dsp:txXfrm>
    </dsp:sp>
    <dsp:sp modelId="{45212BC1-25D9-4983-81C2-CE24CCFFCFCD}">
      <dsp:nvSpPr>
        <dsp:cNvPr id="0" name=""/>
        <dsp:cNvSpPr/>
      </dsp:nvSpPr>
      <dsp:spPr>
        <a:xfrm>
          <a:off x="4729304" y="2362677"/>
          <a:ext cx="788477" cy="78847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906711" y="2362677"/>
        <a:ext cx="433663" cy="593329"/>
      </dsp:txXfrm>
    </dsp:sp>
    <dsp:sp modelId="{4D51F61F-6A1C-45B0-A45C-88FFA10BB140}">
      <dsp:nvSpPr>
        <dsp:cNvPr id="0" name=""/>
        <dsp:cNvSpPr/>
      </dsp:nvSpPr>
      <dsp:spPr>
        <a:xfrm>
          <a:off x="5149343" y="3796273"/>
          <a:ext cx="788477" cy="78847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5326750" y="3796273"/>
        <a:ext cx="433663" cy="593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EDC18-7552-404C-98E2-B845C7676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7CD1A6-827B-426B-A1E6-1124E5BEA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FC673D-4B23-4F32-858B-4B4282B06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319E-753C-482D-9665-1A3061044961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69B75F-32E3-444C-A9C9-73AA963C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99092F-6CEE-4A40-80FD-01280DC4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1D71-F75D-4C3E-919C-7260AD385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93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FC49C5-BA1A-4726-B56E-E938BC52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7424F9-7B15-4C62-A065-9680AAB31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B11FCE-D7C9-402B-B83C-16A14ED3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319E-753C-482D-9665-1A3061044961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8A850E-B4CF-405A-8EF4-959165567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A1DEBE-9CAB-40F7-A800-71A33CB6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1D71-F75D-4C3E-919C-7260AD385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88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29E139A-5723-4874-B578-90DDAB26A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F85036-6CD7-4AAE-83C7-F820D9EFA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CF9B1B-37C1-469C-BF54-29BBF04E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319E-753C-482D-9665-1A3061044961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66FD6C-79A7-471C-B11F-F3B0EE2E9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95E3C6-CD7C-42AE-9938-73A34A21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1D71-F75D-4C3E-919C-7260AD385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72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E7690B-1A3C-43E3-AC4D-2796DE70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62E927-FA11-4011-AD82-E5C523C26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073A63-3CD0-4D53-A372-289B91E7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319E-753C-482D-9665-1A3061044961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73FD23-B05A-466C-AF1A-92EA86B79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3E608F-D615-4179-B4ED-A90B7B1B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1D71-F75D-4C3E-919C-7260AD385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27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0D1B19-009B-4737-8B81-3E419BAF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80D117-4666-478F-9E31-D14CE1E1B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AA014C-76B8-4831-9D12-9DA212D2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319E-753C-482D-9665-1A3061044961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DB7DB4-4795-482B-9098-6D63180D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C48ABB-4EE2-4CD4-A284-99E98F2A2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1D71-F75D-4C3E-919C-7260AD385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8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88DB95-69F3-4323-999F-7C2E42FE0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68771F-9D91-4599-8D50-E12DA28E6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7079C3-E004-4E3D-ABC3-33ABEE0F5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FE6C7F-4CE8-4EE3-9375-4EC6BDE7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319E-753C-482D-9665-1A3061044961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444577-080F-43B0-9C57-5B129508D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CCB26F-3EC1-4620-BB17-FDF4ECD1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1D71-F75D-4C3E-919C-7260AD385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26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A4F6D-3E08-440D-A914-4FFACAFA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7C69CC-A2ED-4620-BC98-7C4C8837F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E6D7F3-5C6E-4CCD-9CB9-790D1A980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37E12A3-0516-4E09-8273-5A2F870C6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9B965BF-DF23-45B8-9169-2EAC670BA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07FBFA6-CBAC-4F32-B029-31D40385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319E-753C-482D-9665-1A3061044961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AC822CB-705C-4213-8F02-B7686C19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1F8E890-5ED4-4463-981E-471372DC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1D71-F75D-4C3E-919C-7260AD385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72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621F2C-DFB5-4866-AFA1-0A7A2A46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DE092D9-CB71-4E8C-B00B-D51AAD076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319E-753C-482D-9665-1A3061044961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F377105-8183-4140-B958-6F1BBFBA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08FA371-4C1C-46E2-A2D0-4ABE2418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1D71-F75D-4C3E-919C-7260AD385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76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190E841-4389-43C1-A4BE-342FC4472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319E-753C-482D-9665-1A3061044961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E3527A5-68E7-4D6E-92F2-DA504DA4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61FC5E-4798-4E90-BFC0-5EB08838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1D71-F75D-4C3E-919C-7260AD385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9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8FAC4-D368-4114-8EFF-62600293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F686E6-C5BD-49C4-9BD3-F1E83CBAC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6BCE59-C792-48AD-8941-7F3D5577F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B477FB-2103-47EF-867C-B68B85C3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319E-753C-482D-9665-1A3061044961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2F58D9-5559-4DCD-852E-E14D43D0F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88D45D-EB07-427A-BF06-9C921BB52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1D71-F75D-4C3E-919C-7260AD385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14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03F156-C5AF-4035-A3E4-2730BC921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6E9F819-444C-4829-9F3F-BC36A320A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7919CE-97B6-4D81-AF61-CFDF2C524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CF4947-CD4B-49E2-914D-04C9D0CA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319E-753C-482D-9665-1A3061044961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C0900E-AD37-42B5-ABDC-1E7E1BCDD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3B7482-1F91-4DBF-BEC5-81A6CB48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1D71-F75D-4C3E-919C-7260AD385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72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5BA08A-3492-438F-B625-56ACC18F6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53A8FF-D41C-4642-824A-3C3AAE2A1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3093F1-CE9C-4261-99C3-BE1EC9062D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8319E-753C-482D-9665-1A3061044961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0A03DD-DD49-4BC9-88D4-69938A53F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365630-3850-4BFC-B44E-9CB1C4EF2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91D71-F75D-4C3E-919C-7260AD385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49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ms.skillfactory.ru/courses/course-v1:Skillfactory+DST-PRO+15APR2020/course/#block-v1:Skillfactory+DST-PRO+15APR2020+type@sequential+block@e68c5b4b2d104ceb84f79db51eac6d83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A806E3-C6C8-4276-8E1B-BAA63B3F1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u="sng" dirty="0">
                <a:hlinkClick r:id="rId2"/>
              </a:rPr>
              <a:t>Проект 4. </a:t>
            </a:r>
            <a:br>
              <a:rPr lang="ru-RU" u="sng" dirty="0">
                <a:hlinkClick r:id="rId2"/>
              </a:rPr>
            </a:br>
            <a:r>
              <a:rPr lang="ru-RU" u="sng" dirty="0">
                <a:hlinkClick r:id="rId2"/>
              </a:rPr>
              <a:t>Авиарейсы без потерь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0E3BFE-0DD6-498D-AA93-D457680995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 студент группы </a:t>
            </a:r>
            <a:r>
              <a:rPr lang="en-US" dirty="0"/>
              <a:t>DSPR-1</a:t>
            </a:r>
            <a:r>
              <a:rPr lang="ru-RU" dirty="0"/>
              <a:t> Павел Черных</a:t>
            </a:r>
          </a:p>
        </p:txBody>
      </p:sp>
    </p:spTree>
    <p:extLst>
      <p:ext uri="{BB962C8B-B14F-4D97-AF65-F5344CB8AC3E}">
        <p14:creationId xmlns:p14="http://schemas.microsoft.com/office/powerpoint/2010/main" val="374335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D52E9-6346-4CE7-84F1-53E5BCCAB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ru-RU" sz="4000"/>
              <a:t>Содержание презентации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Объект 3">
            <a:extLst>
              <a:ext uri="{FF2B5EF4-FFF2-40B4-BE49-F238E27FC236}">
                <a16:creationId xmlns:a16="http://schemas.microsoft.com/office/drawing/2014/main" id="{88280591-EB87-47F2-91D3-0C63C088FE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45546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5757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35CF66-470D-48F3-B4EA-18E45236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ru-RU" sz="4000"/>
              <a:t>Структура датасета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78C4A-A33D-4526-BB4E-6BAF5161A937}"/>
              </a:ext>
            </a:extLst>
          </p:cNvPr>
          <p:cNvSpPr txBox="1"/>
          <p:nvPr/>
        </p:nvSpPr>
        <p:spPr>
          <a:xfrm>
            <a:off x="698157" y="4572001"/>
            <a:ext cx="9984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Итоговый </a:t>
            </a:r>
            <a:r>
              <a:rPr lang="ru-RU" dirty="0" err="1"/>
              <a:t>датасет</a:t>
            </a:r>
            <a:r>
              <a:rPr lang="ru-RU" dirty="0"/>
              <a:t> содержит 11 показателей, включая идентификатор рейса.</a:t>
            </a:r>
          </a:p>
          <a:p>
            <a:r>
              <a:rPr lang="ru-RU" dirty="0"/>
              <a:t>Выводы можно делать как по итоговому профиту (хотя он посчитан приблизительно, т.к. в расходах мы еще не смогли учесть аэропортовые расходы тонну груза при взлете и посадке, расходы безопасность, время простоя самолета и т.п.)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A50B06DE-6D34-4275-82D8-D363972F2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178" y="2038888"/>
            <a:ext cx="11651147" cy="207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2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EC0EE1-2C24-49E9-8B28-4957FD7AF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ru-RU" sz="3700" dirty="0"/>
              <a:t>Описание данных и их отношение к оценке прибыльности (натуральные показатели)</a:t>
            </a:r>
            <a:r>
              <a:rPr lang="en-US" sz="3700" dirty="0"/>
              <a:t>.</a:t>
            </a:r>
            <a:endParaRPr lang="ru-RU" sz="37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5F9F19-0C67-41F2-9B20-41C33A794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921" y="4259702"/>
            <a:ext cx="10424901" cy="2303144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1800" dirty="0"/>
              <a:t>ID </a:t>
            </a:r>
            <a:r>
              <a:rPr lang="ru-RU" sz="1800" dirty="0"/>
              <a:t>рейса, который определяет тип самолета (</a:t>
            </a:r>
            <a:r>
              <a:rPr lang="en-US" sz="1800" dirty="0"/>
              <a:t>model)</a:t>
            </a:r>
            <a:r>
              <a:rPr lang="ru-RU" sz="1800" dirty="0"/>
              <a:t>, даты и время вылета (</a:t>
            </a:r>
            <a:r>
              <a:rPr lang="en-US" sz="1800" dirty="0" err="1"/>
              <a:t>actual_departure</a:t>
            </a:r>
            <a:r>
              <a:rPr lang="ru-RU" sz="1800" dirty="0"/>
              <a:t>)</a:t>
            </a:r>
            <a:r>
              <a:rPr lang="en-US" sz="1800" dirty="0"/>
              <a:t>, </a:t>
            </a:r>
            <a:r>
              <a:rPr lang="ru-RU" sz="1800" dirty="0"/>
              <a:t>количество фактически вылетевших пассажиров (</a:t>
            </a:r>
            <a:r>
              <a:rPr lang="en-US" sz="1800" dirty="0"/>
              <a:t>occupancy</a:t>
            </a:r>
            <a:r>
              <a:rPr lang="ru-RU" sz="1800" dirty="0"/>
              <a:t>)</a:t>
            </a:r>
            <a:endParaRPr lang="en-US" sz="1800" dirty="0"/>
          </a:p>
          <a:p>
            <a:r>
              <a:rPr lang="ru-RU" sz="1800" dirty="0"/>
              <a:t>Аэропорт назначения (</a:t>
            </a:r>
            <a:r>
              <a:rPr lang="en-US" sz="1800" dirty="0" err="1"/>
              <a:t>arrival_airport</a:t>
            </a:r>
            <a:r>
              <a:rPr lang="ru-RU" sz="1800" dirty="0"/>
              <a:t>). Критерий, который определяет следующие экономические показатели: </a:t>
            </a:r>
          </a:p>
          <a:p>
            <a:pPr marL="0" indent="0">
              <a:buNone/>
            </a:pPr>
            <a:r>
              <a:rPr lang="ru-RU" sz="1800" dirty="0"/>
              <a:t> - расстояние полета (</a:t>
            </a:r>
            <a:r>
              <a:rPr lang="en-US" sz="1800" dirty="0"/>
              <a:t>distance)</a:t>
            </a:r>
            <a:r>
              <a:rPr lang="ru-RU" sz="1800" dirty="0"/>
              <a:t>, которое позволяет высчитать примерный расход топлива, учитывая </a:t>
            </a:r>
            <a:r>
              <a:rPr lang="ru-RU" sz="1800" dirty="0" err="1"/>
              <a:t>напоняемость</a:t>
            </a:r>
            <a:r>
              <a:rPr lang="ru-RU" sz="1800" dirty="0"/>
              <a:t> рейса (для </a:t>
            </a:r>
            <a:r>
              <a:rPr lang="ru-RU" sz="1800" dirty="0" err="1"/>
              <a:t>Boeing</a:t>
            </a:r>
            <a:r>
              <a:rPr lang="ru-RU" sz="1800" dirty="0"/>
              <a:t> 737-300 составляет 25 г/пасс.-км, а для </a:t>
            </a:r>
            <a:r>
              <a:rPr lang="ru-RU" sz="1800" dirty="0" err="1"/>
              <a:t>Sukhoi</a:t>
            </a:r>
            <a:r>
              <a:rPr lang="ru-RU" sz="1800" dirty="0"/>
              <a:t> </a:t>
            </a:r>
            <a:r>
              <a:rPr lang="ru-RU" sz="1800" dirty="0" err="1"/>
              <a:t>SuperJet</a:t>
            </a:r>
            <a:r>
              <a:rPr lang="ru-RU" sz="1800" dirty="0"/>
              <a:t> - 22 г/пасс.-км.)</a:t>
            </a:r>
          </a:p>
          <a:p>
            <a:pPr marL="0" indent="0">
              <a:buNone/>
            </a:pPr>
            <a:r>
              <a:rPr lang="ru-RU" sz="1800" dirty="0"/>
              <a:t> - стоимость аэропортовых сборов за пассажира, которые включают в себя нахождение в зале ожидания, посадка/высадка пассажира и досмотр в целях безопасности</a:t>
            </a:r>
            <a:r>
              <a:rPr lang="en-US" sz="1800" dirty="0"/>
              <a:t> (</a:t>
            </a:r>
            <a:r>
              <a:rPr lang="ru-RU" sz="1800" dirty="0"/>
              <a:t>в AAQ - 185 </a:t>
            </a:r>
            <a:r>
              <a:rPr lang="ru-RU" sz="1800" dirty="0" err="1"/>
              <a:t>руб.чел</a:t>
            </a:r>
            <a:r>
              <a:rPr lang="ru-RU" sz="1800" dirty="0"/>
              <a:t>.; в SVO - 190 </a:t>
            </a:r>
            <a:r>
              <a:rPr lang="ru-RU" sz="1800" dirty="0" err="1"/>
              <a:t>руб.чел</a:t>
            </a:r>
            <a:r>
              <a:rPr lang="ru-RU" sz="1800" dirty="0"/>
              <a:t>.; в EGO - 244 </a:t>
            </a:r>
            <a:r>
              <a:rPr lang="ru-RU" sz="1800" dirty="0" err="1"/>
              <a:t>руб.чел</a:t>
            </a:r>
            <a:r>
              <a:rPr lang="ru-RU" sz="1800" dirty="0"/>
              <a:t>.)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732A61-79E4-4B41-9A2D-423505F453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738"/>
          <a:stretch/>
        </p:blipFill>
        <p:spPr>
          <a:xfrm>
            <a:off x="9371570" y="2018806"/>
            <a:ext cx="1582519" cy="23577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5744E5C-AA86-4232-A3D6-BF46C21FE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14" y="2240896"/>
            <a:ext cx="8488687" cy="188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3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EC0EE1-2C24-49E9-8B28-4957FD7AF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ru-RU" sz="3700" dirty="0"/>
              <a:t>Описание данных и их отношение к оценке прибыльности (денежные доходы и расходы)</a:t>
            </a:r>
            <a:r>
              <a:rPr lang="en-US" sz="3700" dirty="0"/>
              <a:t>.</a:t>
            </a:r>
            <a:endParaRPr lang="ru-RU" sz="37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5F9F19-0C67-41F2-9B20-41C33A794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921" y="4259702"/>
            <a:ext cx="10424901" cy="2303144"/>
          </a:xfrm>
        </p:spPr>
        <p:txBody>
          <a:bodyPr anchor="ctr">
            <a:normAutofit lnSpcReduction="10000"/>
          </a:bodyPr>
          <a:lstStyle/>
          <a:p>
            <a:r>
              <a:rPr lang="ru-RU" sz="1800" dirty="0"/>
              <a:t>Исходя из предыдущих показателей мы можем рассчитать общую выручку с каждого рейса (</a:t>
            </a:r>
            <a:r>
              <a:rPr lang="en-US" sz="1800" dirty="0" err="1"/>
              <a:t>total_amount_flight</a:t>
            </a:r>
            <a:r>
              <a:rPr lang="ru-RU" sz="1800" dirty="0"/>
              <a:t>) и взять ее в качестве доходов с рейса. На основании этого показателя была высчитана средняя стоимость билета (</a:t>
            </a:r>
            <a:r>
              <a:rPr lang="en-US" sz="1800" dirty="0" err="1"/>
              <a:t>mid_cost_ticket</a:t>
            </a:r>
            <a:r>
              <a:rPr lang="en-US" sz="1800" dirty="0"/>
              <a:t>)</a:t>
            </a:r>
            <a:r>
              <a:rPr lang="ru-RU" sz="1800" dirty="0"/>
              <a:t>, что в дальнейшем тоже может служить основанием для принятия решения.</a:t>
            </a:r>
            <a:endParaRPr lang="en-US" sz="1800" dirty="0"/>
          </a:p>
          <a:p>
            <a:r>
              <a:rPr lang="ru-RU" sz="1800" dirty="0"/>
              <a:t>Исходя из расстояния полета (</a:t>
            </a:r>
            <a:r>
              <a:rPr lang="en-US" sz="1800" dirty="0"/>
              <a:t>distance)</a:t>
            </a:r>
            <a:r>
              <a:rPr lang="ru-RU" sz="1800" dirty="0"/>
              <a:t>, и зная примерный расход топлива (г/пасс.-км) и </a:t>
            </a:r>
            <a:r>
              <a:rPr lang="ru-RU" sz="1800" dirty="0" err="1"/>
              <a:t>напоняемость</a:t>
            </a:r>
            <a:r>
              <a:rPr lang="ru-RU" sz="1800" dirty="0"/>
              <a:t> рейса можно высчитать приблизительные затраты на топливо (</a:t>
            </a:r>
            <a:r>
              <a:rPr lang="en-US" sz="1800" dirty="0" err="1"/>
              <a:t>fuel_cost</a:t>
            </a:r>
            <a:r>
              <a:rPr lang="ru-RU" sz="1800" dirty="0"/>
              <a:t>).</a:t>
            </a:r>
          </a:p>
          <a:p>
            <a:r>
              <a:rPr lang="ru-RU" sz="1800" dirty="0"/>
              <a:t>Учитывая все натуральные и денежные показатели рассчитываем прибыльность рейса, на основании которой можно принять предварительное решение.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2BFAD2-3FA7-4938-BD06-85ECCB442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42" y="2146380"/>
            <a:ext cx="5957244" cy="198574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D6A6E2-7DE3-46DF-933C-3CB8B40B03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123"/>
          <a:stretch/>
        </p:blipFill>
        <p:spPr>
          <a:xfrm>
            <a:off x="7816937" y="2194600"/>
            <a:ext cx="2726396" cy="193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9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EC0EE1-2C24-49E9-8B28-4957FD7AF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ru-RU" sz="3700" dirty="0"/>
              <a:t>Данные, которые можно добавить в вашу таблицу, но вы не нашли их в базе данных.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D6C1EA69-DBD2-4668-A75C-5DA820291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9197"/>
            <a:ext cx="10515600" cy="4351338"/>
          </a:xfrm>
        </p:spPr>
        <p:txBody>
          <a:bodyPr/>
          <a:lstStyle/>
          <a:p>
            <a:r>
              <a:rPr lang="ru-RU" dirty="0"/>
              <a:t>Некоторые данные я добавил в таблицу из внешних источников: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800" dirty="0"/>
              <a:t>примерный расход топлива для </a:t>
            </a:r>
            <a:r>
              <a:rPr lang="ru-RU" sz="1800" dirty="0" err="1"/>
              <a:t>Boeing</a:t>
            </a:r>
            <a:r>
              <a:rPr lang="ru-RU" sz="1800" dirty="0"/>
              <a:t> 737-300 составляет 25 г/пасс.-км, а для </a:t>
            </a:r>
            <a:r>
              <a:rPr lang="ru-RU" sz="1800" dirty="0" err="1"/>
              <a:t>Sukhoi</a:t>
            </a:r>
            <a:r>
              <a:rPr lang="ru-RU" sz="1800" dirty="0"/>
              <a:t> </a:t>
            </a:r>
            <a:r>
              <a:rPr lang="ru-RU" sz="1800" dirty="0" err="1"/>
              <a:t>SuperJet</a:t>
            </a:r>
            <a:r>
              <a:rPr lang="ru-RU" sz="1800" dirty="0"/>
              <a:t> - 22 г/пасс.-км.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800" dirty="0"/>
              <a:t>стоимость аэропортовых сборов за пассажира, которые включают в себя нахождение в зале ожидания, посадка/высадка пассажира и досмотр в целях безопасности</a:t>
            </a:r>
            <a:r>
              <a:rPr lang="en-US" sz="1800" dirty="0"/>
              <a:t> (</a:t>
            </a:r>
            <a:r>
              <a:rPr lang="ru-RU" sz="1800" dirty="0"/>
              <a:t>в AAQ - 185 </a:t>
            </a:r>
            <a:r>
              <a:rPr lang="ru-RU" sz="1800" dirty="0" err="1"/>
              <a:t>руб.чел</a:t>
            </a:r>
            <a:r>
              <a:rPr lang="ru-RU" sz="1800" dirty="0"/>
              <a:t>.; в SVO - 190 </a:t>
            </a:r>
            <a:r>
              <a:rPr lang="ru-RU" sz="1800" dirty="0" err="1"/>
              <a:t>руб.чел</a:t>
            </a:r>
            <a:r>
              <a:rPr lang="ru-RU" sz="1800" dirty="0"/>
              <a:t>.; в EGO - 244 </a:t>
            </a:r>
            <a:r>
              <a:rPr lang="ru-RU" sz="1800" dirty="0" err="1"/>
              <a:t>руб.чел</a:t>
            </a:r>
            <a:r>
              <a:rPr lang="ru-RU" sz="1800" dirty="0"/>
              <a:t>.)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800" dirty="0"/>
              <a:t>Стоимость топлива за 1 кг. – 46 руб.</a:t>
            </a:r>
          </a:p>
          <a:p>
            <a:r>
              <a:rPr lang="ru-RU" dirty="0"/>
              <a:t>Какие данные можно было бы еще </a:t>
            </a:r>
            <a:r>
              <a:rPr lang="ru-RU" dirty="0" err="1"/>
              <a:t>доабвить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800" dirty="0"/>
              <a:t>аэропортовые расходы тонну груза при взлете и посадке, расходы безопасность, время простоя самолета и т.п.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800" dirty="0"/>
              <a:t>Сведения о пассажирах: возраст, гражданство и т.п., т.к. это значительно влияет на аэропортовые сборы.</a:t>
            </a:r>
          </a:p>
        </p:txBody>
      </p:sp>
    </p:spTree>
    <p:extLst>
      <p:ext uri="{BB962C8B-B14F-4D97-AF65-F5344CB8AC3E}">
        <p14:creationId xmlns:p14="http://schemas.microsoft.com/office/powerpoint/2010/main" val="148797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EC0EE1-2C24-49E9-8B28-4957FD7AF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Возможные способы оценки прибыльности рейсов на основе вашего </a:t>
            </a:r>
            <a:r>
              <a:rPr lang="ru-RU" sz="4000" dirty="0" err="1"/>
              <a:t>датасета</a:t>
            </a:r>
            <a:r>
              <a:rPr lang="ru-RU" sz="4000" dirty="0"/>
              <a:t>.</a:t>
            </a:r>
            <a:endParaRPr lang="ru-RU" sz="37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5F9F19-0C67-41F2-9B20-41C33A794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0" y="2407218"/>
            <a:ext cx="10924684" cy="4010944"/>
          </a:xfrm>
        </p:spPr>
        <p:txBody>
          <a:bodyPr anchor="ctr">
            <a:normAutofit/>
          </a:bodyPr>
          <a:lstStyle/>
          <a:p>
            <a:r>
              <a:rPr lang="ru-RU" sz="1800" dirty="0"/>
              <a:t>Оценил бы зависимость даты вылета на прибыльность – возможно в праздники и в выходные количество пассажиров может снижаться. И наоборот, в </a:t>
            </a:r>
            <a:r>
              <a:rPr lang="ru-RU" sz="1800" dirty="0" err="1"/>
              <a:t>околопраздничные</a:t>
            </a:r>
            <a:r>
              <a:rPr lang="ru-RU" sz="1800" dirty="0"/>
              <a:t> и </a:t>
            </a:r>
            <a:r>
              <a:rPr lang="ru-RU" sz="1800" dirty="0" err="1"/>
              <a:t>околовыходные</a:t>
            </a:r>
            <a:r>
              <a:rPr lang="ru-RU" sz="1800" dirty="0"/>
              <a:t> быть максимальным.</a:t>
            </a:r>
            <a:endParaRPr lang="en-US" sz="1800" dirty="0"/>
          </a:p>
          <a:p>
            <a:r>
              <a:rPr lang="ru-RU" sz="1800" dirty="0"/>
              <a:t>Оценил бы зависимость средней стоимости билета от наполняемости рейса, в сравнении в выходные и праздничные дни.</a:t>
            </a:r>
          </a:p>
          <a:p>
            <a:r>
              <a:rPr lang="ru-RU" sz="1800" dirty="0"/>
              <a:t>Оценил бы </a:t>
            </a:r>
            <a:r>
              <a:rPr lang="ru-RU" sz="1800" dirty="0" err="1"/>
              <a:t>зависисмоть</a:t>
            </a:r>
            <a:r>
              <a:rPr lang="ru-RU" sz="1800" dirty="0"/>
              <a:t> между полной выручкой с рейса, моделью самолета и расстоянием перелета. Получил бы удельный показатель, который бы полнее свидетельствовал о максимально возможной выручке и отношением к его фактическому показателю.</a:t>
            </a:r>
          </a:p>
          <a:p>
            <a:r>
              <a:rPr lang="ru-RU" sz="1800" dirty="0"/>
              <a:t>Оценил бы влияние на прибыльность процент заполняемости рейса в связи с моделью самолета.</a:t>
            </a:r>
          </a:p>
        </p:txBody>
      </p:sp>
    </p:spTree>
    <p:extLst>
      <p:ext uri="{BB962C8B-B14F-4D97-AF65-F5344CB8AC3E}">
        <p14:creationId xmlns:p14="http://schemas.microsoft.com/office/powerpoint/2010/main" val="33910134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654</Words>
  <Application>Microsoft Office PowerPoint</Application>
  <PresentationFormat>Широкоэкранный</PresentationFormat>
  <Paragraphs>32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Тема Office</vt:lpstr>
      <vt:lpstr>Проект 4.  Авиарейсы без потерь</vt:lpstr>
      <vt:lpstr>Содержание презентации</vt:lpstr>
      <vt:lpstr>Структура датасета</vt:lpstr>
      <vt:lpstr>Описание данных и их отношение к оценке прибыльности (натуральные показатели).</vt:lpstr>
      <vt:lpstr>Описание данных и их отношение к оценке прибыльности (денежные доходы и расходы).</vt:lpstr>
      <vt:lpstr>Данные, которые можно добавить в вашу таблицу, но вы не нашли их в базе данных.</vt:lpstr>
      <vt:lpstr>Возможные способы оценки прибыльности рейсов на основе вашего датасета.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4.  Авиарейсы без потерь</dc:title>
  <dc:creator>Pavel Chernykh</dc:creator>
  <cp:lastModifiedBy>Pavel Chernykh</cp:lastModifiedBy>
  <cp:revision>5</cp:revision>
  <dcterms:created xsi:type="dcterms:W3CDTF">2020-11-05T11:21:54Z</dcterms:created>
  <dcterms:modified xsi:type="dcterms:W3CDTF">2020-11-05T11:59:35Z</dcterms:modified>
</cp:coreProperties>
</file>