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79"/>
  </p:notesMasterIdLst>
  <p:sldIdLst>
    <p:sldId id="256" r:id="rId3"/>
    <p:sldId id="257" r:id="rId4"/>
    <p:sldId id="258" r:id="rId5"/>
    <p:sldId id="259" r:id="rId6"/>
    <p:sldId id="260" r:id="rId7"/>
    <p:sldId id="261" r:id="rId8"/>
    <p:sldId id="333" r:id="rId9"/>
    <p:sldId id="263" r:id="rId10"/>
    <p:sldId id="264" r:id="rId11"/>
    <p:sldId id="265" r:id="rId12"/>
    <p:sldId id="266" r:id="rId13"/>
    <p:sldId id="267" r:id="rId14"/>
    <p:sldId id="268" r:id="rId15"/>
    <p:sldId id="334"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1" r:id="rId77"/>
    <p:sldId id="332" r:id="rId78"/>
  </p:sldIdLst>
  <p:sldSz cx="9144000" cy="6858000" type="screen4x3"/>
  <p:notesSz cx="6858000" cy="9180513"/>
  <p:defaultTextStyle>
    <a:defPPr>
      <a:defRPr lang="en-GB"/>
    </a:defPPr>
    <a:lvl1pPr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1pPr>
    <a:lvl2pPr marL="742950" indent="-28575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2pPr>
    <a:lvl3pPr marL="11430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3pPr>
    <a:lvl4pPr marL="16002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4pPr>
    <a:lvl5pPr marL="20574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5pPr>
    <a:lvl6pPr marL="2286000" algn="l" defTabSz="457200" rtl="0" eaLnBrk="1" latinLnBrk="0" hangingPunct="1">
      <a:defRPr sz="2400" kern="1200">
        <a:solidFill>
          <a:schemeClr val="bg1"/>
        </a:solidFill>
        <a:latin typeface="Times New Roman" charset="0"/>
        <a:ea typeface="ＭＳ Ｐゴシック" charset="0"/>
        <a:cs typeface="Arial Unicode MS" charset="0"/>
      </a:defRPr>
    </a:lvl6pPr>
    <a:lvl7pPr marL="2743200" algn="l" defTabSz="457200" rtl="0" eaLnBrk="1" latinLnBrk="0" hangingPunct="1">
      <a:defRPr sz="2400" kern="1200">
        <a:solidFill>
          <a:schemeClr val="bg1"/>
        </a:solidFill>
        <a:latin typeface="Times New Roman" charset="0"/>
        <a:ea typeface="ＭＳ Ｐゴシック" charset="0"/>
        <a:cs typeface="Arial Unicode MS" charset="0"/>
      </a:defRPr>
    </a:lvl7pPr>
    <a:lvl8pPr marL="3200400" algn="l" defTabSz="457200" rtl="0" eaLnBrk="1" latinLnBrk="0" hangingPunct="1">
      <a:defRPr sz="2400" kern="1200">
        <a:solidFill>
          <a:schemeClr val="bg1"/>
        </a:solidFill>
        <a:latin typeface="Times New Roman" charset="0"/>
        <a:ea typeface="ＭＳ Ｐゴシック" charset="0"/>
        <a:cs typeface="Arial Unicode MS" charset="0"/>
      </a:defRPr>
    </a:lvl8pPr>
    <a:lvl9pPr marL="3657600" algn="l" defTabSz="457200" rtl="0" eaLnBrk="1" latinLnBrk="0" hangingPunct="1">
      <a:defRPr sz="2400" kern="1200">
        <a:solidFill>
          <a:schemeClr val="bg1"/>
        </a:solidFill>
        <a:latin typeface="Times New Roman" charset="0"/>
        <a:ea typeface="ＭＳ Ｐゴシック" charset="0"/>
        <a:cs typeface="Arial Unicode M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94643"/>
  </p:normalViewPr>
  <p:slideViewPr>
    <p:cSldViewPr>
      <p:cViewPr varScale="1">
        <p:scale>
          <a:sx n="120" d="100"/>
          <a:sy n="120" d="100"/>
        </p:scale>
        <p:origin x="1272"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notesMaster" Target="notesMasters/notesMaster1.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80513"/>
          </a:xfrm>
          <a:prstGeom prst="roundRect">
            <a:avLst>
              <a:gd name="adj" fmla="val 23"/>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2970213"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t" anchorCtr="0" compatLnSpc="1">
            <a:prstTxWarp prst="textNoShape">
              <a:avLst/>
            </a:prstTxWarp>
          </a:bodyPr>
          <a:lstStyle>
            <a:lvl1pPr marL="215900" indent="-215900"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5" name="Rectangle 3"/>
          <p:cNvSpPr>
            <a:spLocks noGrp="1" noChangeArrowheads="1"/>
          </p:cNvSpPr>
          <p:nvPr>
            <p:ph type="dt"/>
          </p:nvPr>
        </p:nvSpPr>
        <p:spPr bwMode="auto">
          <a:xfrm>
            <a:off x="3886200" y="0"/>
            <a:ext cx="2970213"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t" anchorCtr="0" compatLnSpc="1">
            <a:prstTxWarp prst="textNoShape">
              <a:avLst/>
            </a:prstTxWarp>
          </a:bodyPr>
          <a:lstStyle>
            <a:lvl1pPr marL="215900" indent="-215900" algn="r"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6" name="Rectangle 4"/>
          <p:cNvSpPr>
            <a:spLocks noGrp="1" noRot="1" noChangeAspect="1" noChangeArrowheads="1"/>
          </p:cNvSpPr>
          <p:nvPr>
            <p:ph type="sldImg"/>
          </p:nvPr>
        </p:nvSpPr>
        <p:spPr bwMode="auto">
          <a:xfrm>
            <a:off x="1135063" y="688975"/>
            <a:ext cx="4586287" cy="3440113"/>
          </a:xfrm>
          <a:prstGeom prst="rect">
            <a:avLst/>
          </a:prstGeom>
          <a:solidFill>
            <a:srgbClr val="FFFFFF"/>
          </a:solidFill>
          <a:ln w="9360" cap="sq">
            <a:solidFill>
              <a:srgbClr val="000000"/>
            </a:solidFill>
            <a:miter lim="800000"/>
            <a:headEnd/>
            <a:tailEnd/>
          </a:ln>
          <a:effectLst/>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3077" name="Rectangle 5"/>
          <p:cNvSpPr>
            <a:spLocks noGrp="1" noChangeArrowheads="1"/>
          </p:cNvSpPr>
          <p:nvPr>
            <p:ph type="body"/>
          </p:nvPr>
        </p:nvSpPr>
        <p:spPr bwMode="auto">
          <a:xfrm>
            <a:off x="223838" y="4360863"/>
            <a:ext cx="6432550" cy="412908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t" anchorCtr="0" compatLnSpc="1">
            <a:prstTxWarp prst="textNoShape">
              <a:avLst/>
            </a:prstTxWarp>
          </a:bodyPr>
          <a:lstStyle/>
          <a:p>
            <a:pPr lvl="0"/>
            <a:endParaRPr lang="en-US"/>
          </a:p>
        </p:txBody>
      </p:sp>
      <p:sp>
        <p:nvSpPr>
          <p:cNvPr id="3078" name="Rectangle 6"/>
          <p:cNvSpPr>
            <a:spLocks noGrp="1" noChangeArrowheads="1"/>
          </p:cNvSpPr>
          <p:nvPr>
            <p:ph type="ftr"/>
          </p:nvPr>
        </p:nvSpPr>
        <p:spPr bwMode="auto">
          <a:xfrm>
            <a:off x="0" y="8721725"/>
            <a:ext cx="2970213"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b" anchorCtr="0" compatLnSpc="1">
            <a:prstTxWarp prst="textNoShape">
              <a:avLst/>
            </a:prstTxWarp>
          </a:bodyPr>
          <a:lstStyle>
            <a:lvl1pPr marL="215900" indent="-215900"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9" name="Rectangle 7"/>
          <p:cNvSpPr>
            <a:spLocks noGrp="1" noChangeArrowheads="1"/>
          </p:cNvSpPr>
          <p:nvPr>
            <p:ph type="sldNum"/>
          </p:nvPr>
        </p:nvSpPr>
        <p:spPr bwMode="auto">
          <a:xfrm>
            <a:off x="3886200" y="8721725"/>
            <a:ext cx="2970213"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800" tIns="45720" rIns="91800" bIns="45720" numCol="1" anchor="b" anchorCtr="0" compatLnSpc="1">
            <a:prstTxWarp prst="textNoShape">
              <a:avLst/>
            </a:prstTxWarp>
          </a:bodyPr>
          <a:lstStyle>
            <a:lvl1pPr marL="215900" indent="-215900" algn="r"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fld id="{98D61567-E066-0544-B4EF-0FD1A452803D}" type="slidenum">
              <a:rPr lang="en-US"/>
              <a:pPr/>
              <a:t>‹#›</a:t>
            </a:fld>
            <a:endParaRPr lang="en-US"/>
          </a:p>
        </p:txBody>
      </p:sp>
    </p:spTree>
    <p:extLst>
      <p:ext uri="{BB962C8B-B14F-4D97-AF65-F5344CB8AC3E}">
        <p14:creationId xmlns:p14="http://schemas.microsoft.com/office/powerpoint/2010/main" val="47104086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5680886-3959-D644-9257-C15CFE02AE8E}" type="slidenum">
              <a:rPr lang="en-US"/>
              <a:pPr/>
              <a:t>1</a:t>
            </a:fld>
            <a:endParaRPr lang="en-US"/>
          </a:p>
        </p:txBody>
      </p:sp>
      <p:sp>
        <p:nvSpPr>
          <p:cNvPr id="829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294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AD7D5A-25DD-DC4B-9AE0-20DC7EA56D6A}" type="slidenum">
              <a:rPr lang="en-US"/>
              <a:pPr/>
              <a:t>10</a:t>
            </a:fld>
            <a:endParaRPr lang="en-US"/>
          </a:p>
        </p:txBody>
      </p:sp>
      <p:sp>
        <p:nvSpPr>
          <p:cNvPr id="921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823BB5-5E8F-DA47-8EB0-C628EA0AFAA9}" type="slidenum">
              <a:rPr lang="en-US"/>
              <a:pPr/>
              <a:t>11</a:t>
            </a:fld>
            <a:endParaRPr lang="en-US"/>
          </a:p>
        </p:txBody>
      </p:sp>
      <p:sp>
        <p:nvSpPr>
          <p:cNvPr id="931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31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D11C31-A68D-1842-A436-B1707E369637}" type="slidenum">
              <a:rPr lang="en-US"/>
              <a:pPr/>
              <a:t>12</a:t>
            </a:fld>
            <a:endParaRPr lang="en-US"/>
          </a:p>
        </p:txBody>
      </p:sp>
      <p:sp>
        <p:nvSpPr>
          <p:cNvPr id="942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42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83ADA3-0841-0949-ACC3-C2F57CC19A9A}" type="slidenum">
              <a:rPr lang="en-US"/>
              <a:pPr/>
              <a:t>13</a:t>
            </a:fld>
            <a:endParaRPr lang="en-US"/>
          </a:p>
        </p:txBody>
      </p:sp>
      <p:sp>
        <p:nvSpPr>
          <p:cNvPr id="952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52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14</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3670029-1D36-0A42-A4A4-2F7820D91AEB}" type="slidenum">
              <a:rPr lang="en-US"/>
              <a:pPr/>
              <a:t>15</a:t>
            </a:fld>
            <a:endParaRPr lang="en-US"/>
          </a:p>
        </p:txBody>
      </p:sp>
      <p:sp>
        <p:nvSpPr>
          <p:cNvPr id="972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72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D58F30A-8FCE-FE4A-9025-2A74E463458D}" type="slidenum">
              <a:rPr lang="en-US"/>
              <a:pPr/>
              <a:t>16</a:t>
            </a:fld>
            <a:endParaRPr lang="en-US"/>
          </a:p>
        </p:txBody>
      </p:sp>
      <p:sp>
        <p:nvSpPr>
          <p:cNvPr id="983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830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28425CA-64CC-F74F-9D85-B8880590AEF8}" type="slidenum">
              <a:rPr lang="en-US"/>
              <a:pPr/>
              <a:t>17</a:t>
            </a:fld>
            <a:endParaRPr lang="en-US"/>
          </a:p>
        </p:txBody>
      </p:sp>
      <p:sp>
        <p:nvSpPr>
          <p:cNvPr id="993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93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A0EFF78-91A8-814B-BD8E-03F5631FC692}" type="slidenum">
              <a:rPr lang="en-US"/>
              <a:pPr/>
              <a:t>18</a:t>
            </a:fld>
            <a:endParaRPr lang="en-US"/>
          </a:p>
        </p:txBody>
      </p:sp>
      <p:sp>
        <p:nvSpPr>
          <p:cNvPr id="1003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035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39B691A-5209-DB4C-8E45-DEC964959DD8}" type="slidenum">
              <a:rPr lang="en-US"/>
              <a:pPr/>
              <a:t>19</a:t>
            </a:fld>
            <a:endParaRPr lang="en-US"/>
          </a:p>
        </p:txBody>
      </p:sp>
      <p:sp>
        <p:nvSpPr>
          <p:cNvPr id="1013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13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8DA889C-3D55-7245-A6DD-49677C06C1A7}" type="slidenum">
              <a:rPr lang="en-US"/>
              <a:pPr/>
              <a:t>2</a:t>
            </a:fld>
            <a:endParaRPr lang="en-US"/>
          </a:p>
        </p:txBody>
      </p:sp>
      <p:sp>
        <p:nvSpPr>
          <p:cNvPr id="839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39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7"/>
          <p:cNvSpPr>
            <a:spLocks noGrp="1" noChangeArrowheads="1"/>
          </p:cNvSpPr>
          <p:nvPr>
            <p:ph type="sldNum"/>
          </p:nvPr>
        </p:nvSpPr>
        <p:spPr>
          <a:ln/>
        </p:spPr>
        <p:txBody>
          <a:bodyPr/>
          <a:lstStyle/>
          <a:p>
            <a:fld id="{0F062E5C-357D-E141-AF65-42F6D1EC7F0F}" type="slidenum">
              <a:rPr lang="en-US"/>
              <a:pPr/>
              <a:t>20</a:t>
            </a:fld>
            <a:endParaRPr lang="en-US"/>
          </a:p>
        </p:txBody>
      </p:sp>
      <p:sp>
        <p:nvSpPr>
          <p:cNvPr id="102401" name="Text Box 1"/>
          <p:cNvSpPr txBox="1">
            <a:spLocks noChangeArrowheads="1"/>
          </p:cNvSpPr>
          <p:nvPr/>
        </p:nvSpPr>
        <p:spPr bwMode="auto">
          <a:xfrm>
            <a:off x="3886200" y="8721725"/>
            <a:ext cx="2971800"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buClrTx/>
              <a:buFontTx/>
              <a:buNone/>
            </a:pPr>
            <a:fld id="{34C06A07-69C9-3448-8832-C39315A2D5D5}" type="slidenum">
              <a:rPr lang="en-US" sz="1200" b="1">
                <a:solidFill>
                  <a:srgbClr val="000000"/>
                </a:solidFill>
                <a:cs typeface="Tahoma" charset="0"/>
              </a:rPr>
              <a:pPr algn="r">
                <a:buClrTx/>
                <a:buFontTx/>
                <a:buNone/>
              </a:pPr>
              <a:t>20</a:t>
            </a:fld>
            <a:endParaRPr lang="en-US" sz="1200" b="1">
              <a:solidFill>
                <a:srgbClr val="000000"/>
              </a:solidFill>
              <a:cs typeface="Tahoma" charset="0"/>
            </a:endParaRPr>
          </a:p>
        </p:txBody>
      </p:sp>
      <p:sp>
        <p:nvSpPr>
          <p:cNvPr id="102402" name="Text Box 2"/>
          <p:cNvSpPr txBox="1">
            <a:spLocks noChangeArrowheads="1"/>
          </p:cNvSpPr>
          <p:nvPr/>
        </p:nvSpPr>
        <p:spPr bwMode="auto">
          <a:xfrm>
            <a:off x="0" y="8721725"/>
            <a:ext cx="2971800"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endParaRPr lang="en-US" sz="1200" b="1">
              <a:solidFill>
                <a:srgbClr val="000000"/>
              </a:solidFill>
              <a:cs typeface="Tahoma" charset="0"/>
            </a:endParaRPr>
          </a:p>
        </p:txBody>
      </p:sp>
      <p:sp>
        <p:nvSpPr>
          <p:cNvPr id="102403" name="Text Box 3"/>
          <p:cNvSpPr txBox="1">
            <a:spLocks noChangeArrowheads="1"/>
          </p:cNvSpPr>
          <p:nvPr/>
        </p:nvSpPr>
        <p:spPr bwMode="auto">
          <a:xfrm>
            <a:off x="0" y="0"/>
            <a:ext cx="2971800"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endParaRPr lang="en-US" sz="1200" b="1">
              <a:solidFill>
                <a:srgbClr val="000000"/>
              </a:solidFill>
              <a:cs typeface="Tahoma" charset="0"/>
            </a:endParaRPr>
          </a:p>
        </p:txBody>
      </p:sp>
      <p:sp>
        <p:nvSpPr>
          <p:cNvPr id="102404" name="Text Box 4"/>
          <p:cNvSpPr txBox="1">
            <a:spLocks noChangeArrowheads="1"/>
          </p:cNvSpPr>
          <p:nvPr/>
        </p:nvSpPr>
        <p:spPr bwMode="auto">
          <a:xfrm>
            <a:off x="3886200" y="0"/>
            <a:ext cx="2971800"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buClrTx/>
              <a:buFontTx/>
              <a:buNone/>
            </a:pPr>
            <a:endParaRPr lang="en-US" sz="1200" b="1">
              <a:solidFill>
                <a:srgbClr val="000000"/>
              </a:solidFill>
              <a:cs typeface="Tahoma" charset="0"/>
            </a:endParaRPr>
          </a:p>
        </p:txBody>
      </p:sp>
      <p:sp>
        <p:nvSpPr>
          <p:cNvPr id="102405" name="Text Box 5"/>
          <p:cNvSpPr txBox="1">
            <a:spLocks noChangeArrowheads="1"/>
          </p:cNvSpPr>
          <p:nvPr/>
        </p:nvSpPr>
        <p:spPr bwMode="auto">
          <a:xfrm>
            <a:off x="900113" y="4359275"/>
            <a:ext cx="5057775" cy="4148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nSpc>
                <a:spcPct val="90000"/>
              </a:lnSpc>
              <a:spcBef>
                <a:spcPts val="800"/>
              </a:spcBef>
              <a:buClrTx/>
              <a:buFontTx/>
              <a:buNone/>
            </a:pPr>
            <a:r>
              <a:rPr lang="en-US" sz="1600">
                <a:solidFill>
                  <a:srgbClr val="000000"/>
                </a:solidFill>
                <a:latin typeface="Arial" charset="0"/>
              </a:rPr>
              <a:t>This slide shows how the ASP’s CLR engine works when users visit a particular page. When the user requests a page from the browser or the application, the ASPX file is parsed by the ASPX engine. This engine generates a page class file, which is processed (compiled) by the CLR before the output is rendered. These compiled bits are persisted to (saved on) a disk. So, the next time a user visits the page, the compiled bits are picked up from the disk and executed. The file is not recompiled unless a change occurs. </a:t>
            </a:r>
          </a:p>
          <a:p>
            <a:pPr>
              <a:lnSpc>
                <a:spcPct val="90000"/>
              </a:lnSpc>
              <a:spcBef>
                <a:spcPts val="800"/>
              </a:spcBef>
              <a:buClrTx/>
              <a:buFontTx/>
              <a:buNone/>
            </a:pPr>
            <a:endParaRPr lang="en-US" sz="1600">
              <a:solidFill>
                <a:srgbClr val="000000"/>
              </a:solidFill>
              <a:latin typeface="Arial" charset="0"/>
            </a:endParaRPr>
          </a:p>
          <a:p>
            <a:pPr>
              <a:lnSpc>
                <a:spcPct val="90000"/>
              </a:lnSpc>
              <a:spcBef>
                <a:spcPts val="600"/>
              </a:spcBef>
              <a:buClrTx/>
              <a:buFontTx/>
              <a:buNone/>
            </a:pPr>
            <a:r>
              <a:rPr lang="en-US" sz="1600" b="1">
                <a:solidFill>
                  <a:srgbClr val="000000"/>
                </a:solidFill>
                <a:latin typeface="Arial" charset="0"/>
              </a:rPr>
              <a:t>ASP .NET –</a:t>
            </a:r>
            <a:r>
              <a:rPr lang="en-US" sz="1600">
                <a:solidFill>
                  <a:srgbClr val="000000"/>
                </a:solidFill>
                <a:latin typeface="Arial" charset="0"/>
              </a:rPr>
              <a:t> ASPX code-behind file gets compiled into a single DLL. This is an issue for team development: Different developers building pages for the same DLL. Use synchronization regularly, local working is more effective in a team effort. Then all developers build to the same Web. The DLL is a strongly typed object.   </a:t>
            </a:r>
          </a:p>
          <a:p>
            <a:pPr>
              <a:lnSpc>
                <a:spcPct val="90000"/>
              </a:lnSpc>
              <a:spcBef>
                <a:spcPts val="600"/>
              </a:spcBef>
              <a:buClrTx/>
              <a:buFontTx/>
              <a:buNone/>
            </a:pPr>
            <a:endParaRPr lang="en-US" sz="1600">
              <a:solidFill>
                <a:srgbClr val="000000"/>
              </a:solidFill>
              <a:latin typeface="Arial" charset="0"/>
            </a:endParaRPr>
          </a:p>
          <a:p>
            <a:pPr>
              <a:lnSpc>
                <a:spcPct val="90000"/>
              </a:lnSpc>
              <a:spcBef>
                <a:spcPts val="600"/>
              </a:spcBef>
              <a:buClrTx/>
              <a:buFontTx/>
              <a:buNone/>
            </a:pPr>
            <a:r>
              <a:rPr lang="en-US" sz="1600">
                <a:solidFill>
                  <a:srgbClr val="000000"/>
                </a:solidFill>
                <a:latin typeface="Arial" charset="0"/>
              </a:rPr>
              <a:t>The CLR environment requires less coding on your part because Visual Studio .NET pre-fills more of the basics into your ASP .NET Web pages when you create your project. The separation of programming code from HTML tags and presentation content gives a better view of your programming. </a:t>
            </a:r>
          </a:p>
          <a:p>
            <a:pPr>
              <a:lnSpc>
                <a:spcPct val="90000"/>
              </a:lnSpc>
              <a:spcBef>
                <a:spcPts val="800"/>
              </a:spcBef>
              <a:buClrTx/>
              <a:buFontTx/>
              <a:buNone/>
            </a:pPr>
            <a:endParaRPr lang="en-US" sz="1600">
              <a:solidFill>
                <a:srgbClr val="000000"/>
              </a:solidFill>
              <a:latin typeface="Arial" charset="0"/>
            </a:endParaRPr>
          </a:p>
          <a:p>
            <a:pPr>
              <a:lnSpc>
                <a:spcPct val="90000"/>
              </a:lnSpc>
              <a:spcBef>
                <a:spcPts val="800"/>
              </a:spcBef>
              <a:buClrTx/>
              <a:buFontTx/>
              <a:buNone/>
            </a:pPr>
            <a:endParaRPr lang="en-US" sz="1600">
              <a:solidFill>
                <a:srgbClr val="000000"/>
              </a:solidFill>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AACB442-CC4B-2747-BF38-D2492C964FCC}" type="slidenum">
              <a:rPr lang="en-US"/>
              <a:pPr/>
              <a:t>21</a:t>
            </a:fld>
            <a:endParaRPr lang="en-US"/>
          </a:p>
        </p:txBody>
      </p:sp>
      <p:sp>
        <p:nvSpPr>
          <p:cNvPr id="1034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34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4C3EF80-39E6-7A47-9634-89A1AD4B442B}" type="slidenum">
              <a:rPr lang="en-US"/>
              <a:pPr/>
              <a:t>22</a:t>
            </a:fld>
            <a:endParaRPr lang="en-US"/>
          </a:p>
        </p:txBody>
      </p:sp>
      <p:sp>
        <p:nvSpPr>
          <p:cNvPr id="1044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445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BB40C77-D973-8B45-8730-4828ECF1F4BD}" type="slidenum">
              <a:rPr lang="en-US"/>
              <a:pPr/>
              <a:t>23</a:t>
            </a:fld>
            <a:endParaRPr lang="en-US"/>
          </a:p>
        </p:txBody>
      </p:sp>
      <p:sp>
        <p:nvSpPr>
          <p:cNvPr id="1054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54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B377DA-691C-A448-AC2E-9F393331E4C7}" type="slidenum">
              <a:rPr lang="en-US"/>
              <a:pPr/>
              <a:t>24</a:t>
            </a:fld>
            <a:endParaRPr lang="en-US"/>
          </a:p>
        </p:txBody>
      </p:sp>
      <p:sp>
        <p:nvSpPr>
          <p:cNvPr id="10649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649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FDCD9-46D8-DF41-BF9B-5E1B825E9F16}" type="slidenum">
              <a:rPr lang="en-US"/>
              <a:pPr/>
              <a:t>25</a:t>
            </a:fld>
            <a:endParaRPr lang="en-US"/>
          </a:p>
        </p:txBody>
      </p:sp>
      <p:sp>
        <p:nvSpPr>
          <p:cNvPr id="10752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752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A64EC0F-B701-F249-81F6-8B80BD03C0A2}" type="slidenum">
              <a:rPr lang="en-US"/>
              <a:pPr/>
              <a:t>26</a:t>
            </a:fld>
            <a:endParaRPr lang="en-US"/>
          </a:p>
        </p:txBody>
      </p:sp>
      <p:sp>
        <p:nvSpPr>
          <p:cNvPr id="1085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854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3F73FD7-15C1-4C41-A7B2-C9E86CBF3B31}" type="slidenum">
              <a:rPr lang="en-US"/>
              <a:pPr/>
              <a:t>27</a:t>
            </a:fld>
            <a:endParaRPr lang="en-US"/>
          </a:p>
        </p:txBody>
      </p:sp>
      <p:sp>
        <p:nvSpPr>
          <p:cNvPr id="1095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0957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F13556E-5F02-8549-AA07-5ACFD8B603C1}" type="slidenum">
              <a:rPr lang="en-US"/>
              <a:pPr/>
              <a:t>28</a:t>
            </a:fld>
            <a:endParaRPr lang="en-US"/>
          </a:p>
        </p:txBody>
      </p:sp>
      <p:sp>
        <p:nvSpPr>
          <p:cNvPr id="11059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059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CB261F-6C52-204B-8A71-F07F0D92A5E1}" type="slidenum">
              <a:rPr lang="en-US"/>
              <a:pPr/>
              <a:t>29</a:t>
            </a:fld>
            <a:endParaRPr lang="en-US"/>
          </a:p>
        </p:txBody>
      </p:sp>
      <p:sp>
        <p:nvSpPr>
          <p:cNvPr id="1116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161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A320921-18F3-A945-A030-F70AF8B24982}" type="slidenum">
              <a:rPr lang="en-US"/>
              <a:pPr/>
              <a:t>3</a:t>
            </a:fld>
            <a:endParaRPr lang="en-US"/>
          </a:p>
        </p:txBody>
      </p:sp>
      <p:sp>
        <p:nvSpPr>
          <p:cNvPr id="8499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4994"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26D26E-40B6-D84E-B775-8DFCB8E573B5}" type="slidenum">
              <a:rPr lang="en-US"/>
              <a:pPr/>
              <a:t>30</a:t>
            </a:fld>
            <a:endParaRPr lang="en-US"/>
          </a:p>
        </p:txBody>
      </p:sp>
      <p:sp>
        <p:nvSpPr>
          <p:cNvPr id="1126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264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E86571-9FB4-E94C-8476-6466120CF8C9}" type="slidenum">
              <a:rPr lang="en-US"/>
              <a:pPr/>
              <a:t>31</a:t>
            </a:fld>
            <a:endParaRPr lang="en-US"/>
          </a:p>
        </p:txBody>
      </p:sp>
      <p:sp>
        <p:nvSpPr>
          <p:cNvPr id="11366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366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96534C-4E94-7948-8B4C-A83DAE3DD15D}" type="slidenum">
              <a:rPr lang="en-US"/>
              <a:pPr/>
              <a:t>32</a:t>
            </a:fld>
            <a:endParaRPr lang="en-US"/>
          </a:p>
        </p:txBody>
      </p:sp>
      <p:sp>
        <p:nvSpPr>
          <p:cNvPr id="11468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469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69C830E-4157-4F48-804E-6AEE48EA645A}" type="slidenum">
              <a:rPr lang="en-US"/>
              <a:pPr/>
              <a:t>33</a:t>
            </a:fld>
            <a:endParaRPr lang="en-US"/>
          </a:p>
        </p:txBody>
      </p:sp>
      <p:sp>
        <p:nvSpPr>
          <p:cNvPr id="11571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571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6CC995A-E893-EA47-A63C-E477A9FCF263}" type="slidenum">
              <a:rPr lang="en-US"/>
              <a:pPr/>
              <a:t>34</a:t>
            </a:fld>
            <a:endParaRPr lang="en-US"/>
          </a:p>
        </p:txBody>
      </p:sp>
      <p:sp>
        <p:nvSpPr>
          <p:cNvPr id="1167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673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B40F701-39E3-964C-98FE-41141DFB0C58}" type="slidenum">
              <a:rPr lang="en-US"/>
              <a:pPr/>
              <a:t>35</a:t>
            </a:fld>
            <a:endParaRPr lang="en-US"/>
          </a:p>
        </p:txBody>
      </p:sp>
      <p:sp>
        <p:nvSpPr>
          <p:cNvPr id="1177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77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1B114E3-388B-0B47-969B-F2E5F7F823C1}" type="slidenum">
              <a:rPr lang="en-US"/>
              <a:pPr/>
              <a:t>36</a:t>
            </a:fld>
            <a:endParaRPr lang="en-US"/>
          </a:p>
        </p:txBody>
      </p:sp>
      <p:sp>
        <p:nvSpPr>
          <p:cNvPr id="1187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87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020B3F4-F4FD-C740-A97E-92A0EAD6C09A}" type="slidenum">
              <a:rPr lang="en-US"/>
              <a:pPr/>
              <a:t>37</a:t>
            </a:fld>
            <a:endParaRPr lang="en-US"/>
          </a:p>
        </p:txBody>
      </p:sp>
      <p:sp>
        <p:nvSpPr>
          <p:cNvPr id="1198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198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2409A08-8287-F64A-8F3D-057F191D5870}" type="slidenum">
              <a:rPr lang="en-US"/>
              <a:pPr/>
              <a:t>38</a:t>
            </a:fld>
            <a:endParaRPr lang="en-US"/>
          </a:p>
        </p:txBody>
      </p:sp>
      <p:sp>
        <p:nvSpPr>
          <p:cNvPr id="1208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08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A9308E-D35A-3343-B072-3C847F30497A}" type="slidenum">
              <a:rPr lang="en-US"/>
              <a:pPr/>
              <a:t>39</a:t>
            </a:fld>
            <a:endParaRPr lang="en-US"/>
          </a:p>
        </p:txBody>
      </p:sp>
      <p:sp>
        <p:nvSpPr>
          <p:cNvPr id="12185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185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A0980F-065E-294F-A9EC-D24E94FD959A}" type="slidenum">
              <a:rPr lang="en-US"/>
              <a:pPr/>
              <a:t>4</a:t>
            </a:fld>
            <a:endParaRPr lang="en-US"/>
          </a:p>
        </p:txBody>
      </p:sp>
      <p:sp>
        <p:nvSpPr>
          <p:cNvPr id="860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6018"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In this module we will focus on what ASP.NET is, why it was created, and how to do the essential programming tasks.  Next time we’ll go into a variety of other aspects of ASP.NET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35BE9BE-5D30-3A4A-AD6A-24F71B8B5919}" type="slidenum">
              <a:rPr lang="en-US"/>
              <a:pPr/>
              <a:t>40</a:t>
            </a:fld>
            <a:endParaRPr lang="en-US"/>
          </a:p>
        </p:txBody>
      </p:sp>
      <p:sp>
        <p:nvSpPr>
          <p:cNvPr id="1228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28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2ACE47-E357-5C40-A0D4-FD760157A825}" type="slidenum">
              <a:rPr lang="en-US"/>
              <a:pPr/>
              <a:t>41</a:t>
            </a:fld>
            <a:endParaRPr lang="en-US"/>
          </a:p>
        </p:txBody>
      </p:sp>
      <p:sp>
        <p:nvSpPr>
          <p:cNvPr id="1239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390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32B2234-D067-C84F-8E01-B152077F6710}" type="slidenum">
              <a:rPr lang="en-US"/>
              <a:pPr/>
              <a:t>42</a:t>
            </a:fld>
            <a:endParaRPr lang="en-US"/>
          </a:p>
        </p:txBody>
      </p:sp>
      <p:sp>
        <p:nvSpPr>
          <p:cNvPr id="1249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29D401F-A269-9B4E-81A5-FD7407E30568}" type="slidenum">
              <a:rPr lang="en-US"/>
              <a:pPr/>
              <a:t>43</a:t>
            </a:fld>
            <a:endParaRPr lang="en-US"/>
          </a:p>
        </p:txBody>
      </p:sp>
      <p:sp>
        <p:nvSpPr>
          <p:cNvPr id="1259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C783A2-47DD-624D-8523-544CCF5B2800}" type="slidenum">
              <a:rPr lang="en-US"/>
              <a:pPr/>
              <a:t>44</a:t>
            </a:fld>
            <a:endParaRPr lang="en-US"/>
          </a:p>
        </p:txBody>
      </p:sp>
      <p:sp>
        <p:nvSpPr>
          <p:cNvPr id="1269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69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45</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299CEC1-6755-C848-9024-6AA37036E9A0}" type="slidenum">
              <a:rPr lang="en-US"/>
              <a:pPr/>
              <a:t>46</a:t>
            </a:fld>
            <a:endParaRPr lang="en-US"/>
          </a:p>
        </p:txBody>
      </p:sp>
      <p:sp>
        <p:nvSpPr>
          <p:cNvPr id="1290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90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B16637D-43B4-594F-950E-2DAE5765B8FD}" type="slidenum">
              <a:rPr lang="en-US"/>
              <a:pPr/>
              <a:t>47</a:t>
            </a:fld>
            <a:endParaRPr lang="en-US"/>
          </a:p>
        </p:txBody>
      </p:sp>
      <p:sp>
        <p:nvSpPr>
          <p:cNvPr id="1300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005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BE31770-3537-AF4D-822F-7D9111FE7E3C}" type="slidenum">
              <a:rPr lang="en-US"/>
              <a:pPr/>
              <a:t>48</a:t>
            </a:fld>
            <a:endParaRPr lang="en-US"/>
          </a:p>
        </p:txBody>
      </p:sp>
      <p:sp>
        <p:nvSpPr>
          <p:cNvPr id="1310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10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F9255C2-0A07-5A43-BA3B-714093E546BE}" type="slidenum">
              <a:rPr lang="en-US"/>
              <a:pPr/>
              <a:t>49</a:t>
            </a:fld>
            <a:endParaRPr lang="en-US"/>
          </a:p>
        </p:txBody>
      </p:sp>
      <p:sp>
        <p:nvSpPr>
          <p:cNvPr id="13209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209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67342AE-1A4E-4845-A316-6DCE37BBD870}" type="slidenum">
              <a:rPr lang="en-US"/>
              <a:pPr/>
              <a:t>5</a:t>
            </a:fld>
            <a:endParaRPr lang="en-US"/>
          </a:p>
        </p:txBody>
      </p:sp>
      <p:sp>
        <p:nvSpPr>
          <p:cNvPr id="870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704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FE317C3-F158-BF4C-9DBC-A7FC19793147}" type="slidenum">
              <a:rPr lang="en-US"/>
              <a:pPr/>
              <a:t>50</a:t>
            </a:fld>
            <a:endParaRPr lang="en-US"/>
          </a:p>
        </p:txBody>
      </p:sp>
      <p:sp>
        <p:nvSpPr>
          <p:cNvPr id="13312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312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5F093AF-2126-2947-8206-9672E8BE5789}" type="slidenum">
              <a:rPr lang="en-US"/>
              <a:pPr/>
              <a:t>51</a:t>
            </a:fld>
            <a:endParaRPr lang="en-US"/>
          </a:p>
        </p:txBody>
      </p:sp>
      <p:sp>
        <p:nvSpPr>
          <p:cNvPr id="1341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414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F7E1BD-5A2E-EE43-A125-E391B838E752}" type="slidenum">
              <a:rPr lang="en-US"/>
              <a:pPr/>
              <a:t>52</a:t>
            </a:fld>
            <a:endParaRPr lang="en-US"/>
          </a:p>
        </p:txBody>
      </p:sp>
      <p:sp>
        <p:nvSpPr>
          <p:cNvPr id="1351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51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These two samples do the same thing: bind ListBox1 to the data returned from GetSampleData(), binding the value and text to CategoryID and CategoryName columns, respectively.  The first mostly uses code while the second sample mostly uses attributes on the ListBox tag.  Both require that the DataBind method be called.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5091E6C-493B-DD42-AF45-D1E44614D9BE}" type="slidenum">
              <a:rPr lang="en-US"/>
              <a:pPr/>
              <a:t>53</a:t>
            </a:fld>
            <a:endParaRPr lang="en-US"/>
          </a:p>
        </p:txBody>
      </p:sp>
      <p:sp>
        <p:nvSpPr>
          <p:cNvPr id="13619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619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4AA49F2-9264-9040-B80A-990521E20C3E}" type="slidenum">
              <a:rPr lang="en-US"/>
              <a:pPr/>
              <a:t>54</a:t>
            </a:fld>
            <a:endParaRPr lang="en-US"/>
          </a:p>
        </p:txBody>
      </p:sp>
      <p:sp>
        <p:nvSpPr>
          <p:cNvPr id="1372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721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178B8BD-37C9-B647-8182-6E4713995E34}" type="slidenum">
              <a:rPr lang="en-US"/>
              <a:pPr/>
              <a:t>55</a:t>
            </a:fld>
            <a:endParaRPr lang="en-US"/>
          </a:p>
        </p:txBody>
      </p:sp>
      <p:sp>
        <p:nvSpPr>
          <p:cNvPr id="1382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8242"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21A2CE5-08C3-FB46-8647-A86FC06CF9B5}" type="slidenum">
              <a:rPr lang="en-US"/>
              <a:pPr/>
              <a:t>56</a:t>
            </a:fld>
            <a:endParaRPr lang="en-US"/>
          </a:p>
        </p:txBody>
      </p:sp>
      <p:sp>
        <p:nvSpPr>
          <p:cNvPr id="13926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3926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2E4FE41-E3FF-F842-859B-0D5539972A22}" type="slidenum">
              <a:rPr lang="en-US"/>
              <a:pPr/>
              <a:t>57</a:t>
            </a:fld>
            <a:endParaRPr lang="en-US"/>
          </a:p>
        </p:txBody>
      </p:sp>
      <p:sp>
        <p:nvSpPr>
          <p:cNvPr id="14028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029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3E229E-B514-E24F-B6FC-BB6247FA37A5}" type="slidenum">
              <a:rPr lang="en-US"/>
              <a:pPr/>
              <a:t>58</a:t>
            </a:fld>
            <a:endParaRPr lang="en-US"/>
          </a:p>
        </p:txBody>
      </p:sp>
      <p:sp>
        <p:nvSpPr>
          <p:cNvPr id="14131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131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6B861D2-2F3D-1949-96A9-0A4DA22F6D72}" type="slidenum">
              <a:rPr lang="en-US"/>
              <a:pPr/>
              <a:t>59</a:t>
            </a:fld>
            <a:endParaRPr lang="en-US"/>
          </a:p>
        </p:txBody>
      </p:sp>
      <p:sp>
        <p:nvSpPr>
          <p:cNvPr id="1423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233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A70B2A1-A30B-A042-9B2E-2AA1BFB68311}" type="slidenum">
              <a:rPr lang="en-US"/>
              <a:pPr/>
              <a:t>6</a:t>
            </a:fld>
            <a:endParaRPr lang="en-US"/>
          </a:p>
        </p:txBody>
      </p:sp>
      <p:sp>
        <p:nvSpPr>
          <p:cNvPr id="8806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BC0606-E7C8-7849-A8D1-6D82975D7126}" type="slidenum">
              <a:rPr lang="en-US"/>
              <a:pPr/>
              <a:t>60</a:t>
            </a:fld>
            <a:endParaRPr lang="en-US"/>
          </a:p>
        </p:txBody>
      </p:sp>
      <p:sp>
        <p:nvSpPr>
          <p:cNvPr id="1433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33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EBE36E8-6BD5-B74E-B68D-6F5713DF1F74}" type="slidenum">
              <a:rPr lang="en-US"/>
              <a:pPr/>
              <a:t>61</a:t>
            </a:fld>
            <a:endParaRPr lang="en-US"/>
          </a:p>
        </p:txBody>
      </p:sp>
      <p:sp>
        <p:nvSpPr>
          <p:cNvPr id="1443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43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36CA0EE-211B-A045-B4E8-B2A126F8F9A8}" type="slidenum">
              <a:rPr lang="en-US"/>
              <a:pPr/>
              <a:t>62</a:t>
            </a:fld>
            <a:endParaRPr lang="en-US"/>
          </a:p>
        </p:txBody>
      </p:sp>
      <p:sp>
        <p:nvSpPr>
          <p:cNvPr id="1454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54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D3F0049-541C-B242-B20E-A6FE8B5957E5}" type="slidenum">
              <a:rPr lang="en-US"/>
              <a:pPr/>
              <a:t>63</a:t>
            </a:fld>
            <a:endParaRPr lang="en-US"/>
          </a:p>
        </p:txBody>
      </p:sp>
      <p:sp>
        <p:nvSpPr>
          <p:cNvPr id="1464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64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8308FA-52C1-6C4F-9B4C-55BA8652EC17}" type="slidenum">
              <a:rPr lang="en-US"/>
              <a:pPr/>
              <a:t>64</a:t>
            </a:fld>
            <a:endParaRPr lang="en-US"/>
          </a:p>
        </p:txBody>
      </p:sp>
      <p:sp>
        <p:nvSpPr>
          <p:cNvPr id="14745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745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5EAB804-22B7-CF49-AA0E-B2BE8225E4DB}" type="slidenum">
              <a:rPr lang="en-US"/>
              <a:pPr/>
              <a:t>65</a:t>
            </a:fld>
            <a:endParaRPr lang="en-US"/>
          </a:p>
        </p:txBody>
      </p:sp>
      <p:sp>
        <p:nvSpPr>
          <p:cNvPr id="1484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84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879700B-6C0F-984B-8B13-41A80DCEDD16}" type="slidenum">
              <a:rPr lang="en-US"/>
              <a:pPr/>
              <a:t>66</a:t>
            </a:fld>
            <a:endParaRPr lang="en-US"/>
          </a:p>
        </p:txBody>
      </p:sp>
      <p:sp>
        <p:nvSpPr>
          <p:cNvPr id="1495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4950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83CC4DB-DC40-0248-8748-C9DD4884206B}" type="slidenum">
              <a:rPr lang="en-US"/>
              <a:pPr/>
              <a:t>67</a:t>
            </a:fld>
            <a:endParaRPr lang="en-US"/>
          </a:p>
        </p:txBody>
      </p:sp>
      <p:sp>
        <p:nvSpPr>
          <p:cNvPr id="1505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05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5A7146A-2B02-BF4D-988A-D5BFC87E285B}" type="slidenum">
              <a:rPr lang="en-US"/>
              <a:pPr/>
              <a:t>68</a:t>
            </a:fld>
            <a:endParaRPr lang="en-US"/>
          </a:p>
        </p:txBody>
      </p:sp>
      <p:sp>
        <p:nvSpPr>
          <p:cNvPr id="1515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1554"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196D6BE-BCAD-2D4F-8DCF-2B5E29691800}" type="slidenum">
              <a:rPr lang="en-US"/>
              <a:pPr/>
              <a:t>69</a:t>
            </a:fld>
            <a:endParaRPr lang="en-US"/>
          </a:p>
        </p:txBody>
      </p:sp>
      <p:sp>
        <p:nvSpPr>
          <p:cNvPr id="1525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25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7</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369D83-86D1-4343-9F80-1139DA7A35C7}" type="slidenum">
              <a:rPr lang="en-US"/>
              <a:pPr/>
              <a:t>70</a:t>
            </a:fld>
            <a:endParaRPr lang="en-US"/>
          </a:p>
        </p:txBody>
      </p:sp>
      <p:sp>
        <p:nvSpPr>
          <p:cNvPr id="1536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36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DB461F-221C-2246-8763-55C5EFA3B018}" type="slidenum">
              <a:rPr lang="en-US"/>
              <a:pPr/>
              <a:t>71</a:t>
            </a:fld>
            <a:endParaRPr lang="en-US"/>
          </a:p>
        </p:txBody>
      </p:sp>
      <p:sp>
        <p:nvSpPr>
          <p:cNvPr id="1546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46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3DB006C-135B-7E4F-8A67-9411540BBB01}" type="slidenum">
              <a:rPr lang="en-US"/>
              <a:pPr/>
              <a:t>72</a:t>
            </a:fld>
            <a:endParaRPr lang="en-US"/>
          </a:p>
        </p:txBody>
      </p:sp>
      <p:sp>
        <p:nvSpPr>
          <p:cNvPr id="1556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565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03DFCB0-6304-9C4A-AA7E-B1A2030B620C}" type="slidenum">
              <a:rPr lang="en-US"/>
              <a:pPr/>
              <a:t>73</a:t>
            </a:fld>
            <a:endParaRPr lang="en-US"/>
          </a:p>
        </p:txBody>
      </p:sp>
      <p:sp>
        <p:nvSpPr>
          <p:cNvPr id="1566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66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85E04D-73ED-954A-AC58-ED7E81E60DA8}" type="slidenum">
              <a:rPr lang="en-US"/>
              <a:pPr/>
              <a:t>74</a:t>
            </a:fld>
            <a:endParaRPr lang="en-US"/>
          </a:p>
        </p:txBody>
      </p:sp>
      <p:sp>
        <p:nvSpPr>
          <p:cNvPr id="15769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769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4D1DB2D-68C5-F14E-A233-CCB727C00DB2}" type="slidenum">
              <a:rPr lang="en-US"/>
              <a:pPr/>
              <a:t>75</a:t>
            </a:fld>
            <a:endParaRPr lang="en-US"/>
          </a:p>
        </p:txBody>
      </p:sp>
      <p:sp>
        <p:nvSpPr>
          <p:cNvPr id="1597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5974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86AAB99-148E-E440-A1C6-8C32CF54A53C}" type="slidenum">
              <a:rPr lang="en-US"/>
              <a:pPr/>
              <a:t>76</a:t>
            </a:fld>
            <a:endParaRPr lang="en-US"/>
          </a:p>
        </p:txBody>
      </p:sp>
      <p:sp>
        <p:nvSpPr>
          <p:cNvPr id="1607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607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1227F8B-4983-0244-922C-33A372187692}" type="slidenum">
              <a:rPr lang="en-US"/>
              <a:pPr/>
              <a:t>8</a:t>
            </a:fld>
            <a:endParaRPr lang="en-US"/>
          </a:p>
        </p:txBody>
      </p:sp>
      <p:sp>
        <p:nvSpPr>
          <p:cNvPr id="9011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011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0BEEFA4-FEEA-D040-9133-E528C4511D6A}" type="slidenum">
              <a:rPr lang="en-US"/>
              <a:pPr/>
              <a:t>9</a:t>
            </a:fld>
            <a:endParaRPr lang="en-US"/>
          </a:p>
        </p:txBody>
      </p:sp>
      <p:sp>
        <p:nvSpPr>
          <p:cNvPr id="911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91138"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Have to write code to do anything.  There is almost no purely declarative way to do anything.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x-none" smtClean="0"/>
              <a:t>Click to edit Master subtitle style</a:t>
            </a:r>
            <a:endParaRPr lang="en-US"/>
          </a:p>
        </p:txBody>
      </p:sp>
    </p:spTree>
    <p:extLst>
      <p:ext uri="{BB962C8B-B14F-4D97-AF65-F5344CB8AC3E}">
        <p14:creationId xmlns:p14="http://schemas.microsoft.com/office/powerpoint/2010/main" val="73767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8927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4863" cy="5942013"/>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457200"/>
            <a:ext cx="6076950" cy="5942013"/>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2864625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x-none" smtClean="0"/>
              <a:t>Click to edit Master subtitle style</a:t>
            </a:r>
            <a:endParaRPr lang="en-US"/>
          </a:p>
        </p:txBody>
      </p:sp>
    </p:spTree>
    <p:extLst>
      <p:ext uri="{BB962C8B-B14F-4D97-AF65-F5344CB8AC3E}">
        <p14:creationId xmlns:p14="http://schemas.microsoft.com/office/powerpoint/2010/main" val="4194409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38852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Tree>
    <p:extLst>
      <p:ext uri="{BB962C8B-B14F-4D97-AF65-F5344CB8AC3E}">
        <p14:creationId xmlns:p14="http://schemas.microsoft.com/office/powerpoint/2010/main" val="2206169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250845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3175588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Tree>
    <p:extLst>
      <p:ext uri="{BB962C8B-B14F-4D97-AF65-F5344CB8AC3E}">
        <p14:creationId xmlns:p14="http://schemas.microsoft.com/office/powerpoint/2010/main" val="3438908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559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163963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4094788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747869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162934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4863" cy="5668963"/>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457200"/>
            <a:ext cx="6076950" cy="5668963"/>
          </a:xfrm>
          <a:prstGeom prst="rect">
            <a:avLst/>
          </a:prstGeo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574092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0813" cy="1141413"/>
          </a:xfrm>
        </p:spPr>
        <p:txBody>
          <a:bodyPr/>
          <a:lstStyle/>
          <a:p>
            <a:r>
              <a:rPr lang="x-none" smtClean="0"/>
              <a:t>Click to edit Master title style</a:t>
            </a:r>
            <a:endParaRPr lang="en-US"/>
          </a:p>
        </p:txBody>
      </p:sp>
    </p:spTree>
    <p:extLst>
      <p:ext uri="{BB962C8B-B14F-4D97-AF65-F5344CB8AC3E}">
        <p14:creationId xmlns:p14="http://schemas.microsoft.com/office/powerpoint/2010/main" val="300114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Tree>
    <p:extLst>
      <p:ext uri="{BB962C8B-B14F-4D97-AF65-F5344CB8AC3E}">
        <p14:creationId xmlns:p14="http://schemas.microsoft.com/office/powerpoint/2010/main" val="153454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905000"/>
            <a:ext cx="4037013"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6613" y="1905000"/>
            <a:ext cx="40386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261143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80212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Tree>
    <p:extLst>
      <p:ext uri="{BB962C8B-B14F-4D97-AF65-F5344CB8AC3E}">
        <p14:creationId xmlns:p14="http://schemas.microsoft.com/office/powerpoint/2010/main" val="247159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58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269870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17706288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6" name="Rectangle 2"/>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7" name="Rectangle 3"/>
          <p:cNvSpPr>
            <a:spLocks noChangeArrowheads="1"/>
          </p:cNvSpPr>
          <p:nvPr/>
        </p:nvSpPr>
        <p:spPr bwMode="auto">
          <a:xfrm>
            <a:off x="2185988" y="1676400"/>
            <a:ext cx="5662612" cy="77788"/>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8" name="Rectangle 4"/>
          <p:cNvSpPr>
            <a:spLocks noGrp="1" noChangeArrowheads="1"/>
          </p:cNvSpPr>
          <p:nvPr>
            <p:ph type="body" idx="1"/>
          </p:nvPr>
        </p:nvSpPr>
        <p:spPr bwMode="auto">
          <a:xfrm>
            <a:off x="457200" y="1905000"/>
            <a:ext cx="8228013" cy="44942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9" name="Rectangle 5"/>
          <p:cNvSpPr>
            <a:spLocks noGrp="1" noChangeArrowheads="1"/>
          </p:cNvSpPr>
          <p:nvPr>
            <p:ph type="title"/>
          </p:nvPr>
        </p:nvSpPr>
        <p:spPr bwMode="auto">
          <a:xfrm>
            <a:off x="990600" y="457200"/>
            <a:ext cx="7770813" cy="11414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30" name="Rectangle 6"/>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1" name="Rectangle 7"/>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2" name="Rectangle 8"/>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3" name="Rectangle 9"/>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4" name="Rectangle 10"/>
          <p:cNvSpPr>
            <a:spLocks noChangeArrowheads="1"/>
          </p:cNvSpPr>
          <p:nvPr/>
        </p:nvSpPr>
        <p:spPr bwMode="auto">
          <a:xfrm>
            <a:off x="2185988" y="1676400"/>
            <a:ext cx="5662612" cy="77788"/>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5" name="Rectangle 11"/>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6" name="Rectangle 12"/>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mj-lt"/>
          <a:ea typeface="+mj-ea"/>
          <a:cs typeface="+mj-cs"/>
        </a:defRPr>
      </a:lvl1pPr>
      <a:lvl2pPr marL="742950" indent="-28575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2pPr>
      <a:lvl3pPr marL="11430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3pPr>
      <a:lvl4pPr marL="16002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4pPr>
      <a:lvl5pPr marL="20574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5pPr>
      <a:lvl6pPr marL="25146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6pPr>
      <a:lvl7pPr marL="29718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7pPr>
      <a:lvl8pPr marL="34290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8pPr>
      <a:lvl9pPr marL="38862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9pPr>
    </p:titleStyle>
    <p:bodyStyle>
      <a:lvl1pPr marL="342900" indent="-342900" algn="l" defTabSz="457200" rtl="0" fontAlgn="base">
        <a:spcBef>
          <a:spcPts val="700"/>
        </a:spcBef>
        <a:spcAft>
          <a:spcPct val="0"/>
        </a:spcAft>
        <a:buClr>
          <a:srgbClr val="000000"/>
        </a:buClr>
        <a:buSzPct val="100000"/>
        <a:buFont typeface="Times New Roman" charset="0"/>
        <a:defRPr sz="2800">
          <a:solidFill>
            <a:srgbClr val="003366"/>
          </a:solidFill>
          <a:latin typeface="+mn-lt"/>
          <a:ea typeface="+mn-ea"/>
          <a:cs typeface="+mn-cs"/>
        </a:defRPr>
      </a:lvl1pPr>
      <a:lvl2pPr marL="742950" indent="-285750" algn="l" defTabSz="457200" rtl="0" fontAlgn="base">
        <a:spcBef>
          <a:spcPts val="600"/>
        </a:spcBef>
        <a:spcAft>
          <a:spcPct val="0"/>
        </a:spcAft>
        <a:buClr>
          <a:srgbClr val="000000"/>
        </a:buClr>
        <a:buSzPct val="100000"/>
        <a:buFont typeface="Times New Roman" charset="0"/>
        <a:defRPr sz="2400">
          <a:solidFill>
            <a:srgbClr val="003366"/>
          </a:solidFill>
          <a:latin typeface="+mn-lt"/>
          <a:ea typeface="+mn-ea"/>
          <a:cs typeface="+mn-cs"/>
        </a:defRPr>
      </a:lvl2pPr>
      <a:lvl3pPr marL="1143000" indent="-228600" algn="l" defTabSz="457200" rtl="0" fontAlgn="base">
        <a:spcBef>
          <a:spcPts val="500"/>
        </a:spcBef>
        <a:spcAft>
          <a:spcPct val="0"/>
        </a:spcAft>
        <a:buClr>
          <a:srgbClr val="000000"/>
        </a:buClr>
        <a:buSzPct val="100000"/>
        <a:buFont typeface="Times New Roman" charset="0"/>
        <a:defRPr sz="2000">
          <a:solidFill>
            <a:srgbClr val="003366"/>
          </a:solidFill>
          <a:latin typeface="+mn-lt"/>
          <a:ea typeface="+mn-ea"/>
          <a:cs typeface="+mn-cs"/>
        </a:defRPr>
      </a:lvl3pPr>
      <a:lvl4pPr marL="1600200" indent="-228600" algn="l" defTabSz="457200" rtl="0" fontAlgn="base">
        <a:spcBef>
          <a:spcPts val="450"/>
        </a:spcBef>
        <a:spcAft>
          <a:spcPct val="0"/>
        </a:spcAft>
        <a:buClr>
          <a:srgbClr val="000000"/>
        </a:buClr>
        <a:buSzPct val="100000"/>
        <a:buFont typeface="Times New Roman" charset="0"/>
        <a:defRPr>
          <a:solidFill>
            <a:srgbClr val="003366"/>
          </a:solidFill>
          <a:latin typeface="+mn-lt"/>
          <a:ea typeface="+mn-ea"/>
          <a:cs typeface="+mn-cs"/>
        </a:defRPr>
      </a:lvl4pPr>
      <a:lvl5pPr marL="20574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5pPr>
      <a:lvl6pPr marL="25146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6pPr>
      <a:lvl7pPr marL="29718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7pPr>
      <a:lvl8pPr marL="34290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8pPr>
      <a:lvl9pPr marL="38862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20688" y="228600"/>
            <a:ext cx="8404225" cy="6477000"/>
          </a:xfrm>
          <a:prstGeom prst="rect">
            <a:avLst/>
          </a:prstGeom>
          <a:gradFill rotWithShape="0">
            <a:gsLst>
              <a:gs pos="0">
                <a:srgbClr val="6699FF"/>
              </a:gs>
              <a:gs pos="100000">
                <a:srgbClr val="FFFFF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0" name="Rectangle 2"/>
          <p:cNvSpPr>
            <a:spLocks noGrp="1" noChangeArrowheads="1"/>
          </p:cNvSpPr>
          <p:nvPr>
            <p:ph type="title"/>
          </p:nvPr>
        </p:nvSpPr>
        <p:spPr bwMode="auto">
          <a:xfrm>
            <a:off x="990600" y="457200"/>
            <a:ext cx="7770813" cy="11414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052" name="Rectangle 4"/>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3" name="Rectangle 5"/>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4" name="Rectangle 6"/>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5" name="Rectangle 7"/>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6" name="Rectangle 8"/>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7" name="Rectangle 9"/>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mj-lt"/>
          <a:ea typeface="+mj-ea"/>
          <a:cs typeface="+mj-cs"/>
        </a:defRPr>
      </a:lvl1pPr>
      <a:lvl2pPr marL="742950" indent="-28575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2pPr>
      <a:lvl3pPr marL="11430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3pPr>
      <a:lvl4pPr marL="16002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4pPr>
      <a:lvl5pPr marL="20574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5pPr>
      <a:lvl6pPr marL="25146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6pPr>
      <a:lvl7pPr marL="29718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7pPr>
      <a:lvl8pPr marL="34290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8pPr>
      <a:lvl9pPr marL="38862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9pPr>
    </p:titleStyle>
    <p:bodyStyle>
      <a:lvl1pPr marL="342900" indent="-342900" algn="ctr" defTabSz="457200" rtl="0" fontAlgn="base">
        <a:spcBef>
          <a:spcPts val="800"/>
        </a:spcBef>
        <a:spcAft>
          <a:spcPct val="0"/>
        </a:spcAft>
        <a:buClr>
          <a:srgbClr val="000000"/>
        </a:buClr>
        <a:buSzPct val="100000"/>
        <a:buFont typeface="Times New Roman" charset="0"/>
        <a:defRPr sz="3200" b="1">
          <a:solidFill>
            <a:srgbClr val="003366"/>
          </a:solidFill>
          <a:latin typeface="+mn-lt"/>
          <a:ea typeface="+mn-ea"/>
          <a:cs typeface="+mn-cs"/>
        </a:defRPr>
      </a:lvl1pPr>
      <a:lvl2pPr marL="742950" indent="-285750" algn="ctr" defTabSz="457200" rtl="0" fontAlgn="base">
        <a:spcBef>
          <a:spcPts val="600"/>
        </a:spcBef>
        <a:spcAft>
          <a:spcPct val="0"/>
        </a:spcAft>
        <a:buClr>
          <a:srgbClr val="000000"/>
        </a:buClr>
        <a:buSzPct val="100000"/>
        <a:buFont typeface="Times New Roman" charset="0"/>
        <a:defRPr sz="2400">
          <a:solidFill>
            <a:srgbClr val="003366"/>
          </a:solidFill>
          <a:latin typeface="+mn-lt"/>
          <a:ea typeface="+mn-ea"/>
          <a:cs typeface="+mn-cs"/>
        </a:defRPr>
      </a:lvl2pPr>
      <a:lvl3pPr marL="1143000" indent="-228600" algn="ctr" defTabSz="457200" rtl="0" fontAlgn="base">
        <a:spcBef>
          <a:spcPts val="500"/>
        </a:spcBef>
        <a:spcAft>
          <a:spcPct val="0"/>
        </a:spcAft>
        <a:buClr>
          <a:srgbClr val="000000"/>
        </a:buClr>
        <a:buSzPct val="100000"/>
        <a:buFont typeface="Times New Roman" charset="0"/>
        <a:defRPr sz="2000">
          <a:solidFill>
            <a:srgbClr val="003366"/>
          </a:solidFill>
          <a:latin typeface="+mn-lt"/>
          <a:ea typeface="+mn-ea"/>
          <a:cs typeface="+mn-cs"/>
        </a:defRPr>
      </a:lvl3pPr>
      <a:lvl4pPr marL="1600200" indent="-228600" algn="ctr" defTabSz="457200" rtl="0" fontAlgn="base">
        <a:spcBef>
          <a:spcPts val="450"/>
        </a:spcBef>
        <a:spcAft>
          <a:spcPct val="0"/>
        </a:spcAft>
        <a:buClr>
          <a:srgbClr val="000000"/>
        </a:buClr>
        <a:buSzPct val="100000"/>
        <a:buFont typeface="Times New Roman" charset="0"/>
        <a:defRPr>
          <a:solidFill>
            <a:srgbClr val="003366"/>
          </a:solidFill>
          <a:latin typeface="+mn-lt"/>
          <a:ea typeface="+mn-ea"/>
          <a:cs typeface="+mn-cs"/>
        </a:defRPr>
      </a:lvl4pPr>
      <a:lvl5pPr marL="20574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5pPr>
      <a:lvl6pPr marL="25146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6pPr>
      <a:lvl7pPr marL="29718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7pPr>
      <a:lvl8pPr marL="34290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8pPr>
      <a:lvl9pPr marL="38862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457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a:t>Introduction to ASP.NET </a:t>
            </a:r>
            <a:br>
              <a:rPr lang="en-US" sz="4800" dirty="0"/>
            </a:br>
            <a:r>
              <a:rPr lang="en-US" sz="4800" dirty="0"/>
              <a:t>and Web Forms</a:t>
            </a:r>
          </a:p>
        </p:txBody>
      </p:sp>
      <p:sp>
        <p:nvSpPr>
          <p:cNvPr id="4098" name="Rectangle 2"/>
          <p:cNvSpPr>
            <a:spLocks noGrp="1" noChangeArrowheads="1"/>
          </p:cNvSpPr>
          <p:nvPr>
            <p:ph type="subTitle" idx="4294967295"/>
          </p:nvPr>
        </p:nvSpPr>
        <p:spPr bwMode="auto">
          <a:xfrm>
            <a:off x="1365647" y="2538139"/>
            <a:ext cx="6662737" cy="348314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lstStyle/>
          <a:p>
            <a:r>
              <a:rPr lang="en-US" sz="2800" dirty="0" smtClean="0"/>
              <a:t>Web Application Development</a:t>
            </a:r>
          </a:p>
          <a:p>
            <a:endParaRPr lang="en-US" sz="2800" dirty="0" smtClean="0"/>
          </a:p>
          <a:p>
            <a:r>
              <a:rPr lang="en-US" sz="2800" dirty="0" smtClean="0"/>
              <a:t>Faculty of Mathematics </a:t>
            </a:r>
          </a:p>
          <a:p>
            <a:r>
              <a:rPr lang="en-US" sz="2800" dirty="0" smtClean="0"/>
              <a:t>and Computer Science</a:t>
            </a:r>
          </a:p>
          <a:p>
            <a:r>
              <a:rPr lang="en-US" sz="2800" dirty="0" smtClean="0"/>
              <a:t>University of Bucharest</a:t>
            </a: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133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p>
        </p:txBody>
      </p:sp>
      <p:sp>
        <p:nvSpPr>
          <p:cNvPr id="1433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provides services to allow the creation, deployment, and execution of </a:t>
            </a:r>
            <a:br>
              <a:rPr lang="en-US"/>
            </a:br>
            <a:r>
              <a:rPr lang="en-US"/>
              <a:t>Web Applications and Web Services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Like ASP, ASP.NET is a server-side technology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Web Applications are built using Web Forms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Web Forms are designed to make building </a:t>
            </a:r>
            <a:br>
              <a:rPr lang="en-US"/>
            </a:br>
            <a:r>
              <a:rPr lang="en-US"/>
              <a:t>web-based applications as easy as building Visual Basic applications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Goals</a:t>
            </a:r>
          </a:p>
        </p:txBody>
      </p:sp>
      <p:sp>
        <p:nvSpPr>
          <p:cNvPr id="15362"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Keep the good parts of ASP and improve the rest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Simplify: less code, easier to create and maintain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Multiple, compiled languages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Fast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Scalable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Manageable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Available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Customizable and extensible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Secure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Tool support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ASP.NET Overview</a:t>
            </a:r>
            <a:br>
              <a:rPr lang="en-US" dirty="0"/>
            </a:br>
            <a:r>
              <a:rPr lang="en-US" sz="3200" dirty="0"/>
              <a:t>Key Features</a:t>
            </a:r>
          </a:p>
        </p:txBody>
      </p:sp>
      <p:sp>
        <p:nvSpPr>
          <p:cNvPr id="16386" name="Rectangle 2"/>
          <p:cNvSpPr>
            <a:spLocks noGrp="1" noChangeArrowheads="1"/>
          </p:cNvSpPr>
          <p:nvPr>
            <p:ph type="body" idx="1"/>
          </p:nvPr>
        </p:nvSpPr>
        <p:spPr>
          <a:xfrm>
            <a:off x="381000" y="1981200"/>
            <a:ext cx="39624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Web Forms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Web Services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Built on .NET Framework</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Simple programming model</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Maintains page state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Multibrowser support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XCOPY deployment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XML configuration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Complete object model</a:t>
            </a:r>
          </a:p>
        </p:txBody>
      </p:sp>
      <p:sp>
        <p:nvSpPr>
          <p:cNvPr id="16387" name="Rectangle 3"/>
          <p:cNvSpPr>
            <a:spLocks noChangeArrowheads="1"/>
          </p:cNvSpPr>
          <p:nvPr/>
        </p:nvSpPr>
        <p:spPr bwMode="auto">
          <a:xfrm>
            <a:off x="4648200" y="1981200"/>
            <a:ext cx="4191000" cy="3886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Session management</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Caching</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Debugging</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Extensibility</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Separation of code and UI </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Security</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ASPX, ASP side by side</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Simplified form validation</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Cookieless sessions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ASP.NET Overview</a:t>
            </a:r>
            <a:br>
              <a:rPr lang="en-US" dirty="0"/>
            </a:br>
            <a:r>
              <a:rPr lang="en-US" sz="3200" dirty="0" smtClean="0"/>
              <a:t>Demo: </a:t>
            </a:r>
            <a:r>
              <a:rPr lang="en-US" sz="3200" dirty="0" err="1" smtClean="0"/>
              <a:t>HelloWorld.aspx</a:t>
            </a:r>
            <a:endParaRPr lang="en-US" sz="3200" dirty="0"/>
          </a:p>
        </p:txBody>
      </p:sp>
      <p:sp>
        <p:nvSpPr>
          <p:cNvPr id="49155" name="Text Box 3"/>
          <p:cNvSpPr txBox="1">
            <a:spLocks noChangeArrowheads="1"/>
          </p:cNvSpPr>
          <p:nvPr/>
        </p:nvSpPr>
        <p:spPr bwMode="auto">
          <a:xfrm>
            <a:off x="381000" y="1916832"/>
            <a:ext cx="8458200" cy="443198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r>
              <a:rPr lang="en-US" sz="1800" b="1" dirty="0">
                <a:solidFill>
                  <a:schemeClr val="accent6">
                    <a:lumMod val="50000"/>
                  </a:schemeClr>
                </a:solidFill>
              </a:rPr>
              <a:t>&lt;%@ Page language="c#" %&gt;</a:t>
            </a:r>
            <a:endParaRPr lang="en-US" sz="1800" dirty="0">
              <a:solidFill>
                <a:schemeClr val="accent6">
                  <a:lumMod val="50000"/>
                </a:schemeClr>
              </a:solidFill>
            </a:endParaRPr>
          </a:p>
          <a:p>
            <a:r>
              <a:rPr lang="en-US" sz="1800" b="1" dirty="0">
                <a:solidFill>
                  <a:schemeClr val="accent6">
                    <a:lumMod val="50000"/>
                  </a:schemeClr>
                </a:solidFill>
              </a:rPr>
              <a:t>&lt;html&gt;</a:t>
            </a:r>
            <a:endParaRPr lang="en-US" sz="1800" dirty="0">
              <a:solidFill>
                <a:schemeClr val="accent6">
                  <a:lumMod val="50000"/>
                </a:schemeClr>
              </a:solidFill>
            </a:endParaRPr>
          </a:p>
          <a:p>
            <a:r>
              <a:rPr lang="en-US" sz="1800" b="1" dirty="0">
                <a:solidFill>
                  <a:schemeClr val="accent6">
                    <a:lumMod val="50000"/>
                  </a:schemeClr>
                </a:solidFill>
              </a:rPr>
              <a:t>&lt;head&gt;&lt;/head&gt;</a:t>
            </a:r>
            <a:endParaRPr lang="en-US" sz="1800" dirty="0">
              <a:solidFill>
                <a:schemeClr val="accent6">
                  <a:lumMod val="50000"/>
                </a:schemeClr>
              </a:solidFill>
            </a:endParaRPr>
          </a:p>
          <a:p>
            <a:r>
              <a:rPr lang="en-US" sz="1800" b="1" dirty="0">
                <a:solidFill>
                  <a:schemeClr val="accent6">
                    <a:lumMod val="50000"/>
                  </a:schemeClr>
                </a:solidFill>
              </a:rPr>
              <a:t>&lt;script </a:t>
            </a:r>
            <a:r>
              <a:rPr lang="en-US" sz="1800" b="1" dirty="0" err="1">
                <a:solidFill>
                  <a:schemeClr val="accent6">
                    <a:lumMod val="50000"/>
                  </a:schemeClr>
                </a:solidFill>
              </a:rPr>
              <a:t>runat</a:t>
            </a:r>
            <a:r>
              <a:rPr lang="en-US" sz="1800" b="1" dirty="0">
                <a:solidFill>
                  <a:schemeClr val="accent6">
                    <a:lumMod val="50000"/>
                  </a:schemeClr>
                </a:solidFill>
              </a:rPr>
              <a:t>="server"&gt;</a:t>
            </a:r>
            <a:endParaRPr lang="en-US" sz="1800" dirty="0">
              <a:solidFill>
                <a:schemeClr val="accent6">
                  <a:lumMod val="50000"/>
                </a:schemeClr>
              </a:solidFill>
            </a:endParaRPr>
          </a:p>
          <a:p>
            <a:r>
              <a:rPr lang="en-US" sz="1800" b="1" dirty="0">
                <a:solidFill>
                  <a:schemeClr val="accent6">
                    <a:lumMod val="50000"/>
                  </a:schemeClr>
                </a:solidFill>
              </a:rPr>
              <a:t>public void </a:t>
            </a:r>
            <a:r>
              <a:rPr lang="en-US" sz="1800" b="1" dirty="0" err="1">
                <a:solidFill>
                  <a:schemeClr val="accent6">
                    <a:lumMod val="50000"/>
                  </a:schemeClr>
                </a:solidFill>
              </a:rPr>
              <a:t>B_Click</a:t>
            </a:r>
            <a:r>
              <a:rPr lang="en-US" sz="1800" b="1" dirty="0">
                <a:solidFill>
                  <a:schemeClr val="accent6">
                    <a:lumMod val="50000"/>
                  </a:schemeClr>
                </a:solidFill>
              </a:rPr>
              <a:t> (object sender, </a:t>
            </a:r>
            <a:r>
              <a:rPr lang="en-US" sz="1800" b="1" dirty="0" err="1">
                <a:solidFill>
                  <a:schemeClr val="accent6">
                    <a:lumMod val="50000"/>
                  </a:schemeClr>
                </a:solidFill>
              </a:rPr>
              <a:t>System.EventArgs</a:t>
            </a:r>
            <a:r>
              <a:rPr lang="en-US" sz="1800" b="1" dirty="0">
                <a:solidFill>
                  <a:schemeClr val="accent6">
                    <a:lumMod val="50000"/>
                  </a:schemeClr>
                </a:solidFill>
              </a:rPr>
              <a:t> e) {</a:t>
            </a:r>
            <a:endParaRPr lang="en-US" sz="1800" dirty="0">
              <a:solidFill>
                <a:schemeClr val="accent6">
                  <a:lumMod val="50000"/>
                </a:schemeClr>
              </a:solidFill>
            </a:endParaRPr>
          </a:p>
          <a:p>
            <a:r>
              <a:rPr lang="en-US" sz="1800" b="1" dirty="0">
                <a:solidFill>
                  <a:schemeClr val="accent6">
                    <a:lumMod val="50000"/>
                  </a:schemeClr>
                </a:solidFill>
              </a:rPr>
              <a:t>  Label1.Text = "Hello, the time is " + </a:t>
            </a:r>
            <a:r>
              <a:rPr lang="en-US" sz="1800" b="1" dirty="0" err="1">
                <a:solidFill>
                  <a:schemeClr val="accent6">
                    <a:lumMod val="50000"/>
                  </a:schemeClr>
                </a:solidFill>
              </a:rPr>
              <a:t>DateTime.Now</a:t>
            </a:r>
            <a:r>
              <a:rPr lang="en-US" sz="1800" b="1" dirty="0">
                <a:solidFill>
                  <a:schemeClr val="accent6">
                    <a:lumMod val="50000"/>
                  </a:schemeClr>
                </a:solidFill>
              </a:rPr>
              <a:t>;</a:t>
            </a:r>
            <a:endParaRPr lang="en-US" sz="1800" dirty="0">
              <a:solidFill>
                <a:schemeClr val="accent6">
                  <a:lumMod val="50000"/>
                </a:schemeClr>
              </a:solidFill>
            </a:endParaRPr>
          </a:p>
          <a:p>
            <a:r>
              <a:rPr lang="en-US" sz="1800" b="1" dirty="0">
                <a:solidFill>
                  <a:schemeClr val="accent6">
                    <a:lumMod val="50000"/>
                  </a:schemeClr>
                </a:solidFill>
              </a:rPr>
              <a:t>}</a:t>
            </a:r>
            <a:endParaRPr lang="en-US" sz="1800" dirty="0">
              <a:solidFill>
                <a:schemeClr val="accent6">
                  <a:lumMod val="50000"/>
                </a:schemeClr>
              </a:solidFill>
            </a:endParaRPr>
          </a:p>
          <a:p>
            <a:r>
              <a:rPr lang="en-US" sz="1800" b="1" dirty="0">
                <a:solidFill>
                  <a:schemeClr val="accent6">
                    <a:lumMod val="50000"/>
                  </a:schemeClr>
                </a:solidFill>
              </a:rPr>
              <a:t>&lt;/script&gt;</a:t>
            </a:r>
            <a:endParaRPr lang="en-US" sz="1800" dirty="0">
              <a:solidFill>
                <a:schemeClr val="accent6">
                  <a:lumMod val="50000"/>
                </a:schemeClr>
              </a:solidFill>
            </a:endParaRPr>
          </a:p>
          <a:p>
            <a:r>
              <a:rPr lang="en-US" sz="1800" b="1" dirty="0">
                <a:solidFill>
                  <a:schemeClr val="accent6">
                    <a:lumMod val="50000"/>
                  </a:schemeClr>
                </a:solidFill>
              </a:rPr>
              <a:t>&lt;body&gt;</a:t>
            </a:r>
            <a:endParaRPr lang="en-US" sz="1800" dirty="0">
              <a:solidFill>
                <a:schemeClr val="accent6">
                  <a:lumMod val="50000"/>
                </a:schemeClr>
              </a:solidFill>
            </a:endParaRPr>
          </a:p>
          <a:p>
            <a:r>
              <a:rPr lang="en-US" sz="1800" b="1" dirty="0">
                <a:solidFill>
                  <a:schemeClr val="accent6">
                    <a:lumMod val="50000"/>
                  </a:schemeClr>
                </a:solidFill>
              </a:rPr>
              <a:t>&lt;form method="post" </a:t>
            </a:r>
            <a:r>
              <a:rPr lang="en-US" sz="1800" b="1" dirty="0" err="1">
                <a:solidFill>
                  <a:schemeClr val="accent6">
                    <a:lumMod val="50000"/>
                  </a:schemeClr>
                </a:solidFill>
              </a:rPr>
              <a:t>runat</a:t>
            </a:r>
            <a:r>
              <a:rPr lang="en-US" sz="1800" b="1" dirty="0">
                <a:solidFill>
                  <a:schemeClr val="accent6">
                    <a:lumMod val="50000"/>
                  </a:schemeClr>
                </a:solidFill>
              </a:rPr>
              <a:t>="server"&gt;</a:t>
            </a:r>
            <a:endParaRPr lang="en-US" sz="1800" dirty="0">
              <a:solidFill>
                <a:schemeClr val="accent6">
                  <a:lumMod val="50000"/>
                </a:schemeClr>
              </a:solidFill>
            </a:endParaRPr>
          </a:p>
          <a:p>
            <a:r>
              <a:rPr lang="de-DE" sz="1800" b="1" dirty="0">
                <a:solidFill>
                  <a:schemeClr val="accent6">
                    <a:lumMod val="50000"/>
                  </a:schemeClr>
                </a:solidFill>
              </a:rPr>
              <a:t>&lt;</a:t>
            </a:r>
            <a:r>
              <a:rPr lang="de-DE" sz="1800" b="1" dirty="0" err="1">
                <a:solidFill>
                  <a:schemeClr val="accent6">
                    <a:lumMod val="50000"/>
                  </a:schemeClr>
                </a:solidFill>
              </a:rPr>
              <a:t>asp:Button</a:t>
            </a:r>
            <a:r>
              <a:rPr lang="de-DE" sz="1800" b="1" dirty="0">
                <a:solidFill>
                  <a:schemeClr val="accent6">
                    <a:lumMod val="50000"/>
                  </a:schemeClr>
                </a:solidFill>
              </a:rPr>
              <a:t> </a:t>
            </a:r>
            <a:r>
              <a:rPr lang="de-DE" sz="1800" b="1" dirty="0" err="1">
                <a:solidFill>
                  <a:schemeClr val="accent6">
                    <a:lumMod val="50000"/>
                  </a:schemeClr>
                </a:solidFill>
              </a:rPr>
              <a:t>onclick</a:t>
            </a:r>
            <a:r>
              <a:rPr lang="de-DE" sz="1800" b="1" dirty="0">
                <a:solidFill>
                  <a:schemeClr val="accent6">
                    <a:lumMod val="50000"/>
                  </a:schemeClr>
                </a:solidFill>
              </a:rPr>
              <a:t>="</a:t>
            </a:r>
            <a:r>
              <a:rPr lang="de-DE" sz="1800" b="1" dirty="0" err="1">
                <a:solidFill>
                  <a:schemeClr val="accent6">
                    <a:lumMod val="50000"/>
                  </a:schemeClr>
                </a:solidFill>
              </a:rPr>
              <a:t>B_Click</a:t>
            </a:r>
            <a:r>
              <a:rPr lang="de-DE" sz="1800" b="1" dirty="0">
                <a:solidFill>
                  <a:schemeClr val="accent6">
                    <a:lumMod val="50000"/>
                  </a:schemeClr>
                </a:solidFill>
              </a:rPr>
              <a:t>" Text="Push </a:t>
            </a:r>
            <a:r>
              <a:rPr lang="de-DE" sz="1800" b="1" dirty="0" err="1">
                <a:solidFill>
                  <a:schemeClr val="accent6">
                    <a:lumMod val="50000"/>
                  </a:schemeClr>
                </a:solidFill>
              </a:rPr>
              <a:t>Me</a:t>
            </a:r>
            <a:r>
              <a:rPr lang="de-DE" sz="1800" b="1" dirty="0">
                <a:solidFill>
                  <a:schemeClr val="accent6">
                    <a:lumMod val="50000"/>
                  </a:schemeClr>
                </a:solidFill>
              </a:rPr>
              <a:t>“ </a:t>
            </a:r>
            <a:r>
              <a:rPr lang="de-DE" sz="1800" b="1" dirty="0" err="1">
                <a:solidFill>
                  <a:schemeClr val="accent6">
                    <a:lumMod val="50000"/>
                  </a:schemeClr>
                </a:solidFill>
              </a:rPr>
              <a:t>runat</a:t>
            </a:r>
            <a:r>
              <a:rPr lang="de-DE" sz="1800" b="1" dirty="0">
                <a:solidFill>
                  <a:schemeClr val="accent6">
                    <a:lumMod val="50000"/>
                  </a:schemeClr>
                </a:solidFill>
              </a:rPr>
              <a:t>="</a:t>
            </a:r>
            <a:r>
              <a:rPr lang="de-DE" sz="1800" b="1" dirty="0" err="1">
                <a:solidFill>
                  <a:schemeClr val="accent6">
                    <a:lumMod val="50000"/>
                  </a:schemeClr>
                </a:solidFill>
              </a:rPr>
              <a:t>server</a:t>
            </a:r>
            <a:r>
              <a:rPr lang="de-DE" sz="1800" b="1" dirty="0">
                <a:solidFill>
                  <a:schemeClr val="accent6">
                    <a:lumMod val="50000"/>
                  </a:schemeClr>
                </a:solidFill>
              </a:rPr>
              <a:t>“ /&gt; </a:t>
            </a:r>
            <a:endParaRPr lang="de-DE" sz="1800" dirty="0">
              <a:solidFill>
                <a:schemeClr val="accent6">
                  <a:lumMod val="50000"/>
                </a:schemeClr>
              </a:solidFill>
            </a:endParaRPr>
          </a:p>
          <a:p>
            <a:r>
              <a:rPr lang="hr-HR" sz="1800" b="1" dirty="0">
                <a:solidFill>
                  <a:schemeClr val="accent6">
                    <a:lumMod val="50000"/>
                  </a:schemeClr>
                </a:solidFill>
              </a:rPr>
              <a:t>&lt;p&gt;&lt;asp:Label id=Label1 runat="server" /&gt;</a:t>
            </a:r>
            <a:endParaRPr lang="hr-HR" sz="1800" dirty="0">
              <a:solidFill>
                <a:schemeClr val="accent6">
                  <a:lumMod val="50000"/>
                </a:schemeClr>
              </a:solidFill>
            </a:endParaRPr>
          </a:p>
          <a:p>
            <a:r>
              <a:rPr lang="en-US" sz="1800" b="1" dirty="0">
                <a:solidFill>
                  <a:schemeClr val="accent6">
                    <a:lumMod val="50000"/>
                  </a:schemeClr>
                </a:solidFill>
              </a:rPr>
              <a:t>&lt;/form&gt;</a:t>
            </a:r>
            <a:endParaRPr lang="en-US" sz="1800" dirty="0">
              <a:solidFill>
                <a:schemeClr val="accent6">
                  <a:lumMod val="50000"/>
                </a:schemeClr>
              </a:solidFill>
            </a:endParaRPr>
          </a:p>
          <a:p>
            <a:r>
              <a:rPr lang="en-US" sz="1800" b="1" dirty="0">
                <a:solidFill>
                  <a:schemeClr val="accent6">
                    <a:lumMod val="50000"/>
                  </a:schemeClr>
                </a:solidFill>
              </a:rPr>
              <a:t>&lt;/body&gt;</a:t>
            </a:r>
            <a:endParaRPr lang="en-US" sz="1800" dirty="0">
              <a:solidFill>
                <a:schemeClr val="accent6">
                  <a:lumMod val="50000"/>
                </a:schemeClr>
              </a:solidFill>
            </a:endParaRPr>
          </a:p>
          <a:p>
            <a:r>
              <a:rPr lang="en-US" sz="1800" b="1" dirty="0">
                <a:solidFill>
                  <a:schemeClr val="accent6">
                    <a:lumMod val="50000"/>
                  </a:schemeClr>
                </a:solidFill>
              </a:rPr>
              <a:t>&lt;/html&gt;</a:t>
            </a:r>
            <a:endParaRPr lang="en-US" sz="1800" dirty="0">
              <a:solidFill>
                <a:schemeClr val="accent6">
                  <a:lumMod val="50000"/>
                </a:schemeClr>
              </a:solidFill>
            </a:endParaRPr>
          </a:p>
        </p:txBody>
      </p:sp>
      <p:grpSp>
        <p:nvGrpSpPr>
          <p:cNvPr id="5" name="Group 3"/>
          <p:cNvGrpSpPr>
            <a:grpSpLocks/>
          </p:cNvGrpSpPr>
          <p:nvPr/>
        </p:nvGrpSpPr>
        <p:grpSpPr bwMode="auto">
          <a:xfrm>
            <a:off x="7524328" y="548680"/>
            <a:ext cx="1296144" cy="996653"/>
            <a:chOff x="1992" y="2208"/>
            <a:chExt cx="1703" cy="1487"/>
          </a:xfrm>
        </p:grpSpPr>
        <p:sp>
          <p:nvSpPr>
            <p:cNvPr id="6"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262257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Architecture</a:t>
            </a:r>
          </a:p>
        </p:txBody>
      </p:sp>
      <p:sp>
        <p:nvSpPr>
          <p:cNvPr id="184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is built upon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.NET Framework</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Internet Information Server (IIS)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Architecture</a:t>
            </a:r>
          </a:p>
        </p:txBody>
      </p:sp>
      <p:sp>
        <p:nvSpPr>
          <p:cNvPr id="194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Internet Information Server (IIS)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IIS MMC Snap-In (Internet Services Manager)</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Tool to manage IIS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Virtual Directories</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mapping between URL and file path</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on my machine the URL: </a:t>
            </a:r>
            <a:br>
              <a:rPr lang="en-US"/>
            </a:br>
            <a:r>
              <a:rPr lang="en-US"/>
              <a:t>	</a:t>
            </a:r>
            <a:r>
              <a:rPr lang="en-US">
                <a:latin typeface="Lucida Console" charset="0"/>
              </a:rPr>
              <a:t>http://localhost/CS594</a:t>
            </a:r>
            <a:r>
              <a:rPr lang="en-US"/>
              <a:t> </a:t>
            </a:r>
            <a:br>
              <a:rPr lang="en-US"/>
            </a:br>
            <a:r>
              <a:rPr lang="en-US"/>
              <a:t>maps to the file path: </a:t>
            </a:r>
            <a:br>
              <a:rPr lang="en-US"/>
            </a:br>
            <a:r>
              <a:rPr lang="en-US"/>
              <a:t>	</a:t>
            </a:r>
            <a:r>
              <a:rPr lang="en-US">
                <a:latin typeface="Lucida Console" charset="0"/>
              </a:rPr>
              <a:t>C:\_CS594Fall2001</a:t>
            </a:r>
            <a:r>
              <a:rPr lang="en-US"/>
              <a:t> </a:t>
            </a:r>
          </a:p>
          <a:p>
            <a:pPr marL="1084263" lvl="2">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1084263" lvl="2">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2048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Controls and Events</a:t>
            </a:r>
          </a:p>
        </p:txBody>
      </p:sp>
      <p:sp>
        <p:nvSpPr>
          <p:cNvPr id="2150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Server-side 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Based on controls and events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Just like Visual Basic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“data in, HTML out”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Higher level of abstraction than ASP</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Requires less code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More modular, readable, and maintainable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Automatic Compilation</a:t>
            </a:r>
          </a:p>
        </p:txBody>
      </p:sp>
      <p:sp>
        <p:nvSpPr>
          <p:cNvPr id="2253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Just edit the code and hit the page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will automatically compile the page into an assembly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Compiled code is cached in the </a:t>
            </a:r>
            <a:br>
              <a:rPr lang="en-US"/>
            </a:br>
            <a:r>
              <a:rPr lang="en-US"/>
              <a:t>CLR Assembly Cache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Subsequent page hits use compiled assembly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If the text of the page changes then the code </a:t>
            </a:r>
            <a:br>
              <a:rPr lang="en-US"/>
            </a:br>
            <a:r>
              <a:rPr lang="en-US"/>
              <a:t>is recompiled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just like ASP: edit, save and run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Prerequisites</a:t>
            </a:r>
          </a:p>
        </p:txBody>
      </p:sp>
      <p:sp>
        <p:nvSpPr>
          <p:cNvPr id="5122" name="Rectangle 2"/>
          <p:cNvSpPr>
            <a:spLocks noGrp="1" noChangeArrowheads="1"/>
          </p:cNvSpPr>
          <p:nvPr>
            <p:ph type="body" idx="1"/>
          </p:nvPr>
        </p:nvSpPr>
        <p:spPr>
          <a:xfrm>
            <a:off x="457200" y="1905000"/>
            <a:ext cx="8229600" cy="4495800"/>
          </a:xfrm>
          <a:ln/>
        </p:spPr>
        <p:txBody>
          <a:bodyPr lIns="91440" tIns="45720" rIns="91440" bIns="45720"/>
          <a:lstStyle/>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a:t>This module assumes that you understand the fundamentals of</a:t>
            </a:r>
          </a:p>
          <a:p>
            <a:pPr marL="730250" lvl="1" indent="-282575">
              <a:buClr>
                <a:srgbClr val="003366"/>
              </a:buClr>
              <a:buSzPct val="55000"/>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a:t>C# programming</a:t>
            </a:r>
          </a:p>
          <a:p>
            <a:pPr marL="730250" lvl="1" indent="-282575">
              <a:buClr>
                <a:srgbClr val="003366"/>
              </a:buClr>
              <a:buSzPct val="55000"/>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a:t>ADO.NET</a:t>
            </a:r>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a:t>A background in web development (HTML, JavaScript, DHTML, CGI, Active Server Pages) would be helpful, but is not required</a:t>
            </a:r>
          </a:p>
        </p:txBody>
      </p:sp>
    </p:spTree>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Automatic Compilation</a:t>
            </a:r>
          </a:p>
        </p:txBody>
      </p:sp>
      <p:grpSp>
        <p:nvGrpSpPr>
          <p:cNvPr id="23554" name="Group 2"/>
          <p:cNvGrpSpPr>
            <a:grpSpLocks/>
          </p:cNvGrpSpPr>
          <p:nvPr/>
        </p:nvGrpSpPr>
        <p:grpSpPr bwMode="auto">
          <a:xfrm>
            <a:off x="762000" y="5080000"/>
            <a:ext cx="4525963" cy="620713"/>
            <a:chOff x="480" y="3200"/>
            <a:chExt cx="2851" cy="391"/>
          </a:xfrm>
        </p:grpSpPr>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l="5835" t="79169" r="44653" b="15553"/>
            <a:stretch>
              <a:fillRect/>
            </a:stretch>
          </p:blipFill>
          <p:spPr bwMode="auto">
            <a:xfrm>
              <a:off x="480" y="3364"/>
              <a:ext cx="2851" cy="227"/>
            </a:xfrm>
            <a:prstGeom prst="rect">
              <a:avLst/>
            </a:prstGeom>
            <a:noFill/>
            <a:ln>
              <a:noFill/>
            </a:ln>
            <a:effectLst/>
            <a:extLst>
              <a:ext uri="{909E8E84-426E-40dd-AFC4-6F175D3DCCD1}">
                <a14:hiddenFill xmlns:a14="http://schemas.microsoft.com/office/drawing/2010/main" xmlns="">
                  <a:blipFill dpi="0" rotWithShape="0">
                    <a:blip/>
                    <a:srcRect l="5835" t="79169" r="44653" b="15553"/>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56" name="Text Box 4"/>
            <p:cNvSpPr txBox="1">
              <a:spLocks noChangeArrowheads="1"/>
            </p:cNvSpPr>
            <p:nvPr/>
          </p:nvSpPr>
          <p:spPr bwMode="auto">
            <a:xfrm>
              <a:off x="1296" y="3200"/>
              <a:ext cx="1009"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Response</a:t>
              </a:r>
            </a:p>
          </p:txBody>
        </p:sp>
      </p:grpSp>
      <p:grpSp>
        <p:nvGrpSpPr>
          <p:cNvPr id="23557" name="Group 5"/>
          <p:cNvGrpSpPr>
            <a:grpSpLocks/>
          </p:cNvGrpSpPr>
          <p:nvPr/>
        </p:nvGrpSpPr>
        <p:grpSpPr bwMode="auto">
          <a:xfrm>
            <a:off x="762000" y="5638800"/>
            <a:ext cx="4525963" cy="633413"/>
            <a:chOff x="480" y="3552"/>
            <a:chExt cx="2851" cy="399"/>
          </a:xfrm>
        </p:grpSpPr>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l="5835" t="79169" r="44653" b="15553"/>
            <a:stretch>
              <a:fillRect/>
            </a:stretch>
          </p:blipFill>
          <p:spPr bwMode="auto">
            <a:xfrm>
              <a:off x="480" y="3724"/>
              <a:ext cx="2851" cy="227"/>
            </a:xfrm>
            <a:prstGeom prst="rect">
              <a:avLst/>
            </a:prstGeom>
            <a:noFill/>
            <a:ln>
              <a:noFill/>
            </a:ln>
            <a:effectLst/>
            <a:extLst>
              <a:ext uri="{909E8E84-426E-40dd-AFC4-6F175D3DCCD1}">
                <a14:hiddenFill xmlns:a14="http://schemas.microsoft.com/office/drawing/2010/main" xmlns="">
                  <a:blipFill dpi="0" rotWithShape="0">
                    <a:blip/>
                    <a:srcRect l="5835" t="79169" r="44653" b="15553"/>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59" name="Text Box 7"/>
            <p:cNvSpPr txBox="1">
              <a:spLocks noChangeArrowheads="1"/>
            </p:cNvSpPr>
            <p:nvPr/>
          </p:nvSpPr>
          <p:spPr bwMode="auto">
            <a:xfrm>
              <a:off x="1296" y="3552"/>
              <a:ext cx="1009"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Response</a:t>
              </a:r>
            </a:p>
          </p:txBody>
        </p:sp>
      </p:grpSp>
      <p:grpSp>
        <p:nvGrpSpPr>
          <p:cNvPr id="23560" name="Group 8"/>
          <p:cNvGrpSpPr>
            <a:grpSpLocks/>
          </p:cNvGrpSpPr>
          <p:nvPr/>
        </p:nvGrpSpPr>
        <p:grpSpPr bwMode="auto">
          <a:xfrm>
            <a:off x="4432300" y="4327525"/>
            <a:ext cx="4125913" cy="2232025"/>
            <a:chOff x="2792" y="2726"/>
            <a:chExt cx="2599" cy="1406"/>
          </a:xfrm>
        </p:grpSpPr>
        <p:grpSp>
          <p:nvGrpSpPr>
            <p:cNvPr id="23561" name="Group 9"/>
            <p:cNvGrpSpPr>
              <a:grpSpLocks/>
            </p:cNvGrpSpPr>
            <p:nvPr/>
          </p:nvGrpSpPr>
          <p:grpSpPr bwMode="auto">
            <a:xfrm>
              <a:off x="2792" y="3200"/>
              <a:ext cx="962" cy="932"/>
              <a:chOff x="2792" y="3200"/>
              <a:chExt cx="962" cy="932"/>
            </a:xfrm>
          </p:grpSpPr>
          <p:pic>
            <p:nvPicPr>
              <p:cNvPr id="23562" name="Picture 10"/>
              <p:cNvPicPr>
                <a:picLocks noChangeAspect="1" noChangeArrowheads="1"/>
              </p:cNvPicPr>
              <p:nvPr/>
            </p:nvPicPr>
            <p:blipFill>
              <a:blip r:embed="rId4">
                <a:extLst>
                  <a:ext uri="{28A0092B-C50C-407E-A947-70E740481C1C}">
                    <a14:useLocalDpi xmlns:a14="http://schemas.microsoft.com/office/drawing/2010/main" val="0"/>
                  </a:ext>
                </a:extLst>
              </a:blip>
              <a:srcRect l="40746" t="68826" r="42537" b="9584"/>
              <a:stretch>
                <a:fillRect/>
              </a:stretch>
            </p:blipFill>
            <p:spPr bwMode="auto">
              <a:xfrm>
                <a:off x="2792" y="3200"/>
                <a:ext cx="962" cy="932"/>
              </a:xfrm>
              <a:prstGeom prst="rect">
                <a:avLst/>
              </a:prstGeom>
              <a:noFill/>
              <a:ln>
                <a:noFill/>
              </a:ln>
              <a:effectLst/>
              <a:extLst>
                <a:ext uri="{909E8E84-426E-40dd-AFC4-6F175D3DCCD1}">
                  <a14:hiddenFill xmlns:a14="http://schemas.microsoft.com/office/drawing/2010/main" xmlns="">
                    <a:blipFill dpi="0" rotWithShape="0">
                      <a:blip/>
                      <a:srcRect l="40746" t="68826" r="42537" b="9584"/>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63" name="Text Box 11"/>
              <p:cNvSpPr txBox="1">
                <a:spLocks noChangeArrowheads="1"/>
              </p:cNvSpPr>
              <p:nvPr/>
            </p:nvSpPr>
            <p:spPr bwMode="auto">
              <a:xfrm>
                <a:off x="2812" y="3428"/>
                <a:ext cx="869"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lnSpc>
                    <a:spcPct val="90000"/>
                  </a:lnSpc>
                  <a:buClrTx/>
                  <a:buFontTx/>
                  <a:buNone/>
                </a:pPr>
                <a:r>
                  <a:rPr lang="en-US" sz="2000" b="1">
                    <a:latin typeface="Arial" charset="0"/>
                  </a:rPr>
                  <a:t>Page</a:t>
                </a:r>
              </a:p>
              <a:p>
                <a:pPr algn="ctr">
                  <a:lnSpc>
                    <a:spcPct val="90000"/>
                  </a:lnSpc>
                  <a:buClrTx/>
                  <a:buFontTx/>
                  <a:buNone/>
                </a:pPr>
                <a:r>
                  <a:rPr lang="en-US" sz="2000" b="1">
                    <a:latin typeface="Arial" charset="0"/>
                  </a:rPr>
                  <a:t>Assembly</a:t>
                </a:r>
              </a:p>
            </p:txBody>
          </p:sp>
        </p:grpSp>
        <p:grpSp>
          <p:nvGrpSpPr>
            <p:cNvPr id="23564" name="Group 12"/>
            <p:cNvGrpSpPr>
              <a:grpSpLocks/>
            </p:cNvGrpSpPr>
            <p:nvPr/>
          </p:nvGrpSpPr>
          <p:grpSpPr bwMode="auto">
            <a:xfrm>
              <a:off x="3565" y="2726"/>
              <a:ext cx="1826" cy="1402"/>
              <a:chOff x="3565" y="2726"/>
              <a:chExt cx="1826" cy="1402"/>
            </a:xfrm>
          </p:grpSpPr>
          <p:pic>
            <p:nvPicPr>
              <p:cNvPr id="23565" name="Picture 13"/>
              <p:cNvPicPr>
                <a:picLocks noChangeAspect="1" noChangeArrowheads="1"/>
              </p:cNvPicPr>
              <p:nvPr/>
            </p:nvPicPr>
            <p:blipFill>
              <a:blip r:embed="rId5">
                <a:extLst>
                  <a:ext uri="{28A0092B-C50C-407E-A947-70E740481C1C}">
                    <a14:useLocalDpi xmlns:a14="http://schemas.microsoft.com/office/drawing/2010/main" val="0"/>
                  </a:ext>
                </a:extLst>
              </a:blip>
              <a:srcRect l="60834" t="27246" r="21667" b="48453"/>
              <a:stretch>
                <a:fillRect/>
              </a:stretch>
            </p:blipFill>
            <p:spPr bwMode="auto">
              <a:xfrm>
                <a:off x="3565" y="2726"/>
                <a:ext cx="1007" cy="1049"/>
              </a:xfrm>
              <a:prstGeom prst="rect">
                <a:avLst/>
              </a:prstGeom>
              <a:noFill/>
              <a:ln>
                <a:noFill/>
              </a:ln>
              <a:effectLst/>
              <a:extLst>
                <a:ext uri="{909E8E84-426E-40dd-AFC4-6F175D3DCCD1}">
                  <a14:hiddenFill xmlns:a14="http://schemas.microsoft.com/office/drawing/2010/main" xmlns="">
                    <a:blipFill dpi="0" rotWithShape="0">
                      <a:blip/>
                      <a:srcRect l="60834" t="27246" r="21667" b="48453"/>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66" name="Text Box 14"/>
              <p:cNvSpPr txBox="1">
                <a:spLocks noChangeArrowheads="1"/>
              </p:cNvSpPr>
              <p:nvPr/>
            </p:nvSpPr>
            <p:spPr bwMode="auto">
              <a:xfrm>
                <a:off x="3750" y="3724"/>
                <a:ext cx="1641"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nSpc>
                    <a:spcPct val="90000"/>
                  </a:lnSpc>
                  <a:buClrTx/>
                  <a:buFontTx/>
                  <a:buNone/>
                </a:pPr>
                <a:r>
                  <a:rPr lang="en-US" sz="2000" b="1">
                    <a:latin typeface="Arial" charset="0"/>
                  </a:rPr>
                  <a:t>Instantiate, process and render</a:t>
                </a:r>
              </a:p>
            </p:txBody>
          </p:sp>
        </p:grpSp>
      </p:grpSp>
      <p:grpSp>
        <p:nvGrpSpPr>
          <p:cNvPr id="23567" name="Group 15"/>
          <p:cNvGrpSpPr>
            <a:grpSpLocks/>
          </p:cNvGrpSpPr>
          <p:nvPr/>
        </p:nvGrpSpPr>
        <p:grpSpPr bwMode="auto">
          <a:xfrm>
            <a:off x="5626100" y="1752600"/>
            <a:ext cx="2197100" cy="3051175"/>
            <a:chOff x="3544" y="1104"/>
            <a:chExt cx="1384" cy="1922"/>
          </a:xfrm>
        </p:grpSpPr>
        <p:pic>
          <p:nvPicPr>
            <p:cNvPr id="23568" name="Picture 16"/>
            <p:cNvPicPr>
              <a:picLocks noChangeAspect="1" noChangeArrowheads="1"/>
            </p:cNvPicPr>
            <p:nvPr/>
          </p:nvPicPr>
          <p:blipFill>
            <a:blip r:embed="rId6">
              <a:extLst>
                <a:ext uri="{28A0092B-C50C-407E-A947-70E740481C1C}">
                  <a14:useLocalDpi xmlns:a14="http://schemas.microsoft.com/office/drawing/2010/main" val="0"/>
                </a:ext>
              </a:extLst>
            </a:blip>
            <a:srcRect l="27246" t="21667" r="48453" b="60834"/>
            <a:stretch>
              <a:fillRect/>
            </a:stretch>
          </p:blipFill>
          <p:spPr bwMode="auto">
            <a:xfrm>
              <a:off x="3544" y="1267"/>
              <a:ext cx="1049" cy="937"/>
            </a:xfrm>
            <a:prstGeom prst="rect">
              <a:avLst/>
            </a:prstGeom>
            <a:noFill/>
            <a:ln>
              <a:noFill/>
            </a:ln>
            <a:effectLst/>
            <a:extLst>
              <a:ext uri="{909E8E84-426E-40dd-AFC4-6F175D3DCCD1}">
                <a14:hiddenFill xmlns:a14="http://schemas.microsoft.com/office/drawing/2010/main" xmlns="">
                  <a:blipFill dpi="0" rotWithShape="0">
                    <a:blip/>
                    <a:srcRect l="27246" t="21667" r="48453" b="60834"/>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23569" name="Group 17"/>
            <p:cNvGrpSpPr>
              <a:grpSpLocks/>
            </p:cNvGrpSpPr>
            <p:nvPr/>
          </p:nvGrpSpPr>
          <p:grpSpPr bwMode="auto">
            <a:xfrm>
              <a:off x="4064" y="2116"/>
              <a:ext cx="864" cy="910"/>
              <a:chOff x="4064" y="2116"/>
              <a:chExt cx="864" cy="910"/>
            </a:xfrm>
          </p:grpSpPr>
          <p:pic>
            <p:nvPicPr>
              <p:cNvPr id="23570" name="Picture 18"/>
              <p:cNvPicPr>
                <a:picLocks noChangeAspect="1" noChangeArrowheads="1"/>
              </p:cNvPicPr>
              <p:nvPr/>
            </p:nvPicPr>
            <p:blipFill>
              <a:blip r:embed="rId4">
                <a:extLst>
                  <a:ext uri="{28A0092B-C50C-407E-A947-70E740481C1C}">
                    <a14:useLocalDpi xmlns:a14="http://schemas.microsoft.com/office/drawing/2010/main" val="0"/>
                  </a:ext>
                </a:extLst>
              </a:blip>
              <a:srcRect l="26665" t="68892" r="58316" b="8450"/>
              <a:stretch>
                <a:fillRect/>
              </a:stretch>
            </p:blipFill>
            <p:spPr bwMode="auto">
              <a:xfrm>
                <a:off x="4064" y="2116"/>
                <a:ext cx="864" cy="910"/>
              </a:xfrm>
              <a:prstGeom prst="rect">
                <a:avLst/>
              </a:prstGeom>
              <a:noFill/>
              <a:ln>
                <a:noFill/>
              </a:ln>
              <a:effectLst/>
              <a:extLst>
                <a:ext uri="{909E8E84-426E-40dd-AFC4-6F175D3DCCD1}">
                  <a14:hiddenFill xmlns:a14="http://schemas.microsoft.com/office/drawing/2010/main" xmlns="">
                    <a:blipFill dpi="0" rotWithShape="0">
                      <a:blip/>
                      <a:srcRect l="26665" t="68892" r="58316" b="8450"/>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71" name="Text Box 19"/>
              <p:cNvSpPr txBox="1">
                <a:spLocks noChangeArrowheads="1"/>
              </p:cNvSpPr>
              <p:nvPr/>
            </p:nvSpPr>
            <p:spPr bwMode="auto">
              <a:xfrm>
                <a:off x="4180" y="2190"/>
                <a:ext cx="567" cy="7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lnSpc>
                    <a:spcPct val="90000"/>
                  </a:lnSpc>
                  <a:buClrTx/>
                  <a:buFontTx/>
                  <a:buNone/>
                </a:pPr>
                <a:r>
                  <a:rPr lang="en-US" sz="2000" b="1">
                    <a:solidFill>
                      <a:srgbClr val="6699FF"/>
                    </a:solidFill>
                    <a:latin typeface="Arial" charset="0"/>
                  </a:rPr>
                  <a:t>Gen’d</a:t>
                </a:r>
                <a:br>
                  <a:rPr lang="en-US" sz="2000" b="1">
                    <a:solidFill>
                      <a:srgbClr val="6699FF"/>
                    </a:solidFill>
                    <a:latin typeface="Arial" charset="0"/>
                  </a:rPr>
                </a:br>
                <a:r>
                  <a:rPr lang="en-US" sz="2000" b="1">
                    <a:solidFill>
                      <a:srgbClr val="6699FF"/>
                    </a:solidFill>
                    <a:latin typeface="Arial" charset="0"/>
                  </a:rPr>
                  <a:t>Page</a:t>
                </a:r>
                <a:br>
                  <a:rPr lang="en-US" sz="2000" b="1">
                    <a:solidFill>
                      <a:srgbClr val="6699FF"/>
                    </a:solidFill>
                    <a:latin typeface="Arial" charset="0"/>
                  </a:rPr>
                </a:br>
                <a:r>
                  <a:rPr lang="en-US" sz="2000" b="1">
                    <a:solidFill>
                      <a:srgbClr val="6699FF"/>
                    </a:solidFill>
                    <a:latin typeface="Arial" charset="0"/>
                  </a:rPr>
                  <a:t>Class</a:t>
                </a:r>
                <a:br>
                  <a:rPr lang="en-US" sz="2000" b="1">
                    <a:solidFill>
                      <a:srgbClr val="6699FF"/>
                    </a:solidFill>
                    <a:latin typeface="Arial" charset="0"/>
                  </a:rPr>
                </a:br>
                <a:r>
                  <a:rPr lang="en-US" sz="2000" b="1">
                    <a:solidFill>
                      <a:srgbClr val="6699FF"/>
                    </a:solidFill>
                    <a:latin typeface="Arial" charset="0"/>
                  </a:rPr>
                  <a:t>File</a:t>
                </a:r>
              </a:p>
            </p:txBody>
          </p:sp>
        </p:grpSp>
        <p:sp>
          <p:nvSpPr>
            <p:cNvPr id="23572" name="Text Box 20"/>
            <p:cNvSpPr txBox="1">
              <a:spLocks noChangeArrowheads="1"/>
            </p:cNvSpPr>
            <p:nvPr/>
          </p:nvSpPr>
          <p:spPr bwMode="auto">
            <a:xfrm>
              <a:off x="3758" y="1104"/>
              <a:ext cx="849"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1250"/>
                </a:spcBef>
                <a:buClrTx/>
                <a:buFontTx/>
                <a:buNone/>
              </a:pPr>
              <a:r>
                <a:rPr lang="en-US" sz="2000" b="1">
                  <a:latin typeface="Arial" charset="0"/>
                </a:rPr>
                <a:t>Generate</a:t>
              </a:r>
            </a:p>
          </p:txBody>
        </p:sp>
      </p:grpSp>
      <p:grpSp>
        <p:nvGrpSpPr>
          <p:cNvPr id="23573" name="Group 21"/>
          <p:cNvGrpSpPr>
            <a:grpSpLocks/>
          </p:cNvGrpSpPr>
          <p:nvPr/>
        </p:nvGrpSpPr>
        <p:grpSpPr bwMode="auto">
          <a:xfrm>
            <a:off x="3695700" y="3429000"/>
            <a:ext cx="2068513" cy="1839913"/>
            <a:chOff x="2328" y="2160"/>
            <a:chExt cx="1303" cy="1159"/>
          </a:xfrm>
        </p:grpSpPr>
        <p:pic>
          <p:nvPicPr>
            <p:cNvPr id="23574" name="Picture 22"/>
            <p:cNvPicPr>
              <a:picLocks noChangeAspect="1" noChangeArrowheads="1"/>
            </p:cNvPicPr>
            <p:nvPr/>
          </p:nvPicPr>
          <p:blipFill>
            <a:blip r:embed="rId6">
              <a:extLst>
                <a:ext uri="{28A0092B-C50C-407E-A947-70E740481C1C}">
                  <a14:useLocalDpi xmlns:a14="http://schemas.microsoft.com/office/drawing/2010/main" val="0"/>
                </a:ext>
              </a:extLst>
            </a:blip>
            <a:srcRect l="27246" t="21667" r="48453" b="60834"/>
            <a:stretch>
              <a:fillRect/>
            </a:stretch>
          </p:blipFill>
          <p:spPr bwMode="auto">
            <a:xfrm>
              <a:off x="2328" y="2312"/>
              <a:ext cx="1049" cy="1007"/>
            </a:xfrm>
            <a:prstGeom prst="rect">
              <a:avLst/>
            </a:prstGeom>
            <a:noFill/>
            <a:ln>
              <a:noFill/>
            </a:ln>
            <a:effectLst/>
            <a:extLst>
              <a:ext uri="{909E8E84-426E-40dd-AFC4-6F175D3DCCD1}">
                <a14:hiddenFill xmlns:a14="http://schemas.microsoft.com/office/drawing/2010/main" xmlns="">
                  <a:blipFill dpi="0" rotWithShape="0">
                    <a:blip/>
                    <a:srcRect l="27246" t="21667" r="48453" b="60834"/>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75" name="Text Box 23"/>
            <p:cNvSpPr txBox="1">
              <a:spLocks noChangeArrowheads="1"/>
            </p:cNvSpPr>
            <p:nvPr/>
          </p:nvSpPr>
          <p:spPr bwMode="auto">
            <a:xfrm>
              <a:off x="2536" y="2160"/>
              <a:ext cx="1095"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Instantiate</a:t>
              </a:r>
            </a:p>
          </p:txBody>
        </p:sp>
      </p:grpSp>
      <p:grpSp>
        <p:nvGrpSpPr>
          <p:cNvPr id="23576" name="Group 24"/>
          <p:cNvGrpSpPr>
            <a:grpSpLocks/>
          </p:cNvGrpSpPr>
          <p:nvPr/>
        </p:nvGrpSpPr>
        <p:grpSpPr bwMode="auto">
          <a:xfrm>
            <a:off x="3048000" y="1524000"/>
            <a:ext cx="2924175" cy="2178050"/>
            <a:chOff x="1920" y="960"/>
            <a:chExt cx="1842" cy="1372"/>
          </a:xfrm>
        </p:grpSpPr>
        <p:pic>
          <p:nvPicPr>
            <p:cNvPr id="23577" name="Picture 25"/>
            <p:cNvPicPr>
              <a:picLocks noChangeAspect="1" noChangeArrowheads="1"/>
            </p:cNvPicPr>
            <p:nvPr/>
          </p:nvPicPr>
          <p:blipFill>
            <a:blip r:embed="rId3">
              <a:extLst>
                <a:ext uri="{28A0092B-C50C-407E-A947-70E740481C1C}">
                  <a14:useLocalDpi xmlns:a14="http://schemas.microsoft.com/office/drawing/2010/main" val="0"/>
                </a:ext>
              </a:extLst>
            </a:blip>
            <a:srcRect l="21669" t="48451" r="60834" b="27246"/>
            <a:stretch>
              <a:fillRect/>
            </a:stretch>
          </p:blipFill>
          <p:spPr bwMode="auto">
            <a:xfrm>
              <a:off x="1920" y="1283"/>
              <a:ext cx="1007" cy="1049"/>
            </a:xfrm>
            <a:prstGeom prst="rect">
              <a:avLst/>
            </a:prstGeom>
            <a:noFill/>
            <a:ln>
              <a:noFill/>
            </a:ln>
            <a:effectLst/>
            <a:extLst>
              <a:ext uri="{909E8E84-426E-40dd-AFC4-6F175D3DCCD1}">
                <a14:hiddenFill xmlns:a14="http://schemas.microsoft.com/office/drawing/2010/main" xmlns="">
                  <a:blipFill dpi="0" rotWithShape="0">
                    <a:blip/>
                    <a:srcRect l="21669" t="48451" r="60834" b="27246"/>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78" name="Text Box 26"/>
            <p:cNvSpPr txBox="1">
              <a:spLocks noChangeArrowheads="1"/>
            </p:cNvSpPr>
            <p:nvPr/>
          </p:nvSpPr>
          <p:spPr bwMode="auto">
            <a:xfrm>
              <a:off x="2072" y="1117"/>
              <a:ext cx="681"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spcBef>
                  <a:spcPts val="1250"/>
                </a:spcBef>
                <a:buClrTx/>
                <a:buFontTx/>
                <a:buNone/>
              </a:pPr>
              <a:r>
                <a:rPr lang="en-US" sz="2000" b="1">
                  <a:latin typeface="Arial" charset="0"/>
                </a:rPr>
                <a:t>Parse</a:t>
              </a:r>
            </a:p>
          </p:txBody>
        </p:sp>
        <p:grpSp>
          <p:nvGrpSpPr>
            <p:cNvPr id="23579" name="Group 27"/>
            <p:cNvGrpSpPr>
              <a:grpSpLocks/>
            </p:cNvGrpSpPr>
            <p:nvPr/>
          </p:nvGrpSpPr>
          <p:grpSpPr bwMode="auto">
            <a:xfrm>
              <a:off x="2800" y="960"/>
              <a:ext cx="962" cy="932"/>
              <a:chOff x="2800" y="960"/>
              <a:chExt cx="962" cy="932"/>
            </a:xfrm>
          </p:grpSpPr>
          <p:pic>
            <p:nvPicPr>
              <p:cNvPr id="23580" name="Picture 28"/>
              <p:cNvPicPr>
                <a:picLocks noChangeAspect="1" noChangeArrowheads="1"/>
              </p:cNvPicPr>
              <p:nvPr/>
            </p:nvPicPr>
            <p:blipFill>
              <a:blip r:embed="rId4">
                <a:extLst>
                  <a:ext uri="{28A0092B-C50C-407E-A947-70E740481C1C}">
                    <a14:useLocalDpi xmlns:a14="http://schemas.microsoft.com/office/drawing/2010/main" val="0"/>
                  </a:ext>
                </a:extLst>
              </a:blip>
              <a:srcRect l="40746" t="68826" r="42537" b="9584"/>
              <a:stretch>
                <a:fillRect/>
              </a:stretch>
            </p:blipFill>
            <p:spPr bwMode="auto">
              <a:xfrm>
                <a:off x="2800" y="960"/>
                <a:ext cx="962" cy="932"/>
              </a:xfrm>
              <a:prstGeom prst="rect">
                <a:avLst/>
              </a:prstGeom>
              <a:noFill/>
              <a:ln>
                <a:noFill/>
              </a:ln>
              <a:effectLst/>
              <a:extLst>
                <a:ext uri="{909E8E84-426E-40dd-AFC4-6F175D3DCCD1}">
                  <a14:hiddenFill xmlns:a14="http://schemas.microsoft.com/office/drawing/2010/main" xmlns="">
                    <a:blipFill dpi="0" rotWithShape="0">
                      <a:blip/>
                      <a:srcRect l="40746" t="68826" r="42537" b="9584"/>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81" name="Rectangle 29"/>
              <p:cNvSpPr>
                <a:spLocks noChangeArrowheads="1"/>
              </p:cNvSpPr>
              <p:nvPr/>
            </p:nvSpPr>
            <p:spPr bwMode="auto">
              <a:xfrm>
                <a:off x="2945" y="1185"/>
                <a:ext cx="647"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Engine</a:t>
                </a:r>
              </a:p>
            </p:txBody>
          </p:sp>
        </p:grpSp>
      </p:grpSp>
      <p:grpSp>
        <p:nvGrpSpPr>
          <p:cNvPr id="23582" name="Group 30"/>
          <p:cNvGrpSpPr>
            <a:grpSpLocks/>
          </p:cNvGrpSpPr>
          <p:nvPr/>
        </p:nvGrpSpPr>
        <p:grpSpPr bwMode="auto">
          <a:xfrm>
            <a:off x="2616200" y="3162300"/>
            <a:ext cx="1352550" cy="1598613"/>
            <a:chOff x="1648" y="1992"/>
            <a:chExt cx="852" cy="1007"/>
          </a:xfrm>
        </p:grpSpPr>
        <p:pic>
          <p:nvPicPr>
            <p:cNvPr id="23583" name="Picture 31"/>
            <p:cNvPicPr>
              <a:picLocks noChangeAspect="1" noChangeArrowheads="1"/>
            </p:cNvPicPr>
            <p:nvPr/>
          </p:nvPicPr>
          <p:blipFill>
            <a:blip r:embed="rId4">
              <a:extLst>
                <a:ext uri="{28A0092B-C50C-407E-A947-70E740481C1C}">
                  <a14:useLocalDpi xmlns:a14="http://schemas.microsoft.com/office/drawing/2010/main" val="0"/>
                </a:ext>
              </a:extLst>
            </a:blip>
            <a:srcRect l="26665" t="44446" r="58528" b="32227"/>
            <a:stretch>
              <a:fillRect/>
            </a:stretch>
          </p:blipFill>
          <p:spPr bwMode="auto">
            <a:xfrm>
              <a:off x="1648" y="1992"/>
              <a:ext cx="852" cy="1007"/>
            </a:xfrm>
            <a:prstGeom prst="rect">
              <a:avLst/>
            </a:prstGeom>
            <a:noFill/>
            <a:ln>
              <a:noFill/>
            </a:ln>
            <a:effectLst/>
            <a:extLst>
              <a:ext uri="{909E8E84-426E-40dd-AFC4-6F175D3DCCD1}">
                <a14:hiddenFill xmlns:a14="http://schemas.microsoft.com/office/drawing/2010/main" xmlns="">
                  <a:blipFill dpi="0" rotWithShape="0">
                    <a:blip/>
                    <a:srcRect l="26665" t="44446" r="58528" b="32227"/>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84" name="Rectangle 32"/>
            <p:cNvSpPr>
              <a:spLocks noChangeArrowheads="1"/>
            </p:cNvSpPr>
            <p:nvPr/>
          </p:nvSpPr>
          <p:spPr bwMode="auto">
            <a:xfrm>
              <a:off x="1794" y="2136"/>
              <a:ext cx="549"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File</a:t>
              </a:r>
            </a:p>
          </p:txBody>
        </p:sp>
      </p:grpSp>
      <p:grpSp>
        <p:nvGrpSpPr>
          <p:cNvPr id="23585" name="Group 33"/>
          <p:cNvGrpSpPr>
            <a:grpSpLocks/>
          </p:cNvGrpSpPr>
          <p:nvPr/>
        </p:nvGrpSpPr>
        <p:grpSpPr bwMode="auto">
          <a:xfrm>
            <a:off x="711200" y="3263900"/>
            <a:ext cx="2128838" cy="620713"/>
            <a:chOff x="448" y="2056"/>
            <a:chExt cx="1341" cy="391"/>
          </a:xfrm>
        </p:grpSpPr>
        <p:pic>
          <p:nvPicPr>
            <p:cNvPr id="23586" name="Picture 34"/>
            <p:cNvPicPr>
              <a:picLocks noChangeAspect="1" noChangeArrowheads="1"/>
            </p:cNvPicPr>
            <p:nvPr/>
          </p:nvPicPr>
          <p:blipFill>
            <a:blip r:embed="rId3">
              <a:extLst>
                <a:ext uri="{28A0092B-C50C-407E-A947-70E740481C1C}">
                  <a14:useLocalDpi xmlns:a14="http://schemas.microsoft.com/office/drawing/2010/main" val="0"/>
                </a:ext>
              </a:extLst>
            </a:blip>
            <a:srcRect l="17706" t="72551" r="58994" b="22620"/>
            <a:stretch>
              <a:fillRect/>
            </a:stretch>
          </p:blipFill>
          <p:spPr bwMode="auto">
            <a:xfrm>
              <a:off x="448" y="2239"/>
              <a:ext cx="1341" cy="208"/>
            </a:xfrm>
            <a:prstGeom prst="rect">
              <a:avLst/>
            </a:prstGeom>
            <a:noFill/>
            <a:ln>
              <a:noFill/>
            </a:ln>
            <a:effectLst/>
            <a:extLst>
              <a:ext uri="{909E8E84-426E-40dd-AFC4-6F175D3DCCD1}">
                <a14:hiddenFill xmlns:a14="http://schemas.microsoft.com/office/drawing/2010/main" xmlns="">
                  <a:blipFill dpi="0" rotWithShape="0">
                    <a:blip/>
                    <a:srcRect l="17706" t="72551" r="58994" b="22620"/>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87" name="Text Box 35"/>
            <p:cNvSpPr txBox="1">
              <a:spLocks noChangeArrowheads="1"/>
            </p:cNvSpPr>
            <p:nvPr/>
          </p:nvSpPr>
          <p:spPr bwMode="auto">
            <a:xfrm>
              <a:off x="528" y="2056"/>
              <a:ext cx="1113"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Request</a:t>
              </a:r>
            </a:p>
          </p:txBody>
        </p:sp>
      </p:grpSp>
      <p:grpSp>
        <p:nvGrpSpPr>
          <p:cNvPr id="23588" name="Group 36"/>
          <p:cNvGrpSpPr>
            <a:grpSpLocks/>
          </p:cNvGrpSpPr>
          <p:nvPr/>
        </p:nvGrpSpPr>
        <p:grpSpPr bwMode="auto">
          <a:xfrm>
            <a:off x="711200" y="3949700"/>
            <a:ext cx="2128838" cy="590550"/>
            <a:chOff x="448" y="2488"/>
            <a:chExt cx="1341" cy="372"/>
          </a:xfrm>
        </p:grpSpPr>
        <p:pic>
          <p:nvPicPr>
            <p:cNvPr id="23589" name="Picture 37"/>
            <p:cNvPicPr>
              <a:picLocks noChangeAspect="1" noChangeArrowheads="1"/>
            </p:cNvPicPr>
            <p:nvPr/>
          </p:nvPicPr>
          <p:blipFill>
            <a:blip r:embed="rId3">
              <a:extLst>
                <a:ext uri="{28A0092B-C50C-407E-A947-70E740481C1C}">
                  <a14:useLocalDpi xmlns:a14="http://schemas.microsoft.com/office/drawing/2010/main" val="0"/>
                </a:ext>
              </a:extLst>
            </a:blip>
            <a:srcRect l="17706" t="72551" r="58994" b="22620"/>
            <a:stretch>
              <a:fillRect/>
            </a:stretch>
          </p:blipFill>
          <p:spPr bwMode="auto">
            <a:xfrm>
              <a:off x="448" y="2652"/>
              <a:ext cx="1341" cy="208"/>
            </a:xfrm>
            <a:prstGeom prst="rect">
              <a:avLst/>
            </a:prstGeom>
            <a:noFill/>
            <a:ln>
              <a:noFill/>
            </a:ln>
            <a:effectLst/>
            <a:extLst>
              <a:ext uri="{909E8E84-426E-40dd-AFC4-6F175D3DCCD1}">
                <a14:hiddenFill xmlns:a14="http://schemas.microsoft.com/office/drawing/2010/main" xmlns="">
                  <a:blipFill dpi="0" rotWithShape="0">
                    <a:blip/>
                    <a:srcRect l="17706" t="72551" r="58994" b="22620"/>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90" name="Text Box 38"/>
            <p:cNvSpPr txBox="1">
              <a:spLocks noChangeArrowheads="1"/>
            </p:cNvSpPr>
            <p:nvPr/>
          </p:nvSpPr>
          <p:spPr bwMode="auto">
            <a:xfrm>
              <a:off x="522" y="2488"/>
              <a:ext cx="1113"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Request</a:t>
              </a:r>
            </a:p>
          </p:txBody>
        </p:sp>
      </p:grpSp>
      <p:grpSp>
        <p:nvGrpSpPr>
          <p:cNvPr id="23591" name="Group 39"/>
          <p:cNvGrpSpPr>
            <a:grpSpLocks/>
          </p:cNvGrpSpPr>
          <p:nvPr/>
        </p:nvGrpSpPr>
        <p:grpSpPr bwMode="auto">
          <a:xfrm>
            <a:off x="7019925" y="1244600"/>
            <a:ext cx="1755775" cy="1916113"/>
            <a:chOff x="4422" y="784"/>
            <a:chExt cx="1106" cy="1207"/>
          </a:xfrm>
        </p:grpSpPr>
        <p:pic>
          <p:nvPicPr>
            <p:cNvPr id="23592" name="Picture 40"/>
            <p:cNvPicPr>
              <a:picLocks noChangeAspect="1" noChangeArrowheads="1"/>
            </p:cNvPicPr>
            <p:nvPr/>
          </p:nvPicPr>
          <p:blipFill>
            <a:blip r:embed="rId6">
              <a:extLst>
                <a:ext uri="{28A0092B-C50C-407E-A947-70E740481C1C}">
                  <a14:useLocalDpi xmlns:a14="http://schemas.microsoft.com/office/drawing/2010/main" val="0"/>
                </a:ext>
              </a:extLst>
            </a:blip>
            <a:srcRect l="22987" t="26044" r="72549" b="58995"/>
            <a:stretch>
              <a:fillRect/>
            </a:stretch>
          </p:blipFill>
          <p:spPr bwMode="auto">
            <a:xfrm rot="1560000">
              <a:off x="4599" y="1132"/>
              <a:ext cx="192" cy="861"/>
            </a:xfrm>
            <a:prstGeom prst="rect">
              <a:avLst/>
            </a:prstGeom>
            <a:noFill/>
            <a:ln>
              <a:noFill/>
            </a:ln>
            <a:effectLst/>
            <a:extLst>
              <a:ext uri="{909E8E84-426E-40dd-AFC4-6F175D3DCCD1}">
                <a14:hiddenFill xmlns:a14="http://schemas.microsoft.com/office/drawing/2010/main" xmlns="">
                  <a:blipFill dpi="0" rotWithShape="0">
                    <a:blip/>
                    <a:srcRect l="22987" t="26044" r="72549" b="58995"/>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23593" name="Group 41"/>
            <p:cNvGrpSpPr>
              <a:grpSpLocks/>
            </p:cNvGrpSpPr>
            <p:nvPr/>
          </p:nvGrpSpPr>
          <p:grpSpPr bwMode="auto">
            <a:xfrm>
              <a:off x="4696" y="784"/>
              <a:ext cx="832" cy="1007"/>
              <a:chOff x="4696" y="784"/>
              <a:chExt cx="832" cy="1007"/>
            </a:xfrm>
          </p:grpSpPr>
          <p:pic>
            <p:nvPicPr>
              <p:cNvPr id="23594" name="Picture 42"/>
              <p:cNvPicPr>
                <a:picLocks noChangeAspect="1" noChangeArrowheads="1"/>
              </p:cNvPicPr>
              <p:nvPr/>
            </p:nvPicPr>
            <p:blipFill>
              <a:blip r:embed="rId4">
                <a:extLst>
                  <a:ext uri="{28A0092B-C50C-407E-A947-70E740481C1C}">
                    <a14:useLocalDpi xmlns:a14="http://schemas.microsoft.com/office/drawing/2010/main" val="0"/>
                  </a:ext>
                </a:extLst>
              </a:blip>
              <a:srcRect l="40886" t="44446" r="44653" b="32227"/>
              <a:stretch>
                <a:fillRect/>
              </a:stretch>
            </p:blipFill>
            <p:spPr bwMode="auto">
              <a:xfrm>
                <a:off x="4696" y="784"/>
                <a:ext cx="832" cy="1007"/>
              </a:xfrm>
              <a:prstGeom prst="rect">
                <a:avLst/>
              </a:prstGeom>
              <a:noFill/>
              <a:ln>
                <a:noFill/>
              </a:ln>
              <a:effectLst/>
              <a:extLst>
                <a:ext uri="{909E8E84-426E-40dd-AFC4-6F175D3DCCD1}">
                  <a14:hiddenFill xmlns:a14="http://schemas.microsoft.com/office/drawing/2010/main" xmlns="">
                    <a:blipFill dpi="0" rotWithShape="0">
                      <a:blip/>
                      <a:srcRect l="40886" t="44446" r="44653" b="32227"/>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3595" name="Rectangle 43"/>
              <p:cNvSpPr>
                <a:spLocks noChangeArrowheads="1"/>
              </p:cNvSpPr>
              <p:nvPr/>
            </p:nvSpPr>
            <p:spPr bwMode="auto">
              <a:xfrm>
                <a:off x="4765" y="896"/>
                <a:ext cx="638" cy="7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Code-</a:t>
                </a:r>
                <a:br>
                  <a:rPr lang="en-US" sz="2000" b="1">
                    <a:solidFill>
                      <a:srgbClr val="003366"/>
                    </a:solidFill>
                    <a:latin typeface="Arial" charset="0"/>
                  </a:rPr>
                </a:br>
                <a:r>
                  <a:rPr lang="en-US" sz="2000" b="1">
                    <a:solidFill>
                      <a:srgbClr val="003366"/>
                    </a:solidFill>
                    <a:latin typeface="Arial" charset="0"/>
                  </a:rPr>
                  <a:t>behind</a:t>
                </a:r>
                <a:br>
                  <a:rPr lang="en-US" sz="2000" b="1">
                    <a:solidFill>
                      <a:srgbClr val="003366"/>
                    </a:solidFill>
                    <a:latin typeface="Arial" charset="0"/>
                  </a:rPr>
                </a:br>
                <a:r>
                  <a:rPr lang="en-US" sz="2000" b="1">
                    <a:solidFill>
                      <a:srgbClr val="003366"/>
                    </a:solidFill>
                    <a:latin typeface="Arial" charset="0"/>
                  </a:rPr>
                  <a:t>class</a:t>
                </a:r>
                <a:br>
                  <a:rPr lang="en-US" sz="2000" b="1">
                    <a:solidFill>
                      <a:srgbClr val="003366"/>
                    </a:solidFill>
                    <a:latin typeface="Arial" charset="0"/>
                  </a:rPr>
                </a:br>
                <a:r>
                  <a:rPr lang="en-US" sz="2000" b="1">
                    <a:solidFill>
                      <a:srgbClr val="003366"/>
                    </a:solidFill>
                    <a:latin typeface="Arial" charset="0"/>
                  </a:rPr>
                  <a:t>file</a:t>
                </a:r>
              </a:p>
            </p:txBody>
          </p:sp>
        </p:grpSp>
      </p:grpSp>
      <p:sp>
        <p:nvSpPr>
          <p:cNvPr id="23596" name="Rectangle 44"/>
          <p:cNvSpPr>
            <a:spLocks noChangeArrowheads="1"/>
          </p:cNvSpPr>
          <p:nvPr/>
        </p:nvSpPr>
        <p:spPr bwMode="auto">
          <a:xfrm>
            <a:off x="2819400" y="3352800"/>
            <a:ext cx="914400" cy="1219200"/>
          </a:xfrm>
          <a:prstGeom prst="rect">
            <a:avLst/>
          </a:prstGeom>
          <a:solidFill>
            <a:srgbClr val="FFCC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File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3582"/>
                                        </p:tgtEl>
                                        <p:attrNameLst>
                                          <p:attrName>style.visibility</p:attrName>
                                        </p:attrNameLst>
                                      </p:cBhvr>
                                      <p:to>
                                        <p:strVal val="visible"/>
                                      </p:to>
                                    </p:set>
                                    <p:animEffect transition="in" filter="fade">
                                      <p:cBhvr additive="repl">
                                        <p:cTn id="7" dur="500"/>
                                        <p:tgtEl>
                                          <p:spTgt spid="23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23585"/>
                                        </p:tgtEl>
                                        <p:attrNameLst>
                                          <p:attrName>style.visibility</p:attrName>
                                        </p:attrNameLst>
                                      </p:cBhvr>
                                      <p:to>
                                        <p:strVal val="visible"/>
                                      </p:to>
                                    </p:set>
                                    <p:animEffect transition="in" filter="wipe(left)">
                                      <p:cBhvr additive="repl">
                                        <p:cTn id="12" dur="500"/>
                                        <p:tgtEl>
                                          <p:spTgt spid="23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23576"/>
                                        </p:tgtEl>
                                        <p:attrNameLst>
                                          <p:attrName>style.visibility</p:attrName>
                                        </p:attrNameLst>
                                      </p:cBhvr>
                                      <p:to>
                                        <p:strVal val="visible"/>
                                      </p:to>
                                    </p:set>
                                    <p:animEffect transition="in" filter="wipe(left)">
                                      <p:cBhvr additive="repl">
                                        <p:cTn id="17" dur="500"/>
                                        <p:tgtEl>
                                          <p:spTgt spid="235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additive="repl">
                                        <p:cTn id="21" dur="1" fill="hold">
                                          <p:stCondLst>
                                            <p:cond delay="0"/>
                                          </p:stCondLst>
                                        </p:cTn>
                                        <p:tgtEl>
                                          <p:spTgt spid="23567"/>
                                        </p:tgtEl>
                                        <p:attrNameLst>
                                          <p:attrName>style.visibility</p:attrName>
                                        </p:attrNameLst>
                                      </p:cBhvr>
                                      <p:to>
                                        <p:strVal val="visible"/>
                                      </p:to>
                                    </p:set>
                                    <p:animEffect transition="in" filter="wipe(up)">
                                      <p:cBhvr additive="repl">
                                        <p:cTn id="22" dur="500"/>
                                        <p:tgtEl>
                                          <p:spTgt spid="235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23591"/>
                                        </p:tgtEl>
                                        <p:attrNameLst>
                                          <p:attrName>style.visibility</p:attrName>
                                        </p:attrNameLst>
                                      </p:cBhvr>
                                      <p:to>
                                        <p:strVal val="visible"/>
                                      </p:to>
                                    </p:set>
                                    <p:animEffect transition="in" filter="wipe(up)">
                                      <p:cBhvr additive="repl">
                                        <p:cTn id="27" dur="500"/>
                                        <p:tgtEl>
                                          <p:spTgt spid="235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additive="repl">
                                        <p:cTn id="31" dur="1" fill="hold">
                                          <p:stCondLst>
                                            <p:cond delay="0"/>
                                          </p:stCondLst>
                                        </p:cTn>
                                        <p:tgtEl>
                                          <p:spTgt spid="23560"/>
                                        </p:tgtEl>
                                        <p:attrNameLst>
                                          <p:attrName>style.visibility</p:attrName>
                                        </p:attrNameLst>
                                      </p:cBhvr>
                                      <p:to>
                                        <p:strVal val="visible"/>
                                      </p:to>
                                    </p:set>
                                    <p:animEffect transition="in" filter="wipe(right)">
                                      <p:cBhvr additive="repl">
                                        <p:cTn id="32" dur="500"/>
                                        <p:tgtEl>
                                          <p:spTgt spid="235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additive="repl">
                                        <p:cTn id="36" dur="1" fill="hold">
                                          <p:stCondLst>
                                            <p:cond delay="0"/>
                                          </p:stCondLst>
                                        </p:cTn>
                                        <p:tgtEl>
                                          <p:spTgt spid="23554"/>
                                        </p:tgtEl>
                                        <p:attrNameLst>
                                          <p:attrName>style.visibility</p:attrName>
                                        </p:attrNameLst>
                                      </p:cBhvr>
                                      <p:to>
                                        <p:strVal val="visible"/>
                                      </p:to>
                                    </p:set>
                                    <p:animEffect transition="in" filter="wipe(right)">
                                      <p:cBhvr additive="repl">
                                        <p:cTn id="37" dur="500"/>
                                        <p:tgtEl>
                                          <p:spTgt spid="235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23588"/>
                                        </p:tgtEl>
                                        <p:attrNameLst>
                                          <p:attrName>style.visibility</p:attrName>
                                        </p:attrNameLst>
                                      </p:cBhvr>
                                      <p:to>
                                        <p:strVal val="visible"/>
                                      </p:to>
                                    </p:set>
                                    <p:animEffect transition="in" filter="wipe(left)">
                                      <p:cBhvr additive="repl">
                                        <p:cTn id="42" dur="500"/>
                                        <p:tgtEl>
                                          <p:spTgt spid="235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23573"/>
                                        </p:tgtEl>
                                        <p:attrNameLst>
                                          <p:attrName>style.visibility</p:attrName>
                                        </p:attrNameLst>
                                      </p:cBhvr>
                                      <p:to>
                                        <p:strVal val="visible"/>
                                      </p:to>
                                    </p:set>
                                    <p:animEffect transition="in" filter="wipe(left)">
                                      <p:cBhvr additive="repl">
                                        <p:cTn id="47" dur="500"/>
                                        <p:tgtEl>
                                          <p:spTgt spid="235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additive="repl">
                                        <p:cTn id="51" dur="1" fill="hold">
                                          <p:stCondLst>
                                            <p:cond delay="0"/>
                                          </p:stCondLst>
                                        </p:cTn>
                                        <p:tgtEl>
                                          <p:spTgt spid="23557"/>
                                        </p:tgtEl>
                                        <p:attrNameLst>
                                          <p:attrName>style.visibility</p:attrName>
                                        </p:attrNameLst>
                                      </p:cBhvr>
                                      <p:to>
                                        <p:strVal val="visible"/>
                                      </p:to>
                                    </p:set>
                                    <p:animEffect transition="in" filter="wipe(right)">
                                      <p:cBhvr additive="repl">
                                        <p:cTn id="5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2457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Syntax</a:t>
            </a:r>
          </a:p>
        </p:txBody>
      </p:sp>
      <p:sp>
        <p:nvSpPr>
          <p:cNvPr id="25602"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most basic page is just static text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Any HTML page can be renamed </a:t>
            </a:r>
            <a:r>
              <a:rPr lang="en-US">
                <a:latin typeface="Lucida Console" charset="0"/>
              </a:rPr>
              <a:t>.aspx</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Pages may contain:</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Directives: </a:t>
            </a:r>
            <a:r>
              <a:rPr lang="en-US" sz="2000">
                <a:latin typeface="Lucida Console" charset="0"/>
              </a:rPr>
              <a:t>&lt;%@ Page Language=“C#” %&gt;</a:t>
            </a:r>
            <a:r>
              <a:rPr lang="en-US"/>
              <a:t> </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 </a:t>
            </a:r>
            <a:r>
              <a:rPr lang="en-US" sz="2000">
                <a:latin typeface="Lucida Console" charset="0"/>
              </a:rPr>
              <a:t>&lt;asp:Button runat=“server”&gt;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blocks: </a:t>
            </a:r>
            <a:r>
              <a:rPr lang="en-US" sz="2000">
                <a:latin typeface="Lucida Console" charset="0"/>
              </a:rPr>
              <a:t>&lt;script runat=“server”&gt;…&lt;/script&gt;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expressions: </a:t>
            </a:r>
            <a:r>
              <a:rPr lang="en-US" sz="2000">
                <a:latin typeface="Lucida Console" charset="0"/>
              </a:rPr>
              <a:t>&lt;%# %&gt;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side comments: </a:t>
            </a:r>
            <a:r>
              <a:rPr lang="en-US" sz="2000">
                <a:latin typeface="Lucida Console" charset="0"/>
              </a:rPr>
              <a:t>&lt;%-- --%&gt;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Render code: </a:t>
            </a:r>
            <a:r>
              <a:rPr lang="en-US" sz="2000">
                <a:latin typeface="Lucida Console" charset="0"/>
              </a:rPr>
              <a:t>&lt;%= %&gt;</a:t>
            </a:r>
            <a:r>
              <a:rPr lang="en-US"/>
              <a:t> and </a:t>
            </a:r>
            <a:r>
              <a:rPr lang="en-US" sz="2000">
                <a:latin typeface="Lucida Console" charset="0"/>
              </a:rPr>
              <a:t>&lt;% %&gt;</a:t>
            </a:r>
          </a:p>
          <a:p>
            <a:pPr marL="1084263" lvl="2">
              <a:lnSpc>
                <a:spcPct val="90000"/>
              </a:lnSpc>
              <a:spcBef>
                <a:spcPts val="450"/>
              </a:spcBef>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Use is discouraged; use </a:t>
            </a:r>
            <a:r>
              <a:rPr lang="en-US" sz="1800">
                <a:latin typeface="Lucida Console" charset="0"/>
              </a:rPr>
              <a:t>&lt;script runat=server&gt;</a:t>
            </a:r>
            <a:r>
              <a:rPr lang="en-US" sz="1800"/>
              <a:t> with code in event handlers instead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The Page Directive</a:t>
            </a:r>
          </a:p>
        </p:txBody>
      </p:sp>
      <p:sp>
        <p:nvSpPr>
          <p:cNvPr id="26626"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Lets you specify page-specific attributes, e.g.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AspCompat</a:t>
            </a:r>
            <a:r>
              <a:rPr lang="en-US" sz="2000"/>
              <a:t>: Compatibility with ASP</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Buffer</a:t>
            </a:r>
            <a:r>
              <a:rPr lang="en-US" sz="2000"/>
              <a:t>: Controls page output buffering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CodePage</a:t>
            </a:r>
            <a:r>
              <a:rPr lang="en-US" sz="2000"/>
              <a:t>: Code page for this .aspx page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ContentType</a:t>
            </a:r>
            <a:r>
              <a:rPr lang="en-US" sz="2000"/>
              <a:t>: MIME type of the response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ErrorPage</a:t>
            </a:r>
            <a:r>
              <a:rPr lang="en-US" sz="2000"/>
              <a:t>: URL if unhandled error occurs</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Inherits</a:t>
            </a:r>
            <a:r>
              <a:rPr lang="en-US" sz="2000"/>
              <a:t>: Base class of Page object</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Language</a:t>
            </a:r>
            <a:r>
              <a:rPr lang="en-US" sz="2000"/>
              <a:t>: Programming language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Trace</a:t>
            </a:r>
            <a:r>
              <a:rPr lang="en-US" sz="2000"/>
              <a:t>: Enables tracing for this page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Transaction</a:t>
            </a:r>
            <a:r>
              <a:rPr lang="en-US" sz="2000"/>
              <a:t>: COM+ transaction setting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Only one page directive per .aspx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Control Syntax</a:t>
            </a:r>
          </a:p>
        </p:txBody>
      </p:sp>
      <p:sp>
        <p:nvSpPr>
          <p:cNvPr id="27650" name="Rectangle 2"/>
          <p:cNvSpPr>
            <a:spLocks noGrp="1" noChangeArrowheads="1"/>
          </p:cNvSpPr>
          <p:nvPr>
            <p:ph type="body" idx="1"/>
          </p:nvPr>
        </p:nvSpPr>
        <p:spPr>
          <a:xfrm>
            <a:off x="457200" y="1905000"/>
            <a:ext cx="83820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Controls are declared as HTML tags with </a:t>
            </a:r>
            <a:r>
              <a:rPr lang="en-US">
                <a:latin typeface="Lucida Console" charset="0"/>
              </a:rPr>
              <a:t>runat=“server”</a:t>
            </a:r>
            <a:r>
              <a:rPr lang="en-US"/>
              <a:t> attribute</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Tag identifies which type of control to create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 is implemented as an ASP.NET class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a:t>
            </a:r>
            <a:r>
              <a:rPr lang="en-US">
                <a:latin typeface="Lucida Console" charset="0"/>
              </a:rPr>
              <a:t>id</a:t>
            </a:r>
            <a:r>
              <a:rPr lang="en-US"/>
              <a:t> attribute provides programmatic identifier</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It names the instance available during postback</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Just like Dynamic HTML</a:t>
            </a:r>
          </a:p>
        </p:txBody>
      </p:sp>
      <p:sp>
        <p:nvSpPr>
          <p:cNvPr id="27651" name="Text Box 3"/>
          <p:cNvSpPr txBox="1">
            <a:spLocks noChangeArrowheads="1"/>
          </p:cNvSpPr>
          <p:nvPr/>
        </p:nvSpPr>
        <p:spPr bwMode="auto">
          <a:xfrm>
            <a:off x="838200" y="2895600"/>
            <a:ext cx="7162800" cy="8842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&lt;input type=text id=text2 runat=“server” /&gt;</a:t>
            </a:r>
          </a:p>
          <a:p>
            <a:pPr lvl="1" indent="0">
              <a:buClrTx/>
              <a:buFontTx/>
              <a:buNone/>
            </a:pPr>
            <a:r>
              <a:rPr lang="en-US" sz="2000" b="1">
                <a:latin typeface="Lucida Console" charset="0"/>
              </a:rPr>
              <a:t>&lt;asp:calendar id=myCal runat=“server”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Control Properties</a:t>
            </a:r>
          </a:p>
        </p:txBody>
      </p:sp>
      <p:sp>
        <p:nvSpPr>
          <p:cNvPr id="28674"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Tag attributes map to control properties </a:t>
            </a:r>
          </a:p>
        </p:txBody>
      </p:sp>
      <p:sp>
        <p:nvSpPr>
          <p:cNvPr id="28675" name="Text Box 3"/>
          <p:cNvSpPr txBox="1">
            <a:spLocks noChangeArrowheads="1"/>
          </p:cNvSpPr>
          <p:nvPr/>
        </p:nvSpPr>
        <p:spPr bwMode="auto">
          <a:xfrm>
            <a:off x="2667000" y="4724400"/>
            <a:ext cx="3276600" cy="8842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c1.Text = “Foo”; </a:t>
            </a:r>
          </a:p>
          <a:p>
            <a:pPr lvl="1" indent="0">
              <a:buClrTx/>
              <a:buFontTx/>
              <a:buNone/>
            </a:pPr>
            <a:r>
              <a:rPr lang="en-US" sz="2000" b="1">
                <a:latin typeface="Lucida Console" charset="0"/>
              </a:rPr>
              <a:t>c2.Rows = 5;</a:t>
            </a:r>
          </a:p>
        </p:txBody>
      </p:sp>
      <p:sp>
        <p:nvSpPr>
          <p:cNvPr id="28676" name="Text Box 4"/>
          <p:cNvSpPr txBox="1">
            <a:spLocks noChangeArrowheads="1"/>
          </p:cNvSpPr>
          <p:nvPr/>
        </p:nvSpPr>
        <p:spPr bwMode="auto">
          <a:xfrm>
            <a:off x="838200" y="2528888"/>
            <a:ext cx="7620000" cy="8842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&lt;asp:button id=“c1" Text="Foo" runat=“server”&gt;</a:t>
            </a:r>
          </a:p>
          <a:p>
            <a:pPr lvl="1" indent="0">
              <a:buClrTx/>
              <a:buFontTx/>
              <a:buNone/>
            </a:pPr>
            <a:r>
              <a:rPr lang="en-US" sz="2000" b="1">
                <a:latin typeface="Lucida Console" charset="0"/>
              </a:rPr>
              <a:t>&lt;asp:ListBox id=“c2" Rows="5" runat=“server”&gt;</a:t>
            </a:r>
          </a:p>
        </p:txBody>
      </p:sp>
      <p:sp>
        <p:nvSpPr>
          <p:cNvPr id="28677" name="Rectangle 5"/>
          <p:cNvSpPr>
            <a:spLocks noChangeArrowheads="1"/>
          </p:cNvSpPr>
          <p:nvPr/>
        </p:nvSpPr>
        <p:spPr bwMode="auto">
          <a:xfrm>
            <a:off x="457200" y="3581400"/>
            <a:ext cx="8229600" cy="152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p>
            <a:pPr marL="341313" indent="-341313" eaLnBrk="1" hangingPunct="1">
              <a:lnSpc>
                <a:spcPct val="90000"/>
              </a:lnSpc>
              <a:spcBef>
                <a:spcPts val="7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a:solidFill>
                  <a:srgbClr val="003366"/>
                </a:solidFill>
                <a:latin typeface="Arial" charset="0"/>
              </a:rPr>
              <a:t>Tags and attributes are case-insensitive</a:t>
            </a:r>
          </a:p>
          <a:p>
            <a:pPr marL="341313" indent="-341313" eaLnBrk="1" hangingPunct="1">
              <a:lnSpc>
                <a:spcPct val="90000"/>
              </a:lnSpc>
              <a:spcBef>
                <a:spcPts val="7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a:solidFill>
                  <a:srgbClr val="003366"/>
                </a:solidFill>
                <a:latin typeface="Arial" charset="0"/>
              </a:rPr>
              <a:t>Control properties can be set programmatically </a:t>
            </a:r>
          </a:p>
          <a:p>
            <a:pPr lvl="1" indent="-284163" eaLnBrk="1" hangingPunct="1">
              <a:lnSpc>
                <a:spcPct val="70000"/>
              </a:lnSpc>
              <a:spcBef>
                <a:spcPts val="1500"/>
              </a:spcBef>
              <a:spcAft>
                <a:spcPts val="600"/>
              </a:spcAft>
              <a:buClrTx/>
              <a:buSzPct val="5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a:solidFill>
                <a:srgbClr val="003366"/>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Code Blocks</a:t>
            </a:r>
          </a:p>
        </p:txBody>
      </p:sp>
      <p:sp>
        <p:nvSpPr>
          <p:cNvPr id="2969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code lives in a script block marked </a:t>
            </a:r>
            <a:r>
              <a:rPr lang="en-US">
                <a:latin typeface="Lucida Console" charset="0"/>
              </a:rPr>
              <a:t>runat=“server”</a:t>
            </a:r>
            <a:r>
              <a:rPr lang="en-US"/>
              <a:t> </a:t>
            </a:r>
          </a:p>
          <a:p>
            <a:pPr marL="341313" indent="-339725">
              <a:lnSpc>
                <a:spcPct val="70000"/>
              </a:lnSpc>
              <a:spcBef>
                <a:spcPts val="1250"/>
              </a:spcBef>
              <a:spcAft>
                <a:spcPts val="5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	</a:t>
            </a:r>
          </a:p>
          <a:p>
            <a:pPr marL="341313" indent="-339725">
              <a:lnSpc>
                <a:spcPct val="70000"/>
              </a:lnSpc>
              <a:spcBef>
                <a:spcPts val="1250"/>
              </a:spcBef>
              <a:spcAft>
                <a:spcPts val="5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latin typeface="Lucida Console" charset="0"/>
            </a:endParaRPr>
          </a:p>
          <a:p>
            <a:pPr marL="341313" indent="-339725">
              <a:lnSpc>
                <a:spcPct val="70000"/>
              </a:lnSpc>
              <a:spcBef>
                <a:spcPts val="1750"/>
              </a:spcBef>
              <a:spcAft>
                <a:spcPts val="7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Script blocks can contain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Variables, methods, event handlers, properties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They become members of the custom </a:t>
            </a:r>
            <a:r>
              <a:rPr lang="en-US">
                <a:latin typeface="Lucida Console" charset="0"/>
              </a:rPr>
              <a:t>Page</a:t>
            </a:r>
            <a:r>
              <a:rPr lang="en-US"/>
              <a:t> object</a:t>
            </a:r>
          </a:p>
        </p:txBody>
      </p:sp>
      <p:sp>
        <p:nvSpPr>
          <p:cNvPr id="29699" name="Text Box 3"/>
          <p:cNvSpPr txBox="1">
            <a:spLocks noChangeArrowheads="1"/>
          </p:cNvSpPr>
          <p:nvPr/>
        </p:nvSpPr>
        <p:spPr bwMode="auto">
          <a:xfrm>
            <a:off x="1219200" y="3148013"/>
            <a:ext cx="6705600" cy="11890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Lucida Console" charset="0"/>
              </a:rPr>
              <a:t>&lt;script language="C#" runat=server&gt;</a:t>
            </a:r>
          </a:p>
          <a:p>
            <a:pPr>
              <a:buClrTx/>
              <a:buFontTx/>
              <a:buNone/>
            </a:pPr>
            <a:r>
              <a:rPr lang="en-US" sz="2000" b="1">
                <a:latin typeface="Lucida Console" charset="0"/>
              </a:rPr>
              <a:t>&lt;script language="VB" runat=server&gt;</a:t>
            </a:r>
          </a:p>
          <a:p>
            <a:pPr>
              <a:buClrTx/>
              <a:buFontTx/>
              <a:buNone/>
            </a:pPr>
            <a:r>
              <a:rPr lang="en-US" sz="2000" b="1">
                <a:latin typeface="Lucida Console" charset="0"/>
              </a:rPr>
              <a:t>&lt;script language="JScript" runat=server&gt;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Events</a:t>
            </a:r>
          </a:p>
        </p:txBody>
      </p:sp>
      <p:sp>
        <p:nvSpPr>
          <p:cNvPr id="3072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Pages are structured using events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clean code organization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Avoids the “Monster IF” statement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Less complex than ASP pages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can respond to page events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Page_Load</a:t>
            </a:r>
            <a:r>
              <a:rPr lang="en-US"/>
              <a:t>, </a:t>
            </a:r>
            <a:r>
              <a:rPr lang="en-US">
                <a:latin typeface="Lucida Console" charset="0"/>
              </a:rPr>
              <a:t>Page_Unload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can respond to control events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Button1_Click</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Textbox1_Changed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Event Lifecycle</a:t>
            </a:r>
          </a:p>
        </p:txBody>
      </p:sp>
      <p:sp>
        <p:nvSpPr>
          <p:cNvPr id="31746" name="AutoShape 2"/>
          <p:cNvSpPr>
            <a:spLocks noChangeArrowheads="1"/>
          </p:cNvSpPr>
          <p:nvPr/>
        </p:nvSpPr>
        <p:spPr bwMode="auto">
          <a:xfrm>
            <a:off x="7758113" y="1981200"/>
            <a:ext cx="928687" cy="4281488"/>
          </a:xfrm>
          <a:prstGeom prst="downArrow">
            <a:avLst>
              <a:gd name="adj1" fmla="val 50000"/>
              <a:gd name="adj2" fmla="val 84692"/>
            </a:avLst>
          </a:prstGeom>
          <a:solidFill>
            <a:srgbClr val="6699FF"/>
          </a:solidFill>
          <a:ln>
            <a:noFill/>
          </a:ln>
          <a:effectLst>
            <a:outerShdw blurRad="63500" dist="17819" dir="2700000" algn="ctr" rotWithShape="0">
              <a:srgbClr val="6699FF"/>
            </a:outerShdw>
          </a:effectLst>
          <a:extLst>
            <a:ext uri="{91240B29-F687-4f45-9708-019B960494DF}">
              <a14:hiddenLine xmlns:a14="http://schemas.microsoft.com/office/drawing/2010/main" xmlns="" w="9525" cap="flat">
                <a:solidFill>
                  <a:srgbClr val="3465A4"/>
                </a:solidFill>
                <a:round/>
                <a:headEnd/>
                <a:tailEnd/>
              </a14:hiddenLine>
            </a:ext>
          </a:extLst>
        </p:spPr>
        <p:txBody>
          <a:bodyPr wrap="none" anchor="ctr"/>
          <a:lstStyle/>
          <a:p>
            <a:endParaRPr lang="en-US"/>
          </a:p>
        </p:txBody>
      </p:sp>
      <p:sp>
        <p:nvSpPr>
          <p:cNvPr id="31747" name="Text Box 3"/>
          <p:cNvSpPr txBox="1">
            <a:spLocks noChangeArrowheads="1"/>
          </p:cNvSpPr>
          <p:nvPr/>
        </p:nvSpPr>
        <p:spPr bwMode="auto">
          <a:xfrm>
            <a:off x="4343400" y="3000375"/>
            <a:ext cx="3243263" cy="398463"/>
          </a:xfrm>
          <a:prstGeom prst="rect">
            <a:avLst/>
          </a:prstGeom>
          <a:solidFill>
            <a:srgbClr val="FF9900"/>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Page_Load</a:t>
            </a:r>
          </a:p>
        </p:txBody>
      </p:sp>
      <p:sp>
        <p:nvSpPr>
          <p:cNvPr id="31748" name="Text Box 4"/>
          <p:cNvSpPr txBox="1">
            <a:spLocks noChangeArrowheads="1"/>
          </p:cNvSpPr>
          <p:nvPr/>
        </p:nvSpPr>
        <p:spPr bwMode="auto">
          <a:xfrm>
            <a:off x="4343400" y="5715000"/>
            <a:ext cx="3243263" cy="398463"/>
          </a:xfrm>
          <a:prstGeom prst="rect">
            <a:avLst/>
          </a:prstGeom>
          <a:solidFill>
            <a:srgbClr val="FF9900"/>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Page_Unload</a:t>
            </a:r>
          </a:p>
        </p:txBody>
      </p:sp>
      <p:sp>
        <p:nvSpPr>
          <p:cNvPr id="31749" name="Text Box 5"/>
          <p:cNvSpPr txBox="1">
            <a:spLocks noChangeArrowheads="1"/>
          </p:cNvSpPr>
          <p:nvPr/>
        </p:nvSpPr>
        <p:spPr bwMode="auto">
          <a:xfrm>
            <a:off x="4343400" y="3844925"/>
            <a:ext cx="3243263" cy="39846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Textbox1_Changed</a:t>
            </a:r>
          </a:p>
        </p:txBody>
      </p:sp>
      <p:sp>
        <p:nvSpPr>
          <p:cNvPr id="31750" name="Text Box 6"/>
          <p:cNvSpPr txBox="1">
            <a:spLocks noChangeArrowheads="1"/>
          </p:cNvSpPr>
          <p:nvPr/>
        </p:nvSpPr>
        <p:spPr bwMode="auto">
          <a:xfrm>
            <a:off x="4343400" y="4421188"/>
            <a:ext cx="3243263" cy="39846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Button1_Click</a:t>
            </a:r>
          </a:p>
        </p:txBody>
      </p:sp>
      <p:sp>
        <p:nvSpPr>
          <p:cNvPr id="31751" name="Text Box 7"/>
          <p:cNvSpPr txBox="1">
            <a:spLocks noChangeArrowheads="1"/>
          </p:cNvSpPr>
          <p:nvPr/>
        </p:nvSpPr>
        <p:spPr bwMode="auto">
          <a:xfrm>
            <a:off x="304800" y="2139950"/>
            <a:ext cx="1382713"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Initialize</a:t>
            </a:r>
          </a:p>
        </p:txBody>
      </p:sp>
      <p:sp>
        <p:nvSpPr>
          <p:cNvPr id="31752" name="Text Box 8"/>
          <p:cNvSpPr txBox="1">
            <a:spLocks noChangeArrowheads="1"/>
          </p:cNvSpPr>
          <p:nvPr/>
        </p:nvSpPr>
        <p:spPr bwMode="auto">
          <a:xfrm>
            <a:off x="304800" y="2543175"/>
            <a:ext cx="3316288"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Restore Control State</a:t>
            </a:r>
          </a:p>
        </p:txBody>
      </p:sp>
      <p:sp>
        <p:nvSpPr>
          <p:cNvPr id="31753" name="Text Box 9"/>
          <p:cNvSpPr txBox="1">
            <a:spLocks noChangeArrowheads="1"/>
          </p:cNvSpPr>
          <p:nvPr/>
        </p:nvSpPr>
        <p:spPr bwMode="auto">
          <a:xfrm>
            <a:off x="304800" y="4981575"/>
            <a:ext cx="2892425"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Save Control State</a:t>
            </a:r>
          </a:p>
        </p:txBody>
      </p:sp>
      <p:sp>
        <p:nvSpPr>
          <p:cNvPr id="31754" name="Text Box 10"/>
          <p:cNvSpPr txBox="1">
            <a:spLocks noChangeArrowheads="1"/>
          </p:cNvSpPr>
          <p:nvPr/>
        </p:nvSpPr>
        <p:spPr bwMode="auto">
          <a:xfrm>
            <a:off x="304800" y="5362575"/>
            <a:ext cx="1230313"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Render</a:t>
            </a:r>
          </a:p>
        </p:txBody>
      </p:sp>
      <p:sp>
        <p:nvSpPr>
          <p:cNvPr id="31755" name="Text Box 11"/>
          <p:cNvSpPr txBox="1">
            <a:spLocks noChangeArrowheads="1"/>
          </p:cNvSpPr>
          <p:nvPr/>
        </p:nvSpPr>
        <p:spPr bwMode="auto">
          <a:xfrm>
            <a:off x="660400" y="3886200"/>
            <a:ext cx="2298700" cy="398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Arial" charset="0"/>
              </a:rPr>
              <a:t>1. Change Events</a:t>
            </a:r>
          </a:p>
        </p:txBody>
      </p:sp>
      <p:sp>
        <p:nvSpPr>
          <p:cNvPr id="31756" name="Text Box 12"/>
          <p:cNvSpPr txBox="1">
            <a:spLocks noChangeArrowheads="1"/>
          </p:cNvSpPr>
          <p:nvPr/>
        </p:nvSpPr>
        <p:spPr bwMode="auto">
          <a:xfrm>
            <a:off x="660400" y="4419600"/>
            <a:ext cx="2147888" cy="398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Arial" charset="0"/>
              </a:rPr>
              <a:t>2. Action Events</a:t>
            </a:r>
          </a:p>
        </p:txBody>
      </p:sp>
      <p:sp>
        <p:nvSpPr>
          <p:cNvPr id="31757" name="Text Box 13"/>
          <p:cNvSpPr txBox="1">
            <a:spLocks noChangeArrowheads="1"/>
          </p:cNvSpPr>
          <p:nvPr/>
        </p:nvSpPr>
        <p:spPr bwMode="auto">
          <a:xfrm>
            <a:off x="4343400" y="2133600"/>
            <a:ext cx="3243263" cy="398463"/>
          </a:xfrm>
          <a:prstGeom prst="rect">
            <a:avLst/>
          </a:prstGeom>
          <a:solidFill>
            <a:srgbClr val="FF9900"/>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Page_Init</a:t>
            </a:r>
          </a:p>
        </p:txBody>
      </p:sp>
      <p:sp>
        <p:nvSpPr>
          <p:cNvPr id="31758" name="Text Box 14"/>
          <p:cNvSpPr txBox="1">
            <a:spLocks noChangeArrowheads="1"/>
          </p:cNvSpPr>
          <p:nvPr/>
        </p:nvSpPr>
        <p:spPr bwMode="auto">
          <a:xfrm>
            <a:off x="304800" y="3505200"/>
            <a:ext cx="2349500"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Control Events</a:t>
            </a:r>
          </a:p>
        </p:txBody>
      </p:sp>
      <p:sp>
        <p:nvSpPr>
          <p:cNvPr id="31759" name="Text Box 15"/>
          <p:cNvSpPr txBox="1">
            <a:spLocks noChangeArrowheads="1"/>
          </p:cNvSpPr>
          <p:nvPr/>
        </p:nvSpPr>
        <p:spPr bwMode="auto">
          <a:xfrm>
            <a:off x="304800" y="2924175"/>
            <a:ext cx="1722438"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Load Page</a:t>
            </a:r>
          </a:p>
        </p:txBody>
      </p:sp>
      <p:sp>
        <p:nvSpPr>
          <p:cNvPr id="31760" name="Text Box 16"/>
          <p:cNvSpPr txBox="1">
            <a:spLocks noChangeArrowheads="1"/>
          </p:cNvSpPr>
          <p:nvPr/>
        </p:nvSpPr>
        <p:spPr bwMode="auto">
          <a:xfrm>
            <a:off x="304800" y="5715000"/>
            <a:ext cx="2027238"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Unload Page</a:t>
            </a:r>
          </a:p>
        </p:txBody>
      </p:sp>
      <p:sp>
        <p:nvSpPr>
          <p:cNvPr id="31761" name="Line 17"/>
          <p:cNvSpPr>
            <a:spLocks noChangeShapeType="1"/>
          </p:cNvSpPr>
          <p:nvPr/>
        </p:nvSpPr>
        <p:spPr bwMode="auto">
          <a:xfrm>
            <a:off x="1600200" y="2376488"/>
            <a:ext cx="2667000" cy="14287"/>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31762" name="Line 18"/>
          <p:cNvSpPr>
            <a:spLocks noChangeShapeType="1"/>
          </p:cNvSpPr>
          <p:nvPr/>
        </p:nvSpPr>
        <p:spPr bwMode="auto">
          <a:xfrm>
            <a:off x="3581400" y="2771775"/>
            <a:ext cx="685800" cy="1588"/>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31763" name="Line 19"/>
          <p:cNvSpPr>
            <a:spLocks noChangeShapeType="1"/>
          </p:cNvSpPr>
          <p:nvPr/>
        </p:nvSpPr>
        <p:spPr bwMode="auto">
          <a:xfrm>
            <a:off x="1981200" y="3152775"/>
            <a:ext cx="2286000" cy="1588"/>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31764" name="Line 20"/>
          <p:cNvSpPr>
            <a:spLocks noChangeShapeType="1"/>
          </p:cNvSpPr>
          <p:nvPr/>
        </p:nvSpPr>
        <p:spPr bwMode="auto">
          <a:xfrm>
            <a:off x="2971800" y="4086225"/>
            <a:ext cx="1295400" cy="1588"/>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31765" name="Line 21"/>
          <p:cNvSpPr>
            <a:spLocks noChangeShapeType="1"/>
          </p:cNvSpPr>
          <p:nvPr/>
        </p:nvSpPr>
        <p:spPr bwMode="auto">
          <a:xfrm flipV="1">
            <a:off x="2819400" y="4618038"/>
            <a:ext cx="1447800" cy="17462"/>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31766" name="Line 22"/>
          <p:cNvSpPr>
            <a:spLocks noChangeShapeType="1"/>
          </p:cNvSpPr>
          <p:nvPr/>
        </p:nvSpPr>
        <p:spPr bwMode="auto">
          <a:xfrm>
            <a:off x="3124200" y="5195888"/>
            <a:ext cx="1143000" cy="1587"/>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31767" name="Line 23"/>
          <p:cNvSpPr>
            <a:spLocks noChangeShapeType="1"/>
          </p:cNvSpPr>
          <p:nvPr/>
        </p:nvSpPr>
        <p:spPr bwMode="auto">
          <a:xfrm>
            <a:off x="1524000" y="5576888"/>
            <a:ext cx="2743200" cy="1587"/>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31768" name="Line 24"/>
          <p:cNvSpPr>
            <a:spLocks noChangeShapeType="1"/>
          </p:cNvSpPr>
          <p:nvPr/>
        </p:nvSpPr>
        <p:spPr bwMode="auto">
          <a:xfrm>
            <a:off x="2286000" y="5943600"/>
            <a:ext cx="1981200" cy="1588"/>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Loading</a:t>
            </a:r>
          </a:p>
        </p:txBody>
      </p:sp>
      <p:sp>
        <p:nvSpPr>
          <p:cNvPr id="3277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Page_Load</a:t>
            </a:r>
            <a:r>
              <a:rPr lang="en-US"/>
              <a:t> fires at beginning of request after controls are initialized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Input control values already populated</a:t>
            </a:r>
          </a:p>
        </p:txBody>
      </p:sp>
      <p:sp>
        <p:nvSpPr>
          <p:cNvPr id="32771" name="Text Box 3"/>
          <p:cNvSpPr txBox="1">
            <a:spLocks noChangeArrowheads="1"/>
          </p:cNvSpPr>
          <p:nvPr/>
        </p:nvSpPr>
        <p:spPr bwMode="auto">
          <a:xfrm>
            <a:off x="533400" y="3886200"/>
            <a:ext cx="80772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Page_Load(Object s, EventArgs e) {</a:t>
            </a:r>
          </a:p>
          <a:p>
            <a:pPr lvl="1" indent="0">
              <a:buClrTx/>
              <a:buFontTx/>
              <a:buNone/>
            </a:pPr>
            <a:r>
              <a:rPr lang="en-US" sz="2000" b="1">
                <a:latin typeface="Lucida Console" charset="0"/>
              </a:rPr>
              <a:t>  message.Text = textbox1.Text;</a:t>
            </a:r>
          </a:p>
          <a:p>
            <a:pPr lvl="1" indent="0">
              <a:buClrTx/>
              <a:buFontTx/>
              <a:buNone/>
            </a:pPr>
            <a:r>
              <a:rPr lang="en-US" sz="20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Learning Objectives</a:t>
            </a:r>
          </a:p>
        </p:txBody>
      </p:sp>
      <p:sp>
        <p:nvSpPr>
          <p:cNvPr id="6146" name="Rectangle 2"/>
          <p:cNvSpPr>
            <a:spLocks noGrp="1" noChangeArrowheads="1"/>
          </p:cNvSpPr>
          <p:nvPr>
            <p:ph type="body" idx="1"/>
          </p:nvPr>
        </p:nvSpPr>
        <p:spPr>
          <a:xfrm>
            <a:off x="457200" y="1905000"/>
            <a:ext cx="8229600" cy="4495800"/>
          </a:xfrm>
          <a:ln/>
        </p:spPr>
        <p:txBody>
          <a:bodyPr lIns="91440" tIns="45720" rIns="91440" bIns="45720"/>
          <a:lstStyle/>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What is ASP.NET; why it was developed</a:t>
            </a:r>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ASP.NET features</a:t>
            </a:r>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Programming Web Forms</a:t>
            </a:r>
          </a:p>
        </p:txBody>
      </p:sp>
    </p:spTree>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Loading</a:t>
            </a:r>
          </a:p>
        </p:txBody>
      </p:sp>
      <p:sp>
        <p:nvSpPr>
          <p:cNvPr id="3379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Page_Load</a:t>
            </a:r>
            <a:r>
              <a:rPr lang="en-US"/>
              <a:t> fires on every request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Use </a:t>
            </a:r>
            <a:r>
              <a:rPr lang="en-US">
                <a:latin typeface="Lucida Console" charset="0"/>
              </a:rPr>
              <a:t>Page.IsPostBack</a:t>
            </a:r>
            <a:r>
              <a:rPr lang="en-US"/>
              <a:t> to execute conditional logic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If a Page/Control is maintaining state then need only initialize it when </a:t>
            </a:r>
            <a:r>
              <a:rPr lang="en-US">
                <a:latin typeface="Lucida Console" charset="0"/>
              </a:rPr>
              <a:t>IsPostBack</a:t>
            </a:r>
            <a:r>
              <a:rPr lang="en-US"/>
              <a:t> is false</a:t>
            </a:r>
          </a:p>
        </p:txBody>
      </p:sp>
      <p:sp>
        <p:nvSpPr>
          <p:cNvPr id="33795" name="Text Box 3"/>
          <p:cNvSpPr txBox="1">
            <a:spLocks noChangeArrowheads="1"/>
          </p:cNvSpPr>
          <p:nvPr/>
        </p:nvSpPr>
        <p:spPr bwMode="auto">
          <a:xfrm>
            <a:off x="228600" y="3937000"/>
            <a:ext cx="8686800" cy="240982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Page_Load(Object s, EventArgs e) {</a:t>
            </a:r>
          </a:p>
          <a:p>
            <a:pPr lvl="1" indent="0">
              <a:buClrTx/>
              <a:buFontTx/>
              <a:buNone/>
            </a:pPr>
            <a:r>
              <a:rPr lang="en-US" sz="2000" b="1">
                <a:latin typeface="Lucida Console" charset="0"/>
              </a:rPr>
              <a:t>  if (! Page.IsPostBack) {</a:t>
            </a:r>
          </a:p>
          <a:p>
            <a:pPr lvl="1" indent="0">
              <a:buClrTx/>
              <a:buFontTx/>
              <a:buNone/>
            </a:pPr>
            <a:r>
              <a:rPr lang="en-US" sz="2000" b="1">
                <a:latin typeface="Lucida Console" charset="0"/>
              </a:rPr>
              <a:t>    // Executes only on initial page load</a:t>
            </a:r>
          </a:p>
          <a:p>
            <a:pPr lvl="1" indent="0">
              <a:buClrTx/>
              <a:buFontTx/>
              <a:buNone/>
            </a:pPr>
            <a:r>
              <a:rPr lang="en-US" sz="2000" b="1">
                <a:latin typeface="Lucida Console" charset="0"/>
              </a:rPr>
              <a:t>    Message.Text = "initial value";</a:t>
            </a:r>
          </a:p>
          <a:p>
            <a:pPr lvl="1" indent="0">
              <a:buClrTx/>
              <a:buFontTx/>
              <a:buNone/>
            </a:pPr>
            <a:r>
              <a:rPr lang="en-US" sz="2000" b="1">
                <a:latin typeface="Lucida Console" charset="0"/>
              </a:rPr>
              <a:t>  }</a:t>
            </a:r>
          </a:p>
          <a:p>
            <a:pPr lvl="1" indent="0">
              <a:buClrTx/>
              <a:buFontTx/>
              <a:buNone/>
            </a:pPr>
            <a:r>
              <a:rPr lang="en-US" sz="2000" b="1">
                <a:latin typeface="Lucida Console" charset="0"/>
              </a:rPr>
              <a:t>  // Rest of procedure executes on every request</a:t>
            </a:r>
          </a:p>
          <a:p>
            <a:pPr lvl="1" indent="0">
              <a:buClrTx/>
              <a:buFontTx/>
              <a:buNone/>
            </a:pPr>
            <a:r>
              <a:rPr lang="en-US" sz="20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Wiring Up Control Events</a:t>
            </a:r>
          </a:p>
        </p:txBody>
      </p:sp>
      <p:sp>
        <p:nvSpPr>
          <p:cNvPr id="34818" name="Rectangle 2"/>
          <p:cNvSpPr>
            <a:spLocks noGrp="1" noChangeArrowheads="1"/>
          </p:cNvSpPr>
          <p:nvPr>
            <p:ph type="body" idx="1"/>
          </p:nvPr>
        </p:nvSpPr>
        <p:spPr>
          <a:xfrm>
            <a:off x="457200" y="1905000"/>
            <a:ext cx="85344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 event handlers are identified on the tag</a:t>
            </a:r>
          </a:p>
          <a:p>
            <a:pPr marL="341313" indent="-341313">
              <a:lnSpc>
                <a:spcPct val="90000"/>
              </a:lnSpc>
              <a:spcBef>
                <a:spcPts val="500"/>
              </a:spcBef>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latin typeface="Lucida Console" charset="0"/>
            </a:endParaRPr>
          </a:p>
          <a:p>
            <a:pPr marL="341313" indent="-341313">
              <a:lnSpc>
                <a:spcPct val="90000"/>
              </a:lnSpc>
              <a:spcBef>
                <a:spcPts val="500"/>
              </a:spcBef>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latin typeface="Lucida Console" charset="0"/>
            </a:endParaRPr>
          </a:p>
          <a:p>
            <a:pPr marL="341313" indent="-341313">
              <a:lnSpc>
                <a:spcPct val="90000"/>
              </a:lnSpc>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Event handler code</a:t>
            </a:r>
          </a:p>
        </p:txBody>
      </p:sp>
      <p:sp>
        <p:nvSpPr>
          <p:cNvPr id="34819" name="Text Box 3"/>
          <p:cNvSpPr txBox="1">
            <a:spLocks noChangeArrowheads="1"/>
          </p:cNvSpPr>
          <p:nvPr/>
        </p:nvSpPr>
        <p:spPr bwMode="auto">
          <a:xfrm>
            <a:off x="457200" y="4325938"/>
            <a:ext cx="8382000" cy="11890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btn1_Click(Object s, EventArgs e) {</a:t>
            </a:r>
          </a:p>
          <a:p>
            <a:pPr lvl="1" indent="0">
              <a:buClrTx/>
              <a:buFontTx/>
              <a:buNone/>
            </a:pPr>
            <a:r>
              <a:rPr lang="en-US" sz="2000" b="1">
                <a:latin typeface="Lucida Console" charset="0"/>
              </a:rPr>
              <a:t>  Message.Text = “Button1 clicked”;</a:t>
            </a:r>
          </a:p>
          <a:p>
            <a:pPr lvl="1" indent="0">
              <a:buClrTx/>
              <a:buFontTx/>
              <a:buNone/>
            </a:pPr>
            <a:r>
              <a:rPr lang="en-US" sz="2000" b="1">
                <a:latin typeface="Lucida Console" charset="0"/>
              </a:rPr>
              <a:t>}</a:t>
            </a:r>
          </a:p>
        </p:txBody>
      </p:sp>
      <p:sp>
        <p:nvSpPr>
          <p:cNvPr id="34820" name="Text Box 4"/>
          <p:cNvSpPr txBox="1">
            <a:spLocks noChangeArrowheads="1"/>
          </p:cNvSpPr>
          <p:nvPr/>
        </p:nvSpPr>
        <p:spPr bwMode="auto">
          <a:xfrm>
            <a:off x="381000" y="2582863"/>
            <a:ext cx="8458200" cy="8842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Lucida Console" charset="0"/>
              </a:rPr>
              <a:t>&lt;asp:button onclick="btn1_Click“ runat=server&gt;</a:t>
            </a:r>
          </a:p>
          <a:p>
            <a:pPr>
              <a:buClrTx/>
              <a:buFontTx/>
              <a:buNone/>
            </a:pPr>
            <a:r>
              <a:rPr lang="en-US" sz="2000" b="1">
                <a:latin typeface="Lucida Console" charset="0"/>
              </a:rPr>
              <a:t>&lt;asp:textbox onchanged="text1_changed“ runat=server&gt;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Control Events</a:t>
            </a:r>
          </a:p>
        </p:txBody>
      </p:sp>
      <p:sp>
        <p:nvSpPr>
          <p:cNvPr id="35842"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Change Events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By default, these execute only on next action event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OnTextChanged</a:t>
            </a:r>
            <a:r>
              <a:rPr lang="en-US"/>
              <a:t>, </a:t>
            </a:r>
            <a:r>
              <a:rPr lang="en-US">
                <a:latin typeface="Lucida Console" charset="0"/>
              </a:rPr>
              <a:t>OnCheckedChanged</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Change events fire in random order</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Action Events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Cause an immediate postback to server</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OnClick</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with any browser</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client script required, no applets, </a:t>
            </a:r>
            <a:br>
              <a:rPr lang="en-US"/>
            </a:br>
            <a:r>
              <a:rPr lang="en-US"/>
              <a:t>no ActiveX</a:t>
            </a:r>
            <a:r>
              <a:rPr lang="en-US" baseline="30000"/>
              <a:t>®</a:t>
            </a:r>
            <a:r>
              <a:rPr lang="en-US"/>
              <a:t> Controls!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Event Arguments</a:t>
            </a:r>
          </a:p>
        </p:txBody>
      </p:sp>
      <p:sp>
        <p:nvSpPr>
          <p:cNvPr id="3686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Events pass two arguments: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sender, declared as type </a:t>
            </a:r>
            <a:r>
              <a:rPr lang="en-US">
                <a:latin typeface="Lucida Console" charset="0"/>
              </a:rPr>
              <a:t>object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Usually the object representing the control that generated </a:t>
            </a:r>
            <a:br>
              <a:rPr lang="en-US"/>
            </a:br>
            <a:r>
              <a:rPr lang="en-US"/>
              <a:t>the event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Allows you to use the same event handler for </a:t>
            </a:r>
            <a:br>
              <a:rPr lang="en-US"/>
            </a:br>
            <a:r>
              <a:rPr lang="en-US"/>
              <a:t>multiple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Arguments, declared as type </a:t>
            </a:r>
            <a:r>
              <a:rPr lang="en-US">
                <a:latin typeface="Lucida Console" charset="0"/>
              </a:rPr>
              <a:t>EventArgs</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additional data specific to the event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EventArgs</a:t>
            </a:r>
            <a:r>
              <a:rPr lang="en-US"/>
              <a:t> itself contains no data; a class derived from </a:t>
            </a:r>
            <a:r>
              <a:rPr lang="en-US">
                <a:latin typeface="Lucida Console" charset="0"/>
              </a:rPr>
              <a:t>EventArgs</a:t>
            </a:r>
            <a:r>
              <a:rPr lang="en-US"/>
              <a:t> will be passed.  </a:t>
            </a:r>
          </a:p>
          <a:p>
            <a:pPr marL="1427163" lvl="3">
              <a:buClr>
                <a:srgbClr val="003366"/>
              </a:buClr>
              <a:buSzPct val="8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ServerValidateEventArgs</a:t>
            </a:r>
            <a:r>
              <a:rPr lang="en-US"/>
              <a:t>, </a:t>
            </a:r>
            <a:r>
              <a:rPr lang="en-US">
                <a:latin typeface="Lucida Console" charset="0"/>
              </a:rPr>
              <a:t>DataGridItemEventArgs</a:t>
            </a:r>
            <a:r>
              <a:rPr lang="en-US"/>
              <a:t>, </a:t>
            </a:r>
            <a:r>
              <a:rPr lang="en-US">
                <a:latin typeface="Lucida Console" charset="0"/>
              </a:rPr>
              <a:t>DataGridCommandEventArgs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Unloading</a:t>
            </a:r>
          </a:p>
        </p:txBody>
      </p:sp>
      <p:sp>
        <p:nvSpPr>
          <p:cNvPr id="3789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Page_Unload</a:t>
            </a:r>
            <a:r>
              <a:rPr lang="en-US"/>
              <a:t> fires after the page is rendered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Don’t try to add to output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Useful for logging and clean up</a:t>
            </a:r>
          </a:p>
        </p:txBody>
      </p:sp>
      <p:sp>
        <p:nvSpPr>
          <p:cNvPr id="37891" name="Text Box 3"/>
          <p:cNvSpPr txBox="1">
            <a:spLocks noChangeArrowheads="1"/>
          </p:cNvSpPr>
          <p:nvPr/>
        </p:nvSpPr>
        <p:spPr bwMode="auto">
          <a:xfrm>
            <a:off x="381000" y="4210050"/>
            <a:ext cx="83820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Page_Unload(Object s, EventArgs e) {</a:t>
            </a:r>
          </a:p>
          <a:p>
            <a:pPr lvl="1" indent="0">
              <a:buClrTx/>
              <a:buFontTx/>
              <a:buNone/>
            </a:pPr>
            <a:r>
              <a:rPr lang="en-US" sz="2000" b="1">
                <a:latin typeface="Lucida Console" charset="0"/>
              </a:rPr>
              <a:t>  MyApp.LogPageComplete();</a:t>
            </a:r>
          </a:p>
          <a:p>
            <a:pPr lvl="1" indent="0">
              <a:buClrTx/>
              <a:buFontTx/>
              <a:buNone/>
            </a:pPr>
            <a:r>
              <a:rPr lang="en-US" sz="20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latin typeface="Lucida Console" charset="0"/>
              </a:rPr>
              <a:t>Import</a:t>
            </a:r>
            <a:r>
              <a:rPr lang="en-US" sz="3200"/>
              <a:t> Directive</a:t>
            </a:r>
          </a:p>
        </p:txBody>
      </p:sp>
      <p:sp>
        <p:nvSpPr>
          <p:cNvPr id="389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Adds code namespace reference to page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Avoids having to fully qualify .NET types and </a:t>
            </a:r>
            <a:br>
              <a:rPr lang="en-US"/>
            </a:br>
            <a:r>
              <a:rPr lang="en-US"/>
              <a:t>class names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Equivalent to the C# </a:t>
            </a:r>
            <a:r>
              <a:rPr lang="en-US">
                <a:latin typeface="Lucida Console" charset="0"/>
              </a:rPr>
              <a:t>using</a:t>
            </a:r>
            <a:r>
              <a:rPr lang="en-US"/>
              <a:t> directive</a:t>
            </a:r>
          </a:p>
        </p:txBody>
      </p:sp>
      <p:sp>
        <p:nvSpPr>
          <p:cNvPr id="38915" name="Text Box 3"/>
          <p:cNvSpPr txBox="1">
            <a:spLocks noChangeArrowheads="1"/>
          </p:cNvSpPr>
          <p:nvPr/>
        </p:nvSpPr>
        <p:spPr bwMode="auto">
          <a:xfrm>
            <a:off x="1295400" y="4267200"/>
            <a:ext cx="62484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1pPr>
            <a:lvl2pPr marL="123825" indent="-7938">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2pPr>
            <a:lvl3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3pPr>
            <a:lvl4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4pPr>
            <a:lvl5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9pPr>
          </a:lstStyle>
          <a:p>
            <a:pPr lvl="1">
              <a:buClrTx/>
              <a:buFontTx/>
              <a:buNone/>
            </a:pPr>
            <a:r>
              <a:rPr lang="en-US" sz="2000" b="1">
                <a:latin typeface="Lucida Console" charset="0"/>
              </a:rPr>
              <a:t>&lt;%@ Import Namespace="System.Data" %&gt;</a:t>
            </a:r>
          </a:p>
          <a:p>
            <a:pPr lvl="1">
              <a:buClrTx/>
              <a:buFontTx/>
              <a:buNone/>
            </a:pPr>
            <a:r>
              <a:rPr lang="en-US" sz="2000" b="1">
                <a:latin typeface="Lucida Console" charset="0"/>
              </a:rPr>
              <a:t>&lt;%@ Import Namespace="System.Net" %&gt;</a:t>
            </a:r>
          </a:p>
          <a:p>
            <a:pPr lvl="1">
              <a:buClrTx/>
              <a:buFontTx/>
              <a:buNone/>
            </a:pPr>
            <a:r>
              <a:rPr lang="en-US" sz="2000" b="1">
                <a:latin typeface="Lucida Console" charset="0"/>
              </a:rPr>
              <a:t>&lt;%@ Import Namespace="System.IO"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latin typeface="Lucida Console" charset="0"/>
              </a:rPr>
              <a:t>Page</a:t>
            </a:r>
            <a:r>
              <a:rPr lang="en-US" sz="3200"/>
              <a:t> Class</a:t>
            </a:r>
          </a:p>
        </p:txBody>
      </p:sp>
      <p:sp>
        <p:nvSpPr>
          <p:cNvPr id="39938"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a:t>
            </a:r>
            <a:r>
              <a:rPr lang="en-US">
                <a:latin typeface="Lucida Console" charset="0"/>
              </a:rPr>
              <a:t>Page</a:t>
            </a:r>
            <a:r>
              <a:rPr lang="en-US"/>
              <a:t> object is always available when handling server-side events</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large set of useful properties and methods, including:</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Application</a:t>
            </a:r>
            <a:r>
              <a:rPr lang="en-US"/>
              <a:t>, </a:t>
            </a:r>
            <a:r>
              <a:rPr lang="en-US">
                <a:latin typeface="Lucida Console" charset="0"/>
              </a:rPr>
              <a:t>Cache</a:t>
            </a:r>
            <a:r>
              <a:rPr lang="en-US"/>
              <a:t>, </a:t>
            </a:r>
            <a:r>
              <a:rPr lang="en-US">
                <a:latin typeface="Lucida Console" charset="0"/>
              </a:rPr>
              <a:t>Controls</a:t>
            </a:r>
            <a:r>
              <a:rPr lang="en-US"/>
              <a:t>, </a:t>
            </a:r>
            <a:r>
              <a:rPr lang="en-US">
                <a:latin typeface="Lucida Console" charset="0"/>
              </a:rPr>
              <a:t>EnableViewState</a:t>
            </a:r>
            <a:r>
              <a:rPr lang="en-US"/>
              <a:t>, </a:t>
            </a:r>
            <a:r>
              <a:rPr lang="en-US">
                <a:latin typeface="Lucida Console" charset="0"/>
              </a:rPr>
              <a:t>EnableViewStateMac</a:t>
            </a:r>
            <a:r>
              <a:rPr lang="en-US"/>
              <a:t>, </a:t>
            </a:r>
            <a:r>
              <a:rPr lang="en-US">
                <a:latin typeface="Lucida Console" charset="0"/>
              </a:rPr>
              <a:t>ErrorPage</a:t>
            </a:r>
            <a:r>
              <a:rPr lang="en-US"/>
              <a:t>, </a:t>
            </a:r>
            <a:r>
              <a:rPr lang="en-US">
                <a:latin typeface="Lucida Console" charset="0"/>
              </a:rPr>
              <a:t>IsPostBack</a:t>
            </a:r>
            <a:r>
              <a:rPr lang="en-US"/>
              <a:t>, </a:t>
            </a:r>
            <a:r>
              <a:rPr lang="en-US">
                <a:latin typeface="Lucida Console" charset="0"/>
              </a:rPr>
              <a:t>IsValid</a:t>
            </a:r>
            <a:r>
              <a:rPr lang="en-US"/>
              <a:t>, </a:t>
            </a:r>
            <a:r>
              <a:rPr lang="en-US">
                <a:latin typeface="Lucida Console" charset="0"/>
              </a:rPr>
              <a:t>Request</a:t>
            </a:r>
            <a:r>
              <a:rPr lang="en-US"/>
              <a:t>, </a:t>
            </a:r>
            <a:r>
              <a:rPr lang="en-US">
                <a:latin typeface="Lucida Console" charset="0"/>
              </a:rPr>
              <a:t>Response</a:t>
            </a:r>
            <a:r>
              <a:rPr lang="en-US"/>
              <a:t>, </a:t>
            </a:r>
            <a:r>
              <a:rPr lang="en-US">
                <a:latin typeface="Lucida Console" charset="0"/>
              </a:rPr>
              <a:t>Server</a:t>
            </a:r>
            <a:r>
              <a:rPr lang="en-US"/>
              <a:t>, Se</a:t>
            </a:r>
            <a:r>
              <a:rPr lang="en-US">
                <a:latin typeface="Lucida Console" charset="0"/>
              </a:rPr>
              <a:t>s</a:t>
            </a:r>
            <a:r>
              <a:rPr lang="en-US"/>
              <a:t>sion, </a:t>
            </a:r>
            <a:r>
              <a:rPr lang="en-US">
                <a:latin typeface="Lucida Console" charset="0"/>
              </a:rPr>
              <a:t>Trace</a:t>
            </a:r>
            <a:r>
              <a:rPr lang="en-US"/>
              <a:t>, </a:t>
            </a:r>
            <a:r>
              <a:rPr lang="en-US">
                <a:latin typeface="Lucida Console" charset="0"/>
              </a:rPr>
              <a:t>User</a:t>
            </a:r>
            <a:r>
              <a:rPr lang="en-US"/>
              <a:t>, </a:t>
            </a:r>
            <a:r>
              <a:rPr lang="en-US">
                <a:latin typeface="Lucida Console" charset="0"/>
              </a:rPr>
              <a:t>Validators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a:t>
            </a:r>
            <a:r>
              <a:rPr lang="en-US"/>
              <a:t>, </a:t>
            </a:r>
            <a:r>
              <a:rPr lang="en-US">
                <a:latin typeface="Lucida Console" charset="0"/>
              </a:rPr>
              <a:t>LoadControl()</a:t>
            </a:r>
            <a:r>
              <a:rPr lang="en-US"/>
              <a:t>, </a:t>
            </a:r>
            <a:r>
              <a:rPr lang="en-US">
                <a:latin typeface="Lucida Console" charset="0"/>
              </a:rPr>
              <a:t>MapPath()</a:t>
            </a:r>
            <a:r>
              <a:rPr lang="en-US"/>
              <a:t>, </a:t>
            </a:r>
            <a:r>
              <a:rPr lang="en-US">
                <a:latin typeface="Lucida Console" charset="0"/>
              </a:rPr>
              <a:t>Validate()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4096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a:t>
            </a:r>
            <a:br>
              <a:rPr lang="en-US"/>
            </a:br>
            <a:r>
              <a:rPr lang="en-US" sz="3200"/>
              <a:t>Web Controls</a:t>
            </a:r>
          </a:p>
        </p:txBody>
      </p:sp>
      <p:sp>
        <p:nvSpPr>
          <p:cNvPr id="4198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Four types of Web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Intrinsic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List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Rich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Validation controls</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 </a:t>
            </a:r>
            <a:br>
              <a:rPr lang="en-US"/>
            </a:br>
            <a:r>
              <a:rPr lang="en-US" sz="3200"/>
              <a:t>List Controls</a:t>
            </a:r>
          </a:p>
        </p:txBody>
      </p:sp>
      <p:sp>
        <p:nvSpPr>
          <p:cNvPr id="43010" name="Rectangle 2"/>
          <p:cNvSpPr>
            <a:spLocks noGrp="1" noChangeArrowheads="1"/>
          </p:cNvSpPr>
          <p:nvPr>
            <p:ph type="body" idx="1"/>
          </p:nvPr>
        </p:nvSpPr>
        <p:spPr>
          <a:xfrm>
            <a:off x="457200" y="1905000"/>
            <a:ext cx="8229600" cy="13716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Controls that handle repetition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Supported controls</a:t>
            </a:r>
          </a:p>
        </p:txBody>
      </p:sp>
      <p:sp>
        <p:nvSpPr>
          <p:cNvPr id="43011" name="Rectangle 3"/>
          <p:cNvSpPr>
            <a:spLocks noChangeArrowheads="1"/>
          </p:cNvSpPr>
          <p:nvPr/>
        </p:nvSpPr>
        <p:spPr bwMode="auto">
          <a:xfrm>
            <a:off x="914400" y="2895600"/>
            <a:ext cx="4876800" cy="3429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&lt;asp:dropdownlist&gt;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&lt;asp:listbox&gt;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&lt;asp:radiobuttonlist&gt;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&lt;asp:checkboxlist&gt;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&lt;asp:repeater&gt;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&lt;asp:datalist&gt;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&lt;asp:datagrid&gt;</a:t>
            </a:r>
          </a:p>
          <a:p>
            <a:pPr marL="741363" lvl="1" indent="-284163" eaLnBrk="1" hangingPunct="1">
              <a:spcBef>
                <a:spcPts val="600"/>
              </a:spcBef>
              <a:buClr>
                <a:srgbClr val="003366"/>
              </a:buClr>
              <a:buSzPct val="55000"/>
              <a:buFont typeface="Wingdings" charset="0"/>
              <a:buNone/>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endParaRPr lang="en-US">
              <a:solidFill>
                <a:srgbClr val="003366"/>
              </a:solidFill>
              <a:latin typeface="Lucida Consol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7170" name="Rectangle 2"/>
          <p:cNvSpPr>
            <a:spLocks noGrp="1" noChangeArrowheads="1"/>
          </p:cNvSpPr>
          <p:nvPr>
            <p:ph type="body" idx="1"/>
          </p:nvPr>
        </p:nvSpPr>
        <p:spPr>
          <a:xfrm>
            <a:off x="457200" y="1905000"/>
            <a:ext cx="8077200" cy="4495800"/>
          </a:xfrm>
          <a:ln/>
        </p:spPr>
        <p:txBody>
          <a:bodyPr lIns="91440" tIns="45720" rIns="91440" bIns="45720"/>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
        <p:nvSpPr>
          <p:cNvPr id="7171" name="Rectangle 3"/>
          <p:cNvSpPr>
            <a:spLocks noChangeArrowheads="1"/>
          </p:cNvSpPr>
          <p:nvPr/>
        </p:nvSpPr>
        <p:spPr bwMode="auto">
          <a:xfrm>
            <a:off x="4724400" y="1905000"/>
            <a:ext cx="4038600" cy="4495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 </a:t>
            </a:r>
            <a:br>
              <a:rPr lang="en-US"/>
            </a:br>
            <a:r>
              <a:rPr lang="en-US" sz="3200"/>
              <a:t>List Controls</a:t>
            </a:r>
          </a:p>
        </p:txBody>
      </p:sp>
      <p:sp>
        <p:nvSpPr>
          <p:cNvPr id="440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Repeater</a:t>
            </a:r>
            <a:r>
              <a:rPr lang="en-US"/>
              <a:t>, </a:t>
            </a:r>
            <a:r>
              <a:rPr lang="en-US">
                <a:latin typeface="Lucida Console" charset="0"/>
              </a:rPr>
              <a:t>DataList</a:t>
            </a:r>
            <a:r>
              <a:rPr lang="en-US"/>
              <a:t> and </a:t>
            </a:r>
            <a:r>
              <a:rPr lang="en-US">
                <a:latin typeface="Lucida Console" charset="0"/>
              </a:rPr>
              <a:t>DataGrid</a:t>
            </a:r>
            <a:r>
              <a:rPr lang="en-US"/>
              <a:t> controls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Powerful, customizable list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Expose templates for customization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contain other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 event bubbling through their </a:t>
            </a:r>
            <a:r>
              <a:rPr lang="en-US">
                <a:latin typeface="Lucida Console" charset="0"/>
              </a:rPr>
              <a:t>OnItemCommand</a:t>
            </a:r>
            <a:r>
              <a:rPr lang="en-US"/>
              <a:t> event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More about these controls and templates later</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450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How to Populate Server Controls?</a:t>
            </a:r>
          </a:p>
        </p:txBody>
      </p:sp>
      <p:sp>
        <p:nvSpPr>
          <p:cNvPr id="4608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Specify the data in the control’s tags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dynamic: can’t get data from a database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Write code that uses the control’s object model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This is okay if you need to populate a simple value or list, but quickly gets too complicated for populating sophisticated displays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Create an object that holds the data </a:t>
            </a:r>
            <a:br>
              <a:rPr lang="en-US"/>
            </a:br>
            <a:r>
              <a:rPr lang="en-US"/>
              <a:t>(</a:t>
            </a:r>
            <a:r>
              <a:rPr lang="en-US">
                <a:latin typeface="Lucida Console" charset="0"/>
              </a:rPr>
              <a:t>DataSet</a:t>
            </a:r>
            <a:r>
              <a:rPr lang="en-US"/>
              <a:t>, </a:t>
            </a:r>
            <a:r>
              <a:rPr lang="en-US">
                <a:latin typeface="Lucida Console" charset="0"/>
              </a:rPr>
              <a:t>Array</a:t>
            </a:r>
            <a:r>
              <a:rPr lang="en-US"/>
              <a:t>, </a:t>
            </a:r>
            <a:r>
              <a:rPr lang="en-US">
                <a:latin typeface="Lucida Console" charset="0"/>
              </a:rPr>
              <a:t>string</a:t>
            </a:r>
            <a:r>
              <a:rPr lang="en-US"/>
              <a:t>, </a:t>
            </a:r>
            <a:r>
              <a:rPr lang="en-US">
                <a:latin typeface="Lucida Console" charset="0"/>
              </a:rPr>
              <a:t>int</a:t>
            </a:r>
            <a:r>
              <a:rPr lang="en-US"/>
              <a:t>, etc.)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Associate that object with the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What Is It?</a:t>
            </a:r>
          </a:p>
        </p:txBody>
      </p:sp>
      <p:sp>
        <p:nvSpPr>
          <p:cNvPr id="47106" name="Rectangle 2"/>
          <p:cNvSpPr>
            <a:spLocks noGrp="1" noChangeArrowheads="1"/>
          </p:cNvSpPr>
          <p:nvPr>
            <p:ph type="body" idx="1"/>
          </p:nvPr>
        </p:nvSpPr>
        <p:spPr>
          <a:xfrm>
            <a:off x="457200" y="1828800"/>
            <a:ext cx="8229600" cy="46482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single simple yet powerful way to populate Web Form controls with data</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clean separation of code from UI</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Supports binding to any data 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Properties, expressions, method calls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Collections (</a:t>
            </a:r>
            <a:r>
              <a:rPr lang="en-US">
                <a:latin typeface="Lucida Console" charset="0"/>
              </a:rPr>
              <a:t>Array</a:t>
            </a:r>
            <a:r>
              <a:rPr lang="en-US"/>
              <a:t>, </a:t>
            </a:r>
            <a:r>
              <a:rPr lang="en-US">
                <a:latin typeface="Lucida Console" charset="0"/>
              </a:rPr>
              <a:t>Hashtable</a:t>
            </a:r>
            <a:r>
              <a:rPr lang="en-US"/>
              <a:t>, etc.)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DataSet</a:t>
            </a:r>
            <a:r>
              <a:rPr lang="en-US"/>
              <a:t>, </a:t>
            </a:r>
            <a:r>
              <a:rPr lang="en-US">
                <a:latin typeface="Lucida Console" charset="0"/>
              </a:rPr>
              <a:t>DataTable</a:t>
            </a:r>
            <a:r>
              <a:rPr lang="en-US"/>
              <a:t>, </a:t>
            </a:r>
            <a:r>
              <a:rPr lang="en-US">
                <a:latin typeface="Lucida Console" charset="0"/>
              </a:rPr>
              <a:t>DataView</a:t>
            </a:r>
            <a:r>
              <a:rPr lang="en-US"/>
              <a:t>, </a:t>
            </a:r>
            <a:r>
              <a:rPr lang="en-US">
                <a:latin typeface="Lucida Console" charset="0"/>
              </a:rPr>
              <a:t>DataReader</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XML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One way snapshot model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Requires code to reapply to data model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What Is It?</a:t>
            </a:r>
          </a:p>
        </p:txBody>
      </p:sp>
      <p:sp>
        <p:nvSpPr>
          <p:cNvPr id="4813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Allows you to specify an expression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When the </a:t>
            </a:r>
            <a:r>
              <a:rPr lang="en-US">
                <a:latin typeface="Lucida Console" charset="0"/>
              </a:rPr>
              <a:t>DataBind</a:t>
            </a:r>
            <a:r>
              <a:rPr lang="en-US"/>
              <a:t> method of the control is called, the expression is evaluated and bound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a:t>
            </a:r>
            <a:r>
              <a:rPr lang="en-US"/>
              <a:t> for a single control (and subcontrols)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Page.DataBind</a:t>
            </a:r>
            <a:r>
              <a:rPr lang="en-US"/>
              <a:t> binds all controls on a page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for scalars, e.g. </a:t>
            </a:r>
            <a:r>
              <a:rPr lang="en-US">
                <a:latin typeface="Lucida Console" charset="0"/>
              </a:rPr>
              <a:t>Label</a:t>
            </a:r>
            <a:r>
              <a:rPr lang="en-US"/>
              <a:t> control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for lists, e.g. </a:t>
            </a:r>
            <a:r>
              <a:rPr lang="en-US">
                <a:latin typeface="Lucida Console" charset="0"/>
              </a:rPr>
              <a:t>DropDown</a:t>
            </a:r>
            <a:r>
              <a:rPr lang="en-US"/>
              <a:t> control, </a:t>
            </a:r>
            <a:br>
              <a:rPr lang="en-US"/>
            </a:br>
            <a:r>
              <a:rPr lang="en-US">
                <a:latin typeface="Lucida Console" charset="0"/>
              </a:rPr>
              <a:t>ListBox</a:t>
            </a:r>
            <a:r>
              <a:rPr lang="en-US"/>
              <a:t> control, etc.</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the use of templates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Scalar Expressions</a:t>
            </a:r>
          </a:p>
        </p:txBody>
      </p:sp>
      <p:sp>
        <p:nvSpPr>
          <p:cNvPr id="4915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expression: </a:t>
            </a:r>
            <a:r>
              <a:rPr lang="en-US">
                <a:latin typeface="Lucida Console" charset="0"/>
              </a:rPr>
              <a:t>&lt;%# expression %&gt;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Expression is evaluated when </a:t>
            </a:r>
            <a:r>
              <a:rPr lang="en-US">
                <a:latin typeface="Lucida Console" charset="0"/>
              </a:rPr>
              <a:t>DataBind()</a:t>
            </a:r>
            <a:r>
              <a:rPr lang="en-US"/>
              <a:t> </a:t>
            </a:r>
            <a:br>
              <a:rPr lang="en-US"/>
            </a:br>
            <a:r>
              <a:rPr lang="en-US"/>
              <a:t>is called</a:t>
            </a:r>
          </a:p>
        </p:txBody>
      </p:sp>
      <p:sp>
        <p:nvSpPr>
          <p:cNvPr id="49155" name="Text Box 3"/>
          <p:cNvSpPr txBox="1">
            <a:spLocks noChangeArrowheads="1"/>
          </p:cNvSpPr>
          <p:nvPr/>
        </p:nvSpPr>
        <p:spPr bwMode="auto">
          <a:xfrm>
            <a:off x="381000" y="3562350"/>
            <a:ext cx="8458200" cy="2743200"/>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1800" b="1">
                <a:latin typeface="Lucida Console" charset="0"/>
              </a:rPr>
              <a:t>&lt;asp:Label id=label1 </a:t>
            </a:r>
          </a:p>
          <a:p>
            <a:pPr>
              <a:buClrTx/>
              <a:buFontTx/>
              <a:buNone/>
            </a:pPr>
            <a:r>
              <a:rPr lang="en-US" sz="1800" b="1">
                <a:latin typeface="Lucida Console" charset="0"/>
              </a:rPr>
              <a:t>  Text=&lt;%# “The result is “ + (1 + 2) + </a:t>
            </a:r>
          </a:p>
          <a:p>
            <a:pPr>
              <a:buClrTx/>
              <a:buFontTx/>
              <a:buNone/>
            </a:pPr>
            <a:r>
              <a:rPr lang="en-US" sz="1800" b="1">
                <a:latin typeface="Lucida Console" charset="0"/>
              </a:rPr>
              <a:t>    “, the time is “ + DateTime.Now.ToLongTimeString() %&gt; </a:t>
            </a:r>
          </a:p>
          <a:p>
            <a:pPr>
              <a:buClrTx/>
              <a:buFontTx/>
              <a:buNone/>
            </a:pPr>
            <a:r>
              <a:rPr lang="en-US" sz="1800" b="1">
                <a:latin typeface="Lucida Console" charset="0"/>
              </a:rPr>
              <a:t>  runat="server" /&gt;</a:t>
            </a:r>
          </a:p>
          <a:p>
            <a:pPr>
              <a:buClrTx/>
              <a:buFontTx/>
              <a:buNone/>
            </a:pPr>
            <a:endParaRPr lang="en-US" sz="1800" b="1">
              <a:latin typeface="Lucida Console" charset="0"/>
            </a:endParaRPr>
          </a:p>
          <a:p>
            <a:pPr>
              <a:buClrTx/>
              <a:buFontTx/>
              <a:buNone/>
            </a:pPr>
            <a:r>
              <a:rPr lang="en-US" sz="1800" b="1">
                <a:latin typeface="Lucida Console" charset="0"/>
              </a:rPr>
              <a:t>public void Page_Load(object s, EventArgs e) {</a:t>
            </a:r>
          </a:p>
          <a:p>
            <a:pPr>
              <a:buClrTx/>
              <a:buFontTx/>
              <a:buNone/>
            </a:pPr>
            <a:r>
              <a:rPr lang="en-US" sz="1800" b="1">
                <a:latin typeface="Lucida Console" charset="0"/>
              </a:rPr>
              <a:t>  if (! Page.IsPostBack)</a:t>
            </a:r>
          </a:p>
          <a:p>
            <a:pPr>
              <a:buClrTx/>
              <a:buFontTx/>
              <a:buNone/>
            </a:pPr>
            <a:r>
              <a:rPr lang="en-US" sz="1800" b="1">
                <a:latin typeface="Lucida Console" charset="0"/>
              </a:rPr>
              <a:t>    Page.DataBind();</a:t>
            </a:r>
          </a:p>
          <a:p>
            <a:pPr>
              <a:buClrTx/>
              <a:buFontTx/>
              <a:buNone/>
            </a:pPr>
            <a:r>
              <a:rPr lang="en-US" sz="18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Scalar Expressions</a:t>
            </a:r>
          </a:p>
        </p:txBody>
      </p:sp>
      <p:sp>
        <p:nvSpPr>
          <p:cNvPr id="5017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DataBinding1.aspx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simple, scalar expressions</a:t>
            </a:r>
          </a:p>
        </p:txBody>
      </p:sp>
      <p:grpSp>
        <p:nvGrpSpPr>
          <p:cNvPr id="50179" name="Group 3"/>
          <p:cNvGrpSpPr>
            <a:grpSpLocks/>
          </p:cNvGrpSpPr>
          <p:nvPr/>
        </p:nvGrpSpPr>
        <p:grpSpPr bwMode="auto">
          <a:xfrm>
            <a:off x="3162300" y="3505200"/>
            <a:ext cx="2703513" cy="2360613"/>
            <a:chOff x="1992" y="2208"/>
            <a:chExt cx="1703" cy="1487"/>
          </a:xfrm>
        </p:grpSpPr>
        <p:sp>
          <p:nvSpPr>
            <p:cNvPr id="50180"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1"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2"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3"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4"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5"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6"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7"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8"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9"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0"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1"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2"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3"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4"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5"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6"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7"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8"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9"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0"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1"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2"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3"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4"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5"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6"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7"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8"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9"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0"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1"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2"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3"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4"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5"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6"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7"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8"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9"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20"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1202"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a list creates a user interface element for each item in the list</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item contains text (displayed to user) and an optional value (not displayed)</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simple list controls: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&lt;asp:ListBox&gt;</a:t>
            </a:r>
          </a:p>
          <a:p>
            <a:pPr marL="1084263" lvl="2">
              <a:lnSpc>
                <a:spcPct val="90000"/>
              </a:lnSpc>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Single or multiple select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&lt;asp:DropDownList&gt;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&lt;asp:RadioButtonList&gt;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&lt;asp:CheckBoxList&gt;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222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Steps to data bind a list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Declare the list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Optionally set </a:t>
            </a:r>
            <a:r>
              <a:rPr lang="en-US">
                <a:latin typeface="Lucida Console" charset="0"/>
              </a:rPr>
              <a:t>DataValueField</a:t>
            </a:r>
            <a:r>
              <a:rPr lang="en-US"/>
              <a:t> </a:t>
            </a:r>
            <a:br>
              <a:rPr lang="en-US"/>
            </a:br>
            <a:r>
              <a:rPr lang="en-US"/>
              <a:t>and </a:t>
            </a:r>
            <a:r>
              <a:rPr lang="en-US">
                <a:latin typeface="Lucida Console" charset="0"/>
              </a:rPr>
              <a:t>DataTextField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its </a:t>
            </a:r>
            <a:r>
              <a:rPr lang="en-US">
                <a:latin typeface="Lucida Console" charset="0"/>
              </a:rPr>
              <a:t>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Call </a:t>
            </a:r>
            <a:r>
              <a:rPr lang="en-US">
                <a:latin typeface="Lucida Console" charset="0"/>
              </a:rPr>
              <a:t>DataBind()</a:t>
            </a:r>
            <a:r>
              <a:rPr lang="en-US"/>
              <a:t> method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325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DataBinding2.aspx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simple lists</a:t>
            </a:r>
          </a:p>
        </p:txBody>
      </p:sp>
      <p:grpSp>
        <p:nvGrpSpPr>
          <p:cNvPr id="53251" name="Group 3"/>
          <p:cNvGrpSpPr>
            <a:grpSpLocks/>
          </p:cNvGrpSpPr>
          <p:nvPr/>
        </p:nvGrpSpPr>
        <p:grpSpPr bwMode="auto">
          <a:xfrm>
            <a:off x="3162300" y="3505200"/>
            <a:ext cx="2703513" cy="2360613"/>
            <a:chOff x="1992" y="2208"/>
            <a:chExt cx="1703" cy="1487"/>
          </a:xfrm>
        </p:grpSpPr>
        <p:sp>
          <p:nvSpPr>
            <p:cNvPr id="53252"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3"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4"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5"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6"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7"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8"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9"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0"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1"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2"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3"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4"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5"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6"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7"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8"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9"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0"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1"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2"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3"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4"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5"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6"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7"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8"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9"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0"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1"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2"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3"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4"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5"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6"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7"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8"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9"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0"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1"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2"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What is ASP?</a:t>
            </a:r>
          </a:p>
        </p:txBody>
      </p:sp>
      <p:sp>
        <p:nvSpPr>
          <p:cNvPr id="8194" name="Rectangle 2"/>
          <p:cNvSpPr>
            <a:spLocks noGrp="1" noChangeArrowheads="1"/>
          </p:cNvSpPr>
          <p:nvPr>
            <p:ph type="body" idx="1"/>
          </p:nvPr>
        </p:nvSpPr>
        <p:spPr>
          <a:xfrm>
            <a:off x="457200" y="1905000"/>
            <a:ext cx="83820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Server-side programming technology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Consists of static HTML interspersed with script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intrinsic objects (Request, Response, Server, Application, Session) provide services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Commonly uses ADO to interact with databases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Application and session variables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Application and session begin/end events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manages threads, database connections,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Database</a:t>
            </a:r>
          </a:p>
        </p:txBody>
      </p:sp>
      <p:sp>
        <p:nvSpPr>
          <p:cNvPr id="5427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can be used to populate server controls with data from a database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UI element corresponds to a row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 to a </a:t>
            </a:r>
            <a:r>
              <a:rPr lang="en-US">
                <a:latin typeface="Lucida Console" charset="0"/>
              </a:rPr>
              <a:t>DataReader</a:t>
            </a:r>
            <a:r>
              <a:rPr lang="en-US"/>
              <a:t> (preferred)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 to a </a:t>
            </a:r>
            <a:r>
              <a:rPr lang="en-US">
                <a:latin typeface="Lucida Console" charset="0"/>
              </a:rPr>
              <a:t>DataView</a:t>
            </a:r>
            <a:r>
              <a:rPr lang="en-US"/>
              <a:t> of a </a:t>
            </a:r>
            <a:r>
              <a:rPr lang="en-US">
                <a:latin typeface="Lucida Console" charset="0"/>
              </a:rPr>
              <a:t>DataSet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Specify value and text with </a:t>
            </a:r>
            <a:r>
              <a:rPr lang="en-US">
                <a:latin typeface="Lucida Console" charset="0"/>
              </a:rPr>
              <a:t>DataValueField</a:t>
            </a:r>
            <a:r>
              <a:rPr lang="en-US"/>
              <a:t> and </a:t>
            </a:r>
            <a:r>
              <a:rPr lang="en-US">
                <a:latin typeface="Lucida Console" charset="0"/>
              </a:rPr>
              <a:t>DataTextField</a:t>
            </a:r>
            <a:r>
              <a:rPr lang="en-US"/>
              <a:t>, respectively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of these corresponds to a column</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Source Example</a:t>
            </a:r>
          </a:p>
        </p:txBody>
      </p:sp>
      <p:sp>
        <p:nvSpPr>
          <p:cNvPr id="55298" name="Text Box 2"/>
          <p:cNvSpPr txBox="1">
            <a:spLocks noChangeArrowheads="1"/>
          </p:cNvSpPr>
          <p:nvPr/>
        </p:nvSpPr>
        <p:spPr bwMode="auto">
          <a:xfrm>
            <a:off x="228600" y="1981200"/>
            <a:ext cx="8686800" cy="423862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DataView GetSampleData() {</a:t>
            </a:r>
          </a:p>
          <a:p>
            <a:pPr lvl="1" indent="0">
              <a:buClrTx/>
              <a:buFontTx/>
              <a:buNone/>
            </a:pPr>
            <a:r>
              <a:rPr lang="en-US" sz="2000" b="1">
                <a:latin typeface="Lucida Console" charset="0"/>
              </a:rPr>
              <a:t>  DataSet ds;</a:t>
            </a:r>
          </a:p>
          <a:p>
            <a:pPr lvl="1" indent="0">
              <a:buClrTx/>
              <a:buFontTx/>
              <a:buNone/>
            </a:pPr>
            <a:r>
              <a:rPr lang="en-US" sz="2000" b="1">
                <a:latin typeface="Lucida Console" charset="0"/>
              </a:rPr>
              <a:t>  SqlConnection cxn;</a:t>
            </a:r>
          </a:p>
          <a:p>
            <a:pPr lvl="1" indent="0">
              <a:buClrTx/>
              <a:buFontTx/>
              <a:buNone/>
            </a:pPr>
            <a:r>
              <a:rPr lang="en-US" sz="2000" b="1">
                <a:latin typeface="Lucida Console" charset="0"/>
              </a:rPr>
              <a:t>  SqlDataAdapter adp;</a:t>
            </a:r>
          </a:p>
          <a:p>
            <a:pPr lvl="1" indent="0">
              <a:buClrTx/>
              <a:buFontTx/>
              <a:buNone/>
            </a:pPr>
            <a:r>
              <a:rPr lang="en-US" sz="2000" b="1">
                <a:latin typeface="Lucida Console" charset="0"/>
              </a:rPr>
              <a:t>  cxn = new SqlConnection("server=localhost; " +   </a:t>
            </a:r>
          </a:p>
          <a:p>
            <a:pPr lvl="1" indent="0">
              <a:buClrTx/>
              <a:buFontTx/>
              <a:buNone/>
            </a:pPr>
            <a:r>
              <a:rPr lang="en-US" sz="2000" b="1">
                <a:latin typeface="Lucida Console" charset="0"/>
              </a:rPr>
              <a:t>    "uid=sa;pwd=;database=Northwind");</a:t>
            </a:r>
          </a:p>
          <a:p>
            <a:pPr lvl="1" indent="0">
              <a:buClrTx/>
              <a:buFontTx/>
              <a:buNone/>
            </a:pPr>
            <a:r>
              <a:rPr lang="en-US" sz="2000" b="1">
                <a:latin typeface="Lucida Console" charset="0"/>
              </a:rPr>
              <a:t>  adp = new SqlDataAdapter(</a:t>
            </a:r>
          </a:p>
          <a:p>
            <a:pPr lvl="1" indent="0">
              <a:buClrTx/>
              <a:buFontTx/>
              <a:buNone/>
            </a:pPr>
            <a:r>
              <a:rPr lang="en-US" sz="2000" b="1">
                <a:latin typeface="Lucida Console" charset="0"/>
              </a:rPr>
              <a:t>    "select CategoryID, CategoryName from Categories",</a:t>
            </a:r>
          </a:p>
          <a:p>
            <a:pPr lvl="1" indent="0">
              <a:buClrTx/>
              <a:buFontTx/>
              <a:buNone/>
            </a:pPr>
            <a:r>
              <a:rPr lang="en-US" sz="2000" b="1">
                <a:latin typeface="Lucida Console" charset="0"/>
              </a:rPr>
              <a:t>    cxn);</a:t>
            </a:r>
          </a:p>
          <a:p>
            <a:pPr lvl="1" indent="0">
              <a:buClrTx/>
              <a:buFontTx/>
              <a:buNone/>
            </a:pPr>
            <a:r>
              <a:rPr lang="en-US" sz="2000" b="1">
                <a:latin typeface="Lucida Console" charset="0"/>
              </a:rPr>
              <a:t>  ds = new DataSet();</a:t>
            </a:r>
          </a:p>
          <a:p>
            <a:pPr lvl="1" indent="0">
              <a:buClrTx/>
              <a:buFontTx/>
              <a:buNone/>
            </a:pPr>
            <a:r>
              <a:rPr lang="en-US" sz="2000" b="1">
                <a:latin typeface="Lucida Console" charset="0"/>
              </a:rPr>
              <a:t>  adp.Fill(ds, "Categories");</a:t>
            </a:r>
          </a:p>
          <a:p>
            <a:pPr lvl="1" indent="0">
              <a:buClrTx/>
              <a:buFontTx/>
              <a:buNone/>
            </a:pPr>
            <a:r>
              <a:rPr lang="en-US" sz="2000" b="1">
                <a:latin typeface="Lucida Console" charset="0"/>
              </a:rPr>
              <a:t>  return ds.Tables["Categories"].DefaultView;</a:t>
            </a:r>
          </a:p>
          <a:p>
            <a:pPr lvl="1" indent="0">
              <a:buClrTx/>
              <a:buFontTx/>
              <a:buNone/>
            </a:pPr>
            <a:r>
              <a:rPr lang="en-US" sz="2000" b="1">
                <a:latin typeface="Lucida Console"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List Binding Examples</a:t>
            </a:r>
          </a:p>
        </p:txBody>
      </p:sp>
      <p:sp>
        <p:nvSpPr>
          <p:cNvPr id="56322" name="Text Box 2"/>
          <p:cNvSpPr txBox="1">
            <a:spLocks noChangeArrowheads="1"/>
          </p:cNvSpPr>
          <p:nvPr/>
        </p:nvSpPr>
        <p:spPr bwMode="auto">
          <a:xfrm>
            <a:off x="457200" y="1830388"/>
            <a:ext cx="6705600" cy="219551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ListBox1.DataSource = GetSampleData();</a:t>
            </a:r>
          </a:p>
          <a:p>
            <a:pPr lvl="1" indent="0">
              <a:buClrTx/>
              <a:buFontTx/>
              <a:buNone/>
            </a:pPr>
            <a:r>
              <a:rPr lang="en-US" sz="1800" b="1">
                <a:latin typeface="Lucida Console" charset="0"/>
              </a:rPr>
              <a:t>   ListBox1.DataValueField = "CategoryID";</a:t>
            </a:r>
          </a:p>
          <a:p>
            <a:pPr lvl="1" indent="0">
              <a:buClrTx/>
              <a:buFontTx/>
              <a:buNone/>
            </a:pPr>
            <a:r>
              <a:rPr lang="en-US" sz="1800" b="1">
                <a:latin typeface="Lucida Console" charset="0"/>
              </a:rPr>
              <a:t>   ListBox1.DataTextField = "CategoryName";</a:t>
            </a:r>
          </a:p>
          <a:p>
            <a:pPr lvl="1" indent="0">
              <a:buClrTx/>
              <a:buFontTx/>
              <a:buNone/>
            </a:pPr>
            <a:r>
              <a:rPr lang="en-US" sz="1800" b="1">
                <a:latin typeface="Lucida Console" charset="0"/>
              </a:rPr>
              <a:t>   ListBox1.DataBind();</a:t>
            </a:r>
          </a:p>
          <a:p>
            <a:pPr lvl="1" indent="0">
              <a:buClrTx/>
              <a:buFontTx/>
              <a:buNone/>
            </a:pPr>
            <a:r>
              <a:rPr lang="en-US" sz="1800" b="1">
                <a:latin typeface="Lucida Console" charset="0"/>
              </a:rPr>
              <a:t>}</a:t>
            </a:r>
          </a:p>
          <a:p>
            <a:pPr lvl="1" indent="0">
              <a:buClrTx/>
              <a:buFontTx/>
              <a:buNone/>
            </a:pPr>
            <a:r>
              <a:rPr lang="en-US" sz="1800" b="1">
                <a:latin typeface="Lucida Console" charset="0"/>
              </a:rPr>
              <a:t>&lt;asp:ListBox id="ListBox1" runat="server" /&gt;</a:t>
            </a:r>
          </a:p>
        </p:txBody>
      </p:sp>
      <p:sp>
        <p:nvSpPr>
          <p:cNvPr id="56323" name="Text Box 3"/>
          <p:cNvSpPr txBox="1">
            <a:spLocks noChangeArrowheads="1"/>
          </p:cNvSpPr>
          <p:nvPr/>
        </p:nvSpPr>
        <p:spPr bwMode="auto">
          <a:xfrm>
            <a:off x="2362200" y="4192588"/>
            <a:ext cx="6172200" cy="219551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ListBox1.DataBind();</a:t>
            </a:r>
          </a:p>
          <a:p>
            <a:pPr lvl="1" indent="0">
              <a:buClrTx/>
              <a:buFontTx/>
              <a:buNone/>
            </a:pPr>
            <a:r>
              <a:rPr lang="en-US" sz="1800" b="1">
                <a:latin typeface="Lucida Console" charset="0"/>
              </a:rPr>
              <a:t>}</a:t>
            </a:r>
          </a:p>
          <a:p>
            <a:pPr lvl="1" indent="0">
              <a:buClrTx/>
              <a:buFontTx/>
              <a:buNone/>
            </a:pPr>
            <a:r>
              <a:rPr lang="en-US" sz="1800" b="1">
                <a:latin typeface="Lucida Console" charset="0"/>
              </a:rPr>
              <a:t>&lt;asp:ListBox id="ListBox1" runat="server" </a:t>
            </a:r>
          </a:p>
          <a:p>
            <a:pPr lvl="1" indent="0">
              <a:buClrTx/>
              <a:buFontTx/>
              <a:buNone/>
            </a:pPr>
            <a:r>
              <a:rPr lang="en-US" sz="1800" b="1">
                <a:latin typeface="Lucida Console" charset="0"/>
              </a:rPr>
              <a:t>  DataSource=&lt;%# GetSampleData() %&gt;</a:t>
            </a:r>
          </a:p>
          <a:p>
            <a:pPr lvl="1" indent="0">
              <a:buClrTx/>
              <a:buFontTx/>
              <a:buNone/>
            </a:pPr>
            <a:r>
              <a:rPr lang="en-US" sz="1800" b="1">
                <a:latin typeface="Lucida Console" charset="0"/>
              </a:rPr>
              <a:t>  DataValueField=“CategoryID” </a:t>
            </a:r>
          </a:p>
          <a:p>
            <a:pPr lvl="1" indent="0">
              <a:buClrTx/>
              <a:buFontTx/>
              <a:buNone/>
            </a:pPr>
            <a:r>
              <a:rPr lang="en-US" sz="1800" b="1">
                <a:latin typeface="Lucida Console" charset="0"/>
              </a:rPr>
              <a:t>  DataTextField=“CategoryName”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 Database</a:t>
            </a:r>
          </a:p>
        </p:txBody>
      </p:sp>
      <p:sp>
        <p:nvSpPr>
          <p:cNvPr id="5734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DataBinding3.aspx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a database</a:t>
            </a:r>
          </a:p>
        </p:txBody>
      </p:sp>
      <p:grpSp>
        <p:nvGrpSpPr>
          <p:cNvPr id="57347" name="Group 3"/>
          <p:cNvGrpSpPr>
            <a:grpSpLocks/>
          </p:cNvGrpSpPr>
          <p:nvPr/>
        </p:nvGrpSpPr>
        <p:grpSpPr bwMode="auto">
          <a:xfrm>
            <a:off x="3162300" y="3505200"/>
            <a:ext cx="2703513" cy="2360613"/>
            <a:chOff x="1992" y="2208"/>
            <a:chExt cx="1703" cy="1487"/>
          </a:xfrm>
        </p:grpSpPr>
        <p:sp>
          <p:nvSpPr>
            <p:cNvPr id="57348"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49"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0"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1"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2"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3"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4"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5"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6"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7"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8"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9"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0"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1"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2"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3"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4"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5"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6"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7"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8"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9"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0"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1"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2"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3"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4"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5"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6"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7"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8"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9"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0"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1"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2"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3"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4"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5"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6"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7"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8"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 Database</a:t>
            </a:r>
          </a:p>
        </p:txBody>
      </p:sp>
      <p:sp>
        <p:nvSpPr>
          <p:cNvPr id="5837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What if there is no column corresponding to what you want?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You have to compute the column.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do this 2 ways: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Use SQL</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Use a computed column in a DataSet </a:t>
            </a:r>
          </a:p>
        </p:txBody>
      </p:sp>
      <p:sp>
        <p:nvSpPr>
          <p:cNvPr id="58371" name="Text Box 3"/>
          <p:cNvSpPr txBox="1">
            <a:spLocks noChangeArrowheads="1"/>
          </p:cNvSpPr>
          <p:nvPr/>
        </p:nvSpPr>
        <p:spPr bwMode="auto">
          <a:xfrm>
            <a:off x="685800" y="5085184"/>
            <a:ext cx="7620000" cy="109696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DataTable dt = ds.Tables[“Employees”];</a:t>
            </a:r>
          </a:p>
          <a:p>
            <a:pPr lvl="1" indent="0">
              <a:buClrTx/>
              <a:buFontTx/>
              <a:buNone/>
            </a:pPr>
            <a:r>
              <a:rPr lang="en-US" sz="1800" b="1">
                <a:latin typeface="Lucida Console" charset="0"/>
              </a:rPr>
              <a:t>dt.Columns.Add(“FullName”, typeof(String),</a:t>
            </a:r>
          </a:p>
          <a:p>
            <a:pPr lvl="1" indent="0">
              <a:buClrTx/>
              <a:buFontTx/>
              <a:buNone/>
            </a:pPr>
            <a:r>
              <a:rPr lang="en-US" sz="1800" b="1">
                <a:latin typeface="Lucida Console" charset="0"/>
              </a:rPr>
              <a:t>     “firstName + ‘ ‘ + lastName”);</a:t>
            </a:r>
          </a:p>
        </p:txBody>
      </p:sp>
      <p:sp>
        <p:nvSpPr>
          <p:cNvPr id="58372" name="Text Box 4"/>
          <p:cNvSpPr txBox="1">
            <a:spLocks noChangeArrowheads="1"/>
          </p:cNvSpPr>
          <p:nvPr/>
        </p:nvSpPr>
        <p:spPr bwMode="auto">
          <a:xfrm>
            <a:off x="685800" y="4005064"/>
            <a:ext cx="7620000" cy="5794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a:latin typeface="Lucida Console" charset="0"/>
              </a:rPr>
              <a:t>SELECT firstName + ‘ ‘ + lastname FROM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 </a:t>
            </a:r>
            <a:br>
              <a:rPr lang="en-US"/>
            </a:br>
            <a:r>
              <a:rPr lang="en-US" sz="3200">
                <a:latin typeface="Lucida Console" charset="0"/>
              </a:rPr>
              <a:t>DataGrid</a:t>
            </a:r>
          </a:p>
        </p:txBody>
      </p:sp>
      <p:sp>
        <p:nvSpPr>
          <p:cNvPr id="5939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Full-featured list output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look is a 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is to show all columns, though you can specify a subset of columns to display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Columns can be formatted with templates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Optional paging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Updateable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All Columns</a:t>
            </a:r>
          </a:p>
        </p:txBody>
      </p:sp>
      <p:sp>
        <p:nvSpPr>
          <p:cNvPr id="60418" name="Text Box 2"/>
          <p:cNvSpPr txBox="1">
            <a:spLocks noChangeArrowheads="1"/>
          </p:cNvSpPr>
          <p:nvPr/>
        </p:nvSpPr>
        <p:spPr bwMode="auto">
          <a:xfrm>
            <a:off x="762000" y="4013200"/>
            <a:ext cx="7391400" cy="21034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void Page_Load(object s, EventArgs e) {</a:t>
            </a:r>
          </a:p>
          <a:p>
            <a:pPr lvl="1" indent="0">
              <a:buClrTx/>
              <a:buFontTx/>
              <a:buNone/>
            </a:pPr>
            <a:r>
              <a:rPr lang="en-US" sz="2000" b="1">
                <a:latin typeface="Lucida Console" charset="0"/>
              </a:rPr>
              <a:t>  myDataGrid.DataSource = GetSampleData();</a:t>
            </a:r>
          </a:p>
          <a:p>
            <a:pPr lvl="1" indent="0">
              <a:buClrTx/>
              <a:buFontTx/>
              <a:buNone/>
            </a:pPr>
            <a:r>
              <a:rPr lang="en-US" sz="2000" b="1">
                <a:latin typeface="Lucida Console" charset="0"/>
              </a:rPr>
              <a:t>  myDataGrid.DataBind();</a:t>
            </a:r>
          </a:p>
          <a:p>
            <a:pPr lvl="1" indent="0">
              <a:buClrTx/>
              <a:buFontTx/>
              <a:buNone/>
            </a:pPr>
            <a:r>
              <a:rPr lang="en-US" sz="2000" b="1">
                <a:latin typeface="Lucida Console" charset="0"/>
              </a:rPr>
              <a:t>}</a:t>
            </a:r>
          </a:p>
          <a:p>
            <a:pPr lvl="1" indent="0">
              <a:buClrTx/>
              <a:buFontTx/>
              <a:buNone/>
            </a:pPr>
            <a:endParaRPr lang="en-US" sz="2000" b="1">
              <a:latin typeface="Lucida Console" charset="0"/>
            </a:endParaRPr>
          </a:p>
          <a:p>
            <a:pPr lvl="1" indent="0">
              <a:buClrTx/>
              <a:buFontTx/>
              <a:buNone/>
            </a:pPr>
            <a:r>
              <a:rPr lang="en-US" sz="2000" b="1">
                <a:latin typeface="Lucida Console" charset="0"/>
              </a:rPr>
              <a:t>&lt;asp:datagrid id=myDataGrid runat="server" /&gt;</a:t>
            </a:r>
          </a:p>
        </p:txBody>
      </p:sp>
      <p:sp>
        <p:nvSpPr>
          <p:cNvPr id="60419" name="Rectangle 3"/>
          <p:cNvSpPr>
            <a:spLocks noGrp="1" noChangeArrowheads="1"/>
          </p:cNvSpPr>
          <p:nvPr>
            <p:ph type="body" idx="1"/>
          </p:nvPr>
        </p:nvSpPr>
        <p:spPr>
          <a:xfrm>
            <a:off x="457200" y="1905000"/>
            <a:ext cx="8229600" cy="22860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Binding all columns in the 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Declare an </a:t>
            </a:r>
            <a:r>
              <a:rPr lang="en-US">
                <a:latin typeface="Lucida Console" charset="0"/>
              </a:rPr>
              <a:t>&lt;asp:DataGrid&gt;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its </a:t>
            </a:r>
            <a:r>
              <a:rPr lang="en-US">
                <a:latin typeface="Lucida Console" charset="0"/>
              </a:rPr>
              <a:t>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Call </a:t>
            </a:r>
            <a:r>
              <a:rPr lang="en-US">
                <a:latin typeface="Lucida Console" charset="0"/>
              </a:rPr>
              <a:t>DataBind()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Specific Columns</a:t>
            </a:r>
          </a:p>
        </p:txBody>
      </p:sp>
      <p:sp>
        <p:nvSpPr>
          <p:cNvPr id="61442" name="Rectangle 2"/>
          <p:cNvSpPr>
            <a:spLocks noGrp="1" noChangeArrowheads="1"/>
          </p:cNvSpPr>
          <p:nvPr>
            <p:ph type="body" idx="1"/>
          </p:nvPr>
        </p:nvSpPr>
        <p:spPr>
          <a:xfrm>
            <a:off x="457200" y="1905000"/>
            <a:ext cx="83820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By default, </a:t>
            </a:r>
            <a:r>
              <a:rPr lang="en-US">
                <a:latin typeface="Lucida Console" charset="0"/>
              </a:rPr>
              <a:t>DataGrid</a:t>
            </a:r>
            <a:r>
              <a:rPr lang="en-US"/>
              <a:t> will display all columns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To control columns to display: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a:t>
            </a:r>
            <a:r>
              <a:rPr lang="en-US">
                <a:latin typeface="Lucida Console" charset="0"/>
              </a:rPr>
              <a:t>AutoGenerateColumns=“false”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Specify </a:t>
            </a:r>
            <a:r>
              <a:rPr lang="en-US">
                <a:latin typeface="Lucida Console" charset="0"/>
              </a:rPr>
              <a:t>Columns</a:t>
            </a:r>
            <a:r>
              <a:rPr lang="en-US"/>
              <a:t> property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Add column definition</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BoundColumn</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TemplateColumn</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ButtonColumn</a:t>
            </a:r>
            <a:r>
              <a:rPr lang="en-US"/>
              <a:t>, </a:t>
            </a:r>
            <a:r>
              <a:rPr lang="en-US">
                <a:latin typeface="Lucida Console" charset="0"/>
              </a:rPr>
              <a:t>EditCommandColumn</a:t>
            </a:r>
            <a:r>
              <a:rPr lang="en-US"/>
              <a:t>, </a:t>
            </a:r>
            <a:r>
              <a:rPr lang="en-US">
                <a:latin typeface="Lucida Console" charset="0"/>
              </a:rPr>
              <a:t>HyperlinkColumn</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atin typeface="Lucida Consol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Specific Columns</a:t>
            </a:r>
          </a:p>
        </p:txBody>
      </p:sp>
      <p:sp>
        <p:nvSpPr>
          <p:cNvPr id="62466" name="Text Box 2"/>
          <p:cNvSpPr txBox="1">
            <a:spLocks noChangeArrowheads="1"/>
          </p:cNvSpPr>
          <p:nvPr/>
        </p:nvSpPr>
        <p:spPr bwMode="auto">
          <a:xfrm>
            <a:off x="304800" y="4222750"/>
            <a:ext cx="8610600" cy="219551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&lt;asp:datagrid id=myDataGrid </a:t>
            </a:r>
          </a:p>
          <a:p>
            <a:pPr lvl="1" indent="0">
              <a:buClrTx/>
              <a:buFontTx/>
              <a:buNone/>
            </a:pPr>
            <a:r>
              <a:rPr lang="en-US" sz="1800" b="1">
                <a:latin typeface="Lucida Console" charset="0"/>
              </a:rPr>
              <a:t>       autogeneratecolumns=false runat=server&gt;</a:t>
            </a:r>
          </a:p>
          <a:p>
            <a:pPr lvl="1" indent="0">
              <a:buClrTx/>
              <a:buFontTx/>
              <a:buNone/>
            </a:pPr>
            <a:r>
              <a:rPr lang="en-US" sz="1800" b="1">
                <a:latin typeface="Lucida Console" charset="0"/>
              </a:rPr>
              <a:t> &lt;Columns&gt;</a:t>
            </a:r>
          </a:p>
          <a:p>
            <a:pPr lvl="1" indent="0">
              <a:buClrTx/>
              <a:buFontTx/>
              <a:buNone/>
            </a:pPr>
            <a:r>
              <a:rPr lang="en-US" sz="1800" b="1">
                <a:latin typeface="Lucida Console" charset="0"/>
              </a:rPr>
              <a:t>  &lt;asp:BoundColumn HeaderText=“Id" DataField="title_id" /&gt;</a:t>
            </a:r>
          </a:p>
          <a:p>
            <a:pPr lvl="1" indent="0">
              <a:buClrTx/>
              <a:buFontTx/>
              <a:buNone/>
            </a:pPr>
            <a:r>
              <a:rPr lang="en-US" sz="1800" b="1">
                <a:latin typeface="Lucida Console" charset="0"/>
              </a:rPr>
              <a:t>  &lt;asp:BoundColumn HeaderText="Title“ DataField="title"/&gt;  </a:t>
            </a:r>
          </a:p>
          <a:p>
            <a:pPr lvl="1" indent="0">
              <a:buClrTx/>
              <a:buFontTx/>
              <a:buNone/>
            </a:pPr>
            <a:r>
              <a:rPr lang="en-US" sz="1800" b="1">
                <a:latin typeface="Lucida Console" charset="0"/>
              </a:rPr>
              <a:t> &lt;/Columns&gt;</a:t>
            </a:r>
          </a:p>
          <a:p>
            <a:pPr lvl="1" indent="0">
              <a:buClrTx/>
              <a:buFontTx/>
              <a:buNone/>
            </a:pPr>
            <a:r>
              <a:rPr lang="en-US" sz="1800" b="1">
                <a:latin typeface="Lucida Console" charset="0"/>
              </a:rPr>
              <a:t>&lt;/asp:datagrid&gt;</a:t>
            </a:r>
          </a:p>
        </p:txBody>
      </p:sp>
      <p:sp>
        <p:nvSpPr>
          <p:cNvPr id="62467" name="Rectangle 3"/>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Binding to specific columns in the 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Declare an </a:t>
            </a:r>
            <a:r>
              <a:rPr lang="en-US" sz="2200">
                <a:latin typeface="Lucida Console" charset="0"/>
              </a:rPr>
              <a:t>&lt;asp:DataGrid&gt;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Declare its </a:t>
            </a:r>
            <a:r>
              <a:rPr lang="en-US" sz="2200">
                <a:latin typeface="Lucida Console" charset="0"/>
              </a:rPr>
              <a:t>Columns</a:t>
            </a:r>
            <a:r>
              <a:rPr lang="en-US" sz="2200"/>
              <a:t> collection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Set its </a:t>
            </a:r>
            <a:r>
              <a:rPr lang="en-US" sz="2200">
                <a:latin typeface="Lucida Console" charset="0"/>
              </a:rPr>
              <a:t>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Call its </a:t>
            </a:r>
            <a:r>
              <a:rPr lang="en-US" sz="2200">
                <a:latin typeface="Lucida Console" charset="0"/>
              </a:rPr>
              <a:t>DataBind()</a:t>
            </a:r>
            <a:r>
              <a:rPr lang="en-US" sz="2200"/>
              <a:t> method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 </a:t>
            </a:r>
            <a:br>
              <a:rPr lang="en-US"/>
            </a:br>
            <a:r>
              <a:rPr lang="en-US" sz="3200">
                <a:latin typeface="Lucida Console" charset="0"/>
              </a:rPr>
              <a:t>DataGrid</a:t>
            </a:r>
            <a:r>
              <a:rPr lang="en-US" sz="3200"/>
              <a:t> Paging</a:t>
            </a:r>
          </a:p>
        </p:txBody>
      </p:sp>
      <p:sp>
        <p:nvSpPr>
          <p:cNvPr id="6349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When there is too much data to display in one screen, a </a:t>
            </a:r>
            <a:r>
              <a:rPr lang="en-US">
                <a:latin typeface="Lucida Console" charset="0"/>
              </a:rPr>
              <a:t>DataGrid</a:t>
            </a:r>
            <a:r>
              <a:rPr lang="en-US"/>
              <a:t> can provide automatic paging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a:t>
            </a:r>
            <a:r>
              <a:rPr lang="en-US">
                <a:latin typeface="Lucida Console" charset="0"/>
              </a:rPr>
              <a:t>AllowPaging=“true”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a:t>
            </a:r>
            <a:r>
              <a:rPr lang="en-US">
                <a:latin typeface="Lucida Console" charset="0"/>
              </a:rPr>
              <a:t>PageSize=5</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Handle </a:t>
            </a:r>
            <a:r>
              <a:rPr lang="en-US">
                <a:latin typeface="Lucida Console" charset="0"/>
              </a:rPr>
              <a:t>OnPageIndexChanged</a:t>
            </a:r>
            <a:r>
              <a:rPr lang="en-US"/>
              <a:t> event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page index</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Fetch data </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Re-bind data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17" name="Group 1"/>
          <p:cNvGrpSpPr>
            <a:grpSpLocks/>
          </p:cNvGrpSpPr>
          <p:nvPr/>
        </p:nvGrpSpPr>
        <p:grpSpPr bwMode="auto">
          <a:xfrm>
            <a:off x="3482975" y="3829050"/>
            <a:ext cx="1906588" cy="2265363"/>
            <a:chOff x="2194" y="2412"/>
            <a:chExt cx="1201" cy="1427"/>
          </a:xfrm>
        </p:grpSpPr>
        <p:sp>
          <p:nvSpPr>
            <p:cNvPr id="9218" name="AutoShape 2"/>
            <p:cNvSpPr>
              <a:spLocks noChangeArrowheads="1"/>
            </p:cNvSpPr>
            <p:nvPr/>
          </p:nvSpPr>
          <p:spPr bwMode="auto">
            <a:xfrm>
              <a:off x="2194" y="2412"/>
              <a:ext cx="1201" cy="1427"/>
            </a:xfrm>
            <a:prstGeom prst="foldedCorner">
              <a:avLst>
                <a:gd name="adj" fmla="val 12500"/>
              </a:avLst>
            </a:prstGeom>
            <a:solidFill>
              <a:srgbClr val="FFCC66"/>
            </a:solidFill>
            <a:ln w="936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19" name="Freeform 3"/>
            <p:cNvSpPr>
              <a:spLocks noChangeArrowheads="1"/>
            </p:cNvSpPr>
            <p:nvPr/>
          </p:nvSpPr>
          <p:spPr bwMode="auto">
            <a:xfrm>
              <a:off x="2278" y="2539"/>
              <a:ext cx="1058"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0" name="Freeform 4"/>
            <p:cNvSpPr>
              <a:spLocks noChangeArrowheads="1"/>
            </p:cNvSpPr>
            <p:nvPr/>
          </p:nvSpPr>
          <p:spPr bwMode="auto">
            <a:xfrm>
              <a:off x="2275" y="2635"/>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1" name="Freeform 5"/>
            <p:cNvSpPr>
              <a:spLocks noChangeArrowheads="1"/>
            </p:cNvSpPr>
            <p:nvPr/>
          </p:nvSpPr>
          <p:spPr bwMode="auto">
            <a:xfrm>
              <a:off x="2278" y="2725"/>
              <a:ext cx="1086" cy="59"/>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2" name="Freeform 6"/>
            <p:cNvSpPr>
              <a:spLocks noChangeArrowheads="1"/>
            </p:cNvSpPr>
            <p:nvPr/>
          </p:nvSpPr>
          <p:spPr bwMode="auto">
            <a:xfrm>
              <a:off x="2275" y="2835"/>
              <a:ext cx="1070" cy="48"/>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3" name="Freeform 7"/>
            <p:cNvSpPr>
              <a:spLocks noChangeArrowheads="1"/>
            </p:cNvSpPr>
            <p:nvPr/>
          </p:nvSpPr>
          <p:spPr bwMode="auto">
            <a:xfrm>
              <a:off x="2279" y="2917"/>
              <a:ext cx="1059"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4" name="Freeform 8"/>
            <p:cNvSpPr>
              <a:spLocks noChangeArrowheads="1"/>
            </p:cNvSpPr>
            <p:nvPr/>
          </p:nvSpPr>
          <p:spPr bwMode="auto">
            <a:xfrm>
              <a:off x="2276" y="3013"/>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5" name="Freeform 9"/>
            <p:cNvSpPr>
              <a:spLocks noChangeArrowheads="1"/>
            </p:cNvSpPr>
            <p:nvPr/>
          </p:nvSpPr>
          <p:spPr bwMode="auto">
            <a:xfrm>
              <a:off x="2279" y="3103"/>
              <a:ext cx="1087" cy="58"/>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6" name="Freeform 10"/>
            <p:cNvSpPr>
              <a:spLocks noChangeArrowheads="1"/>
            </p:cNvSpPr>
            <p:nvPr/>
          </p:nvSpPr>
          <p:spPr bwMode="auto">
            <a:xfrm>
              <a:off x="2276" y="3212"/>
              <a:ext cx="1071" cy="48"/>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7" name="Freeform 11"/>
            <p:cNvSpPr>
              <a:spLocks noChangeArrowheads="1"/>
            </p:cNvSpPr>
            <p:nvPr/>
          </p:nvSpPr>
          <p:spPr bwMode="auto">
            <a:xfrm>
              <a:off x="2279" y="3304"/>
              <a:ext cx="1059"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8" name="Freeform 12"/>
            <p:cNvSpPr>
              <a:spLocks noChangeArrowheads="1"/>
            </p:cNvSpPr>
            <p:nvPr/>
          </p:nvSpPr>
          <p:spPr bwMode="auto">
            <a:xfrm>
              <a:off x="2276" y="3400"/>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9" name="Freeform 13"/>
            <p:cNvSpPr>
              <a:spLocks noChangeArrowheads="1"/>
            </p:cNvSpPr>
            <p:nvPr/>
          </p:nvSpPr>
          <p:spPr bwMode="auto">
            <a:xfrm>
              <a:off x="2279" y="3490"/>
              <a:ext cx="1087" cy="59"/>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0" name="Freeform 14"/>
            <p:cNvSpPr>
              <a:spLocks noChangeArrowheads="1"/>
            </p:cNvSpPr>
            <p:nvPr/>
          </p:nvSpPr>
          <p:spPr bwMode="auto">
            <a:xfrm>
              <a:off x="2276" y="3600"/>
              <a:ext cx="1071" cy="47"/>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1" name="Freeform 15"/>
            <p:cNvSpPr>
              <a:spLocks noChangeArrowheads="1"/>
            </p:cNvSpPr>
            <p:nvPr/>
          </p:nvSpPr>
          <p:spPr bwMode="auto">
            <a:xfrm>
              <a:off x="2282" y="3696"/>
              <a:ext cx="981" cy="4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9232" name="Rectangle 16"/>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What is ASP?</a:t>
            </a:r>
          </a:p>
        </p:txBody>
      </p:sp>
      <p:grpSp>
        <p:nvGrpSpPr>
          <p:cNvPr id="9233" name="Group 17"/>
          <p:cNvGrpSpPr>
            <a:grpSpLocks/>
          </p:cNvGrpSpPr>
          <p:nvPr/>
        </p:nvGrpSpPr>
        <p:grpSpPr bwMode="auto">
          <a:xfrm>
            <a:off x="1441450" y="2209800"/>
            <a:ext cx="2778125" cy="1431925"/>
            <a:chOff x="908" y="1392"/>
            <a:chExt cx="1750" cy="902"/>
          </a:xfrm>
        </p:grpSpPr>
        <p:sp>
          <p:nvSpPr>
            <p:cNvPr id="9234" name="AutoShape 18"/>
            <p:cNvSpPr>
              <a:spLocks noChangeArrowheads="1"/>
            </p:cNvSpPr>
            <p:nvPr/>
          </p:nvSpPr>
          <p:spPr bwMode="auto">
            <a:xfrm>
              <a:off x="2274" y="1392"/>
              <a:ext cx="384" cy="902"/>
            </a:xfrm>
            <a:prstGeom prst="downArrow">
              <a:avLst>
                <a:gd name="adj1" fmla="val 50000"/>
                <a:gd name="adj2" fmla="val 58724"/>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908" y="1517"/>
              <a:ext cx="1263" cy="5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eaLnBrk="1" hangingPunct="1">
                <a:buClrTx/>
                <a:buFontTx/>
                <a:buNone/>
              </a:pPr>
              <a:r>
                <a:rPr lang="en-US" sz="2000" b="1">
                  <a:latin typeface="Arial" charset="0"/>
                </a:rPr>
                <a:t>HTTP request</a:t>
              </a:r>
            </a:p>
            <a:p>
              <a:pPr algn="r" eaLnBrk="1" hangingPunct="1">
                <a:buClrTx/>
                <a:buFontTx/>
                <a:buNone/>
              </a:pPr>
              <a:r>
                <a:rPr lang="en-US" sz="1800">
                  <a:latin typeface="Arial" charset="0"/>
                </a:rPr>
                <a:t>(form data, HTTP </a:t>
              </a:r>
              <a:br>
                <a:rPr lang="en-US" sz="1800">
                  <a:latin typeface="Arial" charset="0"/>
                </a:rPr>
              </a:br>
              <a:r>
                <a:rPr lang="en-US" sz="1800">
                  <a:latin typeface="Arial" charset="0"/>
                </a:rPr>
                <a:t>header data)</a:t>
              </a:r>
            </a:p>
          </p:txBody>
        </p:sp>
      </p:grpSp>
      <p:grpSp>
        <p:nvGrpSpPr>
          <p:cNvPr id="9236" name="Group 20"/>
          <p:cNvGrpSpPr>
            <a:grpSpLocks/>
          </p:cNvGrpSpPr>
          <p:nvPr/>
        </p:nvGrpSpPr>
        <p:grpSpPr bwMode="auto">
          <a:xfrm>
            <a:off x="4598988" y="2209800"/>
            <a:ext cx="2801937" cy="1446213"/>
            <a:chOff x="2897" y="1392"/>
            <a:chExt cx="1765" cy="911"/>
          </a:xfrm>
        </p:grpSpPr>
        <p:sp>
          <p:nvSpPr>
            <p:cNvPr id="9237" name="AutoShape 21"/>
            <p:cNvSpPr>
              <a:spLocks noChangeArrowheads="1"/>
            </p:cNvSpPr>
            <p:nvPr/>
          </p:nvSpPr>
          <p:spPr bwMode="auto">
            <a:xfrm flipV="1">
              <a:off x="2897" y="1392"/>
              <a:ext cx="384" cy="911"/>
            </a:xfrm>
            <a:prstGeom prst="downArrow">
              <a:avLst>
                <a:gd name="adj1" fmla="val 50000"/>
                <a:gd name="adj2" fmla="val 59310"/>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8" name="Text Box 22"/>
            <p:cNvSpPr txBox="1">
              <a:spLocks noChangeArrowheads="1"/>
            </p:cNvSpPr>
            <p:nvPr/>
          </p:nvSpPr>
          <p:spPr bwMode="auto">
            <a:xfrm>
              <a:off x="3378" y="1517"/>
              <a:ext cx="1284" cy="4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eaLnBrk="1" hangingPunct="1">
                <a:buClrTx/>
                <a:buFontTx/>
                <a:buNone/>
              </a:pPr>
              <a:r>
                <a:rPr lang="en-US" sz="2000" b="1">
                  <a:latin typeface="Arial" charset="0"/>
                </a:rPr>
                <a:t>HTTP response</a:t>
              </a:r>
              <a:br>
                <a:rPr lang="en-US" sz="2000" b="1">
                  <a:latin typeface="Arial" charset="0"/>
                </a:rPr>
              </a:br>
              <a:r>
                <a:rPr lang="en-US" sz="1800">
                  <a:latin typeface="Arial" charset="0"/>
                </a:rPr>
                <a:t>HTML, XML</a:t>
              </a:r>
            </a:p>
          </p:txBody>
        </p:sp>
      </p:grpSp>
      <p:sp>
        <p:nvSpPr>
          <p:cNvPr id="9239" name="Text Box 23"/>
          <p:cNvSpPr txBox="1">
            <a:spLocks noChangeArrowheads="1"/>
          </p:cNvSpPr>
          <p:nvPr/>
        </p:nvSpPr>
        <p:spPr bwMode="auto">
          <a:xfrm>
            <a:off x="5572125" y="4338638"/>
            <a:ext cx="1984375" cy="9477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eaLnBrk="1" hangingPunct="1">
              <a:buClrTx/>
              <a:buFontTx/>
              <a:buNone/>
            </a:pPr>
            <a:r>
              <a:rPr lang="en-US" sz="2000" b="1">
                <a:latin typeface="Arial" charset="0"/>
              </a:rPr>
              <a:t>ASP page</a:t>
            </a:r>
          </a:p>
          <a:p>
            <a:pPr eaLnBrk="1" hangingPunct="1">
              <a:buClrTx/>
              <a:buFontTx/>
              <a:buNone/>
            </a:pPr>
            <a:r>
              <a:rPr lang="en-US" sz="1800">
                <a:latin typeface="Arial" charset="0"/>
              </a:rPr>
              <a:t>(static HTML, </a:t>
            </a:r>
            <a:br>
              <a:rPr lang="en-US" sz="1800">
                <a:latin typeface="Arial" charset="0"/>
              </a:rPr>
            </a:br>
            <a:r>
              <a:rPr lang="en-US" sz="1800">
                <a:latin typeface="Arial" charset="0"/>
              </a:rPr>
              <a:t> server-side logic)</a:t>
            </a:r>
          </a:p>
        </p:txBody>
      </p:sp>
      <p:sp>
        <p:nvSpPr>
          <p:cNvPr id="9240" name="AutoShape 24"/>
          <p:cNvSpPr>
            <a:spLocks noChangeArrowheads="1"/>
          </p:cNvSpPr>
          <p:nvPr/>
        </p:nvSpPr>
        <p:spPr bwMode="auto">
          <a:xfrm>
            <a:off x="4132263" y="3973513"/>
            <a:ext cx="611187" cy="1908175"/>
          </a:xfrm>
          <a:prstGeom prst="downArrow">
            <a:avLst>
              <a:gd name="adj1" fmla="val 50000"/>
              <a:gd name="adj2" fmla="val 78052"/>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9233"/>
                                        </p:tgtEl>
                                        <p:attrNameLst>
                                          <p:attrName>style.visibility</p:attrName>
                                        </p:attrNameLst>
                                      </p:cBhvr>
                                      <p:to>
                                        <p:strVal val="visible"/>
                                      </p:to>
                                    </p:set>
                                    <p:animEffect transition="in" filter="wipe(up)">
                                      <p:cBhvr additive="repl">
                                        <p:cTn id="7" dur="500"/>
                                        <p:tgtEl>
                                          <p:spTgt spid="9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additive="repl">
                                        <p:cTn id="11" dur="1" fill="hold">
                                          <p:stCondLst>
                                            <p:cond delay="0"/>
                                          </p:stCondLst>
                                        </p:cTn>
                                        <p:tgtEl>
                                          <p:spTgt spid="9240"/>
                                        </p:tgtEl>
                                        <p:attrNameLst>
                                          <p:attrName>style.visibility</p:attrName>
                                        </p:attrNameLst>
                                      </p:cBhvr>
                                      <p:to>
                                        <p:strVal val="visible"/>
                                      </p:to>
                                    </p:set>
                                    <p:animEffect transition="in" filter="wipe(up)">
                                      <p:cBhvr additive="repl">
                                        <p:cTn id="12" dur="500"/>
                                        <p:tgtEl>
                                          <p:spTgt spid="9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additive="repl">
                                        <p:cTn id="16" dur="1" fill="hold">
                                          <p:stCondLst>
                                            <p:cond delay="0"/>
                                          </p:stCondLst>
                                        </p:cTn>
                                        <p:tgtEl>
                                          <p:spTgt spid="9236"/>
                                        </p:tgtEl>
                                        <p:attrNameLst>
                                          <p:attrName>style.visibility</p:attrName>
                                        </p:attrNameLst>
                                      </p:cBhvr>
                                      <p:to>
                                        <p:strVal val="visible"/>
                                      </p:to>
                                    </p:set>
                                    <p:animEffect transition="in" filter="wipe(down)">
                                      <p:cBhvr additive="repl">
                                        <p:cTn id="17" dur="5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DataGrid</a:t>
            </a:r>
            <a:r>
              <a:rPr lang="en-US" sz="3200"/>
              <a:t> Demo</a:t>
            </a:r>
          </a:p>
        </p:txBody>
      </p:sp>
      <p:sp>
        <p:nvSpPr>
          <p:cNvPr id="645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DataBinding4.aspx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Binding to a database with </a:t>
            </a:r>
            <a:r>
              <a:rPr lang="en-US">
                <a:latin typeface="Lucida Console" charset="0"/>
              </a:rPr>
              <a:t>DataGrid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DataBinding5.aspx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Paging through data with </a:t>
            </a:r>
            <a:r>
              <a:rPr lang="en-US">
                <a:latin typeface="Lucida Console" charset="0"/>
              </a:rPr>
              <a:t>DataGrid</a:t>
            </a:r>
          </a:p>
        </p:txBody>
      </p:sp>
      <p:grpSp>
        <p:nvGrpSpPr>
          <p:cNvPr id="64515" name="Group 3"/>
          <p:cNvGrpSpPr>
            <a:grpSpLocks/>
          </p:cNvGrpSpPr>
          <p:nvPr/>
        </p:nvGrpSpPr>
        <p:grpSpPr bwMode="auto">
          <a:xfrm>
            <a:off x="3162300" y="4033838"/>
            <a:ext cx="2703513" cy="2360612"/>
            <a:chOff x="1992" y="2541"/>
            <a:chExt cx="1703" cy="1487"/>
          </a:xfrm>
        </p:grpSpPr>
        <p:sp>
          <p:nvSpPr>
            <p:cNvPr id="64516" name="Rectangle 4"/>
            <p:cNvSpPr>
              <a:spLocks noChangeArrowheads="1"/>
            </p:cNvSpPr>
            <p:nvPr/>
          </p:nvSpPr>
          <p:spPr bwMode="auto">
            <a:xfrm>
              <a:off x="1992" y="2541"/>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7" name="Freeform 5"/>
            <p:cNvSpPr>
              <a:spLocks noChangeArrowheads="1"/>
            </p:cNvSpPr>
            <p:nvPr/>
          </p:nvSpPr>
          <p:spPr bwMode="auto">
            <a:xfrm>
              <a:off x="2855" y="2755"/>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8" name="Freeform 6"/>
            <p:cNvSpPr>
              <a:spLocks noChangeArrowheads="1"/>
            </p:cNvSpPr>
            <p:nvPr/>
          </p:nvSpPr>
          <p:spPr bwMode="auto">
            <a:xfrm>
              <a:off x="3448" y="2796"/>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9" name="Freeform 7"/>
            <p:cNvSpPr>
              <a:spLocks noChangeArrowheads="1"/>
            </p:cNvSpPr>
            <p:nvPr/>
          </p:nvSpPr>
          <p:spPr bwMode="auto">
            <a:xfrm>
              <a:off x="2734" y="3646"/>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0" name="Freeform 8"/>
            <p:cNvSpPr>
              <a:spLocks noChangeArrowheads="1"/>
            </p:cNvSpPr>
            <p:nvPr/>
          </p:nvSpPr>
          <p:spPr bwMode="auto">
            <a:xfrm>
              <a:off x="2323" y="3294"/>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1" name="Freeform 9"/>
            <p:cNvSpPr>
              <a:spLocks noChangeArrowheads="1"/>
            </p:cNvSpPr>
            <p:nvPr/>
          </p:nvSpPr>
          <p:spPr bwMode="auto">
            <a:xfrm>
              <a:off x="2782" y="3772"/>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2" name="Freeform 10"/>
            <p:cNvSpPr>
              <a:spLocks noChangeArrowheads="1"/>
            </p:cNvSpPr>
            <p:nvPr/>
          </p:nvSpPr>
          <p:spPr bwMode="auto">
            <a:xfrm>
              <a:off x="2284" y="3022"/>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3" name="Freeform 11"/>
            <p:cNvSpPr>
              <a:spLocks noChangeArrowheads="1"/>
            </p:cNvSpPr>
            <p:nvPr/>
          </p:nvSpPr>
          <p:spPr bwMode="auto">
            <a:xfrm>
              <a:off x="2344" y="3114"/>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4" name="Freeform 12"/>
            <p:cNvSpPr>
              <a:spLocks noChangeArrowheads="1"/>
            </p:cNvSpPr>
            <p:nvPr/>
          </p:nvSpPr>
          <p:spPr bwMode="auto">
            <a:xfrm>
              <a:off x="2032" y="3294"/>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5" name="Freeform 13"/>
            <p:cNvSpPr>
              <a:spLocks noChangeArrowheads="1"/>
            </p:cNvSpPr>
            <p:nvPr/>
          </p:nvSpPr>
          <p:spPr bwMode="auto">
            <a:xfrm>
              <a:off x="3396" y="3830"/>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6" name="Freeform 14"/>
            <p:cNvSpPr>
              <a:spLocks noChangeArrowheads="1"/>
            </p:cNvSpPr>
            <p:nvPr/>
          </p:nvSpPr>
          <p:spPr bwMode="auto">
            <a:xfrm>
              <a:off x="3314" y="3871"/>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7" name="Freeform 15"/>
            <p:cNvSpPr>
              <a:spLocks noChangeArrowheads="1"/>
            </p:cNvSpPr>
            <p:nvPr/>
          </p:nvSpPr>
          <p:spPr bwMode="auto">
            <a:xfrm>
              <a:off x="3221" y="3918"/>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8" name="Freeform 16"/>
            <p:cNvSpPr>
              <a:spLocks noChangeArrowheads="1"/>
            </p:cNvSpPr>
            <p:nvPr/>
          </p:nvSpPr>
          <p:spPr bwMode="auto">
            <a:xfrm>
              <a:off x="3142" y="3885"/>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9" name="Freeform 17"/>
            <p:cNvSpPr>
              <a:spLocks noChangeArrowheads="1"/>
            </p:cNvSpPr>
            <p:nvPr/>
          </p:nvSpPr>
          <p:spPr bwMode="auto">
            <a:xfrm>
              <a:off x="3064" y="3852"/>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0" name="Freeform 18"/>
            <p:cNvSpPr>
              <a:spLocks noChangeArrowheads="1"/>
            </p:cNvSpPr>
            <p:nvPr/>
          </p:nvSpPr>
          <p:spPr bwMode="auto">
            <a:xfrm>
              <a:off x="2985" y="3819"/>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1" name="Freeform 19"/>
            <p:cNvSpPr>
              <a:spLocks noChangeArrowheads="1"/>
            </p:cNvSpPr>
            <p:nvPr/>
          </p:nvSpPr>
          <p:spPr bwMode="auto">
            <a:xfrm>
              <a:off x="3241" y="3846"/>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2" name="Freeform 20"/>
            <p:cNvSpPr>
              <a:spLocks noChangeArrowheads="1"/>
            </p:cNvSpPr>
            <p:nvPr/>
          </p:nvSpPr>
          <p:spPr bwMode="auto">
            <a:xfrm>
              <a:off x="3168" y="3821"/>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3" name="Freeform 21"/>
            <p:cNvSpPr>
              <a:spLocks noChangeArrowheads="1"/>
            </p:cNvSpPr>
            <p:nvPr/>
          </p:nvSpPr>
          <p:spPr bwMode="auto">
            <a:xfrm>
              <a:off x="3096" y="3795"/>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4" name="Freeform 22"/>
            <p:cNvSpPr>
              <a:spLocks noChangeArrowheads="1"/>
            </p:cNvSpPr>
            <p:nvPr/>
          </p:nvSpPr>
          <p:spPr bwMode="auto">
            <a:xfrm>
              <a:off x="3024" y="3771"/>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5" name="Freeform 23"/>
            <p:cNvSpPr>
              <a:spLocks noChangeArrowheads="1"/>
            </p:cNvSpPr>
            <p:nvPr/>
          </p:nvSpPr>
          <p:spPr bwMode="auto">
            <a:xfrm>
              <a:off x="2950" y="3744"/>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6" name="Freeform 24"/>
            <p:cNvSpPr>
              <a:spLocks noChangeArrowheads="1"/>
            </p:cNvSpPr>
            <p:nvPr/>
          </p:nvSpPr>
          <p:spPr bwMode="auto">
            <a:xfrm>
              <a:off x="2878" y="3719"/>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7" name="Freeform 25"/>
            <p:cNvSpPr>
              <a:spLocks noChangeArrowheads="1"/>
            </p:cNvSpPr>
            <p:nvPr/>
          </p:nvSpPr>
          <p:spPr bwMode="auto">
            <a:xfrm>
              <a:off x="3328" y="3810"/>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8" name="Freeform 26"/>
            <p:cNvSpPr>
              <a:spLocks noChangeArrowheads="1"/>
            </p:cNvSpPr>
            <p:nvPr/>
          </p:nvSpPr>
          <p:spPr bwMode="auto">
            <a:xfrm>
              <a:off x="3261" y="3788"/>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9" name="Freeform 27"/>
            <p:cNvSpPr>
              <a:spLocks noChangeArrowheads="1"/>
            </p:cNvSpPr>
            <p:nvPr/>
          </p:nvSpPr>
          <p:spPr bwMode="auto">
            <a:xfrm>
              <a:off x="3192" y="3768"/>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0" name="Freeform 28"/>
            <p:cNvSpPr>
              <a:spLocks noChangeArrowheads="1"/>
            </p:cNvSpPr>
            <p:nvPr/>
          </p:nvSpPr>
          <p:spPr bwMode="auto">
            <a:xfrm>
              <a:off x="3124" y="3746"/>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1" name="Freeform 29"/>
            <p:cNvSpPr>
              <a:spLocks noChangeArrowheads="1"/>
            </p:cNvSpPr>
            <p:nvPr/>
          </p:nvSpPr>
          <p:spPr bwMode="auto">
            <a:xfrm>
              <a:off x="3057" y="3726"/>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2" name="Freeform 30"/>
            <p:cNvSpPr>
              <a:spLocks noChangeArrowheads="1"/>
            </p:cNvSpPr>
            <p:nvPr/>
          </p:nvSpPr>
          <p:spPr bwMode="auto">
            <a:xfrm>
              <a:off x="2990" y="3704"/>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3" name="Freeform 31"/>
            <p:cNvSpPr>
              <a:spLocks noChangeArrowheads="1"/>
            </p:cNvSpPr>
            <p:nvPr/>
          </p:nvSpPr>
          <p:spPr bwMode="auto">
            <a:xfrm>
              <a:off x="2921" y="3683"/>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4" name="Freeform 32"/>
            <p:cNvSpPr>
              <a:spLocks noChangeArrowheads="1"/>
            </p:cNvSpPr>
            <p:nvPr/>
          </p:nvSpPr>
          <p:spPr bwMode="auto">
            <a:xfrm>
              <a:off x="2439" y="3339"/>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5" name="Freeform 33"/>
            <p:cNvSpPr>
              <a:spLocks noChangeArrowheads="1"/>
            </p:cNvSpPr>
            <p:nvPr/>
          </p:nvSpPr>
          <p:spPr bwMode="auto">
            <a:xfrm>
              <a:off x="2949" y="3186"/>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6" name="Freeform 34"/>
            <p:cNvSpPr>
              <a:spLocks noChangeArrowheads="1"/>
            </p:cNvSpPr>
            <p:nvPr/>
          </p:nvSpPr>
          <p:spPr bwMode="auto">
            <a:xfrm>
              <a:off x="3010" y="3244"/>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7" name="Freeform 35"/>
            <p:cNvSpPr>
              <a:spLocks noChangeArrowheads="1"/>
            </p:cNvSpPr>
            <p:nvPr/>
          </p:nvSpPr>
          <p:spPr bwMode="auto">
            <a:xfrm>
              <a:off x="2232" y="2541"/>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8" name="Freeform 36"/>
            <p:cNvSpPr>
              <a:spLocks noChangeArrowheads="1"/>
            </p:cNvSpPr>
            <p:nvPr/>
          </p:nvSpPr>
          <p:spPr bwMode="auto">
            <a:xfrm>
              <a:off x="2035" y="3024"/>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9" name="Freeform 37"/>
            <p:cNvSpPr>
              <a:spLocks noChangeArrowheads="1"/>
            </p:cNvSpPr>
            <p:nvPr/>
          </p:nvSpPr>
          <p:spPr bwMode="auto">
            <a:xfrm>
              <a:off x="1992" y="3135"/>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0" name="Freeform 38"/>
            <p:cNvSpPr>
              <a:spLocks noChangeArrowheads="1"/>
            </p:cNvSpPr>
            <p:nvPr/>
          </p:nvSpPr>
          <p:spPr bwMode="auto">
            <a:xfrm>
              <a:off x="2134" y="3208"/>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1" name="Freeform 39"/>
            <p:cNvSpPr>
              <a:spLocks noChangeArrowheads="1"/>
            </p:cNvSpPr>
            <p:nvPr/>
          </p:nvSpPr>
          <p:spPr bwMode="auto">
            <a:xfrm>
              <a:off x="3049" y="3413"/>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2" name="Freeform 40"/>
            <p:cNvSpPr>
              <a:spLocks noChangeArrowheads="1"/>
            </p:cNvSpPr>
            <p:nvPr/>
          </p:nvSpPr>
          <p:spPr bwMode="auto">
            <a:xfrm>
              <a:off x="3076" y="3321"/>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3" name="Freeform 41"/>
            <p:cNvSpPr>
              <a:spLocks noChangeArrowheads="1"/>
            </p:cNvSpPr>
            <p:nvPr/>
          </p:nvSpPr>
          <p:spPr bwMode="auto">
            <a:xfrm>
              <a:off x="2296" y="2765"/>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4" name="Freeform 42"/>
            <p:cNvSpPr>
              <a:spLocks noChangeArrowheads="1"/>
            </p:cNvSpPr>
            <p:nvPr/>
          </p:nvSpPr>
          <p:spPr bwMode="auto">
            <a:xfrm>
              <a:off x="2305" y="2653"/>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5" name="Freeform 43"/>
            <p:cNvSpPr>
              <a:spLocks noChangeArrowheads="1"/>
            </p:cNvSpPr>
            <p:nvPr/>
          </p:nvSpPr>
          <p:spPr bwMode="auto">
            <a:xfrm>
              <a:off x="3129" y="2781"/>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6" name="Freeform 44"/>
            <p:cNvSpPr>
              <a:spLocks noChangeArrowheads="1"/>
            </p:cNvSpPr>
            <p:nvPr/>
          </p:nvSpPr>
          <p:spPr bwMode="auto">
            <a:xfrm>
              <a:off x="2841" y="3178"/>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5538"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Templates provide a powerful way to customize the display of a server control </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Customize structure – not just style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Can use controls or other HTML within a template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3</a:t>
            </a:r>
            <a:r>
              <a:rPr lang="en-US" sz="2000" baseline="30000"/>
              <a:t>rd</a:t>
            </a:r>
            <a:r>
              <a:rPr lang="en-US" sz="2000"/>
              <a:t> party controls can expose new templates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With data binding, templates specify a set of markup (HTML or server controls) for each bound piece of data</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Not just specifying formatting and style for a column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However, templates are not limited to data binding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No fixed set of templates</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Controls may define their own and expose any number of them</a:t>
            </a:r>
          </a:p>
          <a:p>
            <a:pPr marL="341313" indent="-341313">
              <a:spcBef>
                <a:spcPts val="500"/>
              </a:spcBef>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656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Standard templates for list-bound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HeaderTemplate</a:t>
            </a:r>
            <a:r>
              <a:rPr lang="en-US"/>
              <a:t>: rendered once before all data bound rows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ItemTemplate</a:t>
            </a:r>
            <a:r>
              <a:rPr lang="en-US"/>
              <a:t>: rendered once for each row in the data 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AlternatingItemTemplate</a:t>
            </a:r>
            <a:r>
              <a:rPr lang="en-US"/>
              <a:t>: like </a:t>
            </a:r>
            <a:r>
              <a:rPr lang="en-US">
                <a:latin typeface="Lucida Console" charset="0"/>
              </a:rPr>
              <a:t>ItemTemplate</a:t>
            </a:r>
            <a:r>
              <a:rPr lang="en-US"/>
              <a:t>, but when present is used for every other row</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SeparatorTemplate</a:t>
            </a:r>
            <a:r>
              <a:rPr lang="en-US"/>
              <a:t>: rendered between each row</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FooterTemplate</a:t>
            </a:r>
            <a:r>
              <a:rPr lang="en-US"/>
              <a:t>: rendered once, after all data bound rows</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2271713" y="2114550"/>
            <a:ext cx="3933825" cy="331788"/>
          </a:xfrm>
          <a:prstGeom prst="rect">
            <a:avLst/>
          </a:prstGeom>
          <a:solidFill>
            <a:srgbClr val="6699FF"/>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6" name="Rectangle 2"/>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7587" name="Rectangle 3"/>
          <p:cNvSpPr>
            <a:spLocks noChangeArrowheads="1"/>
          </p:cNvSpPr>
          <p:nvPr/>
        </p:nvSpPr>
        <p:spPr bwMode="auto">
          <a:xfrm>
            <a:off x="2271713" y="2470150"/>
            <a:ext cx="3933825" cy="719138"/>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8" name="Rectangle 4"/>
          <p:cNvSpPr>
            <a:spLocks noChangeArrowheads="1"/>
          </p:cNvSpPr>
          <p:nvPr/>
        </p:nvSpPr>
        <p:spPr bwMode="auto">
          <a:xfrm>
            <a:off x="2271713" y="3189288"/>
            <a:ext cx="3933825" cy="717550"/>
          </a:xfrm>
          <a:prstGeom prst="rect">
            <a:avLst/>
          </a:prstGeom>
          <a:solidFill>
            <a:srgbClr val="FF9900"/>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9" name="Rectangle 5"/>
          <p:cNvSpPr>
            <a:spLocks noChangeArrowheads="1"/>
          </p:cNvSpPr>
          <p:nvPr/>
        </p:nvSpPr>
        <p:spPr bwMode="auto">
          <a:xfrm>
            <a:off x="2271713" y="3906838"/>
            <a:ext cx="3933825" cy="719137"/>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0" name="Rectangle 6"/>
          <p:cNvSpPr>
            <a:spLocks noChangeArrowheads="1"/>
          </p:cNvSpPr>
          <p:nvPr/>
        </p:nvSpPr>
        <p:spPr bwMode="auto">
          <a:xfrm>
            <a:off x="2271713" y="5345113"/>
            <a:ext cx="3933825" cy="719137"/>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1" name="Rectangle 7"/>
          <p:cNvSpPr>
            <a:spLocks noChangeArrowheads="1"/>
          </p:cNvSpPr>
          <p:nvPr/>
        </p:nvSpPr>
        <p:spPr bwMode="auto">
          <a:xfrm>
            <a:off x="2271713" y="4651375"/>
            <a:ext cx="3933825" cy="719138"/>
          </a:xfrm>
          <a:prstGeom prst="rect">
            <a:avLst/>
          </a:prstGeom>
          <a:solidFill>
            <a:srgbClr val="FF9900"/>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2" name="Rectangle 8"/>
          <p:cNvSpPr>
            <a:spLocks noChangeArrowheads="1"/>
          </p:cNvSpPr>
          <p:nvPr/>
        </p:nvSpPr>
        <p:spPr bwMode="auto">
          <a:xfrm>
            <a:off x="2271713" y="4572000"/>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3" name="Rectangle 9"/>
          <p:cNvSpPr>
            <a:spLocks noChangeArrowheads="1"/>
          </p:cNvSpPr>
          <p:nvPr/>
        </p:nvSpPr>
        <p:spPr bwMode="auto">
          <a:xfrm>
            <a:off x="2276475" y="6096000"/>
            <a:ext cx="3933825" cy="331788"/>
          </a:xfrm>
          <a:prstGeom prst="rect">
            <a:avLst/>
          </a:prstGeom>
          <a:solidFill>
            <a:srgbClr val="6699FF"/>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4" name="Rectangle 10"/>
          <p:cNvSpPr>
            <a:spLocks noChangeArrowheads="1"/>
          </p:cNvSpPr>
          <p:nvPr/>
        </p:nvSpPr>
        <p:spPr bwMode="auto">
          <a:xfrm>
            <a:off x="2271713" y="5287963"/>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5" name="Rectangle 11"/>
          <p:cNvSpPr>
            <a:spLocks noChangeArrowheads="1"/>
          </p:cNvSpPr>
          <p:nvPr/>
        </p:nvSpPr>
        <p:spPr bwMode="auto">
          <a:xfrm>
            <a:off x="2276475" y="3838575"/>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6" name="Rectangle 12"/>
          <p:cNvSpPr>
            <a:spLocks noChangeArrowheads="1"/>
          </p:cNvSpPr>
          <p:nvPr/>
        </p:nvSpPr>
        <p:spPr bwMode="auto">
          <a:xfrm>
            <a:off x="2276475" y="3124200"/>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7" name="Line 13"/>
          <p:cNvSpPr>
            <a:spLocks noChangeShapeType="1"/>
          </p:cNvSpPr>
          <p:nvPr/>
        </p:nvSpPr>
        <p:spPr bwMode="auto">
          <a:xfrm flipH="1">
            <a:off x="5984875" y="4179888"/>
            <a:ext cx="1046163" cy="1190625"/>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598" name="Line 14"/>
          <p:cNvSpPr>
            <a:spLocks noChangeShapeType="1"/>
          </p:cNvSpPr>
          <p:nvPr/>
        </p:nvSpPr>
        <p:spPr bwMode="auto">
          <a:xfrm flipH="1">
            <a:off x="6075363" y="4262438"/>
            <a:ext cx="908050" cy="381000"/>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599" name="Line 15"/>
          <p:cNvSpPr>
            <a:spLocks noChangeShapeType="1"/>
          </p:cNvSpPr>
          <p:nvPr/>
        </p:nvSpPr>
        <p:spPr bwMode="auto">
          <a:xfrm flipH="1" flipV="1">
            <a:off x="6078538" y="3914775"/>
            <a:ext cx="882650" cy="344488"/>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0" name="Line 16"/>
          <p:cNvSpPr>
            <a:spLocks noChangeShapeType="1"/>
          </p:cNvSpPr>
          <p:nvPr/>
        </p:nvSpPr>
        <p:spPr bwMode="auto">
          <a:xfrm flipH="1" flipV="1">
            <a:off x="6075363" y="3187700"/>
            <a:ext cx="906462" cy="1104900"/>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1" name="Rectangle 17"/>
          <p:cNvSpPr>
            <a:spLocks noChangeArrowheads="1"/>
          </p:cNvSpPr>
          <p:nvPr/>
        </p:nvSpPr>
        <p:spPr bwMode="auto">
          <a:xfrm>
            <a:off x="6400800" y="4083050"/>
            <a:ext cx="2005013" cy="328613"/>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SeparatorTemplate</a:t>
            </a:r>
          </a:p>
        </p:txBody>
      </p:sp>
      <p:sp>
        <p:nvSpPr>
          <p:cNvPr id="67602" name="Line 18"/>
          <p:cNvSpPr>
            <a:spLocks noChangeShapeType="1"/>
          </p:cNvSpPr>
          <p:nvPr/>
        </p:nvSpPr>
        <p:spPr bwMode="auto">
          <a:xfrm>
            <a:off x="2009775" y="2328863"/>
            <a:ext cx="96202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3" name="Line 19"/>
          <p:cNvSpPr>
            <a:spLocks noChangeShapeType="1"/>
          </p:cNvSpPr>
          <p:nvPr/>
        </p:nvSpPr>
        <p:spPr bwMode="auto">
          <a:xfrm flipV="1">
            <a:off x="1873250" y="2790825"/>
            <a:ext cx="960438" cy="663575"/>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4" name="Line 20"/>
          <p:cNvSpPr>
            <a:spLocks noChangeShapeType="1"/>
          </p:cNvSpPr>
          <p:nvPr/>
        </p:nvSpPr>
        <p:spPr bwMode="auto">
          <a:xfrm>
            <a:off x="1873250" y="3452813"/>
            <a:ext cx="960438" cy="727075"/>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5" name="Line 21"/>
          <p:cNvSpPr>
            <a:spLocks noChangeShapeType="1"/>
          </p:cNvSpPr>
          <p:nvPr/>
        </p:nvSpPr>
        <p:spPr bwMode="auto">
          <a:xfrm>
            <a:off x="1873250" y="3452813"/>
            <a:ext cx="960438" cy="2182812"/>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6" name="Line 22"/>
          <p:cNvSpPr>
            <a:spLocks noChangeShapeType="1"/>
          </p:cNvSpPr>
          <p:nvPr/>
        </p:nvSpPr>
        <p:spPr bwMode="auto">
          <a:xfrm>
            <a:off x="2030413" y="6221413"/>
            <a:ext cx="80327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7" name="Line 23"/>
          <p:cNvSpPr>
            <a:spLocks noChangeShapeType="1"/>
          </p:cNvSpPr>
          <p:nvPr/>
        </p:nvSpPr>
        <p:spPr bwMode="auto">
          <a:xfrm>
            <a:off x="2030413" y="4973638"/>
            <a:ext cx="80327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8" name="Line 24"/>
          <p:cNvSpPr>
            <a:spLocks noChangeShapeType="1"/>
          </p:cNvSpPr>
          <p:nvPr/>
        </p:nvSpPr>
        <p:spPr bwMode="auto">
          <a:xfrm flipV="1">
            <a:off x="2030413" y="3582988"/>
            <a:ext cx="803275" cy="1392237"/>
          </a:xfrm>
          <a:prstGeom prst="line">
            <a:avLst/>
          </a:prstGeom>
          <a:noFill/>
          <a:ln w="38160" cap="sq">
            <a:solidFill>
              <a:srgbClr val="003366"/>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67609" name="Rectangle 25"/>
          <p:cNvSpPr>
            <a:spLocks noChangeArrowheads="1"/>
          </p:cNvSpPr>
          <p:nvPr/>
        </p:nvSpPr>
        <p:spPr bwMode="auto">
          <a:xfrm>
            <a:off x="1047750" y="2262188"/>
            <a:ext cx="41275" cy="198437"/>
          </a:xfrm>
          <a:prstGeom prst="rect">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a:solidFill>
                  <a:srgbClr val="000000"/>
                </a:solidFill>
              </a:rPr>
              <a:t> </a:t>
            </a:r>
          </a:p>
        </p:txBody>
      </p:sp>
      <p:sp>
        <p:nvSpPr>
          <p:cNvPr id="67610" name="Rectangle 26"/>
          <p:cNvSpPr>
            <a:spLocks noChangeArrowheads="1"/>
          </p:cNvSpPr>
          <p:nvPr/>
        </p:nvSpPr>
        <p:spPr bwMode="auto">
          <a:xfrm>
            <a:off x="460375" y="6067425"/>
            <a:ext cx="1685925" cy="328613"/>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FooterTemplate</a:t>
            </a:r>
          </a:p>
        </p:txBody>
      </p:sp>
      <p:sp>
        <p:nvSpPr>
          <p:cNvPr id="67611" name="Rectangle 27"/>
          <p:cNvSpPr>
            <a:spLocks noChangeArrowheads="1"/>
          </p:cNvSpPr>
          <p:nvPr/>
        </p:nvSpPr>
        <p:spPr bwMode="auto">
          <a:xfrm>
            <a:off x="381000" y="2138363"/>
            <a:ext cx="1765300" cy="328612"/>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HeaderTemplate</a:t>
            </a:r>
          </a:p>
        </p:txBody>
      </p:sp>
      <p:sp>
        <p:nvSpPr>
          <p:cNvPr id="67612" name="Rectangle 28"/>
          <p:cNvSpPr>
            <a:spLocks noChangeArrowheads="1"/>
          </p:cNvSpPr>
          <p:nvPr/>
        </p:nvSpPr>
        <p:spPr bwMode="auto">
          <a:xfrm>
            <a:off x="381000" y="4675188"/>
            <a:ext cx="1770063" cy="603250"/>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AlternatingItem-</a:t>
            </a:r>
            <a:br>
              <a:rPr lang="en-US" sz="1800" b="1">
                <a:solidFill>
                  <a:srgbClr val="003366"/>
                </a:solidFill>
                <a:latin typeface="Arial Narrow" charset="0"/>
              </a:rPr>
            </a:br>
            <a:r>
              <a:rPr lang="en-US" sz="1800" b="1">
                <a:solidFill>
                  <a:srgbClr val="003366"/>
                </a:solidFill>
                <a:latin typeface="Arial Narrow" charset="0"/>
              </a:rPr>
              <a:t>Template</a:t>
            </a:r>
          </a:p>
        </p:txBody>
      </p:sp>
      <p:sp>
        <p:nvSpPr>
          <p:cNvPr id="67613" name="Rectangle 29"/>
          <p:cNvSpPr>
            <a:spLocks noChangeArrowheads="1"/>
          </p:cNvSpPr>
          <p:nvPr/>
        </p:nvSpPr>
        <p:spPr bwMode="auto">
          <a:xfrm>
            <a:off x="404813" y="3236913"/>
            <a:ext cx="1604962" cy="328612"/>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ItemTemplate</a:t>
            </a:r>
          </a:p>
        </p:txBody>
      </p:sp>
      <p:sp>
        <p:nvSpPr>
          <p:cNvPr id="67614" name="Text Box 30"/>
          <p:cNvSpPr txBox="1">
            <a:spLocks noChangeArrowheads="1"/>
          </p:cNvSpPr>
          <p:nvPr/>
        </p:nvSpPr>
        <p:spPr bwMode="auto">
          <a:xfrm>
            <a:off x="7100888" y="2209800"/>
            <a:ext cx="1489075" cy="1312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Arial" charset="0"/>
              </a:rPr>
              <a:t>Templates </a:t>
            </a:r>
            <a:br>
              <a:rPr lang="en-US" sz="2000" b="1">
                <a:latin typeface="Arial" charset="0"/>
              </a:rPr>
            </a:br>
            <a:r>
              <a:rPr lang="en-US" sz="2000" b="1">
                <a:latin typeface="Arial" charset="0"/>
              </a:rPr>
              <a:t>used in </a:t>
            </a:r>
            <a:br>
              <a:rPr lang="en-US" sz="2000" b="1">
                <a:latin typeface="Arial" charset="0"/>
              </a:rPr>
            </a:br>
            <a:r>
              <a:rPr lang="en-US" sz="2000" b="1">
                <a:latin typeface="Arial" charset="0"/>
              </a:rPr>
              <a:t>Repeater </a:t>
            </a:r>
            <a:br>
              <a:rPr lang="en-US" sz="2000" b="1">
                <a:latin typeface="Arial" charset="0"/>
              </a:rPr>
            </a:br>
            <a:r>
              <a:rPr lang="en-US" sz="2000" b="1">
                <a:latin typeface="Arial" charset="0"/>
              </a:rPr>
              <a:t>controls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Binding in Templates</a:t>
            </a:r>
          </a:p>
        </p:txBody>
      </p:sp>
      <p:sp>
        <p:nvSpPr>
          <p:cNvPr id="6861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 need to access the bound data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Container</a:t>
            </a:r>
            <a:r>
              <a:rPr lang="en-US"/>
              <a:t> is an alias for the template’s containing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DataItem</a:t>
            </a:r>
            <a:r>
              <a:rPr lang="en-US"/>
              <a:t> is an alias for the current row of the 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DataBinder.Eval</a:t>
            </a:r>
            <a:r>
              <a:rPr lang="en-US"/>
              <a:t> is a utility function provided to retrieve and format data within a template</a:t>
            </a:r>
          </a:p>
        </p:txBody>
      </p:sp>
      <p:sp>
        <p:nvSpPr>
          <p:cNvPr id="68611" name="Text Box 3"/>
          <p:cNvSpPr txBox="1">
            <a:spLocks noChangeArrowheads="1"/>
          </p:cNvSpPr>
          <p:nvPr/>
        </p:nvSpPr>
        <p:spPr bwMode="auto">
          <a:xfrm>
            <a:off x="76200" y="5257800"/>
            <a:ext cx="8915400" cy="54927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&lt;%# DataBinder.Eval(Container.DataItem, "price", "$ {0}")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Binding in Templates</a:t>
            </a:r>
          </a:p>
        </p:txBody>
      </p:sp>
      <p:sp>
        <p:nvSpPr>
          <p:cNvPr id="696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DataBinder.Eval</a:t>
            </a:r>
            <a:r>
              <a:rPr lang="en-US"/>
              <a:t> is powerful, but costly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Accessing bound data directly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DataTable</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((DataRow)Container.DataItem)[“FieldName”] %&gt;</a:t>
            </a:r>
          </a:p>
          <a:p>
            <a:pPr marL="741363" lvl="1" indent="-282575">
              <a:spcBef>
                <a:spcPts val="175"/>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700">
              <a:latin typeface="Lucida Console" charset="0"/>
            </a:endParaRP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DataView</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((DataRowView)Container.DataItem)[“FieldName”] %&gt;</a:t>
            </a:r>
          </a:p>
          <a:p>
            <a:pPr marL="741363" lvl="1" indent="-282575">
              <a:spcBef>
                <a:spcPts val="175"/>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700">
              <a:latin typeface="Lucida Console" charset="0"/>
            </a:endParaRP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Array of strings</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((String)Container.DataItem %&gt;</a:t>
            </a:r>
          </a:p>
          <a:p>
            <a:pPr marL="1084263" lvl="2">
              <a:spcBef>
                <a:spcPts val="450"/>
              </a:spcBef>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latin typeface="Lucida Consol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Repeater</a:t>
            </a:r>
            <a:r>
              <a:rPr lang="en-US" sz="3200"/>
              <a:t> Control</a:t>
            </a:r>
          </a:p>
        </p:txBody>
      </p:sp>
      <p:sp>
        <p:nvSpPr>
          <p:cNvPr id="706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simple output of a list of items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inherent visual form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 provide the visual form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paging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provide templates for separators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updateable</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Repeater</a:t>
            </a:r>
            <a:r>
              <a:rPr lang="en-US" sz="3200"/>
              <a:t> Control</a:t>
            </a:r>
          </a:p>
        </p:txBody>
      </p:sp>
      <p:sp>
        <p:nvSpPr>
          <p:cNvPr id="71682" name="Text Box 2"/>
          <p:cNvSpPr txBox="1">
            <a:spLocks noChangeArrowheads="1"/>
          </p:cNvSpPr>
          <p:nvPr/>
        </p:nvSpPr>
        <p:spPr bwMode="auto">
          <a:xfrm>
            <a:off x="381000" y="1905000"/>
            <a:ext cx="8534400" cy="441166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600" b="1">
                <a:latin typeface="Lucida Console" charset="0"/>
              </a:rPr>
              <a:t>&lt;asp:Repeater id="repList" runat="server"&gt;</a:t>
            </a:r>
            <a:br>
              <a:rPr lang="en-US" sz="1600" b="1">
                <a:latin typeface="Lucida Console" charset="0"/>
              </a:rPr>
            </a:br>
            <a:r>
              <a:rPr lang="en-US" sz="1600" b="1">
                <a:latin typeface="Lucida Console" charset="0"/>
              </a:rPr>
              <a:t>&lt;template name="HeaderTemplate"&gt;</a:t>
            </a:r>
            <a:br>
              <a:rPr lang="en-US" sz="1600" b="1">
                <a:latin typeface="Lucida Console" charset="0"/>
              </a:rPr>
            </a:br>
            <a:r>
              <a:rPr lang="en-US" sz="1600" b="1">
                <a:latin typeface="Lucida Console" charset="0"/>
              </a:rPr>
              <a:t>  &lt;table&gt;</a:t>
            </a:r>
            <a:br>
              <a:rPr lang="en-US" sz="1600" b="1">
                <a:latin typeface="Lucida Console" charset="0"/>
              </a:rPr>
            </a:br>
            <a:r>
              <a:rPr lang="en-US" sz="1600" b="1">
                <a:latin typeface="Lucida Console" charset="0"/>
              </a:rPr>
              <a:t>  &lt;tr&gt;&lt;td&gt;Title&lt;/td&gt;&lt;td&gt;Type&lt;/td&gt;&lt;/tr&gt;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
            </a:r>
            <a:br>
              <a:rPr lang="en-US" sz="1600" b="1">
                <a:latin typeface="Lucida Console" charset="0"/>
              </a:rPr>
            </a:br>
            <a:r>
              <a:rPr lang="en-US" sz="1600" b="1">
                <a:latin typeface="Lucida Console" charset="0"/>
              </a:rPr>
              <a:t>&lt;template name="ItemTemplate"&gt;</a:t>
            </a:r>
            <a:br>
              <a:rPr lang="en-US" sz="1600" b="1">
                <a:latin typeface="Lucida Console" charset="0"/>
              </a:rPr>
            </a:br>
            <a:r>
              <a:rPr lang="en-US" sz="1600" b="1">
                <a:latin typeface="Lucida Console" charset="0"/>
              </a:rPr>
              <a:t> &lt;tr&gt; </a:t>
            </a:r>
          </a:p>
          <a:p>
            <a:pPr lvl="1" indent="0">
              <a:buClrTx/>
              <a:buFontTx/>
              <a:buNone/>
            </a:pPr>
            <a:r>
              <a:rPr lang="en-US" sz="1600" b="1">
                <a:latin typeface="Lucida Console" charset="0"/>
              </a:rPr>
              <a:t>   &lt;td&gt;&lt;%# DataBinder.Eval(Container.DataItem,"title_id") %&gt;&lt;/td&gt;</a:t>
            </a:r>
          </a:p>
          <a:p>
            <a:pPr lvl="1" indent="0">
              <a:buClrTx/>
              <a:buFontTx/>
              <a:buNone/>
            </a:pPr>
            <a:r>
              <a:rPr lang="en-US" sz="1600" b="1">
                <a:latin typeface="Lucida Console" charset="0"/>
              </a:rPr>
              <a:t>   &lt;td&gt;&lt;%# DataBinder.Eval(Container.DataItem,"type") %&gt;&lt;/td&gt; </a:t>
            </a:r>
          </a:p>
          <a:p>
            <a:pPr lvl="1" indent="0">
              <a:buClrTx/>
              <a:buFontTx/>
              <a:buNone/>
            </a:pPr>
            <a:r>
              <a:rPr lang="en-US" sz="1600" b="1">
                <a:latin typeface="Lucida Console" charset="0"/>
              </a:rPr>
              <a:t> &lt;/tr&gt;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
            </a:r>
            <a:br>
              <a:rPr lang="en-US" sz="1600" b="1">
                <a:latin typeface="Lucida Console" charset="0"/>
              </a:rPr>
            </a:br>
            <a:r>
              <a:rPr lang="en-US" sz="1600" b="1">
                <a:latin typeface="Lucida Console" charset="0"/>
              </a:rPr>
              <a:t>&lt;template name="FooterTemplate"&gt;</a:t>
            </a:r>
            <a:br>
              <a:rPr lang="en-US" sz="1600" b="1">
                <a:latin typeface="Lucida Console" charset="0"/>
              </a:rPr>
            </a:br>
            <a:r>
              <a:rPr lang="en-US" sz="1600" b="1">
                <a:latin typeface="Lucida Console" charset="0"/>
              </a:rPr>
              <a:t>  &lt;/table&gt;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&lt;/asp:Repeater&gt;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DataList</a:t>
            </a:r>
            <a:r>
              <a:rPr lang="en-US" sz="3200"/>
              <a:t> Control</a:t>
            </a:r>
          </a:p>
        </p:txBody>
      </p:sp>
      <p:sp>
        <p:nvSpPr>
          <p:cNvPr id="7270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list output with editing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look is a table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Customized via templates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Directional rendering (horizontal or vertical)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Single and multiple selection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Alternate item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Updateable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paging</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DataList</a:t>
            </a:r>
            <a:r>
              <a:rPr lang="en-US" sz="3200"/>
              <a:t> Control</a:t>
            </a:r>
          </a:p>
        </p:txBody>
      </p:sp>
      <p:sp>
        <p:nvSpPr>
          <p:cNvPr id="73730" name="Text Box 2"/>
          <p:cNvSpPr txBox="1">
            <a:spLocks noChangeArrowheads="1"/>
          </p:cNvSpPr>
          <p:nvPr/>
        </p:nvSpPr>
        <p:spPr bwMode="auto">
          <a:xfrm>
            <a:off x="381000" y="2286000"/>
            <a:ext cx="8382000" cy="384016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myDataGrid.DataSource = GetSampleData();</a:t>
            </a:r>
          </a:p>
          <a:p>
            <a:pPr lvl="1" indent="0">
              <a:buClrTx/>
              <a:buFontTx/>
              <a:buNone/>
            </a:pPr>
            <a:r>
              <a:rPr lang="en-US" sz="1800" b="1">
                <a:latin typeface="Lucida Console" charset="0"/>
              </a:rPr>
              <a:t>  myDataGrid.DataBind();</a:t>
            </a:r>
          </a:p>
          <a:p>
            <a:pPr lvl="1" indent="0">
              <a:buClrTx/>
              <a:buFontTx/>
              <a:buNone/>
            </a:pPr>
            <a:r>
              <a:rPr lang="en-US" sz="1800" b="1">
                <a:latin typeface="Lucida Console" charset="0"/>
              </a:rPr>
              <a:t>}</a:t>
            </a:r>
          </a:p>
          <a:p>
            <a:pPr lvl="1" indent="0">
              <a:buClrTx/>
              <a:buFontTx/>
              <a:buNone/>
            </a:pPr>
            <a:endParaRPr lang="en-US" sz="1800" b="1">
              <a:latin typeface="Lucida Console" charset="0"/>
            </a:endParaRPr>
          </a:p>
          <a:p>
            <a:pPr lvl="1" indent="0">
              <a:buClrTx/>
              <a:buFontTx/>
              <a:buNone/>
            </a:pPr>
            <a:r>
              <a:rPr lang="en-US" sz="1800" b="1">
                <a:latin typeface="Lucida Console" charset="0"/>
              </a:rPr>
              <a:t>&lt;asp:datalist id=myDataList runat=server&gt;</a:t>
            </a:r>
          </a:p>
          <a:p>
            <a:pPr lvl="1" indent="0">
              <a:buClrTx/>
              <a:buFontTx/>
              <a:buNone/>
            </a:pPr>
            <a:r>
              <a:rPr lang="en-US" sz="1800" b="1">
                <a:latin typeface="Lucida Console" charset="0"/>
              </a:rPr>
              <a:t>  &lt;template name="itemtemplate"&gt;</a:t>
            </a:r>
          </a:p>
          <a:p>
            <a:pPr lvl="1" indent="0">
              <a:buClrTx/>
              <a:buFontTx/>
              <a:buNone/>
            </a:pPr>
            <a:r>
              <a:rPr lang="en-US" sz="1800" b="1">
                <a:latin typeface="Lucida Console" charset="0"/>
              </a:rPr>
              <a:t>  &lt;b&gt;Title id:&lt;/b&gt; </a:t>
            </a:r>
          </a:p>
          <a:p>
            <a:pPr lvl="1" indent="0">
              <a:buClrTx/>
              <a:buFontTx/>
              <a:buNone/>
            </a:pPr>
            <a:r>
              <a:rPr lang="en-US" sz="1800" b="1">
                <a:latin typeface="Lucida Console" charset="0"/>
              </a:rPr>
              <a:t>  &lt;%# DataBinder.Eval(Container.DataItem, "title_id") %&gt;</a:t>
            </a:r>
          </a:p>
          <a:p>
            <a:pPr lvl="1" indent="0">
              <a:buClrTx/>
              <a:buFontTx/>
              <a:buNone/>
            </a:pPr>
            <a:r>
              <a:rPr lang="en-US" sz="1800" b="1">
                <a:latin typeface="Lucida Console" charset="0"/>
              </a:rPr>
              <a:t>  &lt;br&gt; &lt;b&gt;Title:&lt;/b&gt; </a:t>
            </a:r>
          </a:p>
          <a:p>
            <a:pPr lvl="1" indent="0">
              <a:buClrTx/>
              <a:buFontTx/>
              <a:buNone/>
            </a:pPr>
            <a:r>
              <a:rPr lang="en-US" sz="1800" b="1">
                <a:latin typeface="Lucida Console" charset="0"/>
              </a:rPr>
              <a:t>  &lt;%# DataBinder.Eval(Container.DataItem, "title") %&gt;</a:t>
            </a:r>
          </a:p>
          <a:p>
            <a:pPr lvl="1" indent="0">
              <a:buClrTx/>
              <a:buFontTx/>
              <a:buNone/>
            </a:pPr>
            <a:r>
              <a:rPr lang="en-US" sz="1800" b="1">
                <a:latin typeface="Lucida Console" charset="0"/>
              </a:rPr>
              <a:t>  &lt;/template&gt;</a:t>
            </a:r>
          </a:p>
          <a:p>
            <a:pPr lvl="1" indent="0">
              <a:buClrTx/>
              <a:buFontTx/>
              <a:buNone/>
            </a:pPr>
            <a:r>
              <a:rPr lang="en-US" sz="1800" b="1">
                <a:latin typeface="Lucida Console" charset="0"/>
              </a:rPr>
              <a:t>&lt;/asp:datalist&gt;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Background</a:t>
            </a:r>
            <a:r>
              <a:rPr lang="en-US" dirty="0"/>
              <a:t/>
            </a:r>
            <a:br>
              <a:rPr lang="en-US" dirty="0"/>
            </a:br>
            <a:r>
              <a:rPr lang="en-US" sz="3200" dirty="0" smtClean="0"/>
              <a:t>Demo: </a:t>
            </a:r>
            <a:r>
              <a:rPr lang="en-US" sz="3200" dirty="0" err="1" smtClean="0"/>
              <a:t>HelloWorld.asp</a:t>
            </a:r>
            <a:endParaRPr lang="en-US" sz="3200" dirty="0"/>
          </a:p>
        </p:txBody>
      </p:sp>
      <p:sp>
        <p:nvSpPr>
          <p:cNvPr id="49155" name="Text Box 3"/>
          <p:cNvSpPr txBox="1">
            <a:spLocks noChangeArrowheads="1"/>
          </p:cNvSpPr>
          <p:nvPr/>
        </p:nvSpPr>
        <p:spPr bwMode="auto">
          <a:xfrm>
            <a:off x="381000" y="2204864"/>
            <a:ext cx="8458200" cy="387798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r>
              <a:rPr lang="en-US" sz="1800" b="1" dirty="0"/>
              <a:t>&lt;html&gt;</a:t>
            </a:r>
            <a:endParaRPr lang="en-US" sz="1800" dirty="0"/>
          </a:p>
          <a:p>
            <a:r>
              <a:rPr lang="en-US" sz="1800" b="1" dirty="0"/>
              <a:t>&lt;head&gt;&lt;title&gt;</a:t>
            </a:r>
            <a:r>
              <a:rPr lang="en-US" sz="1800" b="1" dirty="0" err="1"/>
              <a:t>HelloWorld.asp</a:t>
            </a:r>
            <a:r>
              <a:rPr lang="en-US" sz="1800" b="1" dirty="0"/>
              <a:t>&lt;/title&gt;&lt;/head&gt;</a:t>
            </a:r>
            <a:endParaRPr lang="en-US" sz="1800" dirty="0"/>
          </a:p>
          <a:p>
            <a:r>
              <a:rPr lang="en-US" sz="1800" b="1" dirty="0"/>
              <a:t>&lt;body&gt;</a:t>
            </a:r>
            <a:endParaRPr lang="en-US" sz="1800" dirty="0"/>
          </a:p>
          <a:p>
            <a:r>
              <a:rPr lang="en-US" sz="1800" b="1" dirty="0"/>
              <a:t>&lt;form method=“post"&gt;</a:t>
            </a:r>
            <a:endParaRPr lang="en-US" sz="1800" dirty="0"/>
          </a:p>
          <a:p>
            <a:r>
              <a:rPr lang="en-US" sz="1800" b="1" dirty="0"/>
              <a:t>&lt;input type="submit" id=button1 name=button1 value="Push Me" /&gt;</a:t>
            </a:r>
            <a:endParaRPr lang="en-US" sz="1800" dirty="0"/>
          </a:p>
          <a:p>
            <a:r>
              <a:rPr lang="hr-HR" sz="1800" b="1" dirty="0"/>
              <a:t>&lt;%</a:t>
            </a:r>
            <a:endParaRPr lang="hr-HR" sz="1800" dirty="0"/>
          </a:p>
          <a:p>
            <a:r>
              <a:rPr lang="en-US" sz="1800" b="1" dirty="0"/>
              <a:t>if (</a:t>
            </a:r>
            <a:r>
              <a:rPr lang="en-US" sz="1800" b="1" dirty="0" err="1"/>
              <a:t>Request.Form</a:t>
            </a:r>
            <a:r>
              <a:rPr lang="en-US" sz="1800" b="1" dirty="0"/>
              <a:t>("button1") &lt;&gt; "") then</a:t>
            </a:r>
            <a:endParaRPr lang="en-US" sz="1800" dirty="0"/>
          </a:p>
          <a:p>
            <a:r>
              <a:rPr lang="en-US" sz="1800" b="1" dirty="0"/>
              <a:t>  </a:t>
            </a:r>
            <a:r>
              <a:rPr lang="en-US" sz="1800" b="1" dirty="0" err="1"/>
              <a:t>Response.Write</a:t>
            </a:r>
            <a:r>
              <a:rPr lang="en-US" sz="1800" b="1" dirty="0"/>
              <a:t> "&lt;p&gt;Hello, the time is " &amp; Now()</a:t>
            </a:r>
            <a:endParaRPr lang="en-US" sz="1800" dirty="0"/>
          </a:p>
          <a:p>
            <a:r>
              <a:rPr lang="en-US" sz="1800" b="1" dirty="0"/>
              <a:t>end if</a:t>
            </a:r>
            <a:endParaRPr lang="en-US" sz="1800" dirty="0"/>
          </a:p>
          <a:p>
            <a:r>
              <a:rPr lang="en-US" sz="1800" b="1" dirty="0"/>
              <a:t>%&gt;</a:t>
            </a:r>
            <a:endParaRPr lang="en-US" sz="1800" dirty="0"/>
          </a:p>
          <a:p>
            <a:r>
              <a:rPr lang="en-US" sz="1800" b="1" dirty="0"/>
              <a:t>&lt;/form&gt;</a:t>
            </a:r>
            <a:endParaRPr lang="en-US" sz="1800" dirty="0"/>
          </a:p>
          <a:p>
            <a:r>
              <a:rPr lang="en-US" sz="1800" b="1" dirty="0"/>
              <a:t>&lt;/body&gt;</a:t>
            </a:r>
            <a:endParaRPr lang="en-US" sz="1800" dirty="0"/>
          </a:p>
          <a:p>
            <a:r>
              <a:rPr lang="en-US" sz="1800" b="1" dirty="0"/>
              <a:t>&lt;/html&gt;</a:t>
            </a:r>
            <a:endParaRPr lang="en-US" sz="1800" dirty="0"/>
          </a:p>
        </p:txBody>
      </p:sp>
      <p:grpSp>
        <p:nvGrpSpPr>
          <p:cNvPr id="5" name="Group 3"/>
          <p:cNvGrpSpPr>
            <a:grpSpLocks/>
          </p:cNvGrpSpPr>
          <p:nvPr/>
        </p:nvGrpSpPr>
        <p:grpSpPr bwMode="auto">
          <a:xfrm>
            <a:off x="7452320" y="548680"/>
            <a:ext cx="1368152" cy="996653"/>
            <a:chOff x="1992" y="2208"/>
            <a:chExt cx="1703" cy="1487"/>
          </a:xfrm>
        </p:grpSpPr>
        <p:sp>
          <p:nvSpPr>
            <p:cNvPr id="6"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66185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Keys</a:t>
            </a:r>
          </a:p>
        </p:txBody>
      </p:sp>
      <p:sp>
        <p:nvSpPr>
          <p:cNvPr id="7475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You can associate a data key (usually a primary key) with each item in a DataList or a DataGrid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For a DataGrid an item is a row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First, specify </a:t>
            </a:r>
            <a:r>
              <a:rPr lang="en-US">
                <a:latin typeface="Lucida Console" charset="0"/>
              </a:rPr>
              <a:t>DataKeyField="CategoryId"</a:t>
            </a:r>
            <a:r>
              <a:rPr lang="en-US"/>
              <a:t> on the DataGrid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Then, given the index (offset) of the desired row, look up the data key in the control’s collection: </a:t>
            </a:r>
            <a:r>
              <a:rPr lang="en-US">
                <a:latin typeface="Lucida Console" charset="0"/>
              </a:rPr>
              <a:t>grid.DataKeys[index]</a:t>
            </a:r>
            <a:r>
              <a:rPr lang="en-US"/>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Event Bubbling</a:t>
            </a:r>
          </a:p>
        </p:txBody>
      </p:sp>
      <p:sp>
        <p:nvSpPr>
          <p:cNvPr id="75778"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DataLists and DataGrids provide a limited form of event bubbling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First, have the list control (DataList or DataGrid) implement </a:t>
            </a:r>
            <a:r>
              <a:rPr lang="en-US" sz="2400">
                <a:latin typeface="Lucida Console" charset="0"/>
              </a:rPr>
              <a:t>OnItemCommand</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This will be called whenever a Button or LinkButton inside the list control gets clicked</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Then, add these attributes to your button:</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CommandName: Identifies the column</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CommandArgument: Identifies the row</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Your </a:t>
            </a:r>
            <a:r>
              <a:rPr lang="en-US" sz="2400">
                <a:latin typeface="Lucida Console" charset="0"/>
              </a:rPr>
              <a:t>OnItemCommand</a:t>
            </a:r>
            <a:r>
              <a:rPr lang="en-US" sz="2400"/>
              <a:t> receives an argument of type </a:t>
            </a:r>
            <a:r>
              <a:rPr lang="en-US" sz="2400">
                <a:latin typeface="Lucida Console" charset="0"/>
              </a:rPr>
              <a:t>DataGridCommandEventArgs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 Demo</a:t>
            </a:r>
          </a:p>
        </p:txBody>
      </p:sp>
      <p:sp>
        <p:nvSpPr>
          <p:cNvPr id="7680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DataBinding6.aspx, DataBinding7.aspx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Using templates and data binding to a database with </a:t>
            </a:r>
            <a:r>
              <a:rPr lang="en-US">
                <a:latin typeface="Lucida Console" charset="0"/>
              </a:rPr>
              <a:t>DataGrid</a:t>
            </a:r>
            <a:r>
              <a:rPr lang="en-US"/>
              <a:t>, </a:t>
            </a:r>
            <a:r>
              <a:rPr lang="en-US">
                <a:latin typeface="Lucida Console" charset="0"/>
              </a:rPr>
              <a:t>Repeater</a:t>
            </a:r>
            <a:r>
              <a:rPr lang="en-US"/>
              <a:t> and </a:t>
            </a:r>
            <a:r>
              <a:rPr lang="en-US">
                <a:latin typeface="Lucida Console" charset="0"/>
              </a:rPr>
              <a:t>DataList</a:t>
            </a:r>
            <a:r>
              <a:rPr lang="en-US"/>
              <a:t> controls</a:t>
            </a:r>
          </a:p>
        </p:txBody>
      </p:sp>
      <p:grpSp>
        <p:nvGrpSpPr>
          <p:cNvPr id="76803" name="Group 3"/>
          <p:cNvGrpSpPr>
            <a:grpSpLocks/>
          </p:cNvGrpSpPr>
          <p:nvPr/>
        </p:nvGrpSpPr>
        <p:grpSpPr bwMode="auto">
          <a:xfrm>
            <a:off x="3162300" y="3657600"/>
            <a:ext cx="2703513" cy="2360613"/>
            <a:chOff x="1992" y="2304"/>
            <a:chExt cx="1703" cy="1487"/>
          </a:xfrm>
        </p:grpSpPr>
        <p:sp>
          <p:nvSpPr>
            <p:cNvPr id="76804" name="Rectangle 4"/>
            <p:cNvSpPr>
              <a:spLocks noChangeArrowheads="1"/>
            </p:cNvSpPr>
            <p:nvPr/>
          </p:nvSpPr>
          <p:spPr bwMode="auto">
            <a:xfrm>
              <a:off x="1992" y="2304"/>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5" name="Freeform 5"/>
            <p:cNvSpPr>
              <a:spLocks noChangeArrowheads="1"/>
            </p:cNvSpPr>
            <p:nvPr/>
          </p:nvSpPr>
          <p:spPr bwMode="auto">
            <a:xfrm>
              <a:off x="2855" y="2517"/>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6" name="Freeform 6"/>
            <p:cNvSpPr>
              <a:spLocks noChangeArrowheads="1"/>
            </p:cNvSpPr>
            <p:nvPr/>
          </p:nvSpPr>
          <p:spPr bwMode="auto">
            <a:xfrm>
              <a:off x="3448" y="2558"/>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7" name="Freeform 7"/>
            <p:cNvSpPr>
              <a:spLocks noChangeArrowheads="1"/>
            </p:cNvSpPr>
            <p:nvPr/>
          </p:nvSpPr>
          <p:spPr bwMode="auto">
            <a:xfrm>
              <a:off x="2734" y="3408"/>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8" name="Freeform 8"/>
            <p:cNvSpPr>
              <a:spLocks noChangeArrowheads="1"/>
            </p:cNvSpPr>
            <p:nvPr/>
          </p:nvSpPr>
          <p:spPr bwMode="auto">
            <a:xfrm>
              <a:off x="2323" y="3056"/>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9" name="Freeform 9"/>
            <p:cNvSpPr>
              <a:spLocks noChangeArrowheads="1"/>
            </p:cNvSpPr>
            <p:nvPr/>
          </p:nvSpPr>
          <p:spPr bwMode="auto">
            <a:xfrm>
              <a:off x="2782" y="3535"/>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0" name="Freeform 10"/>
            <p:cNvSpPr>
              <a:spLocks noChangeArrowheads="1"/>
            </p:cNvSpPr>
            <p:nvPr/>
          </p:nvSpPr>
          <p:spPr bwMode="auto">
            <a:xfrm>
              <a:off x="2284" y="2785"/>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1" name="Freeform 11"/>
            <p:cNvSpPr>
              <a:spLocks noChangeArrowheads="1"/>
            </p:cNvSpPr>
            <p:nvPr/>
          </p:nvSpPr>
          <p:spPr bwMode="auto">
            <a:xfrm>
              <a:off x="2344" y="2877"/>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2" name="Freeform 12"/>
            <p:cNvSpPr>
              <a:spLocks noChangeArrowheads="1"/>
            </p:cNvSpPr>
            <p:nvPr/>
          </p:nvSpPr>
          <p:spPr bwMode="auto">
            <a:xfrm>
              <a:off x="2032" y="3056"/>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3" name="Freeform 13"/>
            <p:cNvSpPr>
              <a:spLocks noChangeArrowheads="1"/>
            </p:cNvSpPr>
            <p:nvPr/>
          </p:nvSpPr>
          <p:spPr bwMode="auto">
            <a:xfrm>
              <a:off x="3396" y="3593"/>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4" name="Freeform 14"/>
            <p:cNvSpPr>
              <a:spLocks noChangeArrowheads="1"/>
            </p:cNvSpPr>
            <p:nvPr/>
          </p:nvSpPr>
          <p:spPr bwMode="auto">
            <a:xfrm>
              <a:off x="3314" y="3633"/>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5" name="Freeform 15"/>
            <p:cNvSpPr>
              <a:spLocks noChangeArrowheads="1"/>
            </p:cNvSpPr>
            <p:nvPr/>
          </p:nvSpPr>
          <p:spPr bwMode="auto">
            <a:xfrm>
              <a:off x="3221" y="3681"/>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6" name="Freeform 16"/>
            <p:cNvSpPr>
              <a:spLocks noChangeArrowheads="1"/>
            </p:cNvSpPr>
            <p:nvPr/>
          </p:nvSpPr>
          <p:spPr bwMode="auto">
            <a:xfrm>
              <a:off x="3142" y="3648"/>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7" name="Freeform 17"/>
            <p:cNvSpPr>
              <a:spLocks noChangeArrowheads="1"/>
            </p:cNvSpPr>
            <p:nvPr/>
          </p:nvSpPr>
          <p:spPr bwMode="auto">
            <a:xfrm>
              <a:off x="3064" y="3615"/>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8" name="Freeform 18"/>
            <p:cNvSpPr>
              <a:spLocks noChangeArrowheads="1"/>
            </p:cNvSpPr>
            <p:nvPr/>
          </p:nvSpPr>
          <p:spPr bwMode="auto">
            <a:xfrm>
              <a:off x="2985" y="3582"/>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9" name="Freeform 19"/>
            <p:cNvSpPr>
              <a:spLocks noChangeArrowheads="1"/>
            </p:cNvSpPr>
            <p:nvPr/>
          </p:nvSpPr>
          <p:spPr bwMode="auto">
            <a:xfrm>
              <a:off x="3241" y="3609"/>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0" name="Freeform 20"/>
            <p:cNvSpPr>
              <a:spLocks noChangeArrowheads="1"/>
            </p:cNvSpPr>
            <p:nvPr/>
          </p:nvSpPr>
          <p:spPr bwMode="auto">
            <a:xfrm>
              <a:off x="3168" y="3584"/>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1" name="Freeform 21"/>
            <p:cNvSpPr>
              <a:spLocks noChangeArrowheads="1"/>
            </p:cNvSpPr>
            <p:nvPr/>
          </p:nvSpPr>
          <p:spPr bwMode="auto">
            <a:xfrm>
              <a:off x="3096" y="3558"/>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2" name="Freeform 22"/>
            <p:cNvSpPr>
              <a:spLocks noChangeArrowheads="1"/>
            </p:cNvSpPr>
            <p:nvPr/>
          </p:nvSpPr>
          <p:spPr bwMode="auto">
            <a:xfrm>
              <a:off x="3024" y="3533"/>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3" name="Freeform 23"/>
            <p:cNvSpPr>
              <a:spLocks noChangeArrowheads="1"/>
            </p:cNvSpPr>
            <p:nvPr/>
          </p:nvSpPr>
          <p:spPr bwMode="auto">
            <a:xfrm>
              <a:off x="2950" y="3507"/>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4" name="Freeform 24"/>
            <p:cNvSpPr>
              <a:spLocks noChangeArrowheads="1"/>
            </p:cNvSpPr>
            <p:nvPr/>
          </p:nvSpPr>
          <p:spPr bwMode="auto">
            <a:xfrm>
              <a:off x="2878" y="3482"/>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5" name="Freeform 25"/>
            <p:cNvSpPr>
              <a:spLocks noChangeArrowheads="1"/>
            </p:cNvSpPr>
            <p:nvPr/>
          </p:nvSpPr>
          <p:spPr bwMode="auto">
            <a:xfrm>
              <a:off x="3328" y="3573"/>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6" name="Freeform 26"/>
            <p:cNvSpPr>
              <a:spLocks noChangeArrowheads="1"/>
            </p:cNvSpPr>
            <p:nvPr/>
          </p:nvSpPr>
          <p:spPr bwMode="auto">
            <a:xfrm>
              <a:off x="3261" y="3551"/>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7" name="Freeform 27"/>
            <p:cNvSpPr>
              <a:spLocks noChangeArrowheads="1"/>
            </p:cNvSpPr>
            <p:nvPr/>
          </p:nvSpPr>
          <p:spPr bwMode="auto">
            <a:xfrm>
              <a:off x="3192" y="3530"/>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8" name="Freeform 28"/>
            <p:cNvSpPr>
              <a:spLocks noChangeArrowheads="1"/>
            </p:cNvSpPr>
            <p:nvPr/>
          </p:nvSpPr>
          <p:spPr bwMode="auto">
            <a:xfrm>
              <a:off x="3124" y="3509"/>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9" name="Freeform 29"/>
            <p:cNvSpPr>
              <a:spLocks noChangeArrowheads="1"/>
            </p:cNvSpPr>
            <p:nvPr/>
          </p:nvSpPr>
          <p:spPr bwMode="auto">
            <a:xfrm>
              <a:off x="3057" y="3489"/>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0" name="Freeform 30"/>
            <p:cNvSpPr>
              <a:spLocks noChangeArrowheads="1"/>
            </p:cNvSpPr>
            <p:nvPr/>
          </p:nvSpPr>
          <p:spPr bwMode="auto">
            <a:xfrm>
              <a:off x="2990" y="3467"/>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1" name="Freeform 31"/>
            <p:cNvSpPr>
              <a:spLocks noChangeArrowheads="1"/>
            </p:cNvSpPr>
            <p:nvPr/>
          </p:nvSpPr>
          <p:spPr bwMode="auto">
            <a:xfrm>
              <a:off x="2921" y="3446"/>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2" name="Freeform 32"/>
            <p:cNvSpPr>
              <a:spLocks noChangeArrowheads="1"/>
            </p:cNvSpPr>
            <p:nvPr/>
          </p:nvSpPr>
          <p:spPr bwMode="auto">
            <a:xfrm>
              <a:off x="2439" y="3101"/>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3" name="Freeform 33"/>
            <p:cNvSpPr>
              <a:spLocks noChangeArrowheads="1"/>
            </p:cNvSpPr>
            <p:nvPr/>
          </p:nvSpPr>
          <p:spPr bwMode="auto">
            <a:xfrm>
              <a:off x="2949" y="2949"/>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4" name="Freeform 34"/>
            <p:cNvSpPr>
              <a:spLocks noChangeArrowheads="1"/>
            </p:cNvSpPr>
            <p:nvPr/>
          </p:nvSpPr>
          <p:spPr bwMode="auto">
            <a:xfrm>
              <a:off x="3010" y="3006"/>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5" name="Freeform 35"/>
            <p:cNvSpPr>
              <a:spLocks noChangeArrowheads="1"/>
            </p:cNvSpPr>
            <p:nvPr/>
          </p:nvSpPr>
          <p:spPr bwMode="auto">
            <a:xfrm>
              <a:off x="2232" y="2304"/>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6" name="Freeform 36"/>
            <p:cNvSpPr>
              <a:spLocks noChangeArrowheads="1"/>
            </p:cNvSpPr>
            <p:nvPr/>
          </p:nvSpPr>
          <p:spPr bwMode="auto">
            <a:xfrm>
              <a:off x="2035" y="2786"/>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7" name="Freeform 37"/>
            <p:cNvSpPr>
              <a:spLocks noChangeArrowheads="1"/>
            </p:cNvSpPr>
            <p:nvPr/>
          </p:nvSpPr>
          <p:spPr bwMode="auto">
            <a:xfrm>
              <a:off x="1992" y="2898"/>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8" name="Freeform 38"/>
            <p:cNvSpPr>
              <a:spLocks noChangeArrowheads="1"/>
            </p:cNvSpPr>
            <p:nvPr/>
          </p:nvSpPr>
          <p:spPr bwMode="auto">
            <a:xfrm>
              <a:off x="2134" y="2971"/>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9" name="Freeform 39"/>
            <p:cNvSpPr>
              <a:spLocks noChangeArrowheads="1"/>
            </p:cNvSpPr>
            <p:nvPr/>
          </p:nvSpPr>
          <p:spPr bwMode="auto">
            <a:xfrm>
              <a:off x="3049" y="3175"/>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0" name="Freeform 40"/>
            <p:cNvSpPr>
              <a:spLocks noChangeArrowheads="1"/>
            </p:cNvSpPr>
            <p:nvPr/>
          </p:nvSpPr>
          <p:spPr bwMode="auto">
            <a:xfrm>
              <a:off x="3076" y="3083"/>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1" name="Freeform 41"/>
            <p:cNvSpPr>
              <a:spLocks noChangeArrowheads="1"/>
            </p:cNvSpPr>
            <p:nvPr/>
          </p:nvSpPr>
          <p:spPr bwMode="auto">
            <a:xfrm>
              <a:off x="2296" y="2528"/>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2" name="Freeform 42"/>
            <p:cNvSpPr>
              <a:spLocks noChangeArrowheads="1"/>
            </p:cNvSpPr>
            <p:nvPr/>
          </p:nvSpPr>
          <p:spPr bwMode="auto">
            <a:xfrm>
              <a:off x="2305" y="2416"/>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3" name="Freeform 43"/>
            <p:cNvSpPr>
              <a:spLocks noChangeArrowheads="1"/>
            </p:cNvSpPr>
            <p:nvPr/>
          </p:nvSpPr>
          <p:spPr bwMode="auto">
            <a:xfrm>
              <a:off x="3129" y="2544"/>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4" name="Freeform 44"/>
            <p:cNvSpPr>
              <a:spLocks noChangeArrowheads="1"/>
            </p:cNvSpPr>
            <p:nvPr/>
          </p:nvSpPr>
          <p:spPr bwMode="auto">
            <a:xfrm>
              <a:off x="2841" y="2941"/>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7782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Conclusion</a:t>
            </a:r>
          </a:p>
        </p:txBody>
      </p:sp>
      <p:sp>
        <p:nvSpPr>
          <p:cNvPr id="78850" name="Rectangle 2"/>
          <p:cNvSpPr>
            <a:spLocks noGrp="1" noChangeArrowheads="1"/>
          </p:cNvSpPr>
          <p:nvPr>
            <p:ph type="body" idx="1"/>
          </p:nvPr>
        </p:nvSpPr>
        <p:spPr>
          <a:xfrm>
            <a:off x="457200" y="1828800"/>
            <a:ext cx="8229600" cy="46482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 covered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What ASP.NET and Web Forms are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Programming Essentials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Resources</a:t>
            </a:r>
          </a:p>
        </p:txBody>
      </p:sp>
      <p:sp>
        <p:nvSpPr>
          <p:cNvPr id="80898" name="Rectangle 2"/>
          <p:cNvSpPr>
            <a:spLocks noGrp="1" noChangeArrowheads="1"/>
          </p:cNvSpPr>
          <p:nvPr>
            <p:ph type="body" idx="1"/>
          </p:nvPr>
        </p:nvSpPr>
        <p:spPr>
          <a:xfrm>
            <a:off x="381000" y="1905000"/>
            <a:ext cx="8382000" cy="4495800"/>
          </a:xfrm>
          <a:ln/>
        </p:spPr>
        <p:txBody>
          <a:bodyPr/>
          <a:lstStyle/>
          <a:p>
            <a:pPr marL="341313" indent="-341313">
              <a:lnSpc>
                <a:spcPct val="90000"/>
              </a:lnSpc>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General Sites</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http://msdn.microsoft.com/net/aspnet/default.asp</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http://www.asp.net/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http://www.fmexpense.com/quickstart/aspplus/default.htm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http://www.asptoday.com/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http://www.aspng.com/aspng/index.aspx</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http://www.4guysfromrolla.com/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http://www.aspfree.com/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http://www.devx.com/dotnet/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http://www.ibuyspy.com/</a:t>
            </a:r>
          </a:p>
        </p:txBody>
      </p:sp>
    </p:spTree>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Resources</a:t>
            </a:r>
          </a:p>
        </p:txBody>
      </p:sp>
      <p:sp>
        <p:nvSpPr>
          <p:cNvPr id="81922" name="Rectangle 2"/>
          <p:cNvSpPr>
            <a:spLocks noGrp="1" noChangeArrowheads="1"/>
          </p:cNvSpPr>
          <p:nvPr>
            <p:ph type="body" idx="1"/>
          </p:nvPr>
        </p:nvSpPr>
        <p:spPr>
          <a:xfrm>
            <a:off x="457200" y="1905000"/>
            <a:ext cx="8229600" cy="4495800"/>
          </a:xfrm>
          <a:ln/>
        </p:spPr>
        <p:txBody>
          <a:bodyPr/>
          <a:lstStyle/>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ASP.NET Overview</a:t>
            </a:r>
            <a:br>
              <a:rPr lang="en-US" sz="2400"/>
            </a:br>
            <a:r>
              <a:rPr lang="en-US" sz="1800">
                <a:latin typeface="Lucida Console" charset="0"/>
              </a:rPr>
              <a:t>http://msdn.microsoft.com/msdnmag/issues/0900/ASPPlus/ASPPlus.asp</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Validation </a:t>
            </a:r>
            <a:r>
              <a:rPr lang="en-US" sz="1800">
                <a:latin typeface="Lucida Console" charset="0"/>
              </a:rPr>
              <a:t>http://msdn.microsoft.com/library/techart/aspplusvalid.htm</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Databinding in 3 parts</a:t>
            </a:r>
            <a:br>
              <a:rPr lang="en-US" sz="2400"/>
            </a:br>
            <a:r>
              <a:rPr lang="en-US" sz="1800">
                <a:latin typeface="Lucida Console" charset="0"/>
              </a:rPr>
              <a:t>http://msdn.microsoft.com/msdnmag/issues/01/03/cutting/cutting0103.asp</a:t>
            </a:r>
            <a:br>
              <a:rPr lang="en-US" sz="1800">
                <a:latin typeface="Lucida Console" charset="0"/>
              </a:rPr>
            </a:br>
            <a:r>
              <a:rPr lang="en-US" sz="1800">
                <a:latin typeface="Lucida Console" charset="0"/>
              </a:rPr>
              <a:t>http://msdn.microsoft.com/msdnmag/issues/01/04/cutting/cutting0104.asp</a:t>
            </a:r>
            <a:br>
              <a:rPr lang="en-US" sz="1800">
                <a:latin typeface="Lucida Console" charset="0"/>
              </a:rPr>
            </a:br>
            <a:r>
              <a:rPr lang="en-US" sz="1800">
                <a:latin typeface="Lucida Console" charset="0"/>
              </a:rPr>
              <a:t>http://msdn.microsoft.com/msdnmag/issues/01/05/cutting/cutting0105.asp</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ASP.NET component model</a:t>
            </a:r>
            <a:br>
              <a:rPr lang="en-US" sz="2400"/>
            </a:br>
            <a:r>
              <a:rPr lang="en-US" sz="1800">
                <a:latin typeface="Lucida Console" charset="0"/>
              </a:rPr>
              <a:t>http://msdn.microsoft.com/msdnmag/issues/01/02/cutting/cutting0102.asp</a:t>
            </a:r>
          </a:p>
        </p:txBody>
      </p:sp>
    </p:spTree>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ASP Successes</a:t>
            </a:r>
          </a:p>
        </p:txBody>
      </p:sp>
      <p:sp>
        <p:nvSpPr>
          <p:cNvPr id="1126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Simple procedural 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Access to COM components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ActiveX Data Objects (ADO)</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File System Object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Custom components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Script-based: no compiling, just edit, save &amp; run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VBScript, JScript – leverages existing skills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 for multiple scripting languages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has been very popular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ASP Challenges</a:t>
            </a:r>
          </a:p>
        </p:txBody>
      </p:sp>
      <p:sp>
        <p:nvSpPr>
          <p:cNvPr id="12290"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Coding overhead (too much code)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Everything requires writing code!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Code readability (too complex; code and UI intermingled)</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Maintaining page state requires more code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Reuse is difficult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Supporting many types of browsers is difficult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Deployment issues (e.g. DLL locking)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Session state scalability and availability</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Limited support for caching, tracing, debugging, etc.</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Performance and safety limitations of script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16331</TotalTime>
  <Words>3443</Words>
  <Application>Microsoft Macintosh PowerPoint</Application>
  <PresentationFormat>On-screen Show (4:3)</PresentationFormat>
  <Paragraphs>746</Paragraphs>
  <Slides>76</Slides>
  <Notes>76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76</vt:i4>
      </vt:variant>
    </vt:vector>
  </HeadingPairs>
  <TitlesOfParts>
    <vt:vector size="86" baseType="lpstr">
      <vt:lpstr>Arial Narrow</vt:lpstr>
      <vt:lpstr>Arial Unicode MS</vt:lpstr>
      <vt:lpstr>Lucida Console</vt:lpstr>
      <vt:lpstr>ＭＳ Ｐゴシック</vt:lpstr>
      <vt:lpstr>Tahoma</vt:lpstr>
      <vt:lpstr>Times New Roman</vt:lpstr>
      <vt:lpstr>Wingdings</vt:lpstr>
      <vt:lpstr>Arial</vt:lpstr>
      <vt:lpstr>Office Theme</vt:lpstr>
      <vt:lpstr>Office Theme</vt:lpstr>
      <vt:lpstr>Introduction to ASP.NET  and Web Forms</vt:lpstr>
      <vt:lpstr>Prerequisites</vt:lpstr>
      <vt:lpstr>Learning Objectives</vt:lpstr>
      <vt:lpstr>Agenda</vt:lpstr>
      <vt:lpstr>Background What is ASP?</vt:lpstr>
      <vt:lpstr>Background What is ASP?</vt:lpstr>
      <vt:lpstr>Background Demo: HelloWorld.asp</vt:lpstr>
      <vt:lpstr>Background ASP Successes</vt:lpstr>
      <vt:lpstr>Background ASP Challenges</vt:lpstr>
      <vt:lpstr>Agenda</vt:lpstr>
      <vt:lpstr>ASP.NET Overview</vt:lpstr>
      <vt:lpstr>ASP.NET Overview Goals</vt:lpstr>
      <vt:lpstr>ASP.NET Overview Key Features</vt:lpstr>
      <vt:lpstr>ASP.NET Overview Demo: HelloWorld.aspx</vt:lpstr>
      <vt:lpstr>ASP.NET Overview Architecture</vt:lpstr>
      <vt:lpstr>ASP.NET Overview Architecture</vt:lpstr>
      <vt:lpstr>Agenda</vt:lpstr>
      <vt:lpstr>Programming Model Controls and Events</vt:lpstr>
      <vt:lpstr>Programming Model Automatic Compilation</vt:lpstr>
      <vt:lpstr>Programming Model Automatic Compilation</vt:lpstr>
      <vt:lpstr>Agenda</vt:lpstr>
      <vt:lpstr>Programming Basics Page Syntax</vt:lpstr>
      <vt:lpstr>Programming Basics The Page Directive</vt:lpstr>
      <vt:lpstr>Programming Basics Server Control Syntax</vt:lpstr>
      <vt:lpstr>Programming Basics Server Control Properties</vt:lpstr>
      <vt:lpstr>Programming Basics Server Code Blocks</vt:lpstr>
      <vt:lpstr>Programming Basics Page Events</vt:lpstr>
      <vt:lpstr>Programming Basics Page Event Lifecycle</vt:lpstr>
      <vt:lpstr>Programming Basics Page Loading</vt:lpstr>
      <vt:lpstr>Programming Basics Page Loading</vt:lpstr>
      <vt:lpstr>Programming Basics Wiring Up Control Events</vt:lpstr>
      <vt:lpstr>Programming Basics Server Control Events</vt:lpstr>
      <vt:lpstr>Programming Basics Event Arguments</vt:lpstr>
      <vt:lpstr>Programming Basics Page Unloading</vt:lpstr>
      <vt:lpstr>Programming Basics Import Directive</vt:lpstr>
      <vt:lpstr>Programming Basics Page Class</vt:lpstr>
      <vt:lpstr>Agenda</vt:lpstr>
      <vt:lpstr>Server Controls Web Controls</vt:lpstr>
      <vt:lpstr>Server Controls  List Controls</vt:lpstr>
      <vt:lpstr>Server Controls  List Controls</vt:lpstr>
      <vt:lpstr>Agenda</vt:lpstr>
      <vt:lpstr>Data Binding How to Populate Server Controls?</vt:lpstr>
      <vt:lpstr>Data Binding What Is It?</vt:lpstr>
      <vt:lpstr>Data Binding What Is It?</vt:lpstr>
      <vt:lpstr>Data Binding Scalar Expressions</vt:lpstr>
      <vt:lpstr>Data Binding Scalar Expressions</vt:lpstr>
      <vt:lpstr>Data Binding Simple Lists</vt:lpstr>
      <vt:lpstr>Data Binding Simple Lists</vt:lpstr>
      <vt:lpstr>Data Binding Simple Lists</vt:lpstr>
      <vt:lpstr>Data Binding Database</vt:lpstr>
      <vt:lpstr>Data Binding Data Source Example</vt:lpstr>
      <vt:lpstr>Data Binding List Binding Examples</vt:lpstr>
      <vt:lpstr>Data Binding Binding to a Database</vt:lpstr>
      <vt:lpstr>Data Binding Binding to a Database</vt:lpstr>
      <vt:lpstr>Data Binding  DataGrid</vt:lpstr>
      <vt:lpstr>Data Binding Binding to All Columns</vt:lpstr>
      <vt:lpstr>Data Binding Binding to Specific Columns</vt:lpstr>
      <vt:lpstr>Data Binding Binding to Specific Columns</vt:lpstr>
      <vt:lpstr>Data Binding  DataGrid Paging</vt:lpstr>
      <vt:lpstr>Data Binding DataGrid Demo</vt:lpstr>
      <vt:lpstr>Data Binding Templates</vt:lpstr>
      <vt:lpstr>Data Binding Templates</vt:lpstr>
      <vt:lpstr>Data Binding Templates</vt:lpstr>
      <vt:lpstr>Data Binding Data Binding in Templates</vt:lpstr>
      <vt:lpstr>Data Binding Data Binding in Templates</vt:lpstr>
      <vt:lpstr>Data Binding Repeater Control</vt:lpstr>
      <vt:lpstr>Data Binding Repeater Control</vt:lpstr>
      <vt:lpstr>Data Binding DataList Control</vt:lpstr>
      <vt:lpstr>Data Binding DataList Control</vt:lpstr>
      <vt:lpstr>Data Binding Data Keys</vt:lpstr>
      <vt:lpstr>Data Binding Event Bubbling</vt:lpstr>
      <vt:lpstr>Data Binding Templates Demo</vt:lpstr>
      <vt:lpstr>Agenda</vt:lpstr>
      <vt:lpstr>Conclusion</vt:lpstr>
      <vt:lpstr>Resources</vt:lpstr>
      <vt:lpstr>Resources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and Web Forms</dc:title>
  <dc:subject/>
  <dc:creator>Mark Sapossnek</dc:creator>
  <cp:keywords/>
  <dc:description/>
  <cp:lastModifiedBy>Microsoft Office User</cp:lastModifiedBy>
  <cp:revision>322</cp:revision>
  <cp:lastPrinted>1997-09-03T17:07:51Z</cp:lastPrinted>
  <dcterms:created xsi:type="dcterms:W3CDTF">1999-10-12T17:56:10Z</dcterms:created>
  <dcterms:modified xsi:type="dcterms:W3CDTF">2017-11-22T21:15:56Z</dcterms:modified>
</cp:coreProperties>
</file>