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80"/>
  </p:notesMasterIdLst>
  <p:sldIdLst>
    <p:sldId id="256" r:id="rId3"/>
    <p:sldId id="257" r:id="rId4"/>
    <p:sldId id="258" r:id="rId5"/>
    <p:sldId id="259" r:id="rId6"/>
    <p:sldId id="260" r:id="rId7"/>
    <p:sldId id="261" r:id="rId8"/>
    <p:sldId id="333" r:id="rId9"/>
    <p:sldId id="263" r:id="rId10"/>
    <p:sldId id="264" r:id="rId11"/>
    <p:sldId id="265" r:id="rId12"/>
    <p:sldId id="266" r:id="rId13"/>
    <p:sldId id="267" r:id="rId14"/>
    <p:sldId id="268" r:id="rId15"/>
    <p:sldId id="334"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Lst>
  <p:sldSz cx="9144000" cy="6858000" type="screen4x3"/>
  <p:notesSz cx="6858000" cy="9180513"/>
  <p:defaultTextStyle>
    <a:defPPr>
      <a:defRPr lang="en-GB"/>
    </a:defPPr>
    <a:lvl1pPr algn="l" defTabSz="457200" rtl="0" eaLnBrk="0" fontAlgn="base" hangingPunct="0">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Arial Unicode MS" charset="0"/>
      </a:defRPr>
    </a:lvl1pPr>
    <a:lvl2pPr marL="742950" indent="-285750" algn="l" defTabSz="457200" rtl="0" eaLnBrk="0" fontAlgn="base" hangingPunct="0">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Arial Unicode MS" charset="0"/>
      </a:defRPr>
    </a:lvl2pPr>
    <a:lvl3pPr marL="1143000" indent="-228600" algn="l" defTabSz="457200" rtl="0" eaLnBrk="0" fontAlgn="base" hangingPunct="0">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Arial Unicode MS" charset="0"/>
      </a:defRPr>
    </a:lvl3pPr>
    <a:lvl4pPr marL="1600200" indent="-228600" algn="l" defTabSz="457200" rtl="0" eaLnBrk="0" fontAlgn="base" hangingPunct="0">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Arial Unicode MS" charset="0"/>
      </a:defRPr>
    </a:lvl4pPr>
    <a:lvl5pPr marL="2057400" indent="-228600" algn="l" defTabSz="457200" rtl="0" eaLnBrk="0" fontAlgn="base" hangingPunct="0">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Arial Unicode MS" charset="0"/>
      </a:defRPr>
    </a:lvl5pPr>
    <a:lvl6pPr marL="2286000" algn="l" defTabSz="457200" rtl="0" eaLnBrk="1" latinLnBrk="0" hangingPunct="1">
      <a:defRPr sz="2400" kern="1200">
        <a:solidFill>
          <a:schemeClr val="bg1"/>
        </a:solidFill>
        <a:latin typeface="Times New Roman" charset="0"/>
        <a:ea typeface="ＭＳ Ｐゴシック" charset="0"/>
        <a:cs typeface="Arial Unicode MS" charset="0"/>
      </a:defRPr>
    </a:lvl6pPr>
    <a:lvl7pPr marL="2743200" algn="l" defTabSz="457200" rtl="0" eaLnBrk="1" latinLnBrk="0" hangingPunct="1">
      <a:defRPr sz="2400" kern="1200">
        <a:solidFill>
          <a:schemeClr val="bg1"/>
        </a:solidFill>
        <a:latin typeface="Times New Roman" charset="0"/>
        <a:ea typeface="ＭＳ Ｐゴシック" charset="0"/>
        <a:cs typeface="Arial Unicode MS" charset="0"/>
      </a:defRPr>
    </a:lvl7pPr>
    <a:lvl8pPr marL="3200400" algn="l" defTabSz="457200" rtl="0" eaLnBrk="1" latinLnBrk="0" hangingPunct="1">
      <a:defRPr sz="2400" kern="1200">
        <a:solidFill>
          <a:schemeClr val="bg1"/>
        </a:solidFill>
        <a:latin typeface="Times New Roman" charset="0"/>
        <a:ea typeface="ＭＳ Ｐゴシック" charset="0"/>
        <a:cs typeface="Arial Unicode MS" charset="0"/>
      </a:defRPr>
    </a:lvl8pPr>
    <a:lvl9pPr marL="3657600" algn="l" defTabSz="457200" rtl="0" eaLnBrk="1" latinLnBrk="0" hangingPunct="1">
      <a:defRPr sz="2400" kern="1200">
        <a:solidFill>
          <a:schemeClr val="bg1"/>
        </a:solidFill>
        <a:latin typeface="Times New Roman" charset="0"/>
        <a:ea typeface="ＭＳ Ｐゴシック" charset="0"/>
        <a:cs typeface="Arial Unicode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920" y="-11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80" Type="http://schemas.openxmlformats.org/officeDocument/2006/relationships/notesMaster" Target="notesMasters/notesMaster1.xml"/><Relationship Id="rId81" Type="http://schemas.openxmlformats.org/officeDocument/2006/relationships/printerSettings" Target="printerSettings/printerSettings1.bin"/><Relationship Id="rId82" Type="http://schemas.openxmlformats.org/officeDocument/2006/relationships/presProps" Target="presProps.xml"/><Relationship Id="rId83" Type="http://schemas.openxmlformats.org/officeDocument/2006/relationships/viewProps" Target="viewProps.xml"/><Relationship Id="rId84" Type="http://schemas.openxmlformats.org/officeDocument/2006/relationships/theme" Target="theme/theme1.xml"/><Relationship Id="rId85" Type="http://schemas.openxmlformats.org/officeDocument/2006/relationships/tableStyles" Target="tableStyles.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80513"/>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74" name="Rectangle 2"/>
          <p:cNvSpPr>
            <a:spLocks noGrp="1" noChangeArrowheads="1"/>
          </p:cNvSpPr>
          <p:nvPr>
            <p:ph type="hdr"/>
          </p:nvPr>
        </p:nvSpPr>
        <p:spPr bwMode="auto">
          <a:xfrm>
            <a:off x="0" y="0"/>
            <a:ext cx="29702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800" tIns="45720" rIns="91800" bIns="45720" numCol="1" anchor="t" anchorCtr="0" compatLnSpc="1">
            <a:prstTxWarp prst="textNoShape">
              <a:avLst/>
            </a:prstTxWarp>
          </a:bodyPr>
          <a:lstStyle>
            <a:lvl1pPr marL="215900" indent="-215900" eaLnBrk="1">
              <a:buSzPct val="45000"/>
              <a:buFont typeface="Wingdings" charset="0"/>
              <a:buNone/>
              <a:tabLst>
                <a:tab pos="457200" algn="l"/>
                <a:tab pos="914400" algn="l"/>
                <a:tab pos="1371600" algn="l"/>
                <a:tab pos="1828800" algn="l"/>
                <a:tab pos="2286000" algn="l"/>
                <a:tab pos="2743200" algn="l"/>
              </a:tabLst>
              <a:defRPr sz="1200" b="1">
                <a:solidFill>
                  <a:srgbClr val="000000"/>
                </a:solidFill>
                <a:cs typeface="Tahoma" charset="0"/>
              </a:defRPr>
            </a:lvl1pPr>
          </a:lstStyle>
          <a:p>
            <a:endParaRPr lang="en-US"/>
          </a:p>
        </p:txBody>
      </p:sp>
      <p:sp>
        <p:nvSpPr>
          <p:cNvPr id="3075" name="Rectangle 3"/>
          <p:cNvSpPr>
            <a:spLocks noGrp="1" noChangeArrowheads="1"/>
          </p:cNvSpPr>
          <p:nvPr>
            <p:ph type="dt"/>
          </p:nvPr>
        </p:nvSpPr>
        <p:spPr bwMode="auto">
          <a:xfrm>
            <a:off x="3886200" y="0"/>
            <a:ext cx="29702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800" tIns="45720" rIns="91800" bIns="45720" numCol="1" anchor="t" anchorCtr="0" compatLnSpc="1">
            <a:prstTxWarp prst="textNoShape">
              <a:avLst/>
            </a:prstTxWarp>
          </a:bodyPr>
          <a:lstStyle>
            <a:lvl1pPr marL="215900" indent="-215900" algn="r" eaLnBrk="1">
              <a:buSzPct val="45000"/>
              <a:buFont typeface="Wingdings" charset="0"/>
              <a:buNone/>
              <a:tabLst>
                <a:tab pos="457200" algn="l"/>
                <a:tab pos="914400" algn="l"/>
                <a:tab pos="1371600" algn="l"/>
                <a:tab pos="1828800" algn="l"/>
                <a:tab pos="2286000" algn="l"/>
                <a:tab pos="2743200" algn="l"/>
              </a:tabLst>
              <a:defRPr sz="1200" b="1">
                <a:solidFill>
                  <a:srgbClr val="000000"/>
                </a:solidFill>
                <a:cs typeface="Tahoma" charset="0"/>
              </a:defRPr>
            </a:lvl1pPr>
          </a:lstStyle>
          <a:p>
            <a:endParaRPr lang="en-US"/>
          </a:p>
        </p:txBody>
      </p:sp>
      <p:sp>
        <p:nvSpPr>
          <p:cNvPr id="3076" name="Rectangle 4"/>
          <p:cNvSpPr>
            <a:spLocks noGrp="1" noRot="1" noChangeAspect="1" noChangeArrowheads="1"/>
          </p:cNvSpPr>
          <p:nvPr>
            <p:ph type="sldImg"/>
          </p:nvPr>
        </p:nvSpPr>
        <p:spPr bwMode="auto">
          <a:xfrm>
            <a:off x="1135063" y="688975"/>
            <a:ext cx="4586287" cy="3440113"/>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sp>
      <p:sp>
        <p:nvSpPr>
          <p:cNvPr id="3077" name="Rectangle 5"/>
          <p:cNvSpPr>
            <a:spLocks noGrp="1" noChangeArrowheads="1"/>
          </p:cNvSpPr>
          <p:nvPr>
            <p:ph type="body"/>
          </p:nvPr>
        </p:nvSpPr>
        <p:spPr bwMode="auto">
          <a:xfrm>
            <a:off x="223838" y="4360863"/>
            <a:ext cx="6432550" cy="412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800" tIns="45720" rIns="91800" bIns="45720" numCol="1" anchor="t" anchorCtr="0" compatLnSpc="1">
            <a:prstTxWarp prst="textNoShape">
              <a:avLst/>
            </a:prstTxWarp>
          </a:bodyPr>
          <a:lstStyle/>
          <a:p>
            <a:pPr lvl="0"/>
            <a:endParaRPr lang="en-US"/>
          </a:p>
        </p:txBody>
      </p:sp>
      <p:sp>
        <p:nvSpPr>
          <p:cNvPr id="3078" name="Rectangle 6"/>
          <p:cNvSpPr>
            <a:spLocks noGrp="1" noChangeArrowheads="1"/>
          </p:cNvSpPr>
          <p:nvPr>
            <p:ph type="ftr"/>
          </p:nvPr>
        </p:nvSpPr>
        <p:spPr bwMode="auto">
          <a:xfrm>
            <a:off x="0" y="8721725"/>
            <a:ext cx="29702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800" tIns="45720" rIns="91800" bIns="45720" numCol="1" anchor="b" anchorCtr="0" compatLnSpc="1">
            <a:prstTxWarp prst="textNoShape">
              <a:avLst/>
            </a:prstTxWarp>
          </a:bodyPr>
          <a:lstStyle>
            <a:lvl1pPr marL="215900" indent="-215900" eaLnBrk="1">
              <a:buSzPct val="45000"/>
              <a:buFont typeface="Wingdings" charset="0"/>
              <a:buNone/>
              <a:tabLst>
                <a:tab pos="457200" algn="l"/>
                <a:tab pos="914400" algn="l"/>
                <a:tab pos="1371600" algn="l"/>
                <a:tab pos="1828800" algn="l"/>
                <a:tab pos="2286000" algn="l"/>
                <a:tab pos="2743200" algn="l"/>
              </a:tabLst>
              <a:defRPr sz="1200" b="1">
                <a:solidFill>
                  <a:srgbClr val="000000"/>
                </a:solidFill>
                <a:cs typeface="Tahoma" charset="0"/>
              </a:defRPr>
            </a:lvl1pPr>
          </a:lstStyle>
          <a:p>
            <a:endParaRPr lang="en-US"/>
          </a:p>
        </p:txBody>
      </p:sp>
      <p:sp>
        <p:nvSpPr>
          <p:cNvPr id="3079" name="Rectangle 7"/>
          <p:cNvSpPr>
            <a:spLocks noGrp="1" noChangeArrowheads="1"/>
          </p:cNvSpPr>
          <p:nvPr>
            <p:ph type="sldNum"/>
          </p:nvPr>
        </p:nvSpPr>
        <p:spPr bwMode="auto">
          <a:xfrm>
            <a:off x="3886200" y="8721725"/>
            <a:ext cx="29702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800" tIns="45720" rIns="91800" bIns="45720" numCol="1" anchor="b" anchorCtr="0" compatLnSpc="1">
            <a:prstTxWarp prst="textNoShape">
              <a:avLst/>
            </a:prstTxWarp>
          </a:bodyPr>
          <a:lstStyle>
            <a:lvl1pPr marL="215900" indent="-215900" algn="r" eaLnBrk="1">
              <a:buSzPct val="45000"/>
              <a:buFont typeface="Wingdings" charset="0"/>
              <a:buNone/>
              <a:tabLst>
                <a:tab pos="457200" algn="l"/>
                <a:tab pos="914400" algn="l"/>
                <a:tab pos="1371600" algn="l"/>
                <a:tab pos="1828800" algn="l"/>
                <a:tab pos="2286000" algn="l"/>
                <a:tab pos="2743200" algn="l"/>
              </a:tabLst>
              <a:defRPr sz="1200" b="1">
                <a:solidFill>
                  <a:srgbClr val="000000"/>
                </a:solidFill>
                <a:cs typeface="Tahoma" charset="0"/>
              </a:defRPr>
            </a:lvl1pPr>
          </a:lstStyle>
          <a:p>
            <a:fld id="{98D61567-E066-0544-B4EF-0FD1A452803D}" type="slidenum">
              <a:rPr lang="en-US"/>
              <a:pPr/>
              <a:t>‹#›</a:t>
            </a:fld>
            <a:endParaRPr lang="en-US"/>
          </a:p>
        </p:txBody>
      </p:sp>
    </p:spTree>
    <p:extLst>
      <p:ext uri="{BB962C8B-B14F-4D97-AF65-F5344CB8AC3E}">
        <p14:creationId xmlns:p14="http://schemas.microsoft.com/office/powerpoint/2010/main" val="47104086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5680886-3959-D644-9257-C15CFE02AE8E}" type="slidenum">
              <a:rPr lang="en-US"/>
              <a:pPr/>
              <a:t>1</a:t>
            </a:fld>
            <a:endParaRPr lang="en-US"/>
          </a:p>
        </p:txBody>
      </p:sp>
      <p:sp>
        <p:nvSpPr>
          <p:cNvPr id="8294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2946"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0AD7D5A-25DD-DC4B-9AE0-20DC7EA56D6A}" type="slidenum">
              <a:rPr lang="en-US"/>
              <a:pPr/>
              <a:t>10</a:t>
            </a:fld>
            <a:endParaRPr lang="en-US"/>
          </a:p>
        </p:txBody>
      </p:sp>
      <p:sp>
        <p:nvSpPr>
          <p:cNvPr id="9216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216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C823BB5-5E8F-DA47-8EB0-C628EA0AFAA9}" type="slidenum">
              <a:rPr lang="en-US"/>
              <a:pPr/>
              <a:t>11</a:t>
            </a:fld>
            <a:endParaRPr lang="en-US"/>
          </a:p>
        </p:txBody>
      </p:sp>
      <p:sp>
        <p:nvSpPr>
          <p:cNvPr id="9318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318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AD11C31-A68D-1842-A436-B1707E369637}" type="slidenum">
              <a:rPr lang="en-US"/>
              <a:pPr/>
              <a:t>12</a:t>
            </a:fld>
            <a:endParaRPr lang="en-US"/>
          </a:p>
        </p:txBody>
      </p:sp>
      <p:sp>
        <p:nvSpPr>
          <p:cNvPr id="9420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4210"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C83ADA3-0841-0949-ACC3-C2F57CC19A9A}" type="slidenum">
              <a:rPr lang="en-US"/>
              <a:pPr/>
              <a:t>13</a:t>
            </a:fld>
            <a:endParaRPr lang="en-US"/>
          </a:p>
        </p:txBody>
      </p:sp>
      <p:sp>
        <p:nvSpPr>
          <p:cNvPr id="9523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523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711683F-38A1-424B-A0F0-3E3D91A83028}" type="slidenum">
              <a:rPr lang="en-US"/>
              <a:pPr/>
              <a:t>14</a:t>
            </a:fld>
            <a:endParaRPr lang="en-US"/>
          </a:p>
        </p:txBody>
      </p:sp>
      <p:sp>
        <p:nvSpPr>
          <p:cNvPr id="12800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800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3670029-1D36-0A42-A4A4-2F7820D91AEB}" type="slidenum">
              <a:rPr lang="en-US"/>
              <a:pPr/>
              <a:t>15</a:t>
            </a:fld>
            <a:endParaRPr lang="en-US"/>
          </a:p>
        </p:txBody>
      </p:sp>
      <p:sp>
        <p:nvSpPr>
          <p:cNvPr id="9728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728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D58F30A-8FCE-FE4A-9025-2A74E463458D}" type="slidenum">
              <a:rPr lang="en-US"/>
              <a:pPr/>
              <a:t>16</a:t>
            </a:fld>
            <a:endParaRPr lang="en-US"/>
          </a:p>
        </p:txBody>
      </p:sp>
      <p:sp>
        <p:nvSpPr>
          <p:cNvPr id="9830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830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28425CA-64CC-F74F-9D85-B8880590AEF8}" type="slidenum">
              <a:rPr lang="en-US"/>
              <a:pPr/>
              <a:t>17</a:t>
            </a:fld>
            <a:endParaRPr lang="en-US"/>
          </a:p>
        </p:txBody>
      </p:sp>
      <p:sp>
        <p:nvSpPr>
          <p:cNvPr id="9932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9330"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A0EFF78-91A8-814B-BD8E-03F5631FC692}" type="slidenum">
              <a:rPr lang="en-US"/>
              <a:pPr/>
              <a:t>18</a:t>
            </a:fld>
            <a:endParaRPr lang="en-US"/>
          </a:p>
        </p:txBody>
      </p:sp>
      <p:sp>
        <p:nvSpPr>
          <p:cNvPr id="10035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035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39B691A-5209-DB4C-8E45-DEC964959DD8}" type="slidenum">
              <a:rPr lang="en-US"/>
              <a:pPr/>
              <a:t>19</a:t>
            </a:fld>
            <a:endParaRPr lang="en-US"/>
          </a:p>
        </p:txBody>
      </p:sp>
      <p:sp>
        <p:nvSpPr>
          <p:cNvPr id="10137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137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8DA889C-3D55-7245-A6DD-49677C06C1A7}" type="slidenum">
              <a:rPr lang="en-US"/>
              <a:pPr/>
              <a:t>2</a:t>
            </a:fld>
            <a:endParaRPr lang="en-US"/>
          </a:p>
        </p:txBody>
      </p:sp>
      <p:sp>
        <p:nvSpPr>
          <p:cNvPr id="8396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3970"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7"/>
          <p:cNvSpPr>
            <a:spLocks noGrp="1" noChangeArrowheads="1"/>
          </p:cNvSpPr>
          <p:nvPr>
            <p:ph type="sldNum"/>
          </p:nvPr>
        </p:nvSpPr>
        <p:spPr>
          <a:ln/>
        </p:spPr>
        <p:txBody>
          <a:bodyPr/>
          <a:lstStyle/>
          <a:p>
            <a:fld id="{0F062E5C-357D-E141-AF65-42F6D1EC7F0F}" type="slidenum">
              <a:rPr lang="en-US"/>
              <a:pPr/>
              <a:t>20</a:t>
            </a:fld>
            <a:endParaRPr lang="en-US"/>
          </a:p>
        </p:txBody>
      </p:sp>
      <p:sp>
        <p:nvSpPr>
          <p:cNvPr id="102401" name="Text Box 1"/>
          <p:cNvSpPr txBox="1">
            <a:spLocks noChangeArrowheads="1"/>
          </p:cNvSpPr>
          <p:nvPr/>
        </p:nvSpPr>
        <p:spPr bwMode="auto">
          <a:xfrm>
            <a:off x="3886200" y="8721725"/>
            <a:ext cx="297180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800" rIns="91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r">
              <a:buClrTx/>
              <a:buFontTx/>
              <a:buNone/>
            </a:pPr>
            <a:fld id="{34C06A07-69C9-3448-8832-C39315A2D5D5}" type="slidenum">
              <a:rPr lang="en-US" sz="1200" b="1">
                <a:solidFill>
                  <a:srgbClr val="000000"/>
                </a:solidFill>
                <a:cs typeface="Tahoma" charset="0"/>
              </a:rPr>
              <a:pPr algn="r">
                <a:buClrTx/>
                <a:buFontTx/>
                <a:buNone/>
              </a:pPr>
              <a:t>20</a:t>
            </a:fld>
            <a:endParaRPr lang="en-US" sz="1200" b="1">
              <a:solidFill>
                <a:srgbClr val="000000"/>
              </a:solidFill>
              <a:cs typeface="Tahoma" charset="0"/>
            </a:endParaRPr>
          </a:p>
        </p:txBody>
      </p:sp>
      <p:sp>
        <p:nvSpPr>
          <p:cNvPr id="102402" name="Text Box 2"/>
          <p:cNvSpPr txBox="1">
            <a:spLocks noChangeArrowheads="1"/>
          </p:cNvSpPr>
          <p:nvPr/>
        </p:nvSpPr>
        <p:spPr bwMode="auto">
          <a:xfrm>
            <a:off x="0" y="8721725"/>
            <a:ext cx="297180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800" rIns="91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endParaRPr lang="en-US" sz="1200" b="1">
              <a:solidFill>
                <a:srgbClr val="000000"/>
              </a:solidFill>
              <a:cs typeface="Tahoma" charset="0"/>
            </a:endParaRPr>
          </a:p>
        </p:txBody>
      </p:sp>
      <p:sp>
        <p:nvSpPr>
          <p:cNvPr id="102403" name="Text Box 3"/>
          <p:cNvSpPr txBox="1">
            <a:spLocks noChangeArrowheads="1"/>
          </p:cNvSpPr>
          <p:nvPr/>
        </p:nvSpPr>
        <p:spPr bwMode="auto">
          <a:xfrm>
            <a:off x="0" y="0"/>
            <a:ext cx="297180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800" rIns="91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endParaRPr lang="en-US" sz="1200" b="1">
              <a:solidFill>
                <a:srgbClr val="000000"/>
              </a:solidFill>
              <a:cs typeface="Tahoma" charset="0"/>
            </a:endParaRPr>
          </a:p>
        </p:txBody>
      </p:sp>
      <p:sp>
        <p:nvSpPr>
          <p:cNvPr id="102404" name="Text Box 4"/>
          <p:cNvSpPr txBox="1">
            <a:spLocks noChangeArrowheads="1"/>
          </p:cNvSpPr>
          <p:nvPr/>
        </p:nvSpPr>
        <p:spPr bwMode="auto">
          <a:xfrm>
            <a:off x="3886200" y="0"/>
            <a:ext cx="297180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800" rIns="91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r">
              <a:buClrTx/>
              <a:buFontTx/>
              <a:buNone/>
            </a:pPr>
            <a:endParaRPr lang="en-US" sz="1200" b="1">
              <a:solidFill>
                <a:srgbClr val="000000"/>
              </a:solidFill>
              <a:cs typeface="Tahoma" charset="0"/>
            </a:endParaRPr>
          </a:p>
        </p:txBody>
      </p:sp>
      <p:sp>
        <p:nvSpPr>
          <p:cNvPr id="102405" name="Text Box 5"/>
          <p:cNvSpPr txBox="1">
            <a:spLocks noChangeArrowheads="1"/>
          </p:cNvSpPr>
          <p:nvPr/>
        </p:nvSpPr>
        <p:spPr bwMode="auto">
          <a:xfrm>
            <a:off x="900113" y="4359275"/>
            <a:ext cx="5057775" cy="414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160" tIns="46080" rIns="92160" bIns="460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nSpc>
                <a:spcPct val="90000"/>
              </a:lnSpc>
              <a:spcBef>
                <a:spcPts val="800"/>
              </a:spcBef>
              <a:buClrTx/>
              <a:buFontTx/>
              <a:buNone/>
            </a:pPr>
            <a:r>
              <a:rPr lang="en-US" sz="1600">
                <a:solidFill>
                  <a:srgbClr val="000000"/>
                </a:solidFill>
                <a:latin typeface="Arial" charset="0"/>
              </a:rPr>
              <a:t>This slide shows how the ASP’s CLR engine works when users visit a particular page. When the user requests a page from the browser or the application, the ASPX file is parsed by the ASPX engine. This engine generates a page class file, which is processed (compiled) by the CLR before the output is rendered. These compiled bits are persisted to (saved on) a disk. So, the next time a user visits the page, the compiled bits are picked up from the disk and executed. The file is not recompiled unless a change occurs. </a:t>
            </a:r>
          </a:p>
          <a:p>
            <a:pPr>
              <a:lnSpc>
                <a:spcPct val="90000"/>
              </a:lnSpc>
              <a:spcBef>
                <a:spcPts val="800"/>
              </a:spcBef>
              <a:buClrTx/>
              <a:buFontTx/>
              <a:buNone/>
            </a:pPr>
            <a:endParaRPr lang="en-US" sz="1600">
              <a:solidFill>
                <a:srgbClr val="000000"/>
              </a:solidFill>
              <a:latin typeface="Arial" charset="0"/>
            </a:endParaRPr>
          </a:p>
          <a:p>
            <a:pPr>
              <a:lnSpc>
                <a:spcPct val="90000"/>
              </a:lnSpc>
              <a:spcBef>
                <a:spcPts val="600"/>
              </a:spcBef>
              <a:buClrTx/>
              <a:buFontTx/>
              <a:buNone/>
            </a:pPr>
            <a:r>
              <a:rPr lang="en-US" sz="1600" b="1">
                <a:solidFill>
                  <a:srgbClr val="000000"/>
                </a:solidFill>
                <a:latin typeface="Arial" charset="0"/>
              </a:rPr>
              <a:t>ASP .NET –</a:t>
            </a:r>
            <a:r>
              <a:rPr lang="en-US" sz="1600">
                <a:solidFill>
                  <a:srgbClr val="000000"/>
                </a:solidFill>
                <a:latin typeface="Arial" charset="0"/>
              </a:rPr>
              <a:t> ASPX code-behind file gets compiled into a single DLL. This is an issue for team development: Different developers building pages for the same DLL. Use synchronization regularly, local working is more effective in a team effort. Then all developers build to the same Web. The DLL is a strongly typed object.   </a:t>
            </a:r>
          </a:p>
          <a:p>
            <a:pPr>
              <a:lnSpc>
                <a:spcPct val="90000"/>
              </a:lnSpc>
              <a:spcBef>
                <a:spcPts val="600"/>
              </a:spcBef>
              <a:buClrTx/>
              <a:buFontTx/>
              <a:buNone/>
            </a:pPr>
            <a:endParaRPr lang="en-US" sz="1600">
              <a:solidFill>
                <a:srgbClr val="000000"/>
              </a:solidFill>
              <a:latin typeface="Arial" charset="0"/>
            </a:endParaRPr>
          </a:p>
          <a:p>
            <a:pPr>
              <a:lnSpc>
                <a:spcPct val="90000"/>
              </a:lnSpc>
              <a:spcBef>
                <a:spcPts val="600"/>
              </a:spcBef>
              <a:buClrTx/>
              <a:buFontTx/>
              <a:buNone/>
            </a:pPr>
            <a:r>
              <a:rPr lang="en-US" sz="1600">
                <a:solidFill>
                  <a:srgbClr val="000000"/>
                </a:solidFill>
                <a:latin typeface="Arial" charset="0"/>
              </a:rPr>
              <a:t>The CLR environment requires less coding on your part because Visual Studio .NET pre-fills more of the basics into your ASP .NET Web pages when you create your project. The separation of programming code from HTML tags and presentation content gives a better view of your programming. </a:t>
            </a:r>
          </a:p>
          <a:p>
            <a:pPr>
              <a:lnSpc>
                <a:spcPct val="90000"/>
              </a:lnSpc>
              <a:spcBef>
                <a:spcPts val="800"/>
              </a:spcBef>
              <a:buClrTx/>
              <a:buFontTx/>
              <a:buNone/>
            </a:pPr>
            <a:endParaRPr lang="en-US" sz="1600">
              <a:solidFill>
                <a:srgbClr val="000000"/>
              </a:solidFill>
              <a:latin typeface="Arial" charset="0"/>
            </a:endParaRPr>
          </a:p>
          <a:p>
            <a:pPr>
              <a:lnSpc>
                <a:spcPct val="90000"/>
              </a:lnSpc>
              <a:spcBef>
                <a:spcPts val="800"/>
              </a:spcBef>
              <a:buClrTx/>
              <a:buFontTx/>
              <a:buNone/>
            </a:pPr>
            <a:endParaRPr lang="en-US" sz="1600">
              <a:solidFill>
                <a:srgbClr val="000000"/>
              </a:solidFill>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AACB442-CC4B-2747-BF38-D2492C964FCC}" type="slidenum">
              <a:rPr lang="en-US"/>
              <a:pPr/>
              <a:t>21</a:t>
            </a:fld>
            <a:endParaRPr lang="en-US"/>
          </a:p>
        </p:txBody>
      </p:sp>
      <p:sp>
        <p:nvSpPr>
          <p:cNvPr id="10342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342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4C3EF80-39E6-7A47-9634-89A1AD4B442B}" type="slidenum">
              <a:rPr lang="en-US"/>
              <a:pPr/>
              <a:t>22</a:t>
            </a:fld>
            <a:endParaRPr lang="en-US"/>
          </a:p>
        </p:txBody>
      </p:sp>
      <p:sp>
        <p:nvSpPr>
          <p:cNvPr id="10444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4450"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BB40C77-D973-8B45-8730-4828ECF1F4BD}" type="slidenum">
              <a:rPr lang="en-US"/>
              <a:pPr/>
              <a:t>23</a:t>
            </a:fld>
            <a:endParaRPr lang="en-US"/>
          </a:p>
        </p:txBody>
      </p:sp>
      <p:sp>
        <p:nvSpPr>
          <p:cNvPr id="10547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547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3B377DA-691C-A448-AC2E-9F393331E4C7}" type="slidenum">
              <a:rPr lang="en-US"/>
              <a:pPr/>
              <a:t>24</a:t>
            </a:fld>
            <a:endParaRPr lang="en-US"/>
          </a:p>
        </p:txBody>
      </p:sp>
      <p:sp>
        <p:nvSpPr>
          <p:cNvPr id="10649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649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43FDCD9-46D8-DF41-BF9B-5E1B825E9F16}" type="slidenum">
              <a:rPr lang="en-US"/>
              <a:pPr/>
              <a:t>25</a:t>
            </a:fld>
            <a:endParaRPr lang="en-US"/>
          </a:p>
        </p:txBody>
      </p:sp>
      <p:sp>
        <p:nvSpPr>
          <p:cNvPr id="10752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752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A64EC0F-B701-F249-81F6-8B80BD03C0A2}" type="slidenum">
              <a:rPr lang="en-US"/>
              <a:pPr/>
              <a:t>26</a:t>
            </a:fld>
            <a:endParaRPr lang="en-US"/>
          </a:p>
        </p:txBody>
      </p:sp>
      <p:sp>
        <p:nvSpPr>
          <p:cNvPr id="10854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854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3F73FD7-15C1-4C41-A7B2-C9E86CBF3B31}" type="slidenum">
              <a:rPr lang="en-US"/>
              <a:pPr/>
              <a:t>27</a:t>
            </a:fld>
            <a:endParaRPr lang="en-US"/>
          </a:p>
        </p:txBody>
      </p:sp>
      <p:sp>
        <p:nvSpPr>
          <p:cNvPr id="10956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9570"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F13556E-5F02-8549-AA07-5ACFD8B603C1}" type="slidenum">
              <a:rPr lang="en-US"/>
              <a:pPr/>
              <a:t>28</a:t>
            </a:fld>
            <a:endParaRPr lang="en-US"/>
          </a:p>
        </p:txBody>
      </p:sp>
      <p:sp>
        <p:nvSpPr>
          <p:cNvPr id="11059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1059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2CB261F-6C52-204B-8A71-F07F0D92A5E1}" type="slidenum">
              <a:rPr lang="en-US"/>
              <a:pPr/>
              <a:t>29</a:t>
            </a:fld>
            <a:endParaRPr lang="en-US"/>
          </a:p>
        </p:txBody>
      </p:sp>
      <p:sp>
        <p:nvSpPr>
          <p:cNvPr id="11161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1161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A320921-18F3-A945-A030-F70AF8B24982}" type="slidenum">
              <a:rPr lang="en-US"/>
              <a:pPr/>
              <a:t>3</a:t>
            </a:fld>
            <a:endParaRPr lang="en-US"/>
          </a:p>
        </p:txBody>
      </p:sp>
      <p:sp>
        <p:nvSpPr>
          <p:cNvPr id="8499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4994"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526D26E-40B6-D84E-B775-8DFCB8E573B5}" type="slidenum">
              <a:rPr lang="en-US"/>
              <a:pPr/>
              <a:t>30</a:t>
            </a:fld>
            <a:endParaRPr lang="en-US"/>
          </a:p>
        </p:txBody>
      </p:sp>
      <p:sp>
        <p:nvSpPr>
          <p:cNvPr id="11264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1264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7E86571-9FB4-E94C-8476-6466120CF8C9}" type="slidenum">
              <a:rPr lang="en-US"/>
              <a:pPr/>
              <a:t>31</a:t>
            </a:fld>
            <a:endParaRPr lang="en-US"/>
          </a:p>
        </p:txBody>
      </p:sp>
      <p:sp>
        <p:nvSpPr>
          <p:cNvPr id="11366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1366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596534C-4E94-7948-8B4C-A83DAE3DD15D}" type="slidenum">
              <a:rPr lang="en-US"/>
              <a:pPr/>
              <a:t>32</a:t>
            </a:fld>
            <a:endParaRPr lang="en-US"/>
          </a:p>
        </p:txBody>
      </p:sp>
      <p:sp>
        <p:nvSpPr>
          <p:cNvPr id="11468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14690"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69C830E-4157-4F48-804E-6AEE48EA645A}" type="slidenum">
              <a:rPr lang="en-US"/>
              <a:pPr/>
              <a:t>33</a:t>
            </a:fld>
            <a:endParaRPr lang="en-US"/>
          </a:p>
        </p:txBody>
      </p:sp>
      <p:sp>
        <p:nvSpPr>
          <p:cNvPr id="11571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1571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6CC995A-E893-EA47-A63C-E477A9FCF263}" type="slidenum">
              <a:rPr lang="en-US"/>
              <a:pPr/>
              <a:t>34</a:t>
            </a:fld>
            <a:endParaRPr lang="en-US"/>
          </a:p>
        </p:txBody>
      </p:sp>
      <p:sp>
        <p:nvSpPr>
          <p:cNvPr id="11673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1673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B40F701-39E3-964C-98FE-41141DFB0C58}" type="slidenum">
              <a:rPr lang="en-US"/>
              <a:pPr/>
              <a:t>35</a:t>
            </a:fld>
            <a:endParaRPr lang="en-US"/>
          </a:p>
        </p:txBody>
      </p:sp>
      <p:sp>
        <p:nvSpPr>
          <p:cNvPr id="11776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1776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1B114E3-388B-0B47-969B-F2E5F7F823C1}" type="slidenum">
              <a:rPr lang="en-US"/>
              <a:pPr/>
              <a:t>36</a:t>
            </a:fld>
            <a:endParaRPr lang="en-US"/>
          </a:p>
        </p:txBody>
      </p:sp>
      <p:sp>
        <p:nvSpPr>
          <p:cNvPr id="11878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1878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020B3F4-F4FD-C740-A97E-92A0EAD6C09A}" type="slidenum">
              <a:rPr lang="en-US"/>
              <a:pPr/>
              <a:t>37</a:t>
            </a:fld>
            <a:endParaRPr lang="en-US"/>
          </a:p>
        </p:txBody>
      </p:sp>
      <p:sp>
        <p:nvSpPr>
          <p:cNvPr id="11980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19810"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2409A08-8287-F64A-8F3D-057F191D5870}" type="slidenum">
              <a:rPr lang="en-US"/>
              <a:pPr/>
              <a:t>38</a:t>
            </a:fld>
            <a:endParaRPr lang="en-US"/>
          </a:p>
        </p:txBody>
      </p:sp>
      <p:sp>
        <p:nvSpPr>
          <p:cNvPr id="12083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083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CA9308E-D35A-3343-B072-3C847F30497A}" type="slidenum">
              <a:rPr lang="en-US"/>
              <a:pPr/>
              <a:t>39</a:t>
            </a:fld>
            <a:endParaRPr lang="en-US"/>
          </a:p>
        </p:txBody>
      </p:sp>
      <p:sp>
        <p:nvSpPr>
          <p:cNvPr id="12185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185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7A0980F-065E-294F-A9EC-D24E94FD959A}" type="slidenum">
              <a:rPr lang="en-US"/>
              <a:pPr/>
              <a:t>4</a:t>
            </a:fld>
            <a:endParaRPr lang="en-US"/>
          </a:p>
        </p:txBody>
      </p:sp>
      <p:sp>
        <p:nvSpPr>
          <p:cNvPr id="8601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6018"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800" rIns="91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spcBef>
                <a:spcPts val="600"/>
              </a:spcBef>
              <a:buClrTx/>
              <a:buFontTx/>
              <a:buNone/>
            </a:pPr>
            <a:r>
              <a:rPr lang="en-US" sz="1600">
                <a:solidFill>
                  <a:srgbClr val="000000"/>
                </a:solidFill>
                <a:latin typeface="Arial" charset="0"/>
              </a:rPr>
              <a:t>In this module we will focus on what ASP.NET is, why it was created, and how to do the essential programming tasks.  Next time we’ll go into a variety of other aspects of ASP.NET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35BE9BE-5D30-3A4A-AD6A-24F71B8B5919}" type="slidenum">
              <a:rPr lang="en-US"/>
              <a:pPr/>
              <a:t>40</a:t>
            </a:fld>
            <a:endParaRPr lang="en-US"/>
          </a:p>
        </p:txBody>
      </p:sp>
      <p:sp>
        <p:nvSpPr>
          <p:cNvPr id="12288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288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12ACE47-E357-5C40-A0D4-FD760157A825}" type="slidenum">
              <a:rPr lang="en-US"/>
              <a:pPr/>
              <a:t>41</a:t>
            </a:fld>
            <a:endParaRPr lang="en-US"/>
          </a:p>
        </p:txBody>
      </p:sp>
      <p:sp>
        <p:nvSpPr>
          <p:cNvPr id="12390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390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32B2234-D067-C84F-8E01-B152077F6710}" type="slidenum">
              <a:rPr lang="en-US"/>
              <a:pPr/>
              <a:t>42</a:t>
            </a:fld>
            <a:endParaRPr lang="en-US"/>
          </a:p>
        </p:txBody>
      </p:sp>
      <p:sp>
        <p:nvSpPr>
          <p:cNvPr id="12492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4930"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29D401F-A269-9B4E-81A5-FD7407E30568}" type="slidenum">
              <a:rPr lang="en-US"/>
              <a:pPr/>
              <a:t>43</a:t>
            </a:fld>
            <a:endParaRPr lang="en-US"/>
          </a:p>
        </p:txBody>
      </p:sp>
      <p:sp>
        <p:nvSpPr>
          <p:cNvPr id="12595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595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C783A2-47DD-624D-8523-544CCF5B2800}" type="slidenum">
              <a:rPr lang="en-US"/>
              <a:pPr/>
              <a:t>44</a:t>
            </a:fld>
            <a:endParaRPr lang="en-US"/>
          </a:p>
        </p:txBody>
      </p:sp>
      <p:sp>
        <p:nvSpPr>
          <p:cNvPr id="12697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697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711683F-38A1-424B-A0F0-3E3D91A83028}" type="slidenum">
              <a:rPr lang="en-US"/>
              <a:pPr/>
              <a:t>45</a:t>
            </a:fld>
            <a:endParaRPr lang="en-US"/>
          </a:p>
        </p:txBody>
      </p:sp>
      <p:sp>
        <p:nvSpPr>
          <p:cNvPr id="12800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800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299CEC1-6755-C848-9024-6AA37036E9A0}" type="slidenum">
              <a:rPr lang="en-US"/>
              <a:pPr/>
              <a:t>46</a:t>
            </a:fld>
            <a:endParaRPr lang="en-US"/>
          </a:p>
        </p:txBody>
      </p:sp>
      <p:sp>
        <p:nvSpPr>
          <p:cNvPr id="12902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902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B16637D-43B4-594F-950E-2DAE5765B8FD}" type="slidenum">
              <a:rPr lang="en-US"/>
              <a:pPr/>
              <a:t>47</a:t>
            </a:fld>
            <a:endParaRPr lang="en-US"/>
          </a:p>
        </p:txBody>
      </p:sp>
      <p:sp>
        <p:nvSpPr>
          <p:cNvPr id="13004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30050"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BE31770-3537-AF4D-822F-7D9111FE7E3C}" type="slidenum">
              <a:rPr lang="en-US"/>
              <a:pPr/>
              <a:t>48</a:t>
            </a:fld>
            <a:endParaRPr lang="en-US"/>
          </a:p>
        </p:txBody>
      </p:sp>
      <p:sp>
        <p:nvSpPr>
          <p:cNvPr id="13107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3107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F9255C2-0A07-5A43-BA3B-714093E546BE}" type="slidenum">
              <a:rPr lang="en-US"/>
              <a:pPr/>
              <a:t>49</a:t>
            </a:fld>
            <a:endParaRPr lang="en-US"/>
          </a:p>
        </p:txBody>
      </p:sp>
      <p:sp>
        <p:nvSpPr>
          <p:cNvPr id="13209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3209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67342AE-1A4E-4845-A316-6DCE37BBD870}" type="slidenum">
              <a:rPr lang="en-US"/>
              <a:pPr/>
              <a:t>5</a:t>
            </a:fld>
            <a:endParaRPr lang="en-US"/>
          </a:p>
        </p:txBody>
      </p:sp>
      <p:sp>
        <p:nvSpPr>
          <p:cNvPr id="8704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704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FE317C3-F158-BF4C-9DBC-A7FC19793147}" type="slidenum">
              <a:rPr lang="en-US"/>
              <a:pPr/>
              <a:t>50</a:t>
            </a:fld>
            <a:endParaRPr lang="en-US"/>
          </a:p>
        </p:txBody>
      </p:sp>
      <p:sp>
        <p:nvSpPr>
          <p:cNvPr id="13312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3312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5F093AF-2126-2947-8206-9672E8BE5789}" type="slidenum">
              <a:rPr lang="en-US"/>
              <a:pPr/>
              <a:t>51</a:t>
            </a:fld>
            <a:endParaRPr lang="en-US"/>
          </a:p>
        </p:txBody>
      </p:sp>
      <p:sp>
        <p:nvSpPr>
          <p:cNvPr id="13414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3414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DF7E1BD-5A2E-EE43-A125-E391B838E752}" type="slidenum">
              <a:rPr lang="en-US"/>
              <a:pPr/>
              <a:t>52</a:t>
            </a:fld>
            <a:endParaRPr lang="en-US"/>
          </a:p>
        </p:txBody>
      </p:sp>
      <p:sp>
        <p:nvSpPr>
          <p:cNvPr id="13516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35170"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800" rIns="91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spcBef>
                <a:spcPts val="600"/>
              </a:spcBef>
              <a:buClrTx/>
              <a:buFontTx/>
              <a:buNone/>
            </a:pPr>
            <a:r>
              <a:rPr lang="en-US" sz="1600">
                <a:solidFill>
                  <a:srgbClr val="000000"/>
                </a:solidFill>
                <a:latin typeface="Arial" charset="0"/>
              </a:rPr>
              <a:t>These two samples do the same thing: bind ListBox1 to the data returned from GetSampleData(), binding the value and text to CategoryID and CategoryName columns, respectively.  The first mostly uses code while the second sample mostly uses attributes on the ListBox tag.  Both require that the DataBind method be called.</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5091E6C-493B-DD42-AF45-D1E44614D9BE}" type="slidenum">
              <a:rPr lang="en-US"/>
              <a:pPr/>
              <a:t>53</a:t>
            </a:fld>
            <a:endParaRPr lang="en-US"/>
          </a:p>
        </p:txBody>
      </p:sp>
      <p:sp>
        <p:nvSpPr>
          <p:cNvPr id="13619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3619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4AA49F2-9264-9040-B80A-990521E20C3E}" type="slidenum">
              <a:rPr lang="en-US"/>
              <a:pPr/>
              <a:t>54</a:t>
            </a:fld>
            <a:endParaRPr lang="en-US"/>
          </a:p>
        </p:txBody>
      </p:sp>
      <p:sp>
        <p:nvSpPr>
          <p:cNvPr id="13721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3721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178B8BD-37C9-B647-8182-6E4713995E34}" type="slidenum">
              <a:rPr lang="en-US"/>
              <a:pPr/>
              <a:t>55</a:t>
            </a:fld>
            <a:endParaRPr lang="en-US"/>
          </a:p>
        </p:txBody>
      </p:sp>
      <p:sp>
        <p:nvSpPr>
          <p:cNvPr id="13824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38242"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21A2CE5-08C3-FB46-8647-A86FC06CF9B5}" type="slidenum">
              <a:rPr lang="en-US"/>
              <a:pPr/>
              <a:t>56</a:t>
            </a:fld>
            <a:endParaRPr lang="en-US"/>
          </a:p>
        </p:txBody>
      </p:sp>
      <p:sp>
        <p:nvSpPr>
          <p:cNvPr id="13926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3926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2E4FE41-E3FF-F842-859B-0D5539972A22}" type="slidenum">
              <a:rPr lang="en-US"/>
              <a:pPr/>
              <a:t>57</a:t>
            </a:fld>
            <a:endParaRPr lang="en-US"/>
          </a:p>
        </p:txBody>
      </p:sp>
      <p:sp>
        <p:nvSpPr>
          <p:cNvPr id="14028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40290"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B3E229E-B514-E24F-B6FC-BB6247FA37A5}" type="slidenum">
              <a:rPr lang="en-US"/>
              <a:pPr/>
              <a:t>58</a:t>
            </a:fld>
            <a:endParaRPr lang="en-US"/>
          </a:p>
        </p:txBody>
      </p:sp>
      <p:sp>
        <p:nvSpPr>
          <p:cNvPr id="14131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4131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6B861D2-2F3D-1949-96A9-0A4DA22F6D72}" type="slidenum">
              <a:rPr lang="en-US"/>
              <a:pPr/>
              <a:t>59</a:t>
            </a:fld>
            <a:endParaRPr lang="en-US"/>
          </a:p>
        </p:txBody>
      </p:sp>
      <p:sp>
        <p:nvSpPr>
          <p:cNvPr id="14233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4233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A70B2A1-A30B-A042-9B2E-2AA1BFB68311}" type="slidenum">
              <a:rPr lang="en-US"/>
              <a:pPr/>
              <a:t>6</a:t>
            </a:fld>
            <a:endParaRPr lang="en-US"/>
          </a:p>
        </p:txBody>
      </p:sp>
      <p:sp>
        <p:nvSpPr>
          <p:cNvPr id="8806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806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5BC0606-E7C8-7849-A8D1-6D82975D7126}" type="slidenum">
              <a:rPr lang="en-US"/>
              <a:pPr/>
              <a:t>60</a:t>
            </a:fld>
            <a:endParaRPr lang="en-US"/>
          </a:p>
        </p:txBody>
      </p:sp>
      <p:sp>
        <p:nvSpPr>
          <p:cNvPr id="14336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4336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EBE36E8-6BD5-B74E-B68D-6F5713DF1F74}" type="slidenum">
              <a:rPr lang="en-US"/>
              <a:pPr/>
              <a:t>61</a:t>
            </a:fld>
            <a:endParaRPr lang="en-US"/>
          </a:p>
        </p:txBody>
      </p:sp>
      <p:sp>
        <p:nvSpPr>
          <p:cNvPr id="14438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4438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36CA0EE-211B-A045-B4E8-B2A126F8F9A8}" type="slidenum">
              <a:rPr lang="en-US"/>
              <a:pPr/>
              <a:t>62</a:t>
            </a:fld>
            <a:endParaRPr lang="en-US"/>
          </a:p>
        </p:txBody>
      </p:sp>
      <p:sp>
        <p:nvSpPr>
          <p:cNvPr id="14540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45410"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D3F0049-541C-B242-B20E-A6FE8B5957E5}" type="slidenum">
              <a:rPr lang="en-US"/>
              <a:pPr/>
              <a:t>63</a:t>
            </a:fld>
            <a:endParaRPr lang="en-US"/>
          </a:p>
        </p:txBody>
      </p:sp>
      <p:sp>
        <p:nvSpPr>
          <p:cNvPr id="14643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4643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58308FA-52C1-6C4F-9B4C-55BA8652EC17}" type="slidenum">
              <a:rPr lang="en-US"/>
              <a:pPr/>
              <a:t>64</a:t>
            </a:fld>
            <a:endParaRPr lang="en-US"/>
          </a:p>
        </p:txBody>
      </p:sp>
      <p:sp>
        <p:nvSpPr>
          <p:cNvPr id="14745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4745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5EAB804-22B7-CF49-AA0E-B2BE8225E4DB}" type="slidenum">
              <a:rPr lang="en-US"/>
              <a:pPr/>
              <a:t>65</a:t>
            </a:fld>
            <a:endParaRPr lang="en-US"/>
          </a:p>
        </p:txBody>
      </p:sp>
      <p:sp>
        <p:nvSpPr>
          <p:cNvPr id="14848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4848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879700B-6C0F-984B-8B13-41A80DCEDD16}" type="slidenum">
              <a:rPr lang="en-US"/>
              <a:pPr/>
              <a:t>66</a:t>
            </a:fld>
            <a:endParaRPr lang="en-US"/>
          </a:p>
        </p:txBody>
      </p:sp>
      <p:sp>
        <p:nvSpPr>
          <p:cNvPr id="14950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49506"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83CC4DB-DC40-0248-8748-C9DD4884206B}" type="slidenum">
              <a:rPr lang="en-US"/>
              <a:pPr/>
              <a:t>67</a:t>
            </a:fld>
            <a:endParaRPr lang="en-US"/>
          </a:p>
        </p:txBody>
      </p:sp>
      <p:sp>
        <p:nvSpPr>
          <p:cNvPr id="15052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50530"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5A7146A-2B02-BF4D-988A-D5BFC87E285B}" type="slidenum">
              <a:rPr lang="en-US"/>
              <a:pPr/>
              <a:t>68</a:t>
            </a:fld>
            <a:endParaRPr lang="en-US"/>
          </a:p>
        </p:txBody>
      </p:sp>
      <p:sp>
        <p:nvSpPr>
          <p:cNvPr id="15155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51554"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196D6BE-BCAD-2D4F-8DCF-2B5E29691800}" type="slidenum">
              <a:rPr lang="en-US"/>
              <a:pPr/>
              <a:t>69</a:t>
            </a:fld>
            <a:endParaRPr lang="en-US"/>
          </a:p>
        </p:txBody>
      </p:sp>
      <p:sp>
        <p:nvSpPr>
          <p:cNvPr id="15257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5257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711683F-38A1-424B-A0F0-3E3D91A83028}" type="slidenum">
              <a:rPr lang="en-US"/>
              <a:pPr/>
              <a:t>7</a:t>
            </a:fld>
            <a:endParaRPr lang="en-US"/>
          </a:p>
        </p:txBody>
      </p:sp>
      <p:sp>
        <p:nvSpPr>
          <p:cNvPr id="12800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800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5369D83-86D1-4343-9F80-1139DA7A35C7}" type="slidenum">
              <a:rPr lang="en-US"/>
              <a:pPr/>
              <a:t>70</a:t>
            </a:fld>
            <a:endParaRPr lang="en-US"/>
          </a:p>
        </p:txBody>
      </p:sp>
      <p:sp>
        <p:nvSpPr>
          <p:cNvPr id="15360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5360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5DB461F-221C-2246-8763-55C5EFA3B018}" type="slidenum">
              <a:rPr lang="en-US"/>
              <a:pPr/>
              <a:t>71</a:t>
            </a:fld>
            <a:endParaRPr lang="en-US"/>
          </a:p>
        </p:txBody>
      </p:sp>
      <p:sp>
        <p:nvSpPr>
          <p:cNvPr id="15462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54626"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3DB006C-135B-7E4F-8A67-9411540BBB01}" type="slidenum">
              <a:rPr lang="en-US"/>
              <a:pPr/>
              <a:t>72</a:t>
            </a:fld>
            <a:endParaRPr lang="en-US"/>
          </a:p>
        </p:txBody>
      </p:sp>
      <p:sp>
        <p:nvSpPr>
          <p:cNvPr id="15564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55650"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03DFCB0-6304-9C4A-AA7E-B1A2030B620C}" type="slidenum">
              <a:rPr lang="en-US"/>
              <a:pPr/>
              <a:t>73</a:t>
            </a:fld>
            <a:endParaRPr lang="en-US"/>
          </a:p>
        </p:txBody>
      </p:sp>
      <p:sp>
        <p:nvSpPr>
          <p:cNvPr id="15667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5667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585E04D-73ED-954A-AC58-ED7E81E60DA8}" type="slidenum">
              <a:rPr lang="en-US"/>
              <a:pPr/>
              <a:t>74</a:t>
            </a:fld>
            <a:endParaRPr lang="en-US"/>
          </a:p>
        </p:txBody>
      </p:sp>
      <p:sp>
        <p:nvSpPr>
          <p:cNvPr id="15769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57698"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4DAC664-C51E-CA41-A409-83BF751E46FC}" type="slidenum">
              <a:rPr lang="en-US"/>
              <a:pPr/>
              <a:t>75</a:t>
            </a:fld>
            <a:endParaRPr lang="en-US"/>
          </a:p>
        </p:txBody>
      </p:sp>
      <p:sp>
        <p:nvSpPr>
          <p:cNvPr id="158721"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58722"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4D1DB2D-68C5-F14E-A233-CCB727C00DB2}" type="slidenum">
              <a:rPr lang="en-US"/>
              <a:pPr/>
              <a:t>76</a:t>
            </a:fld>
            <a:endParaRPr lang="en-US"/>
          </a:p>
        </p:txBody>
      </p:sp>
      <p:sp>
        <p:nvSpPr>
          <p:cNvPr id="159745"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59746"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86AAB99-148E-E440-A1C6-8C32CF54A53C}" type="slidenum">
              <a:rPr lang="en-US"/>
              <a:pPr/>
              <a:t>77</a:t>
            </a:fld>
            <a:endParaRPr lang="en-US"/>
          </a:p>
        </p:txBody>
      </p:sp>
      <p:sp>
        <p:nvSpPr>
          <p:cNvPr id="160769"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60770"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1227F8B-4983-0244-922C-33A372187692}" type="slidenum">
              <a:rPr lang="en-US"/>
              <a:pPr/>
              <a:t>8</a:t>
            </a:fld>
            <a:endParaRPr lang="en-US"/>
          </a:p>
        </p:txBody>
      </p:sp>
      <p:sp>
        <p:nvSpPr>
          <p:cNvPr id="90113"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0114" name="Text Box 2"/>
          <p:cNvSpPr txBox="1">
            <a:spLocks noGrp="1" noChangeArrowheads="1"/>
          </p:cNvSpPr>
          <p:nvPr>
            <p:ph type="body" idx="1"/>
          </p:nvPr>
        </p:nvSpPr>
        <p:spPr bwMode="auto">
          <a:xfrm>
            <a:off x="223838" y="4360863"/>
            <a:ext cx="6434137" cy="413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0BEEFA4-FEEA-D040-9133-E528C4511D6A}" type="slidenum">
              <a:rPr lang="en-US"/>
              <a:pPr/>
              <a:t>9</a:t>
            </a:fld>
            <a:endParaRPr lang="en-US"/>
          </a:p>
        </p:txBody>
      </p:sp>
      <p:sp>
        <p:nvSpPr>
          <p:cNvPr id="91137" name="Text Box 1"/>
          <p:cNvSpPr txBox="1">
            <a:spLocks noGrp="1" noRot="1" noChangeAspect="1" noChangeArrowheads="1"/>
          </p:cNvSpPr>
          <p:nvPr>
            <p:ph type="sldImg"/>
          </p:nvPr>
        </p:nvSpPr>
        <p:spPr bwMode="auto">
          <a:xfrm>
            <a:off x="1135063" y="688975"/>
            <a:ext cx="4587875"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1138" name="Text Box 2"/>
          <p:cNvSpPr txBox="1">
            <a:spLocks noChangeArrowheads="1"/>
          </p:cNvSpPr>
          <p:nvPr/>
        </p:nvSpPr>
        <p:spPr bwMode="auto">
          <a:xfrm>
            <a:off x="223838" y="4360863"/>
            <a:ext cx="6434137" cy="413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800" rIns="91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spcBef>
                <a:spcPts val="600"/>
              </a:spcBef>
              <a:buClrTx/>
              <a:buFontTx/>
              <a:buNone/>
            </a:pPr>
            <a:r>
              <a:rPr lang="en-US" sz="1600">
                <a:solidFill>
                  <a:srgbClr val="000000"/>
                </a:solidFill>
                <a:latin typeface="Arial" charset="0"/>
              </a:rPr>
              <a:t>Have to write code to do anything.  There is almost no purely declarative way to do anything.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x-none" smtClean="0"/>
              <a:t>Click to edit Master subtitle style</a:t>
            </a:r>
            <a:endParaRPr lang="en-US"/>
          </a:p>
        </p:txBody>
      </p:sp>
    </p:spTree>
    <p:extLst>
      <p:ext uri="{BB962C8B-B14F-4D97-AF65-F5344CB8AC3E}">
        <p14:creationId xmlns:p14="http://schemas.microsoft.com/office/powerpoint/2010/main" val="737675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189273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457200"/>
            <a:ext cx="2074863" cy="5942013"/>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457200"/>
            <a:ext cx="6076950" cy="5942013"/>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2864625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x-none" smtClean="0"/>
              <a:t>Click to edit Master subtitle style</a:t>
            </a:r>
            <a:endParaRPr lang="en-US"/>
          </a:p>
        </p:txBody>
      </p:sp>
    </p:spTree>
    <p:extLst>
      <p:ext uri="{BB962C8B-B14F-4D97-AF65-F5344CB8AC3E}">
        <p14:creationId xmlns:p14="http://schemas.microsoft.com/office/powerpoint/2010/main" val="4194409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138852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x-none" smtClean="0"/>
              <a:t>Click to edit Master text styles</a:t>
            </a:r>
          </a:p>
        </p:txBody>
      </p:sp>
    </p:spTree>
    <p:extLst>
      <p:ext uri="{BB962C8B-B14F-4D97-AF65-F5344CB8AC3E}">
        <p14:creationId xmlns:p14="http://schemas.microsoft.com/office/powerpoint/2010/main" val="2206169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1250845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3175588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Tree>
    <p:extLst>
      <p:ext uri="{BB962C8B-B14F-4D97-AF65-F5344CB8AC3E}">
        <p14:creationId xmlns:p14="http://schemas.microsoft.com/office/powerpoint/2010/main" val="34389083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5599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Tree>
    <p:extLst>
      <p:ext uri="{BB962C8B-B14F-4D97-AF65-F5344CB8AC3E}">
        <p14:creationId xmlns:p14="http://schemas.microsoft.com/office/powerpoint/2010/main" val="1639636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40947884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Tree>
    <p:extLst>
      <p:ext uri="{BB962C8B-B14F-4D97-AF65-F5344CB8AC3E}">
        <p14:creationId xmlns:p14="http://schemas.microsoft.com/office/powerpoint/2010/main" val="7478699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1162934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457200"/>
            <a:ext cx="2074863" cy="5668963"/>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457200"/>
            <a:ext cx="6076950" cy="5668963"/>
          </a:xfrm>
          <a:prstGeom prst="rect">
            <a:avLst/>
          </a:prstGeo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15740928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770813" cy="1141413"/>
          </a:xfrm>
        </p:spPr>
        <p:txBody>
          <a:bodyPr/>
          <a:lstStyle/>
          <a:p>
            <a:r>
              <a:rPr lang="x-none" smtClean="0"/>
              <a:t>Click to edit Master title style</a:t>
            </a:r>
            <a:endParaRPr lang="en-US"/>
          </a:p>
        </p:txBody>
      </p:sp>
    </p:spTree>
    <p:extLst>
      <p:ext uri="{BB962C8B-B14F-4D97-AF65-F5344CB8AC3E}">
        <p14:creationId xmlns:p14="http://schemas.microsoft.com/office/powerpoint/2010/main" val="3001148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x-none" smtClean="0"/>
              <a:t>Click to edit Master text styles</a:t>
            </a:r>
          </a:p>
        </p:txBody>
      </p:sp>
    </p:spTree>
    <p:extLst>
      <p:ext uri="{BB962C8B-B14F-4D97-AF65-F5344CB8AC3E}">
        <p14:creationId xmlns:p14="http://schemas.microsoft.com/office/powerpoint/2010/main" val="1534548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905000"/>
            <a:ext cx="4037013" cy="4494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6613" y="1905000"/>
            <a:ext cx="4038600" cy="4494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2611433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extLst>
      <p:ext uri="{BB962C8B-B14F-4D97-AF65-F5344CB8AC3E}">
        <p14:creationId xmlns:p14="http://schemas.microsoft.com/office/powerpoint/2010/main" val="802124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Tree>
    <p:extLst>
      <p:ext uri="{BB962C8B-B14F-4D97-AF65-F5344CB8AC3E}">
        <p14:creationId xmlns:p14="http://schemas.microsoft.com/office/powerpoint/2010/main" val="2471594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9587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Tree>
    <p:extLst>
      <p:ext uri="{BB962C8B-B14F-4D97-AF65-F5344CB8AC3E}">
        <p14:creationId xmlns:p14="http://schemas.microsoft.com/office/powerpoint/2010/main" val="2698700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Tree>
    <p:extLst>
      <p:ext uri="{BB962C8B-B14F-4D97-AF65-F5344CB8AC3E}">
        <p14:creationId xmlns:p14="http://schemas.microsoft.com/office/powerpoint/2010/main" val="17706288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417513" y="0"/>
            <a:ext cx="496887" cy="1776413"/>
          </a:xfrm>
          <a:prstGeom prst="rect">
            <a:avLst/>
          </a:prstGeom>
          <a:solidFill>
            <a:srgbClr val="FFCC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6" name="Rectangle 2"/>
          <p:cNvSpPr>
            <a:spLocks noChangeArrowheads="1"/>
          </p:cNvSpPr>
          <p:nvPr/>
        </p:nvSpPr>
        <p:spPr bwMode="auto">
          <a:xfrm>
            <a:off x="7010400" y="6443663"/>
            <a:ext cx="1474788" cy="381000"/>
          </a:xfrm>
          <a:prstGeom prst="rect">
            <a:avLst/>
          </a:prstGeom>
          <a:solidFill>
            <a:srgbClr val="FFCC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7" name="Rectangle 3"/>
          <p:cNvSpPr>
            <a:spLocks noChangeArrowheads="1"/>
          </p:cNvSpPr>
          <p:nvPr/>
        </p:nvSpPr>
        <p:spPr bwMode="auto">
          <a:xfrm>
            <a:off x="2185988" y="1676400"/>
            <a:ext cx="5662612" cy="77788"/>
          </a:xfrm>
          <a:prstGeom prst="rect">
            <a:avLst/>
          </a:prstGeom>
          <a:solidFill>
            <a:srgbClr val="0033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8" name="Rectangle 4"/>
          <p:cNvSpPr>
            <a:spLocks noGrp="1" noChangeArrowheads="1"/>
          </p:cNvSpPr>
          <p:nvPr>
            <p:ph type="body" idx="1"/>
          </p:nvPr>
        </p:nvSpPr>
        <p:spPr bwMode="auto">
          <a:xfrm>
            <a:off x="457200" y="1905000"/>
            <a:ext cx="8228013" cy="449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029" name="Rectangle 5"/>
          <p:cNvSpPr>
            <a:spLocks noGrp="1" noChangeArrowheads="1"/>
          </p:cNvSpPr>
          <p:nvPr>
            <p:ph type="title"/>
          </p:nvPr>
        </p:nvSpPr>
        <p:spPr bwMode="auto">
          <a:xfrm>
            <a:off x="990600" y="457200"/>
            <a:ext cx="7770813"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30" name="Rectangle 6"/>
          <p:cNvSpPr>
            <a:spLocks noChangeArrowheads="1"/>
          </p:cNvSpPr>
          <p:nvPr/>
        </p:nvSpPr>
        <p:spPr bwMode="auto">
          <a:xfrm>
            <a:off x="304800" y="6553200"/>
            <a:ext cx="8534400" cy="152400"/>
          </a:xfrm>
          <a:prstGeom prst="rect">
            <a:avLst/>
          </a:prstGeom>
          <a:solidFill>
            <a:srgbClr val="0033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1" name="Rectangle 7"/>
          <p:cNvSpPr>
            <a:spLocks noChangeArrowheads="1"/>
          </p:cNvSpPr>
          <p:nvPr/>
        </p:nvSpPr>
        <p:spPr bwMode="auto">
          <a:xfrm>
            <a:off x="304800" y="228600"/>
            <a:ext cx="8534400" cy="152400"/>
          </a:xfrm>
          <a:prstGeom prst="rect">
            <a:avLst/>
          </a:prstGeom>
          <a:solidFill>
            <a:srgbClr val="0033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2" name="Rectangle 8"/>
          <p:cNvSpPr>
            <a:spLocks noChangeArrowheads="1"/>
          </p:cNvSpPr>
          <p:nvPr/>
        </p:nvSpPr>
        <p:spPr bwMode="auto">
          <a:xfrm>
            <a:off x="417513" y="0"/>
            <a:ext cx="496887" cy="1776413"/>
          </a:xfrm>
          <a:prstGeom prst="rect">
            <a:avLst/>
          </a:prstGeom>
          <a:solidFill>
            <a:srgbClr val="FFCC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3" name="Rectangle 9"/>
          <p:cNvSpPr>
            <a:spLocks noChangeArrowheads="1"/>
          </p:cNvSpPr>
          <p:nvPr/>
        </p:nvSpPr>
        <p:spPr bwMode="auto">
          <a:xfrm>
            <a:off x="7010400" y="6443663"/>
            <a:ext cx="1474788" cy="381000"/>
          </a:xfrm>
          <a:prstGeom prst="rect">
            <a:avLst/>
          </a:prstGeom>
          <a:solidFill>
            <a:srgbClr val="FFCC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4" name="Rectangle 10"/>
          <p:cNvSpPr>
            <a:spLocks noChangeArrowheads="1"/>
          </p:cNvSpPr>
          <p:nvPr/>
        </p:nvSpPr>
        <p:spPr bwMode="auto">
          <a:xfrm>
            <a:off x="2185988" y="1676400"/>
            <a:ext cx="5662612" cy="77788"/>
          </a:xfrm>
          <a:prstGeom prst="rect">
            <a:avLst/>
          </a:prstGeom>
          <a:solidFill>
            <a:srgbClr val="0033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5" name="Rectangle 11"/>
          <p:cNvSpPr>
            <a:spLocks noChangeArrowheads="1"/>
          </p:cNvSpPr>
          <p:nvPr/>
        </p:nvSpPr>
        <p:spPr bwMode="auto">
          <a:xfrm>
            <a:off x="304800" y="6553200"/>
            <a:ext cx="8534400" cy="152400"/>
          </a:xfrm>
          <a:prstGeom prst="rect">
            <a:avLst/>
          </a:prstGeom>
          <a:solidFill>
            <a:srgbClr val="0033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6" name="Rectangle 12"/>
          <p:cNvSpPr>
            <a:spLocks noChangeArrowheads="1"/>
          </p:cNvSpPr>
          <p:nvPr/>
        </p:nvSpPr>
        <p:spPr bwMode="auto">
          <a:xfrm>
            <a:off x="304800" y="228600"/>
            <a:ext cx="8534400" cy="152400"/>
          </a:xfrm>
          <a:prstGeom prst="rect">
            <a:avLst/>
          </a:prstGeom>
          <a:solidFill>
            <a:srgbClr val="0033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57200" rtl="0" fontAlgn="base">
        <a:lnSpc>
          <a:spcPct val="85000"/>
        </a:lnSpc>
        <a:spcBef>
          <a:spcPct val="0"/>
        </a:spcBef>
        <a:spcAft>
          <a:spcPct val="0"/>
        </a:spcAft>
        <a:buClr>
          <a:srgbClr val="000000"/>
        </a:buClr>
        <a:buSzPct val="100000"/>
        <a:buFont typeface="Times New Roman" charset="0"/>
        <a:defRPr sz="4400" b="1">
          <a:solidFill>
            <a:srgbClr val="003366"/>
          </a:solidFill>
          <a:latin typeface="+mj-lt"/>
          <a:ea typeface="+mj-ea"/>
          <a:cs typeface="+mj-cs"/>
        </a:defRPr>
      </a:lvl1pPr>
      <a:lvl2pPr marL="742950" indent="-285750" algn="ctr" defTabSz="457200" rtl="0" fontAlgn="base">
        <a:lnSpc>
          <a:spcPct val="85000"/>
        </a:lnSpc>
        <a:spcBef>
          <a:spcPct val="0"/>
        </a:spcBef>
        <a:spcAft>
          <a:spcPct val="0"/>
        </a:spcAft>
        <a:buClr>
          <a:srgbClr val="000000"/>
        </a:buClr>
        <a:buSzPct val="100000"/>
        <a:buFont typeface="Times New Roman" charset="0"/>
        <a:defRPr sz="4400" b="1">
          <a:solidFill>
            <a:srgbClr val="003366"/>
          </a:solidFill>
          <a:latin typeface="Arial" charset="0"/>
          <a:ea typeface="ＭＳ Ｐゴシック" charset="0"/>
          <a:cs typeface="Arial Unicode MS" charset="0"/>
        </a:defRPr>
      </a:lvl2pPr>
      <a:lvl3pPr marL="1143000" indent="-228600" algn="ctr" defTabSz="457200" rtl="0" fontAlgn="base">
        <a:lnSpc>
          <a:spcPct val="85000"/>
        </a:lnSpc>
        <a:spcBef>
          <a:spcPct val="0"/>
        </a:spcBef>
        <a:spcAft>
          <a:spcPct val="0"/>
        </a:spcAft>
        <a:buClr>
          <a:srgbClr val="000000"/>
        </a:buClr>
        <a:buSzPct val="100000"/>
        <a:buFont typeface="Times New Roman" charset="0"/>
        <a:defRPr sz="4400" b="1">
          <a:solidFill>
            <a:srgbClr val="003366"/>
          </a:solidFill>
          <a:latin typeface="Arial" charset="0"/>
          <a:ea typeface="ＭＳ Ｐゴシック" charset="0"/>
          <a:cs typeface="Arial Unicode MS" charset="0"/>
        </a:defRPr>
      </a:lvl3pPr>
      <a:lvl4pPr marL="1600200" indent="-228600" algn="ctr" defTabSz="457200" rtl="0" fontAlgn="base">
        <a:lnSpc>
          <a:spcPct val="85000"/>
        </a:lnSpc>
        <a:spcBef>
          <a:spcPct val="0"/>
        </a:spcBef>
        <a:spcAft>
          <a:spcPct val="0"/>
        </a:spcAft>
        <a:buClr>
          <a:srgbClr val="000000"/>
        </a:buClr>
        <a:buSzPct val="100000"/>
        <a:buFont typeface="Times New Roman" charset="0"/>
        <a:defRPr sz="4400" b="1">
          <a:solidFill>
            <a:srgbClr val="003366"/>
          </a:solidFill>
          <a:latin typeface="Arial" charset="0"/>
          <a:ea typeface="ＭＳ Ｐゴシック" charset="0"/>
          <a:cs typeface="Arial Unicode MS" charset="0"/>
        </a:defRPr>
      </a:lvl4pPr>
      <a:lvl5pPr marL="2057400" indent="-228600" algn="ctr" defTabSz="457200" rtl="0" fontAlgn="base">
        <a:lnSpc>
          <a:spcPct val="85000"/>
        </a:lnSpc>
        <a:spcBef>
          <a:spcPct val="0"/>
        </a:spcBef>
        <a:spcAft>
          <a:spcPct val="0"/>
        </a:spcAft>
        <a:buClr>
          <a:srgbClr val="000000"/>
        </a:buClr>
        <a:buSzPct val="100000"/>
        <a:buFont typeface="Times New Roman" charset="0"/>
        <a:defRPr sz="4400" b="1">
          <a:solidFill>
            <a:srgbClr val="003366"/>
          </a:solidFill>
          <a:latin typeface="Arial" charset="0"/>
          <a:ea typeface="ＭＳ Ｐゴシック" charset="0"/>
          <a:cs typeface="Arial Unicode MS" charset="0"/>
        </a:defRPr>
      </a:lvl5pPr>
      <a:lvl6pPr marL="2514600" indent="-228600" algn="ctr" defTabSz="457200" rtl="0" fontAlgn="base">
        <a:lnSpc>
          <a:spcPct val="85000"/>
        </a:lnSpc>
        <a:spcBef>
          <a:spcPct val="0"/>
        </a:spcBef>
        <a:spcAft>
          <a:spcPct val="0"/>
        </a:spcAft>
        <a:buClr>
          <a:srgbClr val="000000"/>
        </a:buClr>
        <a:buSzPct val="100000"/>
        <a:buFont typeface="Times New Roman" charset="0"/>
        <a:defRPr sz="4400" b="1">
          <a:solidFill>
            <a:srgbClr val="003366"/>
          </a:solidFill>
          <a:latin typeface="Arial" charset="0"/>
          <a:ea typeface="ＭＳ Ｐゴシック" charset="0"/>
          <a:cs typeface="Arial Unicode MS" charset="0"/>
        </a:defRPr>
      </a:lvl6pPr>
      <a:lvl7pPr marL="2971800" indent="-228600" algn="ctr" defTabSz="457200" rtl="0" fontAlgn="base">
        <a:lnSpc>
          <a:spcPct val="85000"/>
        </a:lnSpc>
        <a:spcBef>
          <a:spcPct val="0"/>
        </a:spcBef>
        <a:spcAft>
          <a:spcPct val="0"/>
        </a:spcAft>
        <a:buClr>
          <a:srgbClr val="000000"/>
        </a:buClr>
        <a:buSzPct val="100000"/>
        <a:buFont typeface="Times New Roman" charset="0"/>
        <a:defRPr sz="4400" b="1">
          <a:solidFill>
            <a:srgbClr val="003366"/>
          </a:solidFill>
          <a:latin typeface="Arial" charset="0"/>
          <a:ea typeface="ＭＳ Ｐゴシック" charset="0"/>
          <a:cs typeface="Arial Unicode MS" charset="0"/>
        </a:defRPr>
      </a:lvl7pPr>
      <a:lvl8pPr marL="3429000" indent="-228600" algn="ctr" defTabSz="457200" rtl="0" fontAlgn="base">
        <a:lnSpc>
          <a:spcPct val="85000"/>
        </a:lnSpc>
        <a:spcBef>
          <a:spcPct val="0"/>
        </a:spcBef>
        <a:spcAft>
          <a:spcPct val="0"/>
        </a:spcAft>
        <a:buClr>
          <a:srgbClr val="000000"/>
        </a:buClr>
        <a:buSzPct val="100000"/>
        <a:buFont typeface="Times New Roman" charset="0"/>
        <a:defRPr sz="4400" b="1">
          <a:solidFill>
            <a:srgbClr val="003366"/>
          </a:solidFill>
          <a:latin typeface="Arial" charset="0"/>
          <a:ea typeface="ＭＳ Ｐゴシック" charset="0"/>
          <a:cs typeface="Arial Unicode MS" charset="0"/>
        </a:defRPr>
      </a:lvl8pPr>
      <a:lvl9pPr marL="3886200" indent="-228600" algn="ctr" defTabSz="457200" rtl="0" fontAlgn="base">
        <a:lnSpc>
          <a:spcPct val="85000"/>
        </a:lnSpc>
        <a:spcBef>
          <a:spcPct val="0"/>
        </a:spcBef>
        <a:spcAft>
          <a:spcPct val="0"/>
        </a:spcAft>
        <a:buClr>
          <a:srgbClr val="000000"/>
        </a:buClr>
        <a:buSzPct val="100000"/>
        <a:buFont typeface="Times New Roman" charset="0"/>
        <a:defRPr sz="4400" b="1">
          <a:solidFill>
            <a:srgbClr val="003366"/>
          </a:solidFill>
          <a:latin typeface="Arial" charset="0"/>
          <a:ea typeface="ＭＳ Ｐゴシック" charset="0"/>
          <a:cs typeface="Arial Unicode MS" charset="0"/>
        </a:defRPr>
      </a:lvl9pPr>
    </p:titleStyle>
    <p:bodyStyle>
      <a:lvl1pPr marL="342900" indent="-342900" algn="l" defTabSz="457200" rtl="0" fontAlgn="base">
        <a:spcBef>
          <a:spcPts val="700"/>
        </a:spcBef>
        <a:spcAft>
          <a:spcPct val="0"/>
        </a:spcAft>
        <a:buClr>
          <a:srgbClr val="000000"/>
        </a:buClr>
        <a:buSzPct val="100000"/>
        <a:buFont typeface="Times New Roman" charset="0"/>
        <a:defRPr sz="2800">
          <a:solidFill>
            <a:srgbClr val="003366"/>
          </a:solidFill>
          <a:latin typeface="+mn-lt"/>
          <a:ea typeface="+mn-ea"/>
          <a:cs typeface="+mn-cs"/>
        </a:defRPr>
      </a:lvl1pPr>
      <a:lvl2pPr marL="742950" indent="-285750" algn="l" defTabSz="457200" rtl="0" fontAlgn="base">
        <a:spcBef>
          <a:spcPts val="600"/>
        </a:spcBef>
        <a:spcAft>
          <a:spcPct val="0"/>
        </a:spcAft>
        <a:buClr>
          <a:srgbClr val="000000"/>
        </a:buClr>
        <a:buSzPct val="100000"/>
        <a:buFont typeface="Times New Roman" charset="0"/>
        <a:defRPr sz="2400">
          <a:solidFill>
            <a:srgbClr val="003366"/>
          </a:solidFill>
          <a:latin typeface="+mn-lt"/>
          <a:ea typeface="+mn-ea"/>
          <a:cs typeface="+mn-cs"/>
        </a:defRPr>
      </a:lvl2pPr>
      <a:lvl3pPr marL="1143000" indent="-228600" algn="l" defTabSz="457200" rtl="0" fontAlgn="base">
        <a:spcBef>
          <a:spcPts val="500"/>
        </a:spcBef>
        <a:spcAft>
          <a:spcPct val="0"/>
        </a:spcAft>
        <a:buClr>
          <a:srgbClr val="000000"/>
        </a:buClr>
        <a:buSzPct val="100000"/>
        <a:buFont typeface="Times New Roman" charset="0"/>
        <a:defRPr sz="2000">
          <a:solidFill>
            <a:srgbClr val="003366"/>
          </a:solidFill>
          <a:latin typeface="+mn-lt"/>
          <a:ea typeface="+mn-ea"/>
          <a:cs typeface="+mn-cs"/>
        </a:defRPr>
      </a:lvl3pPr>
      <a:lvl4pPr marL="1600200" indent="-228600" algn="l" defTabSz="457200" rtl="0" fontAlgn="base">
        <a:spcBef>
          <a:spcPts val="450"/>
        </a:spcBef>
        <a:spcAft>
          <a:spcPct val="0"/>
        </a:spcAft>
        <a:buClr>
          <a:srgbClr val="000000"/>
        </a:buClr>
        <a:buSzPct val="100000"/>
        <a:buFont typeface="Times New Roman" charset="0"/>
        <a:defRPr>
          <a:solidFill>
            <a:srgbClr val="003366"/>
          </a:solidFill>
          <a:latin typeface="+mn-lt"/>
          <a:ea typeface="+mn-ea"/>
          <a:cs typeface="+mn-cs"/>
        </a:defRPr>
      </a:lvl4pPr>
      <a:lvl5pPr marL="2057400" indent="-228600" algn="l" defTabSz="457200" rtl="0" fontAlgn="base">
        <a:spcBef>
          <a:spcPts val="400"/>
        </a:spcBef>
        <a:spcAft>
          <a:spcPct val="0"/>
        </a:spcAft>
        <a:buClr>
          <a:srgbClr val="000000"/>
        </a:buClr>
        <a:buSzPct val="100000"/>
        <a:buFont typeface="Times New Roman" charset="0"/>
        <a:defRPr sz="1600">
          <a:solidFill>
            <a:srgbClr val="003366"/>
          </a:solidFill>
          <a:latin typeface="+mn-lt"/>
          <a:ea typeface="+mn-ea"/>
          <a:cs typeface="+mn-cs"/>
        </a:defRPr>
      </a:lvl5pPr>
      <a:lvl6pPr marL="2514600" indent="-228600" algn="l" defTabSz="457200" rtl="0" fontAlgn="base">
        <a:spcBef>
          <a:spcPts val="400"/>
        </a:spcBef>
        <a:spcAft>
          <a:spcPct val="0"/>
        </a:spcAft>
        <a:buClr>
          <a:srgbClr val="000000"/>
        </a:buClr>
        <a:buSzPct val="100000"/>
        <a:buFont typeface="Times New Roman" charset="0"/>
        <a:defRPr sz="1600">
          <a:solidFill>
            <a:srgbClr val="003366"/>
          </a:solidFill>
          <a:latin typeface="+mn-lt"/>
          <a:ea typeface="+mn-ea"/>
          <a:cs typeface="+mn-cs"/>
        </a:defRPr>
      </a:lvl6pPr>
      <a:lvl7pPr marL="2971800" indent="-228600" algn="l" defTabSz="457200" rtl="0" fontAlgn="base">
        <a:spcBef>
          <a:spcPts val="400"/>
        </a:spcBef>
        <a:spcAft>
          <a:spcPct val="0"/>
        </a:spcAft>
        <a:buClr>
          <a:srgbClr val="000000"/>
        </a:buClr>
        <a:buSzPct val="100000"/>
        <a:buFont typeface="Times New Roman" charset="0"/>
        <a:defRPr sz="1600">
          <a:solidFill>
            <a:srgbClr val="003366"/>
          </a:solidFill>
          <a:latin typeface="+mn-lt"/>
          <a:ea typeface="+mn-ea"/>
          <a:cs typeface="+mn-cs"/>
        </a:defRPr>
      </a:lvl7pPr>
      <a:lvl8pPr marL="3429000" indent="-228600" algn="l" defTabSz="457200" rtl="0" fontAlgn="base">
        <a:spcBef>
          <a:spcPts val="400"/>
        </a:spcBef>
        <a:spcAft>
          <a:spcPct val="0"/>
        </a:spcAft>
        <a:buClr>
          <a:srgbClr val="000000"/>
        </a:buClr>
        <a:buSzPct val="100000"/>
        <a:buFont typeface="Times New Roman" charset="0"/>
        <a:defRPr sz="1600">
          <a:solidFill>
            <a:srgbClr val="003366"/>
          </a:solidFill>
          <a:latin typeface="+mn-lt"/>
          <a:ea typeface="+mn-ea"/>
          <a:cs typeface="+mn-cs"/>
        </a:defRPr>
      </a:lvl8pPr>
      <a:lvl9pPr marL="3886200" indent="-228600" algn="l" defTabSz="457200" rtl="0" fontAlgn="base">
        <a:spcBef>
          <a:spcPts val="400"/>
        </a:spcBef>
        <a:spcAft>
          <a:spcPct val="0"/>
        </a:spcAft>
        <a:buClr>
          <a:srgbClr val="000000"/>
        </a:buClr>
        <a:buSzPct val="100000"/>
        <a:buFont typeface="Times New Roman" charset="0"/>
        <a:defRPr sz="1600">
          <a:solidFill>
            <a:srgbClr val="003366"/>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420688" y="228600"/>
            <a:ext cx="8404225" cy="6477000"/>
          </a:xfrm>
          <a:prstGeom prst="rect">
            <a:avLst/>
          </a:prstGeom>
          <a:gradFill rotWithShape="0">
            <a:gsLst>
              <a:gs pos="0">
                <a:srgbClr val="6699FF"/>
              </a:gs>
              <a:gs pos="100000">
                <a:srgbClr val="FFFF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50" name="Rectangle 2"/>
          <p:cNvSpPr>
            <a:spLocks noGrp="1" noChangeArrowheads="1"/>
          </p:cNvSpPr>
          <p:nvPr>
            <p:ph type="title"/>
          </p:nvPr>
        </p:nvSpPr>
        <p:spPr bwMode="auto">
          <a:xfrm>
            <a:off x="990600" y="457200"/>
            <a:ext cx="7770813"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2052" name="Rectangle 4"/>
          <p:cNvSpPr>
            <a:spLocks noChangeArrowheads="1"/>
          </p:cNvSpPr>
          <p:nvPr/>
        </p:nvSpPr>
        <p:spPr bwMode="auto">
          <a:xfrm>
            <a:off x="304800" y="6553200"/>
            <a:ext cx="8534400" cy="152400"/>
          </a:xfrm>
          <a:prstGeom prst="rect">
            <a:avLst/>
          </a:prstGeom>
          <a:solidFill>
            <a:srgbClr val="0033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53" name="Rectangle 5"/>
          <p:cNvSpPr>
            <a:spLocks noChangeArrowheads="1"/>
          </p:cNvSpPr>
          <p:nvPr/>
        </p:nvSpPr>
        <p:spPr bwMode="auto">
          <a:xfrm>
            <a:off x="7010400" y="6443663"/>
            <a:ext cx="1474788" cy="381000"/>
          </a:xfrm>
          <a:prstGeom prst="rect">
            <a:avLst/>
          </a:prstGeom>
          <a:solidFill>
            <a:srgbClr val="FFCC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54" name="Rectangle 6"/>
          <p:cNvSpPr>
            <a:spLocks noChangeArrowheads="1"/>
          </p:cNvSpPr>
          <p:nvPr/>
        </p:nvSpPr>
        <p:spPr bwMode="auto">
          <a:xfrm>
            <a:off x="417513" y="0"/>
            <a:ext cx="496887" cy="1776413"/>
          </a:xfrm>
          <a:prstGeom prst="rect">
            <a:avLst/>
          </a:prstGeom>
          <a:solidFill>
            <a:srgbClr val="FFCC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55" name="Rectangle 7"/>
          <p:cNvSpPr>
            <a:spLocks noChangeArrowheads="1"/>
          </p:cNvSpPr>
          <p:nvPr/>
        </p:nvSpPr>
        <p:spPr bwMode="auto">
          <a:xfrm>
            <a:off x="304800" y="228600"/>
            <a:ext cx="8534400" cy="152400"/>
          </a:xfrm>
          <a:prstGeom prst="rect">
            <a:avLst/>
          </a:prstGeom>
          <a:solidFill>
            <a:srgbClr val="0033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56" name="Rectangle 8"/>
          <p:cNvSpPr>
            <a:spLocks noChangeArrowheads="1"/>
          </p:cNvSpPr>
          <p:nvPr/>
        </p:nvSpPr>
        <p:spPr bwMode="auto">
          <a:xfrm>
            <a:off x="304800" y="6553200"/>
            <a:ext cx="8534400" cy="152400"/>
          </a:xfrm>
          <a:prstGeom prst="rect">
            <a:avLst/>
          </a:prstGeom>
          <a:solidFill>
            <a:srgbClr val="0033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57" name="Rectangle 9"/>
          <p:cNvSpPr>
            <a:spLocks noChangeArrowheads="1"/>
          </p:cNvSpPr>
          <p:nvPr/>
        </p:nvSpPr>
        <p:spPr bwMode="auto">
          <a:xfrm>
            <a:off x="304800" y="228600"/>
            <a:ext cx="8534400" cy="152400"/>
          </a:xfrm>
          <a:prstGeom prst="rect">
            <a:avLst/>
          </a:prstGeom>
          <a:solidFill>
            <a:srgbClr val="0033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57200" rtl="0" fontAlgn="base">
        <a:lnSpc>
          <a:spcPct val="85000"/>
        </a:lnSpc>
        <a:spcBef>
          <a:spcPct val="0"/>
        </a:spcBef>
        <a:spcAft>
          <a:spcPct val="0"/>
        </a:spcAft>
        <a:buClr>
          <a:srgbClr val="000000"/>
        </a:buClr>
        <a:buSzPct val="100000"/>
        <a:buFont typeface="Times New Roman" charset="0"/>
        <a:defRPr sz="5400" b="1">
          <a:solidFill>
            <a:srgbClr val="003366"/>
          </a:solidFill>
          <a:latin typeface="+mj-lt"/>
          <a:ea typeface="+mj-ea"/>
          <a:cs typeface="+mj-cs"/>
        </a:defRPr>
      </a:lvl1pPr>
      <a:lvl2pPr marL="742950" indent="-285750" algn="ctr" defTabSz="457200" rtl="0" fontAlgn="base">
        <a:lnSpc>
          <a:spcPct val="85000"/>
        </a:lnSpc>
        <a:spcBef>
          <a:spcPct val="0"/>
        </a:spcBef>
        <a:spcAft>
          <a:spcPct val="0"/>
        </a:spcAft>
        <a:buClr>
          <a:srgbClr val="000000"/>
        </a:buClr>
        <a:buSzPct val="100000"/>
        <a:buFont typeface="Times New Roman" charset="0"/>
        <a:defRPr sz="5400" b="1">
          <a:solidFill>
            <a:srgbClr val="003366"/>
          </a:solidFill>
          <a:latin typeface="Arial" charset="0"/>
          <a:ea typeface="ＭＳ Ｐゴシック" charset="0"/>
          <a:cs typeface="Arial Unicode MS" charset="0"/>
        </a:defRPr>
      </a:lvl2pPr>
      <a:lvl3pPr marL="1143000" indent="-228600" algn="ctr" defTabSz="457200" rtl="0" fontAlgn="base">
        <a:lnSpc>
          <a:spcPct val="85000"/>
        </a:lnSpc>
        <a:spcBef>
          <a:spcPct val="0"/>
        </a:spcBef>
        <a:spcAft>
          <a:spcPct val="0"/>
        </a:spcAft>
        <a:buClr>
          <a:srgbClr val="000000"/>
        </a:buClr>
        <a:buSzPct val="100000"/>
        <a:buFont typeface="Times New Roman" charset="0"/>
        <a:defRPr sz="5400" b="1">
          <a:solidFill>
            <a:srgbClr val="003366"/>
          </a:solidFill>
          <a:latin typeface="Arial" charset="0"/>
          <a:ea typeface="ＭＳ Ｐゴシック" charset="0"/>
          <a:cs typeface="Arial Unicode MS" charset="0"/>
        </a:defRPr>
      </a:lvl3pPr>
      <a:lvl4pPr marL="1600200" indent="-228600" algn="ctr" defTabSz="457200" rtl="0" fontAlgn="base">
        <a:lnSpc>
          <a:spcPct val="85000"/>
        </a:lnSpc>
        <a:spcBef>
          <a:spcPct val="0"/>
        </a:spcBef>
        <a:spcAft>
          <a:spcPct val="0"/>
        </a:spcAft>
        <a:buClr>
          <a:srgbClr val="000000"/>
        </a:buClr>
        <a:buSzPct val="100000"/>
        <a:buFont typeface="Times New Roman" charset="0"/>
        <a:defRPr sz="5400" b="1">
          <a:solidFill>
            <a:srgbClr val="003366"/>
          </a:solidFill>
          <a:latin typeface="Arial" charset="0"/>
          <a:ea typeface="ＭＳ Ｐゴシック" charset="0"/>
          <a:cs typeface="Arial Unicode MS" charset="0"/>
        </a:defRPr>
      </a:lvl4pPr>
      <a:lvl5pPr marL="2057400" indent="-228600" algn="ctr" defTabSz="457200" rtl="0" fontAlgn="base">
        <a:lnSpc>
          <a:spcPct val="85000"/>
        </a:lnSpc>
        <a:spcBef>
          <a:spcPct val="0"/>
        </a:spcBef>
        <a:spcAft>
          <a:spcPct val="0"/>
        </a:spcAft>
        <a:buClr>
          <a:srgbClr val="000000"/>
        </a:buClr>
        <a:buSzPct val="100000"/>
        <a:buFont typeface="Times New Roman" charset="0"/>
        <a:defRPr sz="5400" b="1">
          <a:solidFill>
            <a:srgbClr val="003366"/>
          </a:solidFill>
          <a:latin typeface="Arial" charset="0"/>
          <a:ea typeface="ＭＳ Ｐゴシック" charset="0"/>
          <a:cs typeface="Arial Unicode MS" charset="0"/>
        </a:defRPr>
      </a:lvl5pPr>
      <a:lvl6pPr marL="2514600" indent="-228600" algn="ctr" defTabSz="457200" rtl="0" fontAlgn="base">
        <a:lnSpc>
          <a:spcPct val="85000"/>
        </a:lnSpc>
        <a:spcBef>
          <a:spcPct val="0"/>
        </a:spcBef>
        <a:spcAft>
          <a:spcPct val="0"/>
        </a:spcAft>
        <a:buClr>
          <a:srgbClr val="000000"/>
        </a:buClr>
        <a:buSzPct val="100000"/>
        <a:buFont typeface="Times New Roman" charset="0"/>
        <a:defRPr sz="5400" b="1">
          <a:solidFill>
            <a:srgbClr val="003366"/>
          </a:solidFill>
          <a:latin typeface="Arial" charset="0"/>
          <a:ea typeface="ＭＳ Ｐゴシック" charset="0"/>
          <a:cs typeface="Arial Unicode MS" charset="0"/>
        </a:defRPr>
      </a:lvl6pPr>
      <a:lvl7pPr marL="2971800" indent="-228600" algn="ctr" defTabSz="457200" rtl="0" fontAlgn="base">
        <a:lnSpc>
          <a:spcPct val="85000"/>
        </a:lnSpc>
        <a:spcBef>
          <a:spcPct val="0"/>
        </a:spcBef>
        <a:spcAft>
          <a:spcPct val="0"/>
        </a:spcAft>
        <a:buClr>
          <a:srgbClr val="000000"/>
        </a:buClr>
        <a:buSzPct val="100000"/>
        <a:buFont typeface="Times New Roman" charset="0"/>
        <a:defRPr sz="5400" b="1">
          <a:solidFill>
            <a:srgbClr val="003366"/>
          </a:solidFill>
          <a:latin typeface="Arial" charset="0"/>
          <a:ea typeface="ＭＳ Ｐゴシック" charset="0"/>
          <a:cs typeface="Arial Unicode MS" charset="0"/>
        </a:defRPr>
      </a:lvl7pPr>
      <a:lvl8pPr marL="3429000" indent="-228600" algn="ctr" defTabSz="457200" rtl="0" fontAlgn="base">
        <a:lnSpc>
          <a:spcPct val="85000"/>
        </a:lnSpc>
        <a:spcBef>
          <a:spcPct val="0"/>
        </a:spcBef>
        <a:spcAft>
          <a:spcPct val="0"/>
        </a:spcAft>
        <a:buClr>
          <a:srgbClr val="000000"/>
        </a:buClr>
        <a:buSzPct val="100000"/>
        <a:buFont typeface="Times New Roman" charset="0"/>
        <a:defRPr sz="5400" b="1">
          <a:solidFill>
            <a:srgbClr val="003366"/>
          </a:solidFill>
          <a:latin typeface="Arial" charset="0"/>
          <a:ea typeface="ＭＳ Ｐゴシック" charset="0"/>
          <a:cs typeface="Arial Unicode MS" charset="0"/>
        </a:defRPr>
      </a:lvl8pPr>
      <a:lvl9pPr marL="3886200" indent="-228600" algn="ctr" defTabSz="457200" rtl="0" fontAlgn="base">
        <a:lnSpc>
          <a:spcPct val="85000"/>
        </a:lnSpc>
        <a:spcBef>
          <a:spcPct val="0"/>
        </a:spcBef>
        <a:spcAft>
          <a:spcPct val="0"/>
        </a:spcAft>
        <a:buClr>
          <a:srgbClr val="000000"/>
        </a:buClr>
        <a:buSzPct val="100000"/>
        <a:buFont typeface="Times New Roman" charset="0"/>
        <a:defRPr sz="5400" b="1">
          <a:solidFill>
            <a:srgbClr val="003366"/>
          </a:solidFill>
          <a:latin typeface="Arial" charset="0"/>
          <a:ea typeface="ＭＳ Ｐゴシック" charset="0"/>
          <a:cs typeface="Arial Unicode MS" charset="0"/>
        </a:defRPr>
      </a:lvl9pPr>
    </p:titleStyle>
    <p:bodyStyle>
      <a:lvl1pPr marL="342900" indent="-342900" algn="ctr" defTabSz="457200" rtl="0" fontAlgn="base">
        <a:spcBef>
          <a:spcPts val="800"/>
        </a:spcBef>
        <a:spcAft>
          <a:spcPct val="0"/>
        </a:spcAft>
        <a:buClr>
          <a:srgbClr val="000000"/>
        </a:buClr>
        <a:buSzPct val="100000"/>
        <a:buFont typeface="Times New Roman" charset="0"/>
        <a:defRPr sz="3200" b="1">
          <a:solidFill>
            <a:srgbClr val="003366"/>
          </a:solidFill>
          <a:latin typeface="+mn-lt"/>
          <a:ea typeface="+mn-ea"/>
          <a:cs typeface="+mn-cs"/>
        </a:defRPr>
      </a:lvl1pPr>
      <a:lvl2pPr marL="742950" indent="-285750" algn="ctr" defTabSz="457200" rtl="0" fontAlgn="base">
        <a:spcBef>
          <a:spcPts val="600"/>
        </a:spcBef>
        <a:spcAft>
          <a:spcPct val="0"/>
        </a:spcAft>
        <a:buClr>
          <a:srgbClr val="000000"/>
        </a:buClr>
        <a:buSzPct val="100000"/>
        <a:buFont typeface="Times New Roman" charset="0"/>
        <a:defRPr sz="2400">
          <a:solidFill>
            <a:srgbClr val="003366"/>
          </a:solidFill>
          <a:latin typeface="+mn-lt"/>
          <a:ea typeface="+mn-ea"/>
          <a:cs typeface="+mn-cs"/>
        </a:defRPr>
      </a:lvl2pPr>
      <a:lvl3pPr marL="1143000" indent="-228600" algn="ctr" defTabSz="457200" rtl="0" fontAlgn="base">
        <a:spcBef>
          <a:spcPts val="500"/>
        </a:spcBef>
        <a:spcAft>
          <a:spcPct val="0"/>
        </a:spcAft>
        <a:buClr>
          <a:srgbClr val="000000"/>
        </a:buClr>
        <a:buSzPct val="100000"/>
        <a:buFont typeface="Times New Roman" charset="0"/>
        <a:defRPr sz="2000">
          <a:solidFill>
            <a:srgbClr val="003366"/>
          </a:solidFill>
          <a:latin typeface="+mn-lt"/>
          <a:ea typeface="+mn-ea"/>
          <a:cs typeface="+mn-cs"/>
        </a:defRPr>
      </a:lvl3pPr>
      <a:lvl4pPr marL="1600200" indent="-228600" algn="ctr" defTabSz="457200" rtl="0" fontAlgn="base">
        <a:spcBef>
          <a:spcPts val="450"/>
        </a:spcBef>
        <a:spcAft>
          <a:spcPct val="0"/>
        </a:spcAft>
        <a:buClr>
          <a:srgbClr val="000000"/>
        </a:buClr>
        <a:buSzPct val="100000"/>
        <a:buFont typeface="Times New Roman" charset="0"/>
        <a:defRPr>
          <a:solidFill>
            <a:srgbClr val="003366"/>
          </a:solidFill>
          <a:latin typeface="+mn-lt"/>
          <a:ea typeface="+mn-ea"/>
          <a:cs typeface="+mn-cs"/>
        </a:defRPr>
      </a:lvl4pPr>
      <a:lvl5pPr marL="2057400" indent="-228600" algn="ctr" defTabSz="457200" rtl="0" fontAlgn="base">
        <a:spcBef>
          <a:spcPts val="400"/>
        </a:spcBef>
        <a:spcAft>
          <a:spcPct val="0"/>
        </a:spcAft>
        <a:buClr>
          <a:srgbClr val="000000"/>
        </a:buClr>
        <a:buSzPct val="100000"/>
        <a:buFont typeface="Times New Roman" charset="0"/>
        <a:defRPr sz="1600">
          <a:solidFill>
            <a:srgbClr val="003366"/>
          </a:solidFill>
          <a:latin typeface="+mn-lt"/>
          <a:ea typeface="+mn-ea"/>
          <a:cs typeface="+mn-cs"/>
        </a:defRPr>
      </a:lvl5pPr>
      <a:lvl6pPr marL="2514600" indent="-228600" algn="ctr" defTabSz="457200" rtl="0" fontAlgn="base">
        <a:spcBef>
          <a:spcPts val="400"/>
        </a:spcBef>
        <a:spcAft>
          <a:spcPct val="0"/>
        </a:spcAft>
        <a:buClr>
          <a:srgbClr val="000000"/>
        </a:buClr>
        <a:buSzPct val="100000"/>
        <a:buFont typeface="Times New Roman" charset="0"/>
        <a:defRPr sz="1600">
          <a:solidFill>
            <a:srgbClr val="003366"/>
          </a:solidFill>
          <a:latin typeface="+mn-lt"/>
          <a:ea typeface="+mn-ea"/>
          <a:cs typeface="+mn-cs"/>
        </a:defRPr>
      </a:lvl6pPr>
      <a:lvl7pPr marL="2971800" indent="-228600" algn="ctr" defTabSz="457200" rtl="0" fontAlgn="base">
        <a:spcBef>
          <a:spcPts val="400"/>
        </a:spcBef>
        <a:spcAft>
          <a:spcPct val="0"/>
        </a:spcAft>
        <a:buClr>
          <a:srgbClr val="000000"/>
        </a:buClr>
        <a:buSzPct val="100000"/>
        <a:buFont typeface="Times New Roman" charset="0"/>
        <a:defRPr sz="1600">
          <a:solidFill>
            <a:srgbClr val="003366"/>
          </a:solidFill>
          <a:latin typeface="+mn-lt"/>
          <a:ea typeface="+mn-ea"/>
          <a:cs typeface="+mn-cs"/>
        </a:defRPr>
      </a:lvl7pPr>
      <a:lvl8pPr marL="3429000" indent="-228600" algn="ctr" defTabSz="457200" rtl="0" fontAlgn="base">
        <a:spcBef>
          <a:spcPts val="400"/>
        </a:spcBef>
        <a:spcAft>
          <a:spcPct val="0"/>
        </a:spcAft>
        <a:buClr>
          <a:srgbClr val="000000"/>
        </a:buClr>
        <a:buSzPct val="100000"/>
        <a:buFont typeface="Times New Roman" charset="0"/>
        <a:defRPr sz="1600">
          <a:solidFill>
            <a:srgbClr val="003366"/>
          </a:solidFill>
          <a:latin typeface="+mn-lt"/>
          <a:ea typeface="+mn-ea"/>
          <a:cs typeface="+mn-cs"/>
        </a:defRPr>
      </a:lvl8pPr>
      <a:lvl9pPr marL="3886200" indent="-228600" algn="ctr" defTabSz="457200" rtl="0" fontAlgn="base">
        <a:spcBef>
          <a:spcPts val="400"/>
        </a:spcBef>
        <a:spcAft>
          <a:spcPct val="0"/>
        </a:spcAft>
        <a:buClr>
          <a:srgbClr val="000000"/>
        </a:buClr>
        <a:buSzPct val="100000"/>
        <a:buFont typeface="Times New Roman" charset="0"/>
        <a:defRPr sz="1600">
          <a:solidFill>
            <a:srgbClr val="003366"/>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990600" y="4572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800" dirty="0"/>
              <a:t>Introduction to ASP.NET </a:t>
            </a:r>
            <a:br>
              <a:rPr lang="en-US" sz="4800" dirty="0"/>
            </a:br>
            <a:r>
              <a:rPr lang="en-US" sz="4800" dirty="0"/>
              <a:t>and Web Forms</a:t>
            </a:r>
          </a:p>
        </p:txBody>
      </p:sp>
      <p:sp>
        <p:nvSpPr>
          <p:cNvPr id="4098" name="Rectangle 2"/>
          <p:cNvSpPr>
            <a:spLocks noGrp="1" noChangeArrowheads="1"/>
          </p:cNvSpPr>
          <p:nvPr>
            <p:ph type="subTitle" idx="4294967295"/>
          </p:nvPr>
        </p:nvSpPr>
        <p:spPr bwMode="auto">
          <a:xfrm>
            <a:off x="1331640" y="2420888"/>
            <a:ext cx="6662737" cy="348314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lstStyle/>
          <a:p>
            <a:r>
              <a:rPr lang="en-US" sz="2800" dirty="0" smtClean="0"/>
              <a:t>Web Application Development</a:t>
            </a:r>
          </a:p>
          <a:p>
            <a:endParaRPr lang="en-US" sz="2800" dirty="0" smtClean="0"/>
          </a:p>
          <a:p>
            <a:r>
              <a:rPr lang="en-US" sz="2800" dirty="0" smtClean="0"/>
              <a:t>Faculty of Mathematics </a:t>
            </a:r>
          </a:p>
          <a:p>
            <a:r>
              <a:rPr lang="en-US" sz="2800" dirty="0" smtClean="0"/>
              <a:t>and Computer Science</a:t>
            </a:r>
          </a:p>
          <a:p>
            <a:r>
              <a:rPr lang="en-US" sz="2800" dirty="0" smtClean="0"/>
              <a:t>University of Bucharest</a:t>
            </a:r>
            <a:endParaRPr lang="en-US" sz="28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Agenda</a:t>
            </a:r>
          </a:p>
        </p:txBody>
      </p:sp>
      <p:sp>
        <p:nvSpPr>
          <p:cNvPr id="1331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Background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a:solidFill>
                  <a:srgbClr val="FF9900"/>
                </a:solidFill>
              </a:rPr>
              <a:t>ASP.NET Overview</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Model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Basics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 Controls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Conclusion</a:t>
            </a:r>
          </a:p>
          <a:p>
            <a:pPr marL="341313" indent="-341313">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ASP.NET Overview</a:t>
            </a:r>
          </a:p>
        </p:txBody>
      </p:sp>
      <p:sp>
        <p:nvSpPr>
          <p:cNvPr id="14338"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ASP.NET provides services to allow the creation, deployment, and execution of </a:t>
            </a:r>
            <a:br>
              <a:rPr lang="en-US"/>
            </a:br>
            <a:r>
              <a:rPr lang="en-US"/>
              <a:t>Web Applications and Web Services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Like ASP, ASP.NET is a server-side technology</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Web Applications are built using Web Forms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Web Forms are designed to make building </a:t>
            </a:r>
            <a:br>
              <a:rPr lang="en-US"/>
            </a:br>
            <a:r>
              <a:rPr lang="en-US"/>
              <a:t>web-based applications as easy as building Visual Basic applications</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ASP.NET Overview</a:t>
            </a:r>
            <a:br>
              <a:rPr lang="en-US"/>
            </a:br>
            <a:r>
              <a:rPr lang="en-US" sz="3200"/>
              <a:t>Goals</a:t>
            </a:r>
          </a:p>
        </p:txBody>
      </p:sp>
      <p:sp>
        <p:nvSpPr>
          <p:cNvPr id="15362" name="Rectangle 2"/>
          <p:cNvSpPr>
            <a:spLocks noGrp="1" noChangeArrowheads="1"/>
          </p:cNvSpPr>
          <p:nvPr>
            <p:ph type="body" idx="1"/>
          </p:nvPr>
        </p:nvSpPr>
        <p:spPr>
          <a:xfrm>
            <a:off x="457200" y="1905000"/>
            <a:ext cx="8229600" cy="4495800"/>
          </a:xfrm>
          <a:ln/>
        </p:spPr>
        <p:txBody>
          <a:bodyPr/>
          <a:lstStyle/>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Keep the good parts of ASP and improve the rest</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Simplify: less code, easier to create and maintain</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Multiple, compiled languages</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Fast</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Scalable</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Manageable</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Available</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Customizable and extensible</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Secure</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Tool support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ASP.NET Overview</a:t>
            </a:r>
            <a:br>
              <a:rPr lang="en-US" dirty="0"/>
            </a:br>
            <a:r>
              <a:rPr lang="en-US" sz="3200" dirty="0"/>
              <a:t>Key Features</a:t>
            </a:r>
          </a:p>
        </p:txBody>
      </p:sp>
      <p:sp>
        <p:nvSpPr>
          <p:cNvPr id="16386" name="Rectangle 2"/>
          <p:cNvSpPr>
            <a:spLocks noGrp="1" noChangeArrowheads="1"/>
          </p:cNvSpPr>
          <p:nvPr>
            <p:ph type="body" idx="1"/>
          </p:nvPr>
        </p:nvSpPr>
        <p:spPr>
          <a:xfrm>
            <a:off x="381000" y="1981200"/>
            <a:ext cx="3962400" cy="4495800"/>
          </a:xfrm>
          <a:ln/>
        </p:spPr>
        <p:txBody>
          <a:bodyPr/>
          <a:lstStyle/>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Web Forms</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Web Services</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Built on .NET Framework</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Simple programming model</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Maintains page state</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Multibrowser support</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XCOPY deployment</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XML configuration</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Complete object model</a:t>
            </a:r>
          </a:p>
        </p:txBody>
      </p:sp>
      <p:sp>
        <p:nvSpPr>
          <p:cNvPr id="16387" name="Rectangle 3"/>
          <p:cNvSpPr>
            <a:spLocks noChangeArrowheads="1"/>
          </p:cNvSpPr>
          <p:nvPr/>
        </p:nvSpPr>
        <p:spPr bwMode="auto">
          <a:xfrm>
            <a:off x="4648200" y="1981200"/>
            <a:ext cx="4191000" cy="388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p>
            <a:pPr marL="341313" indent="-341313" eaLnBrk="1" hangingPunct="1">
              <a:spcBef>
                <a:spcPts val="600"/>
              </a:spcBef>
              <a:buClr>
                <a:srgbClr val="003366"/>
              </a:buClr>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solidFill>
                  <a:srgbClr val="003366"/>
                </a:solidFill>
                <a:latin typeface="Arial" charset="0"/>
              </a:rPr>
              <a:t>Session management</a:t>
            </a:r>
          </a:p>
          <a:p>
            <a:pPr marL="341313" indent="-341313" eaLnBrk="1" hangingPunct="1">
              <a:spcBef>
                <a:spcPts val="600"/>
              </a:spcBef>
              <a:buClr>
                <a:srgbClr val="003366"/>
              </a:buClr>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solidFill>
                  <a:srgbClr val="003366"/>
                </a:solidFill>
                <a:latin typeface="Arial" charset="0"/>
              </a:rPr>
              <a:t>Caching</a:t>
            </a:r>
          </a:p>
          <a:p>
            <a:pPr marL="341313" indent="-341313" eaLnBrk="1" hangingPunct="1">
              <a:spcBef>
                <a:spcPts val="600"/>
              </a:spcBef>
              <a:buClr>
                <a:srgbClr val="003366"/>
              </a:buClr>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solidFill>
                  <a:srgbClr val="003366"/>
                </a:solidFill>
                <a:latin typeface="Arial" charset="0"/>
              </a:rPr>
              <a:t>Debugging</a:t>
            </a:r>
          </a:p>
          <a:p>
            <a:pPr marL="341313" indent="-341313" eaLnBrk="1" hangingPunct="1">
              <a:spcBef>
                <a:spcPts val="600"/>
              </a:spcBef>
              <a:buClr>
                <a:srgbClr val="003366"/>
              </a:buClr>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solidFill>
                  <a:srgbClr val="003366"/>
                </a:solidFill>
                <a:latin typeface="Arial" charset="0"/>
              </a:rPr>
              <a:t>Extensibility</a:t>
            </a:r>
          </a:p>
          <a:p>
            <a:pPr marL="341313" indent="-341313" eaLnBrk="1" hangingPunct="1">
              <a:spcBef>
                <a:spcPts val="600"/>
              </a:spcBef>
              <a:buClr>
                <a:srgbClr val="003366"/>
              </a:buClr>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solidFill>
                  <a:srgbClr val="003366"/>
                </a:solidFill>
                <a:latin typeface="Arial" charset="0"/>
              </a:rPr>
              <a:t>Separation of code and UI </a:t>
            </a:r>
          </a:p>
          <a:p>
            <a:pPr marL="341313" indent="-341313" eaLnBrk="1" hangingPunct="1">
              <a:spcBef>
                <a:spcPts val="600"/>
              </a:spcBef>
              <a:buClr>
                <a:srgbClr val="003366"/>
              </a:buClr>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solidFill>
                  <a:srgbClr val="003366"/>
                </a:solidFill>
                <a:latin typeface="Arial" charset="0"/>
              </a:rPr>
              <a:t>Security</a:t>
            </a:r>
          </a:p>
          <a:p>
            <a:pPr marL="341313" indent="-341313" eaLnBrk="1" hangingPunct="1">
              <a:spcBef>
                <a:spcPts val="600"/>
              </a:spcBef>
              <a:buClr>
                <a:srgbClr val="003366"/>
              </a:buClr>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solidFill>
                  <a:srgbClr val="003366"/>
                </a:solidFill>
                <a:latin typeface="Arial" charset="0"/>
              </a:rPr>
              <a:t>ASPX, ASP side by side</a:t>
            </a:r>
          </a:p>
          <a:p>
            <a:pPr marL="341313" indent="-341313" eaLnBrk="1" hangingPunct="1">
              <a:spcBef>
                <a:spcPts val="600"/>
              </a:spcBef>
              <a:buClr>
                <a:srgbClr val="003366"/>
              </a:buClr>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solidFill>
                  <a:srgbClr val="003366"/>
                </a:solidFill>
                <a:latin typeface="Arial" charset="0"/>
              </a:rPr>
              <a:t>Simplified form validation</a:t>
            </a:r>
          </a:p>
          <a:p>
            <a:pPr marL="341313" indent="-341313" eaLnBrk="1" hangingPunct="1">
              <a:spcBef>
                <a:spcPts val="600"/>
              </a:spcBef>
              <a:buClr>
                <a:srgbClr val="003366"/>
              </a:buClr>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solidFill>
                  <a:srgbClr val="003366"/>
                </a:solidFill>
                <a:latin typeface="Arial" charset="0"/>
              </a:rPr>
              <a:t>Cookieless sessions</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ASP.NET Overview</a:t>
            </a:r>
            <a:br>
              <a:rPr lang="en-US" dirty="0"/>
            </a:br>
            <a:r>
              <a:rPr lang="en-US" sz="3200" dirty="0" smtClean="0"/>
              <a:t>Demo: </a:t>
            </a:r>
            <a:r>
              <a:rPr lang="en-US" sz="3200" dirty="0" err="1" smtClean="0"/>
              <a:t>HelloWorld.aspx</a:t>
            </a:r>
            <a:endParaRPr lang="en-US" sz="3200" dirty="0"/>
          </a:p>
        </p:txBody>
      </p:sp>
      <p:sp>
        <p:nvSpPr>
          <p:cNvPr id="49155" name="Text Box 3"/>
          <p:cNvSpPr txBox="1">
            <a:spLocks noChangeArrowheads="1"/>
          </p:cNvSpPr>
          <p:nvPr/>
        </p:nvSpPr>
        <p:spPr bwMode="auto">
          <a:xfrm>
            <a:off x="381000" y="1916832"/>
            <a:ext cx="8458200" cy="4431983"/>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r>
              <a:rPr lang="en-US" sz="1800" b="1" dirty="0">
                <a:solidFill>
                  <a:schemeClr val="accent6">
                    <a:lumMod val="50000"/>
                  </a:schemeClr>
                </a:solidFill>
              </a:rPr>
              <a:t>&lt;%@ Page language="c#" %&gt;</a:t>
            </a:r>
            <a:endParaRPr lang="en-US" sz="1800" dirty="0">
              <a:solidFill>
                <a:schemeClr val="accent6">
                  <a:lumMod val="50000"/>
                </a:schemeClr>
              </a:solidFill>
            </a:endParaRPr>
          </a:p>
          <a:p>
            <a:r>
              <a:rPr lang="en-US" sz="1800" b="1" dirty="0">
                <a:solidFill>
                  <a:schemeClr val="accent6">
                    <a:lumMod val="50000"/>
                  </a:schemeClr>
                </a:solidFill>
              </a:rPr>
              <a:t>&lt;html&gt;</a:t>
            </a:r>
            <a:endParaRPr lang="en-US" sz="1800" dirty="0">
              <a:solidFill>
                <a:schemeClr val="accent6">
                  <a:lumMod val="50000"/>
                </a:schemeClr>
              </a:solidFill>
            </a:endParaRPr>
          </a:p>
          <a:p>
            <a:r>
              <a:rPr lang="en-US" sz="1800" b="1" dirty="0">
                <a:solidFill>
                  <a:schemeClr val="accent6">
                    <a:lumMod val="50000"/>
                  </a:schemeClr>
                </a:solidFill>
              </a:rPr>
              <a:t>&lt;head&gt;&lt;/head&gt;</a:t>
            </a:r>
            <a:endParaRPr lang="en-US" sz="1800" dirty="0">
              <a:solidFill>
                <a:schemeClr val="accent6">
                  <a:lumMod val="50000"/>
                </a:schemeClr>
              </a:solidFill>
            </a:endParaRPr>
          </a:p>
          <a:p>
            <a:r>
              <a:rPr lang="en-US" sz="1800" b="1" dirty="0">
                <a:solidFill>
                  <a:schemeClr val="accent6">
                    <a:lumMod val="50000"/>
                  </a:schemeClr>
                </a:solidFill>
              </a:rPr>
              <a:t>&lt;script </a:t>
            </a:r>
            <a:r>
              <a:rPr lang="en-US" sz="1800" b="1" dirty="0" err="1">
                <a:solidFill>
                  <a:schemeClr val="accent6">
                    <a:lumMod val="50000"/>
                  </a:schemeClr>
                </a:solidFill>
              </a:rPr>
              <a:t>runat</a:t>
            </a:r>
            <a:r>
              <a:rPr lang="en-US" sz="1800" b="1" dirty="0">
                <a:solidFill>
                  <a:schemeClr val="accent6">
                    <a:lumMod val="50000"/>
                  </a:schemeClr>
                </a:solidFill>
              </a:rPr>
              <a:t>="server"&gt;</a:t>
            </a:r>
            <a:endParaRPr lang="en-US" sz="1800" dirty="0">
              <a:solidFill>
                <a:schemeClr val="accent6">
                  <a:lumMod val="50000"/>
                </a:schemeClr>
              </a:solidFill>
            </a:endParaRPr>
          </a:p>
          <a:p>
            <a:r>
              <a:rPr lang="en-US" sz="1800" b="1" dirty="0">
                <a:solidFill>
                  <a:schemeClr val="accent6">
                    <a:lumMod val="50000"/>
                  </a:schemeClr>
                </a:solidFill>
              </a:rPr>
              <a:t>public void </a:t>
            </a:r>
            <a:r>
              <a:rPr lang="en-US" sz="1800" b="1" dirty="0" err="1">
                <a:solidFill>
                  <a:schemeClr val="accent6">
                    <a:lumMod val="50000"/>
                  </a:schemeClr>
                </a:solidFill>
              </a:rPr>
              <a:t>B_Click</a:t>
            </a:r>
            <a:r>
              <a:rPr lang="en-US" sz="1800" b="1" dirty="0">
                <a:solidFill>
                  <a:schemeClr val="accent6">
                    <a:lumMod val="50000"/>
                  </a:schemeClr>
                </a:solidFill>
              </a:rPr>
              <a:t> (object sender, </a:t>
            </a:r>
            <a:r>
              <a:rPr lang="en-US" sz="1800" b="1" dirty="0" err="1">
                <a:solidFill>
                  <a:schemeClr val="accent6">
                    <a:lumMod val="50000"/>
                  </a:schemeClr>
                </a:solidFill>
              </a:rPr>
              <a:t>System.EventArgs</a:t>
            </a:r>
            <a:r>
              <a:rPr lang="en-US" sz="1800" b="1" dirty="0">
                <a:solidFill>
                  <a:schemeClr val="accent6">
                    <a:lumMod val="50000"/>
                  </a:schemeClr>
                </a:solidFill>
              </a:rPr>
              <a:t> e) {</a:t>
            </a:r>
            <a:endParaRPr lang="en-US" sz="1800" dirty="0">
              <a:solidFill>
                <a:schemeClr val="accent6">
                  <a:lumMod val="50000"/>
                </a:schemeClr>
              </a:solidFill>
            </a:endParaRPr>
          </a:p>
          <a:p>
            <a:r>
              <a:rPr lang="en-US" sz="1800" b="1" dirty="0">
                <a:solidFill>
                  <a:schemeClr val="accent6">
                    <a:lumMod val="50000"/>
                  </a:schemeClr>
                </a:solidFill>
              </a:rPr>
              <a:t>  Label1.Text = "Hello, the time is " + </a:t>
            </a:r>
            <a:r>
              <a:rPr lang="en-US" sz="1800" b="1" dirty="0" err="1">
                <a:solidFill>
                  <a:schemeClr val="accent6">
                    <a:lumMod val="50000"/>
                  </a:schemeClr>
                </a:solidFill>
              </a:rPr>
              <a:t>DateTime.Now</a:t>
            </a:r>
            <a:r>
              <a:rPr lang="en-US" sz="1800" b="1" dirty="0">
                <a:solidFill>
                  <a:schemeClr val="accent6">
                    <a:lumMod val="50000"/>
                  </a:schemeClr>
                </a:solidFill>
              </a:rPr>
              <a:t>;</a:t>
            </a:r>
            <a:endParaRPr lang="en-US" sz="1800" dirty="0">
              <a:solidFill>
                <a:schemeClr val="accent6">
                  <a:lumMod val="50000"/>
                </a:schemeClr>
              </a:solidFill>
            </a:endParaRPr>
          </a:p>
          <a:p>
            <a:r>
              <a:rPr lang="en-US" sz="1800" b="1" dirty="0">
                <a:solidFill>
                  <a:schemeClr val="accent6">
                    <a:lumMod val="50000"/>
                  </a:schemeClr>
                </a:solidFill>
              </a:rPr>
              <a:t>}</a:t>
            </a:r>
            <a:endParaRPr lang="en-US" sz="1800" dirty="0">
              <a:solidFill>
                <a:schemeClr val="accent6">
                  <a:lumMod val="50000"/>
                </a:schemeClr>
              </a:solidFill>
            </a:endParaRPr>
          </a:p>
          <a:p>
            <a:r>
              <a:rPr lang="en-US" sz="1800" b="1" dirty="0">
                <a:solidFill>
                  <a:schemeClr val="accent6">
                    <a:lumMod val="50000"/>
                  </a:schemeClr>
                </a:solidFill>
              </a:rPr>
              <a:t>&lt;/script&gt;</a:t>
            </a:r>
            <a:endParaRPr lang="en-US" sz="1800" dirty="0">
              <a:solidFill>
                <a:schemeClr val="accent6">
                  <a:lumMod val="50000"/>
                </a:schemeClr>
              </a:solidFill>
            </a:endParaRPr>
          </a:p>
          <a:p>
            <a:r>
              <a:rPr lang="en-US" sz="1800" b="1" dirty="0">
                <a:solidFill>
                  <a:schemeClr val="accent6">
                    <a:lumMod val="50000"/>
                  </a:schemeClr>
                </a:solidFill>
              </a:rPr>
              <a:t>&lt;body&gt;</a:t>
            </a:r>
            <a:endParaRPr lang="en-US" sz="1800" dirty="0">
              <a:solidFill>
                <a:schemeClr val="accent6">
                  <a:lumMod val="50000"/>
                </a:schemeClr>
              </a:solidFill>
            </a:endParaRPr>
          </a:p>
          <a:p>
            <a:r>
              <a:rPr lang="en-US" sz="1800" b="1" dirty="0">
                <a:solidFill>
                  <a:schemeClr val="accent6">
                    <a:lumMod val="50000"/>
                  </a:schemeClr>
                </a:solidFill>
              </a:rPr>
              <a:t>&lt;form method="post" </a:t>
            </a:r>
            <a:r>
              <a:rPr lang="en-US" sz="1800" b="1" dirty="0" err="1">
                <a:solidFill>
                  <a:schemeClr val="accent6">
                    <a:lumMod val="50000"/>
                  </a:schemeClr>
                </a:solidFill>
              </a:rPr>
              <a:t>runat</a:t>
            </a:r>
            <a:r>
              <a:rPr lang="en-US" sz="1800" b="1" dirty="0">
                <a:solidFill>
                  <a:schemeClr val="accent6">
                    <a:lumMod val="50000"/>
                  </a:schemeClr>
                </a:solidFill>
              </a:rPr>
              <a:t>="server"&gt;</a:t>
            </a:r>
            <a:endParaRPr lang="en-US" sz="1800" dirty="0">
              <a:solidFill>
                <a:schemeClr val="accent6">
                  <a:lumMod val="50000"/>
                </a:schemeClr>
              </a:solidFill>
            </a:endParaRPr>
          </a:p>
          <a:p>
            <a:r>
              <a:rPr lang="de-DE" sz="1800" b="1" dirty="0">
                <a:solidFill>
                  <a:schemeClr val="accent6">
                    <a:lumMod val="50000"/>
                  </a:schemeClr>
                </a:solidFill>
              </a:rPr>
              <a:t>&lt;</a:t>
            </a:r>
            <a:r>
              <a:rPr lang="de-DE" sz="1800" b="1" dirty="0" err="1">
                <a:solidFill>
                  <a:schemeClr val="accent6">
                    <a:lumMod val="50000"/>
                  </a:schemeClr>
                </a:solidFill>
              </a:rPr>
              <a:t>asp:Button</a:t>
            </a:r>
            <a:r>
              <a:rPr lang="de-DE" sz="1800" b="1" dirty="0">
                <a:solidFill>
                  <a:schemeClr val="accent6">
                    <a:lumMod val="50000"/>
                  </a:schemeClr>
                </a:solidFill>
              </a:rPr>
              <a:t> </a:t>
            </a:r>
            <a:r>
              <a:rPr lang="de-DE" sz="1800" b="1" dirty="0" err="1">
                <a:solidFill>
                  <a:schemeClr val="accent6">
                    <a:lumMod val="50000"/>
                  </a:schemeClr>
                </a:solidFill>
              </a:rPr>
              <a:t>onclick</a:t>
            </a:r>
            <a:r>
              <a:rPr lang="de-DE" sz="1800" b="1" dirty="0">
                <a:solidFill>
                  <a:schemeClr val="accent6">
                    <a:lumMod val="50000"/>
                  </a:schemeClr>
                </a:solidFill>
              </a:rPr>
              <a:t>="</a:t>
            </a:r>
            <a:r>
              <a:rPr lang="de-DE" sz="1800" b="1" dirty="0" err="1">
                <a:solidFill>
                  <a:schemeClr val="accent6">
                    <a:lumMod val="50000"/>
                  </a:schemeClr>
                </a:solidFill>
              </a:rPr>
              <a:t>B_Click</a:t>
            </a:r>
            <a:r>
              <a:rPr lang="de-DE" sz="1800" b="1" dirty="0">
                <a:solidFill>
                  <a:schemeClr val="accent6">
                    <a:lumMod val="50000"/>
                  </a:schemeClr>
                </a:solidFill>
              </a:rPr>
              <a:t>" Text="Push </a:t>
            </a:r>
            <a:r>
              <a:rPr lang="de-DE" sz="1800" b="1" dirty="0" err="1">
                <a:solidFill>
                  <a:schemeClr val="accent6">
                    <a:lumMod val="50000"/>
                  </a:schemeClr>
                </a:solidFill>
              </a:rPr>
              <a:t>Me</a:t>
            </a:r>
            <a:r>
              <a:rPr lang="de-DE" sz="1800" b="1" dirty="0">
                <a:solidFill>
                  <a:schemeClr val="accent6">
                    <a:lumMod val="50000"/>
                  </a:schemeClr>
                </a:solidFill>
              </a:rPr>
              <a:t>“ </a:t>
            </a:r>
            <a:r>
              <a:rPr lang="de-DE" sz="1800" b="1" dirty="0" err="1">
                <a:solidFill>
                  <a:schemeClr val="accent6">
                    <a:lumMod val="50000"/>
                  </a:schemeClr>
                </a:solidFill>
              </a:rPr>
              <a:t>runat</a:t>
            </a:r>
            <a:r>
              <a:rPr lang="de-DE" sz="1800" b="1" dirty="0">
                <a:solidFill>
                  <a:schemeClr val="accent6">
                    <a:lumMod val="50000"/>
                  </a:schemeClr>
                </a:solidFill>
              </a:rPr>
              <a:t>="</a:t>
            </a:r>
            <a:r>
              <a:rPr lang="de-DE" sz="1800" b="1" dirty="0" err="1">
                <a:solidFill>
                  <a:schemeClr val="accent6">
                    <a:lumMod val="50000"/>
                  </a:schemeClr>
                </a:solidFill>
              </a:rPr>
              <a:t>server</a:t>
            </a:r>
            <a:r>
              <a:rPr lang="de-DE" sz="1800" b="1" dirty="0">
                <a:solidFill>
                  <a:schemeClr val="accent6">
                    <a:lumMod val="50000"/>
                  </a:schemeClr>
                </a:solidFill>
              </a:rPr>
              <a:t>“ /&gt; </a:t>
            </a:r>
            <a:endParaRPr lang="de-DE" sz="1800" dirty="0">
              <a:solidFill>
                <a:schemeClr val="accent6">
                  <a:lumMod val="50000"/>
                </a:schemeClr>
              </a:solidFill>
            </a:endParaRPr>
          </a:p>
          <a:p>
            <a:r>
              <a:rPr lang="hr-HR" sz="1800" b="1" dirty="0">
                <a:solidFill>
                  <a:schemeClr val="accent6">
                    <a:lumMod val="50000"/>
                  </a:schemeClr>
                </a:solidFill>
              </a:rPr>
              <a:t>&lt;p&gt;&lt;asp:Label id=Label1 runat="server" /&gt;</a:t>
            </a:r>
            <a:endParaRPr lang="hr-HR" sz="1800" dirty="0">
              <a:solidFill>
                <a:schemeClr val="accent6">
                  <a:lumMod val="50000"/>
                </a:schemeClr>
              </a:solidFill>
            </a:endParaRPr>
          </a:p>
          <a:p>
            <a:r>
              <a:rPr lang="en-US" sz="1800" b="1" dirty="0">
                <a:solidFill>
                  <a:schemeClr val="accent6">
                    <a:lumMod val="50000"/>
                  </a:schemeClr>
                </a:solidFill>
              </a:rPr>
              <a:t>&lt;/form&gt;</a:t>
            </a:r>
            <a:endParaRPr lang="en-US" sz="1800" dirty="0">
              <a:solidFill>
                <a:schemeClr val="accent6">
                  <a:lumMod val="50000"/>
                </a:schemeClr>
              </a:solidFill>
            </a:endParaRPr>
          </a:p>
          <a:p>
            <a:r>
              <a:rPr lang="en-US" sz="1800" b="1" dirty="0">
                <a:solidFill>
                  <a:schemeClr val="accent6">
                    <a:lumMod val="50000"/>
                  </a:schemeClr>
                </a:solidFill>
              </a:rPr>
              <a:t>&lt;/body&gt;</a:t>
            </a:r>
            <a:endParaRPr lang="en-US" sz="1800" dirty="0">
              <a:solidFill>
                <a:schemeClr val="accent6">
                  <a:lumMod val="50000"/>
                </a:schemeClr>
              </a:solidFill>
            </a:endParaRPr>
          </a:p>
          <a:p>
            <a:r>
              <a:rPr lang="en-US" sz="1800" b="1" dirty="0">
                <a:solidFill>
                  <a:schemeClr val="accent6">
                    <a:lumMod val="50000"/>
                  </a:schemeClr>
                </a:solidFill>
              </a:rPr>
              <a:t>&lt;/html&gt;</a:t>
            </a:r>
            <a:endParaRPr lang="en-US" sz="1800" dirty="0">
              <a:solidFill>
                <a:schemeClr val="accent6">
                  <a:lumMod val="50000"/>
                </a:schemeClr>
              </a:solidFill>
            </a:endParaRPr>
          </a:p>
        </p:txBody>
      </p:sp>
      <p:grpSp>
        <p:nvGrpSpPr>
          <p:cNvPr id="5" name="Group 3"/>
          <p:cNvGrpSpPr>
            <a:grpSpLocks/>
          </p:cNvGrpSpPr>
          <p:nvPr/>
        </p:nvGrpSpPr>
        <p:grpSpPr bwMode="auto">
          <a:xfrm>
            <a:off x="7524328" y="548680"/>
            <a:ext cx="1296144" cy="996653"/>
            <a:chOff x="1992" y="2208"/>
            <a:chExt cx="1703" cy="1487"/>
          </a:xfrm>
        </p:grpSpPr>
        <p:sp>
          <p:nvSpPr>
            <p:cNvPr id="6" name="Rectangle 4"/>
            <p:cNvSpPr>
              <a:spLocks noChangeArrowheads="1"/>
            </p:cNvSpPr>
            <p:nvPr/>
          </p:nvSpPr>
          <p:spPr bwMode="auto">
            <a:xfrm>
              <a:off x="1992" y="2208"/>
              <a:ext cx="1703" cy="1487"/>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 name="Freeform 5"/>
            <p:cNvSpPr>
              <a:spLocks noChangeArrowheads="1"/>
            </p:cNvSpPr>
            <p:nvPr/>
          </p:nvSpPr>
          <p:spPr bwMode="auto">
            <a:xfrm>
              <a:off x="2855" y="2421"/>
              <a:ext cx="311" cy="402"/>
            </a:xfrm>
            <a:custGeom>
              <a:avLst/>
              <a:gdLst>
                <a:gd name="T0" fmla="*/ 258 w 431"/>
                <a:gd name="T1" fmla="*/ 252 h 559"/>
                <a:gd name="T2" fmla="*/ 256 w 431"/>
                <a:gd name="T3" fmla="*/ 222 h 559"/>
                <a:gd name="T4" fmla="*/ 272 w 431"/>
                <a:gd name="T5" fmla="*/ 212 h 559"/>
                <a:gd name="T6" fmla="*/ 293 w 431"/>
                <a:gd name="T7" fmla="*/ 190 h 559"/>
                <a:gd name="T8" fmla="*/ 309 w 431"/>
                <a:gd name="T9" fmla="*/ 156 h 559"/>
                <a:gd name="T10" fmla="*/ 310 w 431"/>
                <a:gd name="T11" fmla="*/ 134 h 559"/>
                <a:gd name="T12" fmla="*/ 302 w 431"/>
                <a:gd name="T13" fmla="*/ 135 h 559"/>
                <a:gd name="T14" fmla="*/ 288 w 431"/>
                <a:gd name="T15" fmla="*/ 135 h 559"/>
                <a:gd name="T16" fmla="*/ 273 w 431"/>
                <a:gd name="T17" fmla="*/ 130 h 559"/>
                <a:gd name="T18" fmla="*/ 267 w 431"/>
                <a:gd name="T19" fmla="*/ 122 h 559"/>
                <a:gd name="T20" fmla="*/ 267 w 431"/>
                <a:gd name="T21" fmla="*/ 98 h 559"/>
                <a:gd name="T22" fmla="*/ 260 w 431"/>
                <a:gd name="T23" fmla="*/ 65 h 559"/>
                <a:gd name="T24" fmla="*/ 233 w 431"/>
                <a:gd name="T25" fmla="*/ 40 h 559"/>
                <a:gd name="T26" fmla="*/ 205 w 431"/>
                <a:gd name="T27" fmla="*/ 31 h 559"/>
                <a:gd name="T28" fmla="*/ 175 w 431"/>
                <a:gd name="T29" fmla="*/ 12 h 559"/>
                <a:gd name="T30" fmla="*/ 125 w 431"/>
                <a:gd name="T31" fmla="*/ 0 h 559"/>
                <a:gd name="T32" fmla="*/ 61 w 431"/>
                <a:gd name="T33" fmla="*/ 21 h 559"/>
                <a:gd name="T34" fmla="*/ 52 w 431"/>
                <a:gd name="T35" fmla="*/ 82 h 559"/>
                <a:gd name="T36" fmla="*/ 42 w 431"/>
                <a:gd name="T37" fmla="*/ 101 h 559"/>
                <a:gd name="T38" fmla="*/ 40 w 431"/>
                <a:gd name="T39" fmla="*/ 122 h 559"/>
                <a:gd name="T40" fmla="*/ 51 w 431"/>
                <a:gd name="T41" fmla="*/ 143 h 559"/>
                <a:gd name="T42" fmla="*/ 72 w 431"/>
                <a:gd name="T43" fmla="*/ 162 h 559"/>
                <a:gd name="T44" fmla="*/ 76 w 431"/>
                <a:gd name="T45" fmla="*/ 194 h 559"/>
                <a:gd name="T46" fmla="*/ 64 w 431"/>
                <a:gd name="T47" fmla="*/ 219 h 559"/>
                <a:gd name="T48" fmla="*/ 69 w 431"/>
                <a:gd name="T49" fmla="*/ 224 h 559"/>
                <a:gd name="T50" fmla="*/ 81 w 431"/>
                <a:gd name="T51" fmla="*/ 233 h 559"/>
                <a:gd name="T52" fmla="*/ 103 w 431"/>
                <a:gd name="T53" fmla="*/ 240 h 559"/>
                <a:gd name="T54" fmla="*/ 132 w 431"/>
                <a:gd name="T55" fmla="*/ 238 h 559"/>
                <a:gd name="T56" fmla="*/ 147 w 431"/>
                <a:gd name="T57" fmla="*/ 236 h 559"/>
                <a:gd name="T58" fmla="*/ 150 w 431"/>
                <a:gd name="T59" fmla="*/ 234 h 559"/>
                <a:gd name="T60" fmla="*/ 0 w 431"/>
                <a:gd name="T61" fmla="*/ 349 h 559"/>
                <a:gd name="T62" fmla="*/ 93 w 431"/>
                <a:gd name="T63" fmla="*/ 559 h 559"/>
                <a:gd name="T64" fmla="*/ 95 w 431"/>
                <a:gd name="T65" fmla="*/ 525 h 559"/>
                <a:gd name="T66" fmla="*/ 98 w 431"/>
                <a:gd name="T67" fmla="*/ 485 h 559"/>
                <a:gd name="T68" fmla="*/ 105 w 431"/>
                <a:gd name="T69" fmla="*/ 484 h 559"/>
                <a:gd name="T70" fmla="*/ 124 w 431"/>
                <a:gd name="T71" fmla="*/ 508 h 559"/>
                <a:gd name="T72" fmla="*/ 143 w 431"/>
                <a:gd name="T73" fmla="*/ 537 h 559"/>
                <a:gd name="T74" fmla="*/ 151 w 431"/>
                <a:gd name="T75" fmla="*/ 551 h 559"/>
                <a:gd name="T76" fmla="*/ 166 w 431"/>
                <a:gd name="T77" fmla="*/ 547 h 559"/>
                <a:gd name="T78" fmla="*/ 199 w 431"/>
                <a:gd name="T79" fmla="*/ 538 h 559"/>
                <a:gd name="T80" fmla="*/ 237 w 431"/>
                <a:gd name="T81" fmla="*/ 530 h 559"/>
                <a:gd name="T82" fmla="*/ 264 w 431"/>
                <a:gd name="T83" fmla="*/ 526 h 559"/>
                <a:gd name="T84" fmla="*/ 296 w 431"/>
                <a:gd name="T85" fmla="*/ 526 h 559"/>
                <a:gd name="T86" fmla="*/ 347 w 431"/>
                <a:gd name="T87" fmla="*/ 525 h 559"/>
                <a:gd name="T88" fmla="*/ 395 w 431"/>
                <a:gd name="T89" fmla="*/ 525 h 559"/>
                <a:gd name="T90" fmla="*/ 416 w 431"/>
                <a:gd name="T91" fmla="*/ 525 h 559"/>
                <a:gd name="T92" fmla="*/ 414 w 431"/>
                <a:gd name="T93" fmla="*/ 275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1" h="559">
                  <a:moveTo>
                    <a:pt x="414" y="275"/>
                  </a:moveTo>
                  <a:lnTo>
                    <a:pt x="258" y="252"/>
                  </a:lnTo>
                  <a:lnTo>
                    <a:pt x="254" y="223"/>
                  </a:lnTo>
                  <a:lnTo>
                    <a:pt x="256" y="222"/>
                  </a:lnTo>
                  <a:lnTo>
                    <a:pt x="264" y="218"/>
                  </a:lnTo>
                  <a:lnTo>
                    <a:pt x="272" y="212"/>
                  </a:lnTo>
                  <a:lnTo>
                    <a:pt x="283" y="203"/>
                  </a:lnTo>
                  <a:lnTo>
                    <a:pt x="293" y="190"/>
                  </a:lnTo>
                  <a:lnTo>
                    <a:pt x="303" y="174"/>
                  </a:lnTo>
                  <a:lnTo>
                    <a:pt x="309" y="156"/>
                  </a:lnTo>
                  <a:lnTo>
                    <a:pt x="311" y="134"/>
                  </a:lnTo>
                  <a:lnTo>
                    <a:pt x="310" y="134"/>
                  </a:lnTo>
                  <a:lnTo>
                    <a:pt x="307" y="135"/>
                  </a:lnTo>
                  <a:lnTo>
                    <a:pt x="302" y="135"/>
                  </a:lnTo>
                  <a:lnTo>
                    <a:pt x="295" y="136"/>
                  </a:lnTo>
                  <a:lnTo>
                    <a:pt x="288" y="135"/>
                  </a:lnTo>
                  <a:lnTo>
                    <a:pt x="280" y="134"/>
                  </a:lnTo>
                  <a:lnTo>
                    <a:pt x="273" y="130"/>
                  </a:lnTo>
                  <a:lnTo>
                    <a:pt x="266" y="125"/>
                  </a:lnTo>
                  <a:lnTo>
                    <a:pt x="267" y="122"/>
                  </a:lnTo>
                  <a:lnTo>
                    <a:pt x="267" y="112"/>
                  </a:lnTo>
                  <a:lnTo>
                    <a:pt x="267" y="98"/>
                  </a:lnTo>
                  <a:lnTo>
                    <a:pt x="266" y="82"/>
                  </a:lnTo>
                  <a:lnTo>
                    <a:pt x="260" y="65"/>
                  </a:lnTo>
                  <a:lnTo>
                    <a:pt x="249" y="51"/>
                  </a:lnTo>
                  <a:lnTo>
                    <a:pt x="233" y="40"/>
                  </a:lnTo>
                  <a:lnTo>
                    <a:pt x="209" y="34"/>
                  </a:lnTo>
                  <a:lnTo>
                    <a:pt x="205" y="31"/>
                  </a:lnTo>
                  <a:lnTo>
                    <a:pt x="193" y="23"/>
                  </a:lnTo>
                  <a:lnTo>
                    <a:pt x="175" y="12"/>
                  </a:lnTo>
                  <a:lnTo>
                    <a:pt x="153" y="3"/>
                  </a:lnTo>
                  <a:lnTo>
                    <a:pt x="125" y="0"/>
                  </a:lnTo>
                  <a:lnTo>
                    <a:pt x="94" y="5"/>
                  </a:lnTo>
                  <a:lnTo>
                    <a:pt x="61" y="21"/>
                  </a:lnTo>
                  <a:lnTo>
                    <a:pt x="26" y="54"/>
                  </a:lnTo>
                  <a:lnTo>
                    <a:pt x="52" y="82"/>
                  </a:lnTo>
                  <a:lnTo>
                    <a:pt x="45" y="92"/>
                  </a:lnTo>
                  <a:lnTo>
                    <a:pt x="42" y="101"/>
                  </a:lnTo>
                  <a:lnTo>
                    <a:pt x="40" y="112"/>
                  </a:lnTo>
                  <a:lnTo>
                    <a:pt x="40" y="122"/>
                  </a:lnTo>
                  <a:lnTo>
                    <a:pt x="44" y="132"/>
                  </a:lnTo>
                  <a:lnTo>
                    <a:pt x="51" y="143"/>
                  </a:lnTo>
                  <a:lnTo>
                    <a:pt x="60" y="153"/>
                  </a:lnTo>
                  <a:lnTo>
                    <a:pt x="72" y="162"/>
                  </a:lnTo>
                  <a:lnTo>
                    <a:pt x="74" y="174"/>
                  </a:lnTo>
                  <a:lnTo>
                    <a:pt x="76" y="194"/>
                  </a:lnTo>
                  <a:lnTo>
                    <a:pt x="74" y="211"/>
                  </a:lnTo>
                  <a:lnTo>
                    <a:pt x="64" y="219"/>
                  </a:lnTo>
                  <a:lnTo>
                    <a:pt x="66" y="221"/>
                  </a:lnTo>
                  <a:lnTo>
                    <a:pt x="69" y="224"/>
                  </a:lnTo>
                  <a:lnTo>
                    <a:pt x="74" y="228"/>
                  </a:lnTo>
                  <a:lnTo>
                    <a:pt x="81" y="233"/>
                  </a:lnTo>
                  <a:lnTo>
                    <a:pt x="91" y="237"/>
                  </a:lnTo>
                  <a:lnTo>
                    <a:pt x="103" y="240"/>
                  </a:lnTo>
                  <a:lnTo>
                    <a:pt x="117" y="241"/>
                  </a:lnTo>
                  <a:lnTo>
                    <a:pt x="132" y="238"/>
                  </a:lnTo>
                  <a:lnTo>
                    <a:pt x="141" y="237"/>
                  </a:lnTo>
                  <a:lnTo>
                    <a:pt x="147" y="236"/>
                  </a:lnTo>
                  <a:lnTo>
                    <a:pt x="149" y="235"/>
                  </a:lnTo>
                  <a:lnTo>
                    <a:pt x="150" y="234"/>
                  </a:lnTo>
                  <a:lnTo>
                    <a:pt x="161" y="267"/>
                  </a:lnTo>
                  <a:lnTo>
                    <a:pt x="0" y="349"/>
                  </a:lnTo>
                  <a:lnTo>
                    <a:pt x="8" y="520"/>
                  </a:lnTo>
                  <a:lnTo>
                    <a:pt x="93" y="559"/>
                  </a:lnTo>
                  <a:lnTo>
                    <a:pt x="94" y="549"/>
                  </a:lnTo>
                  <a:lnTo>
                    <a:pt x="95" y="525"/>
                  </a:lnTo>
                  <a:lnTo>
                    <a:pt x="98" y="500"/>
                  </a:lnTo>
                  <a:lnTo>
                    <a:pt x="98" y="485"/>
                  </a:lnTo>
                  <a:lnTo>
                    <a:pt x="99" y="481"/>
                  </a:lnTo>
                  <a:lnTo>
                    <a:pt x="105" y="484"/>
                  </a:lnTo>
                  <a:lnTo>
                    <a:pt x="113" y="495"/>
                  </a:lnTo>
                  <a:lnTo>
                    <a:pt x="124" y="508"/>
                  </a:lnTo>
                  <a:lnTo>
                    <a:pt x="134" y="524"/>
                  </a:lnTo>
                  <a:lnTo>
                    <a:pt x="143" y="537"/>
                  </a:lnTo>
                  <a:lnTo>
                    <a:pt x="149" y="547"/>
                  </a:lnTo>
                  <a:lnTo>
                    <a:pt x="151" y="551"/>
                  </a:lnTo>
                  <a:lnTo>
                    <a:pt x="155" y="550"/>
                  </a:lnTo>
                  <a:lnTo>
                    <a:pt x="166" y="547"/>
                  </a:lnTo>
                  <a:lnTo>
                    <a:pt x="181" y="543"/>
                  </a:lnTo>
                  <a:lnTo>
                    <a:pt x="199" y="538"/>
                  </a:lnTo>
                  <a:lnTo>
                    <a:pt x="218" y="534"/>
                  </a:lnTo>
                  <a:lnTo>
                    <a:pt x="237" y="530"/>
                  </a:lnTo>
                  <a:lnTo>
                    <a:pt x="253" y="527"/>
                  </a:lnTo>
                  <a:lnTo>
                    <a:pt x="264" y="526"/>
                  </a:lnTo>
                  <a:lnTo>
                    <a:pt x="276" y="526"/>
                  </a:lnTo>
                  <a:lnTo>
                    <a:pt x="296" y="526"/>
                  </a:lnTo>
                  <a:lnTo>
                    <a:pt x="321" y="526"/>
                  </a:lnTo>
                  <a:lnTo>
                    <a:pt x="347" y="525"/>
                  </a:lnTo>
                  <a:lnTo>
                    <a:pt x="373" y="525"/>
                  </a:lnTo>
                  <a:lnTo>
                    <a:pt x="395" y="525"/>
                  </a:lnTo>
                  <a:lnTo>
                    <a:pt x="410" y="525"/>
                  </a:lnTo>
                  <a:lnTo>
                    <a:pt x="416" y="525"/>
                  </a:lnTo>
                  <a:lnTo>
                    <a:pt x="431" y="349"/>
                  </a:lnTo>
                  <a:lnTo>
                    <a:pt x="414" y="275"/>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 name="Freeform 6"/>
            <p:cNvSpPr>
              <a:spLocks noChangeArrowheads="1"/>
            </p:cNvSpPr>
            <p:nvPr/>
          </p:nvSpPr>
          <p:spPr bwMode="auto">
            <a:xfrm>
              <a:off x="3448" y="2462"/>
              <a:ext cx="246" cy="341"/>
            </a:xfrm>
            <a:custGeom>
              <a:avLst/>
              <a:gdLst>
                <a:gd name="T0" fmla="*/ 189 w 341"/>
                <a:gd name="T1" fmla="*/ 238 h 475"/>
                <a:gd name="T2" fmla="*/ 199 w 341"/>
                <a:gd name="T3" fmla="*/ 179 h 475"/>
                <a:gd name="T4" fmla="*/ 275 w 341"/>
                <a:gd name="T5" fmla="*/ 171 h 475"/>
                <a:gd name="T6" fmla="*/ 275 w 341"/>
                <a:gd name="T7" fmla="*/ 128 h 475"/>
                <a:gd name="T8" fmla="*/ 270 w 341"/>
                <a:gd name="T9" fmla="*/ 92 h 475"/>
                <a:gd name="T10" fmla="*/ 262 w 341"/>
                <a:gd name="T11" fmla="*/ 63 h 475"/>
                <a:gd name="T12" fmla="*/ 249 w 341"/>
                <a:gd name="T13" fmla="*/ 41 h 475"/>
                <a:gd name="T14" fmla="*/ 233 w 341"/>
                <a:gd name="T15" fmla="*/ 24 h 475"/>
                <a:gd name="T16" fmla="*/ 216 w 341"/>
                <a:gd name="T17" fmla="*/ 12 h 475"/>
                <a:gd name="T18" fmla="*/ 196 w 341"/>
                <a:gd name="T19" fmla="*/ 5 h 475"/>
                <a:gd name="T20" fmla="*/ 176 w 341"/>
                <a:gd name="T21" fmla="*/ 0 h 475"/>
                <a:gd name="T22" fmla="*/ 156 w 341"/>
                <a:gd name="T23" fmla="*/ 0 h 475"/>
                <a:gd name="T24" fmla="*/ 136 w 341"/>
                <a:gd name="T25" fmla="*/ 1 h 475"/>
                <a:gd name="T26" fmla="*/ 116 w 341"/>
                <a:gd name="T27" fmla="*/ 4 h 475"/>
                <a:gd name="T28" fmla="*/ 100 w 341"/>
                <a:gd name="T29" fmla="*/ 7 h 475"/>
                <a:gd name="T30" fmla="*/ 85 w 341"/>
                <a:gd name="T31" fmla="*/ 12 h 475"/>
                <a:gd name="T32" fmla="*/ 74 w 341"/>
                <a:gd name="T33" fmla="*/ 16 h 475"/>
                <a:gd name="T34" fmla="*/ 66 w 341"/>
                <a:gd name="T35" fmla="*/ 18 h 475"/>
                <a:gd name="T36" fmla="*/ 64 w 341"/>
                <a:gd name="T37" fmla="*/ 19 h 475"/>
                <a:gd name="T38" fmla="*/ 8 w 341"/>
                <a:gd name="T39" fmla="*/ 26 h 475"/>
                <a:gd name="T40" fmla="*/ 8 w 341"/>
                <a:gd name="T41" fmla="*/ 37 h 475"/>
                <a:gd name="T42" fmla="*/ 10 w 341"/>
                <a:gd name="T43" fmla="*/ 47 h 475"/>
                <a:gd name="T44" fmla="*/ 14 w 341"/>
                <a:gd name="T45" fmla="*/ 55 h 475"/>
                <a:gd name="T46" fmla="*/ 20 w 341"/>
                <a:gd name="T47" fmla="*/ 61 h 475"/>
                <a:gd name="T48" fmla="*/ 26 w 341"/>
                <a:gd name="T49" fmla="*/ 66 h 475"/>
                <a:gd name="T50" fmla="*/ 33 w 341"/>
                <a:gd name="T51" fmla="*/ 69 h 475"/>
                <a:gd name="T52" fmla="*/ 41 w 341"/>
                <a:gd name="T53" fmla="*/ 73 h 475"/>
                <a:gd name="T54" fmla="*/ 48 w 341"/>
                <a:gd name="T55" fmla="*/ 74 h 475"/>
                <a:gd name="T56" fmla="*/ 45 w 341"/>
                <a:gd name="T57" fmla="*/ 85 h 475"/>
                <a:gd name="T58" fmla="*/ 41 w 341"/>
                <a:gd name="T59" fmla="*/ 96 h 475"/>
                <a:gd name="T60" fmla="*/ 40 w 341"/>
                <a:gd name="T61" fmla="*/ 106 h 475"/>
                <a:gd name="T62" fmla="*/ 39 w 341"/>
                <a:gd name="T63" fmla="*/ 117 h 475"/>
                <a:gd name="T64" fmla="*/ 40 w 341"/>
                <a:gd name="T65" fmla="*/ 135 h 475"/>
                <a:gd name="T66" fmla="*/ 44 w 341"/>
                <a:gd name="T67" fmla="*/ 150 h 475"/>
                <a:gd name="T68" fmla="*/ 50 w 341"/>
                <a:gd name="T69" fmla="*/ 166 h 475"/>
                <a:gd name="T70" fmla="*/ 58 w 341"/>
                <a:gd name="T71" fmla="*/ 179 h 475"/>
                <a:gd name="T72" fmla="*/ 68 w 341"/>
                <a:gd name="T73" fmla="*/ 190 h 475"/>
                <a:gd name="T74" fmla="*/ 79 w 341"/>
                <a:gd name="T75" fmla="*/ 198 h 475"/>
                <a:gd name="T76" fmla="*/ 91 w 341"/>
                <a:gd name="T77" fmla="*/ 205 h 475"/>
                <a:gd name="T78" fmla="*/ 106 w 341"/>
                <a:gd name="T79" fmla="*/ 209 h 475"/>
                <a:gd name="T80" fmla="*/ 108 w 341"/>
                <a:gd name="T81" fmla="*/ 232 h 475"/>
                <a:gd name="T82" fmla="*/ 0 w 341"/>
                <a:gd name="T83" fmla="*/ 286 h 475"/>
                <a:gd name="T84" fmla="*/ 26 w 341"/>
                <a:gd name="T85" fmla="*/ 475 h 475"/>
                <a:gd name="T86" fmla="*/ 306 w 341"/>
                <a:gd name="T87" fmla="*/ 475 h 475"/>
                <a:gd name="T88" fmla="*/ 341 w 341"/>
                <a:gd name="T89" fmla="*/ 297 h 475"/>
                <a:gd name="T90" fmla="*/ 189 w 341"/>
                <a:gd name="T91" fmla="*/ 238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1" h="475">
                  <a:moveTo>
                    <a:pt x="189" y="238"/>
                  </a:moveTo>
                  <a:lnTo>
                    <a:pt x="199" y="179"/>
                  </a:lnTo>
                  <a:lnTo>
                    <a:pt x="275" y="171"/>
                  </a:lnTo>
                  <a:lnTo>
                    <a:pt x="275" y="128"/>
                  </a:lnTo>
                  <a:lnTo>
                    <a:pt x="270" y="92"/>
                  </a:lnTo>
                  <a:lnTo>
                    <a:pt x="262" y="63"/>
                  </a:lnTo>
                  <a:lnTo>
                    <a:pt x="249" y="41"/>
                  </a:lnTo>
                  <a:lnTo>
                    <a:pt x="233" y="24"/>
                  </a:lnTo>
                  <a:lnTo>
                    <a:pt x="216" y="12"/>
                  </a:lnTo>
                  <a:lnTo>
                    <a:pt x="196" y="5"/>
                  </a:lnTo>
                  <a:lnTo>
                    <a:pt x="176" y="0"/>
                  </a:lnTo>
                  <a:lnTo>
                    <a:pt x="156" y="0"/>
                  </a:lnTo>
                  <a:lnTo>
                    <a:pt x="136" y="1"/>
                  </a:lnTo>
                  <a:lnTo>
                    <a:pt x="116" y="4"/>
                  </a:lnTo>
                  <a:lnTo>
                    <a:pt x="100" y="7"/>
                  </a:lnTo>
                  <a:lnTo>
                    <a:pt x="85" y="12"/>
                  </a:lnTo>
                  <a:lnTo>
                    <a:pt x="74" y="16"/>
                  </a:lnTo>
                  <a:lnTo>
                    <a:pt x="66" y="18"/>
                  </a:lnTo>
                  <a:lnTo>
                    <a:pt x="64" y="19"/>
                  </a:lnTo>
                  <a:lnTo>
                    <a:pt x="8" y="26"/>
                  </a:lnTo>
                  <a:lnTo>
                    <a:pt x="8" y="37"/>
                  </a:lnTo>
                  <a:lnTo>
                    <a:pt x="10" y="47"/>
                  </a:lnTo>
                  <a:lnTo>
                    <a:pt x="14" y="55"/>
                  </a:lnTo>
                  <a:lnTo>
                    <a:pt x="20" y="61"/>
                  </a:lnTo>
                  <a:lnTo>
                    <a:pt x="26" y="66"/>
                  </a:lnTo>
                  <a:lnTo>
                    <a:pt x="33" y="69"/>
                  </a:lnTo>
                  <a:lnTo>
                    <a:pt x="41" y="73"/>
                  </a:lnTo>
                  <a:lnTo>
                    <a:pt x="48" y="74"/>
                  </a:lnTo>
                  <a:lnTo>
                    <a:pt x="45" y="85"/>
                  </a:lnTo>
                  <a:lnTo>
                    <a:pt x="41" y="96"/>
                  </a:lnTo>
                  <a:lnTo>
                    <a:pt x="40" y="106"/>
                  </a:lnTo>
                  <a:lnTo>
                    <a:pt x="39" y="117"/>
                  </a:lnTo>
                  <a:lnTo>
                    <a:pt x="40" y="135"/>
                  </a:lnTo>
                  <a:lnTo>
                    <a:pt x="44" y="150"/>
                  </a:lnTo>
                  <a:lnTo>
                    <a:pt x="50" y="166"/>
                  </a:lnTo>
                  <a:lnTo>
                    <a:pt x="58" y="179"/>
                  </a:lnTo>
                  <a:lnTo>
                    <a:pt x="68" y="190"/>
                  </a:lnTo>
                  <a:lnTo>
                    <a:pt x="79" y="198"/>
                  </a:lnTo>
                  <a:lnTo>
                    <a:pt x="91" y="205"/>
                  </a:lnTo>
                  <a:lnTo>
                    <a:pt x="106" y="209"/>
                  </a:lnTo>
                  <a:lnTo>
                    <a:pt x="108" y="232"/>
                  </a:lnTo>
                  <a:lnTo>
                    <a:pt x="0" y="286"/>
                  </a:lnTo>
                  <a:lnTo>
                    <a:pt x="26" y="475"/>
                  </a:lnTo>
                  <a:lnTo>
                    <a:pt x="306" y="475"/>
                  </a:lnTo>
                  <a:lnTo>
                    <a:pt x="341" y="297"/>
                  </a:lnTo>
                  <a:lnTo>
                    <a:pt x="189" y="238"/>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 name="Freeform 7"/>
            <p:cNvSpPr>
              <a:spLocks noChangeArrowheads="1"/>
            </p:cNvSpPr>
            <p:nvPr/>
          </p:nvSpPr>
          <p:spPr bwMode="auto">
            <a:xfrm>
              <a:off x="2734" y="3312"/>
              <a:ext cx="783" cy="382"/>
            </a:xfrm>
            <a:custGeom>
              <a:avLst/>
              <a:gdLst>
                <a:gd name="T0" fmla="*/ 246 w 1082"/>
                <a:gd name="T1" fmla="*/ 0 h 532"/>
                <a:gd name="T2" fmla="*/ 1082 w 1082"/>
                <a:gd name="T3" fmla="*/ 213 h 532"/>
                <a:gd name="T4" fmla="*/ 1054 w 1082"/>
                <a:gd name="T5" fmla="*/ 364 h 532"/>
                <a:gd name="T6" fmla="*/ 608 w 1082"/>
                <a:gd name="T7" fmla="*/ 532 h 532"/>
                <a:gd name="T8" fmla="*/ 0 w 1082"/>
                <a:gd name="T9" fmla="*/ 213 h 532"/>
                <a:gd name="T10" fmla="*/ 246 w 1082"/>
                <a:gd name="T11" fmla="*/ 0 h 532"/>
              </a:gdLst>
              <a:ahLst/>
              <a:cxnLst>
                <a:cxn ang="0">
                  <a:pos x="T0" y="T1"/>
                </a:cxn>
                <a:cxn ang="0">
                  <a:pos x="T2" y="T3"/>
                </a:cxn>
                <a:cxn ang="0">
                  <a:pos x="T4" y="T5"/>
                </a:cxn>
                <a:cxn ang="0">
                  <a:pos x="T6" y="T7"/>
                </a:cxn>
                <a:cxn ang="0">
                  <a:pos x="T8" y="T9"/>
                </a:cxn>
                <a:cxn ang="0">
                  <a:pos x="T10" y="T11"/>
                </a:cxn>
              </a:cxnLst>
              <a:rect l="0" t="0" r="r" b="b"/>
              <a:pathLst>
                <a:path w="1082" h="532">
                  <a:moveTo>
                    <a:pt x="246" y="0"/>
                  </a:moveTo>
                  <a:lnTo>
                    <a:pt x="1082" y="213"/>
                  </a:lnTo>
                  <a:lnTo>
                    <a:pt x="1054" y="364"/>
                  </a:lnTo>
                  <a:lnTo>
                    <a:pt x="608" y="532"/>
                  </a:lnTo>
                  <a:lnTo>
                    <a:pt x="0" y="213"/>
                  </a:lnTo>
                  <a:lnTo>
                    <a:pt x="246" y="0"/>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 name="Freeform 8"/>
            <p:cNvSpPr>
              <a:spLocks noChangeArrowheads="1"/>
            </p:cNvSpPr>
            <p:nvPr/>
          </p:nvSpPr>
          <p:spPr bwMode="auto">
            <a:xfrm>
              <a:off x="2323" y="2961"/>
              <a:ext cx="204" cy="283"/>
            </a:xfrm>
            <a:custGeom>
              <a:avLst/>
              <a:gdLst>
                <a:gd name="T0" fmla="*/ 283 w 283"/>
                <a:gd name="T1" fmla="*/ 50 h 394"/>
                <a:gd name="T2" fmla="*/ 218 w 283"/>
                <a:gd name="T3" fmla="*/ 35 h 394"/>
                <a:gd name="T4" fmla="*/ 195 w 283"/>
                <a:gd name="T5" fmla="*/ 79 h 394"/>
                <a:gd name="T6" fmla="*/ 0 w 283"/>
                <a:gd name="T7" fmla="*/ 0 h 394"/>
                <a:gd name="T8" fmla="*/ 195 w 283"/>
                <a:gd name="T9" fmla="*/ 394 h 394"/>
                <a:gd name="T10" fmla="*/ 283 w 283"/>
                <a:gd name="T11" fmla="*/ 50 h 394"/>
              </a:gdLst>
              <a:ahLst/>
              <a:cxnLst>
                <a:cxn ang="0">
                  <a:pos x="T0" y="T1"/>
                </a:cxn>
                <a:cxn ang="0">
                  <a:pos x="T2" y="T3"/>
                </a:cxn>
                <a:cxn ang="0">
                  <a:pos x="T4" y="T5"/>
                </a:cxn>
                <a:cxn ang="0">
                  <a:pos x="T6" y="T7"/>
                </a:cxn>
                <a:cxn ang="0">
                  <a:pos x="T8" y="T9"/>
                </a:cxn>
                <a:cxn ang="0">
                  <a:pos x="T10" y="T11"/>
                </a:cxn>
              </a:cxnLst>
              <a:rect l="0" t="0" r="r" b="b"/>
              <a:pathLst>
                <a:path w="283" h="394">
                  <a:moveTo>
                    <a:pt x="283" y="50"/>
                  </a:moveTo>
                  <a:lnTo>
                    <a:pt x="218" y="35"/>
                  </a:lnTo>
                  <a:lnTo>
                    <a:pt x="195" y="79"/>
                  </a:lnTo>
                  <a:lnTo>
                    <a:pt x="0" y="0"/>
                  </a:lnTo>
                  <a:lnTo>
                    <a:pt x="195" y="394"/>
                  </a:lnTo>
                  <a:lnTo>
                    <a:pt x="283" y="50"/>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 name="Freeform 9"/>
            <p:cNvSpPr>
              <a:spLocks noChangeArrowheads="1"/>
            </p:cNvSpPr>
            <p:nvPr/>
          </p:nvSpPr>
          <p:spPr bwMode="auto">
            <a:xfrm>
              <a:off x="2782" y="3439"/>
              <a:ext cx="188" cy="90"/>
            </a:xfrm>
            <a:custGeom>
              <a:avLst/>
              <a:gdLst>
                <a:gd name="T0" fmla="*/ 7 w 261"/>
                <a:gd name="T1" fmla="*/ 1 h 126"/>
                <a:gd name="T2" fmla="*/ 8 w 261"/>
                <a:gd name="T3" fmla="*/ 1 h 126"/>
                <a:gd name="T4" fmla="*/ 13 w 261"/>
                <a:gd name="T5" fmla="*/ 1 h 126"/>
                <a:gd name="T6" fmla="*/ 21 w 261"/>
                <a:gd name="T7" fmla="*/ 1 h 126"/>
                <a:gd name="T8" fmla="*/ 31 w 261"/>
                <a:gd name="T9" fmla="*/ 0 h 126"/>
                <a:gd name="T10" fmla="*/ 43 w 261"/>
                <a:gd name="T11" fmla="*/ 0 h 126"/>
                <a:gd name="T12" fmla="*/ 56 w 261"/>
                <a:gd name="T13" fmla="*/ 1 h 126"/>
                <a:gd name="T14" fmla="*/ 71 w 261"/>
                <a:gd name="T15" fmla="*/ 1 h 126"/>
                <a:gd name="T16" fmla="*/ 87 w 261"/>
                <a:gd name="T17" fmla="*/ 3 h 126"/>
                <a:gd name="T18" fmla="*/ 103 w 261"/>
                <a:gd name="T19" fmla="*/ 5 h 126"/>
                <a:gd name="T20" fmla="*/ 119 w 261"/>
                <a:gd name="T21" fmla="*/ 7 h 126"/>
                <a:gd name="T22" fmla="*/ 136 w 261"/>
                <a:gd name="T23" fmla="*/ 11 h 126"/>
                <a:gd name="T24" fmla="*/ 151 w 261"/>
                <a:gd name="T25" fmla="*/ 15 h 126"/>
                <a:gd name="T26" fmla="*/ 166 w 261"/>
                <a:gd name="T27" fmla="*/ 19 h 126"/>
                <a:gd name="T28" fmla="*/ 180 w 261"/>
                <a:gd name="T29" fmla="*/ 25 h 126"/>
                <a:gd name="T30" fmla="*/ 192 w 261"/>
                <a:gd name="T31" fmla="*/ 34 h 126"/>
                <a:gd name="T32" fmla="*/ 201 w 261"/>
                <a:gd name="T33" fmla="*/ 42 h 126"/>
                <a:gd name="T34" fmla="*/ 261 w 261"/>
                <a:gd name="T35" fmla="*/ 108 h 126"/>
                <a:gd name="T36" fmla="*/ 214 w 261"/>
                <a:gd name="T37" fmla="*/ 83 h 126"/>
                <a:gd name="T38" fmla="*/ 231 w 261"/>
                <a:gd name="T39" fmla="*/ 122 h 126"/>
                <a:gd name="T40" fmla="*/ 188 w 261"/>
                <a:gd name="T41" fmla="*/ 86 h 126"/>
                <a:gd name="T42" fmla="*/ 191 w 261"/>
                <a:gd name="T43" fmla="*/ 126 h 126"/>
                <a:gd name="T44" fmla="*/ 157 w 261"/>
                <a:gd name="T45" fmla="*/ 84 h 126"/>
                <a:gd name="T46" fmla="*/ 154 w 261"/>
                <a:gd name="T47" fmla="*/ 85 h 126"/>
                <a:gd name="T48" fmla="*/ 143 w 261"/>
                <a:gd name="T49" fmla="*/ 86 h 126"/>
                <a:gd name="T50" fmla="*/ 126 w 261"/>
                <a:gd name="T51" fmla="*/ 89 h 126"/>
                <a:gd name="T52" fmla="*/ 106 w 261"/>
                <a:gd name="T53" fmla="*/ 89 h 126"/>
                <a:gd name="T54" fmla="*/ 82 w 261"/>
                <a:gd name="T55" fmla="*/ 85 h 126"/>
                <a:gd name="T56" fmla="*/ 56 w 261"/>
                <a:gd name="T57" fmla="*/ 78 h 126"/>
                <a:gd name="T58" fmla="*/ 30 w 261"/>
                <a:gd name="T59" fmla="*/ 65 h 126"/>
                <a:gd name="T60" fmla="*/ 2 w 261"/>
                <a:gd name="T61" fmla="*/ 44 h 126"/>
                <a:gd name="T62" fmla="*/ 1 w 261"/>
                <a:gd name="T63" fmla="*/ 40 h 126"/>
                <a:gd name="T64" fmla="*/ 0 w 261"/>
                <a:gd name="T65" fmla="*/ 29 h 126"/>
                <a:gd name="T66" fmla="*/ 1 w 261"/>
                <a:gd name="T67" fmla="*/ 15 h 126"/>
                <a:gd name="T68" fmla="*/ 7 w 261"/>
                <a:gd name="T69" fmla="*/ 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1" h="126">
                  <a:moveTo>
                    <a:pt x="7" y="1"/>
                  </a:moveTo>
                  <a:lnTo>
                    <a:pt x="8" y="1"/>
                  </a:lnTo>
                  <a:lnTo>
                    <a:pt x="13" y="1"/>
                  </a:lnTo>
                  <a:lnTo>
                    <a:pt x="21" y="1"/>
                  </a:lnTo>
                  <a:lnTo>
                    <a:pt x="31" y="0"/>
                  </a:lnTo>
                  <a:lnTo>
                    <a:pt x="43" y="0"/>
                  </a:lnTo>
                  <a:lnTo>
                    <a:pt x="56" y="1"/>
                  </a:lnTo>
                  <a:lnTo>
                    <a:pt x="71" y="1"/>
                  </a:lnTo>
                  <a:lnTo>
                    <a:pt x="87" y="3"/>
                  </a:lnTo>
                  <a:lnTo>
                    <a:pt x="103" y="5"/>
                  </a:lnTo>
                  <a:lnTo>
                    <a:pt x="119" y="7"/>
                  </a:lnTo>
                  <a:lnTo>
                    <a:pt x="136" y="11"/>
                  </a:lnTo>
                  <a:lnTo>
                    <a:pt x="151" y="15"/>
                  </a:lnTo>
                  <a:lnTo>
                    <a:pt x="166" y="19"/>
                  </a:lnTo>
                  <a:lnTo>
                    <a:pt x="180" y="25"/>
                  </a:lnTo>
                  <a:lnTo>
                    <a:pt x="192" y="34"/>
                  </a:lnTo>
                  <a:lnTo>
                    <a:pt x="201" y="42"/>
                  </a:lnTo>
                  <a:lnTo>
                    <a:pt x="261" y="108"/>
                  </a:lnTo>
                  <a:lnTo>
                    <a:pt x="214" y="83"/>
                  </a:lnTo>
                  <a:lnTo>
                    <a:pt x="231" y="122"/>
                  </a:lnTo>
                  <a:lnTo>
                    <a:pt x="188" y="86"/>
                  </a:lnTo>
                  <a:lnTo>
                    <a:pt x="191" y="126"/>
                  </a:lnTo>
                  <a:lnTo>
                    <a:pt x="157" y="84"/>
                  </a:lnTo>
                  <a:lnTo>
                    <a:pt x="154" y="85"/>
                  </a:lnTo>
                  <a:lnTo>
                    <a:pt x="143" y="86"/>
                  </a:lnTo>
                  <a:lnTo>
                    <a:pt x="126" y="89"/>
                  </a:lnTo>
                  <a:lnTo>
                    <a:pt x="106" y="89"/>
                  </a:lnTo>
                  <a:lnTo>
                    <a:pt x="82" y="85"/>
                  </a:lnTo>
                  <a:lnTo>
                    <a:pt x="56" y="78"/>
                  </a:lnTo>
                  <a:lnTo>
                    <a:pt x="30" y="65"/>
                  </a:lnTo>
                  <a:lnTo>
                    <a:pt x="2" y="44"/>
                  </a:lnTo>
                  <a:lnTo>
                    <a:pt x="1" y="40"/>
                  </a:lnTo>
                  <a:lnTo>
                    <a:pt x="0" y="29"/>
                  </a:lnTo>
                  <a:lnTo>
                    <a:pt x="1" y="15"/>
                  </a:lnTo>
                  <a:lnTo>
                    <a:pt x="7" y="1"/>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 name="Freeform 10"/>
            <p:cNvSpPr>
              <a:spLocks noChangeArrowheads="1"/>
            </p:cNvSpPr>
            <p:nvPr/>
          </p:nvSpPr>
          <p:spPr bwMode="auto">
            <a:xfrm>
              <a:off x="2284" y="2689"/>
              <a:ext cx="231" cy="275"/>
            </a:xfrm>
            <a:custGeom>
              <a:avLst/>
              <a:gdLst>
                <a:gd name="T0" fmla="*/ 269 w 321"/>
                <a:gd name="T1" fmla="*/ 68 h 383"/>
                <a:gd name="T2" fmla="*/ 321 w 321"/>
                <a:gd name="T3" fmla="*/ 185 h 383"/>
                <a:gd name="T4" fmla="*/ 294 w 321"/>
                <a:gd name="T5" fmla="*/ 199 h 383"/>
                <a:gd name="T6" fmla="*/ 297 w 321"/>
                <a:gd name="T7" fmla="*/ 290 h 383"/>
                <a:gd name="T8" fmla="*/ 251 w 321"/>
                <a:gd name="T9" fmla="*/ 296 h 383"/>
                <a:gd name="T10" fmla="*/ 239 w 321"/>
                <a:gd name="T11" fmla="*/ 383 h 383"/>
                <a:gd name="T12" fmla="*/ 61 w 321"/>
                <a:gd name="T13" fmla="*/ 320 h 383"/>
                <a:gd name="T14" fmla="*/ 65 w 321"/>
                <a:gd name="T15" fmla="*/ 279 h 383"/>
                <a:gd name="T16" fmla="*/ 61 w 321"/>
                <a:gd name="T17" fmla="*/ 278 h 383"/>
                <a:gd name="T18" fmla="*/ 52 w 321"/>
                <a:gd name="T19" fmla="*/ 273 h 383"/>
                <a:gd name="T20" fmla="*/ 40 w 321"/>
                <a:gd name="T21" fmla="*/ 265 h 383"/>
                <a:gd name="T22" fmla="*/ 28 w 321"/>
                <a:gd name="T23" fmla="*/ 252 h 383"/>
                <a:gd name="T24" fmla="*/ 17 w 321"/>
                <a:gd name="T25" fmla="*/ 236 h 383"/>
                <a:gd name="T26" fmla="*/ 11 w 321"/>
                <a:gd name="T27" fmla="*/ 217 h 383"/>
                <a:gd name="T28" fmla="*/ 12 w 321"/>
                <a:gd name="T29" fmla="*/ 193 h 383"/>
                <a:gd name="T30" fmla="*/ 23 w 321"/>
                <a:gd name="T31" fmla="*/ 165 h 383"/>
                <a:gd name="T32" fmla="*/ 19 w 321"/>
                <a:gd name="T33" fmla="*/ 160 h 383"/>
                <a:gd name="T34" fmla="*/ 12 w 321"/>
                <a:gd name="T35" fmla="*/ 149 h 383"/>
                <a:gd name="T36" fmla="*/ 4 w 321"/>
                <a:gd name="T37" fmla="*/ 131 h 383"/>
                <a:gd name="T38" fmla="*/ 0 w 321"/>
                <a:gd name="T39" fmla="*/ 110 h 383"/>
                <a:gd name="T40" fmla="*/ 4 w 321"/>
                <a:gd name="T41" fmla="*/ 86 h 383"/>
                <a:gd name="T42" fmla="*/ 18 w 321"/>
                <a:gd name="T43" fmla="*/ 61 h 383"/>
                <a:gd name="T44" fmla="*/ 49 w 321"/>
                <a:gd name="T45" fmla="*/ 37 h 383"/>
                <a:gd name="T46" fmla="*/ 99 w 321"/>
                <a:gd name="T47" fmla="*/ 14 h 383"/>
                <a:gd name="T48" fmla="*/ 294 w 321"/>
                <a:gd name="T49" fmla="*/ 0 h 383"/>
                <a:gd name="T50" fmla="*/ 269 w 321"/>
                <a:gd name="T51" fmla="*/ 68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1" h="383">
                  <a:moveTo>
                    <a:pt x="269" y="68"/>
                  </a:moveTo>
                  <a:lnTo>
                    <a:pt x="321" y="185"/>
                  </a:lnTo>
                  <a:lnTo>
                    <a:pt x="294" y="199"/>
                  </a:lnTo>
                  <a:lnTo>
                    <a:pt x="297" y="290"/>
                  </a:lnTo>
                  <a:lnTo>
                    <a:pt x="251" y="296"/>
                  </a:lnTo>
                  <a:lnTo>
                    <a:pt x="239" y="383"/>
                  </a:lnTo>
                  <a:lnTo>
                    <a:pt x="61" y="320"/>
                  </a:lnTo>
                  <a:lnTo>
                    <a:pt x="65" y="279"/>
                  </a:lnTo>
                  <a:lnTo>
                    <a:pt x="61" y="278"/>
                  </a:lnTo>
                  <a:lnTo>
                    <a:pt x="52" y="273"/>
                  </a:lnTo>
                  <a:lnTo>
                    <a:pt x="40" y="265"/>
                  </a:lnTo>
                  <a:lnTo>
                    <a:pt x="28" y="252"/>
                  </a:lnTo>
                  <a:lnTo>
                    <a:pt x="17" y="236"/>
                  </a:lnTo>
                  <a:lnTo>
                    <a:pt x="11" y="217"/>
                  </a:lnTo>
                  <a:lnTo>
                    <a:pt x="12" y="193"/>
                  </a:lnTo>
                  <a:lnTo>
                    <a:pt x="23" y="165"/>
                  </a:lnTo>
                  <a:lnTo>
                    <a:pt x="19" y="160"/>
                  </a:lnTo>
                  <a:lnTo>
                    <a:pt x="12" y="149"/>
                  </a:lnTo>
                  <a:lnTo>
                    <a:pt x="4" y="131"/>
                  </a:lnTo>
                  <a:lnTo>
                    <a:pt x="0" y="110"/>
                  </a:lnTo>
                  <a:lnTo>
                    <a:pt x="4" y="86"/>
                  </a:lnTo>
                  <a:lnTo>
                    <a:pt x="18" y="61"/>
                  </a:lnTo>
                  <a:lnTo>
                    <a:pt x="49" y="37"/>
                  </a:lnTo>
                  <a:lnTo>
                    <a:pt x="99" y="14"/>
                  </a:lnTo>
                  <a:lnTo>
                    <a:pt x="294" y="0"/>
                  </a:lnTo>
                  <a:lnTo>
                    <a:pt x="269" y="68"/>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 name="Freeform 11"/>
            <p:cNvSpPr>
              <a:spLocks noChangeArrowheads="1"/>
            </p:cNvSpPr>
            <p:nvPr/>
          </p:nvSpPr>
          <p:spPr bwMode="auto">
            <a:xfrm>
              <a:off x="2344" y="2781"/>
              <a:ext cx="139" cy="42"/>
            </a:xfrm>
            <a:custGeom>
              <a:avLst/>
              <a:gdLst>
                <a:gd name="T0" fmla="*/ 0 w 193"/>
                <a:gd name="T1" fmla="*/ 20 h 59"/>
                <a:gd name="T2" fmla="*/ 143 w 193"/>
                <a:gd name="T3" fmla="*/ 20 h 59"/>
                <a:gd name="T4" fmla="*/ 146 w 193"/>
                <a:gd name="T5" fmla="*/ 12 h 59"/>
                <a:gd name="T6" fmla="*/ 151 w 193"/>
                <a:gd name="T7" fmla="*/ 6 h 59"/>
                <a:gd name="T8" fmla="*/ 158 w 193"/>
                <a:gd name="T9" fmla="*/ 1 h 59"/>
                <a:gd name="T10" fmla="*/ 167 w 193"/>
                <a:gd name="T11" fmla="*/ 0 h 59"/>
                <a:gd name="T12" fmla="*/ 177 w 193"/>
                <a:gd name="T13" fmla="*/ 2 h 59"/>
                <a:gd name="T14" fmla="*/ 186 w 193"/>
                <a:gd name="T15" fmla="*/ 8 h 59"/>
                <a:gd name="T16" fmla="*/ 191 w 193"/>
                <a:gd name="T17" fmla="*/ 17 h 59"/>
                <a:gd name="T18" fmla="*/ 193 w 193"/>
                <a:gd name="T19" fmla="*/ 29 h 59"/>
                <a:gd name="T20" fmla="*/ 191 w 193"/>
                <a:gd name="T21" fmla="*/ 41 h 59"/>
                <a:gd name="T22" fmla="*/ 186 w 193"/>
                <a:gd name="T23" fmla="*/ 51 h 59"/>
                <a:gd name="T24" fmla="*/ 177 w 193"/>
                <a:gd name="T25" fmla="*/ 57 h 59"/>
                <a:gd name="T26" fmla="*/ 167 w 193"/>
                <a:gd name="T27" fmla="*/ 59 h 59"/>
                <a:gd name="T28" fmla="*/ 157 w 193"/>
                <a:gd name="T29" fmla="*/ 57 h 59"/>
                <a:gd name="T30" fmla="*/ 150 w 193"/>
                <a:gd name="T31" fmla="*/ 51 h 59"/>
                <a:gd name="T32" fmla="*/ 144 w 193"/>
                <a:gd name="T33" fmla="*/ 43 h 59"/>
                <a:gd name="T34" fmla="*/ 142 w 193"/>
                <a:gd name="T35" fmla="*/ 32 h 59"/>
                <a:gd name="T36" fmla="*/ 0 w 193"/>
                <a:gd name="T37" fmla="*/ 32 h 59"/>
                <a:gd name="T38" fmla="*/ 0 w 193"/>
                <a:gd name="T39"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59">
                  <a:moveTo>
                    <a:pt x="0" y="20"/>
                  </a:moveTo>
                  <a:lnTo>
                    <a:pt x="143" y="20"/>
                  </a:lnTo>
                  <a:lnTo>
                    <a:pt x="146" y="12"/>
                  </a:lnTo>
                  <a:lnTo>
                    <a:pt x="151" y="6"/>
                  </a:lnTo>
                  <a:lnTo>
                    <a:pt x="158" y="1"/>
                  </a:lnTo>
                  <a:lnTo>
                    <a:pt x="167" y="0"/>
                  </a:lnTo>
                  <a:lnTo>
                    <a:pt x="177" y="2"/>
                  </a:lnTo>
                  <a:lnTo>
                    <a:pt x="186" y="8"/>
                  </a:lnTo>
                  <a:lnTo>
                    <a:pt x="191" y="17"/>
                  </a:lnTo>
                  <a:lnTo>
                    <a:pt x="193" y="29"/>
                  </a:lnTo>
                  <a:lnTo>
                    <a:pt x="191" y="41"/>
                  </a:lnTo>
                  <a:lnTo>
                    <a:pt x="186" y="51"/>
                  </a:lnTo>
                  <a:lnTo>
                    <a:pt x="177" y="57"/>
                  </a:lnTo>
                  <a:lnTo>
                    <a:pt x="167" y="59"/>
                  </a:lnTo>
                  <a:lnTo>
                    <a:pt x="157" y="57"/>
                  </a:lnTo>
                  <a:lnTo>
                    <a:pt x="150" y="51"/>
                  </a:lnTo>
                  <a:lnTo>
                    <a:pt x="144" y="43"/>
                  </a:lnTo>
                  <a:lnTo>
                    <a:pt x="142" y="32"/>
                  </a:lnTo>
                  <a:lnTo>
                    <a:pt x="0" y="32"/>
                  </a:lnTo>
                  <a:lnTo>
                    <a:pt x="0" y="2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 name="Freeform 12"/>
            <p:cNvSpPr>
              <a:spLocks noChangeArrowheads="1"/>
            </p:cNvSpPr>
            <p:nvPr/>
          </p:nvSpPr>
          <p:spPr bwMode="auto">
            <a:xfrm>
              <a:off x="2032" y="2961"/>
              <a:ext cx="832" cy="620"/>
            </a:xfrm>
            <a:custGeom>
              <a:avLst/>
              <a:gdLst>
                <a:gd name="T0" fmla="*/ 14 w 1150"/>
                <a:gd name="T1" fmla="*/ 198 h 861"/>
                <a:gd name="T2" fmla="*/ 58 w 1150"/>
                <a:gd name="T3" fmla="*/ 144 h 861"/>
                <a:gd name="T4" fmla="*/ 118 w 1150"/>
                <a:gd name="T5" fmla="*/ 100 h 861"/>
                <a:gd name="T6" fmla="*/ 186 w 1150"/>
                <a:gd name="T7" fmla="*/ 66 h 861"/>
                <a:gd name="T8" fmla="*/ 256 w 1150"/>
                <a:gd name="T9" fmla="*/ 38 h 861"/>
                <a:gd name="T10" fmla="*/ 320 w 1150"/>
                <a:gd name="T11" fmla="*/ 19 h 861"/>
                <a:gd name="T12" fmla="*/ 370 w 1150"/>
                <a:gd name="T13" fmla="*/ 7 h 861"/>
                <a:gd name="T14" fmla="*/ 398 w 1150"/>
                <a:gd name="T15" fmla="*/ 1 h 861"/>
                <a:gd name="T16" fmla="*/ 608 w 1150"/>
                <a:gd name="T17" fmla="*/ 297 h 861"/>
                <a:gd name="T18" fmla="*/ 828 w 1150"/>
                <a:gd name="T19" fmla="*/ 19 h 861"/>
                <a:gd name="T20" fmla="*/ 1095 w 1150"/>
                <a:gd name="T21" fmla="*/ 51 h 861"/>
                <a:gd name="T22" fmla="*/ 1046 w 1150"/>
                <a:gd name="T23" fmla="*/ 361 h 861"/>
                <a:gd name="T24" fmla="*/ 827 w 1150"/>
                <a:gd name="T25" fmla="*/ 568 h 861"/>
                <a:gd name="T26" fmla="*/ 255 w 1150"/>
                <a:gd name="T27" fmla="*/ 205 h 861"/>
                <a:gd name="T28" fmla="*/ 525 w 1150"/>
                <a:gd name="T29" fmla="*/ 608 h 861"/>
                <a:gd name="T30" fmla="*/ 556 w 1150"/>
                <a:gd name="T31" fmla="*/ 612 h 861"/>
                <a:gd name="T32" fmla="*/ 612 w 1150"/>
                <a:gd name="T33" fmla="*/ 618 h 861"/>
                <a:gd name="T34" fmla="*/ 685 w 1150"/>
                <a:gd name="T35" fmla="*/ 626 h 861"/>
                <a:gd name="T36" fmla="*/ 766 w 1150"/>
                <a:gd name="T37" fmla="*/ 635 h 861"/>
                <a:gd name="T38" fmla="*/ 847 w 1150"/>
                <a:gd name="T39" fmla="*/ 643 h 861"/>
                <a:gd name="T40" fmla="*/ 920 w 1150"/>
                <a:gd name="T41" fmla="*/ 650 h 861"/>
                <a:gd name="T42" fmla="*/ 977 w 1150"/>
                <a:gd name="T43" fmla="*/ 655 h 861"/>
                <a:gd name="T44" fmla="*/ 994 w 1150"/>
                <a:gd name="T45" fmla="*/ 707 h 861"/>
                <a:gd name="T46" fmla="*/ 980 w 1150"/>
                <a:gd name="T47" fmla="*/ 713 h 861"/>
                <a:gd name="T48" fmla="*/ 941 w 1150"/>
                <a:gd name="T49" fmla="*/ 730 h 861"/>
                <a:gd name="T50" fmla="*/ 882 w 1150"/>
                <a:gd name="T51" fmla="*/ 754 h 861"/>
                <a:gd name="T52" fmla="*/ 805 w 1150"/>
                <a:gd name="T53" fmla="*/ 783 h 861"/>
                <a:gd name="T54" fmla="*/ 718 w 1150"/>
                <a:gd name="T55" fmla="*/ 810 h 861"/>
                <a:gd name="T56" fmla="*/ 623 w 1150"/>
                <a:gd name="T57" fmla="*/ 835 h 861"/>
                <a:gd name="T58" fmla="*/ 524 w 1150"/>
                <a:gd name="T59" fmla="*/ 853 h 861"/>
                <a:gd name="T60" fmla="*/ 426 w 1150"/>
                <a:gd name="T61" fmla="*/ 861 h 861"/>
                <a:gd name="T62" fmla="*/ 409 w 1150"/>
                <a:gd name="T63" fmla="*/ 847 h 861"/>
                <a:gd name="T64" fmla="*/ 366 w 1150"/>
                <a:gd name="T65" fmla="*/ 809 h 861"/>
                <a:gd name="T66" fmla="*/ 304 w 1150"/>
                <a:gd name="T67" fmla="*/ 752 h 861"/>
                <a:gd name="T68" fmla="*/ 233 w 1150"/>
                <a:gd name="T69" fmla="*/ 680 h 861"/>
                <a:gd name="T70" fmla="*/ 159 w 1150"/>
                <a:gd name="T71" fmla="*/ 599 h 861"/>
                <a:gd name="T72" fmla="*/ 91 w 1150"/>
                <a:gd name="T73" fmla="*/ 514 h 861"/>
                <a:gd name="T74" fmla="*/ 37 w 1150"/>
                <a:gd name="T75" fmla="*/ 432 h 861"/>
                <a:gd name="T76" fmla="*/ 7 w 1150"/>
                <a:gd name="T77" fmla="*/ 355 h 861"/>
                <a:gd name="T78" fmla="*/ 1 w 1150"/>
                <a:gd name="T79" fmla="*/ 290 h 861"/>
                <a:gd name="T80" fmla="*/ 1 w 1150"/>
                <a:gd name="T81" fmla="*/ 22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0" h="861">
                  <a:moveTo>
                    <a:pt x="1" y="228"/>
                  </a:moveTo>
                  <a:lnTo>
                    <a:pt x="14" y="198"/>
                  </a:lnTo>
                  <a:lnTo>
                    <a:pt x="33" y="169"/>
                  </a:lnTo>
                  <a:lnTo>
                    <a:pt x="58" y="144"/>
                  </a:lnTo>
                  <a:lnTo>
                    <a:pt x="86" y="122"/>
                  </a:lnTo>
                  <a:lnTo>
                    <a:pt x="118" y="100"/>
                  </a:lnTo>
                  <a:lnTo>
                    <a:pt x="151" y="82"/>
                  </a:lnTo>
                  <a:lnTo>
                    <a:pt x="186" y="66"/>
                  </a:lnTo>
                  <a:lnTo>
                    <a:pt x="222" y="51"/>
                  </a:lnTo>
                  <a:lnTo>
                    <a:pt x="256" y="38"/>
                  </a:lnTo>
                  <a:lnTo>
                    <a:pt x="290" y="27"/>
                  </a:lnTo>
                  <a:lnTo>
                    <a:pt x="320" y="19"/>
                  </a:lnTo>
                  <a:lnTo>
                    <a:pt x="347" y="12"/>
                  </a:lnTo>
                  <a:lnTo>
                    <a:pt x="370" y="7"/>
                  </a:lnTo>
                  <a:lnTo>
                    <a:pt x="387" y="2"/>
                  </a:lnTo>
                  <a:lnTo>
                    <a:pt x="398" y="1"/>
                  </a:lnTo>
                  <a:lnTo>
                    <a:pt x="402" y="0"/>
                  </a:lnTo>
                  <a:lnTo>
                    <a:pt x="608" y="297"/>
                  </a:lnTo>
                  <a:lnTo>
                    <a:pt x="682" y="2"/>
                  </a:lnTo>
                  <a:lnTo>
                    <a:pt x="828" y="19"/>
                  </a:lnTo>
                  <a:lnTo>
                    <a:pt x="992" y="167"/>
                  </a:lnTo>
                  <a:lnTo>
                    <a:pt x="1095" y="51"/>
                  </a:lnTo>
                  <a:lnTo>
                    <a:pt x="1150" y="106"/>
                  </a:lnTo>
                  <a:lnTo>
                    <a:pt x="1046" y="361"/>
                  </a:lnTo>
                  <a:lnTo>
                    <a:pt x="855" y="303"/>
                  </a:lnTo>
                  <a:lnTo>
                    <a:pt x="827" y="568"/>
                  </a:lnTo>
                  <a:lnTo>
                    <a:pt x="552" y="573"/>
                  </a:lnTo>
                  <a:lnTo>
                    <a:pt x="255" y="205"/>
                  </a:lnTo>
                  <a:lnTo>
                    <a:pt x="520" y="608"/>
                  </a:lnTo>
                  <a:lnTo>
                    <a:pt x="525" y="608"/>
                  </a:lnTo>
                  <a:lnTo>
                    <a:pt x="537" y="611"/>
                  </a:lnTo>
                  <a:lnTo>
                    <a:pt x="556" y="612"/>
                  </a:lnTo>
                  <a:lnTo>
                    <a:pt x="582" y="616"/>
                  </a:lnTo>
                  <a:lnTo>
                    <a:pt x="612" y="618"/>
                  </a:lnTo>
                  <a:lnTo>
                    <a:pt x="648" y="623"/>
                  </a:lnTo>
                  <a:lnTo>
                    <a:pt x="685" y="626"/>
                  </a:lnTo>
                  <a:lnTo>
                    <a:pt x="725" y="630"/>
                  </a:lnTo>
                  <a:lnTo>
                    <a:pt x="766" y="635"/>
                  </a:lnTo>
                  <a:lnTo>
                    <a:pt x="807" y="639"/>
                  </a:lnTo>
                  <a:lnTo>
                    <a:pt x="847" y="643"/>
                  </a:lnTo>
                  <a:lnTo>
                    <a:pt x="884" y="647"/>
                  </a:lnTo>
                  <a:lnTo>
                    <a:pt x="920" y="650"/>
                  </a:lnTo>
                  <a:lnTo>
                    <a:pt x="951" y="653"/>
                  </a:lnTo>
                  <a:lnTo>
                    <a:pt x="977" y="655"/>
                  </a:lnTo>
                  <a:lnTo>
                    <a:pt x="997" y="656"/>
                  </a:lnTo>
                  <a:lnTo>
                    <a:pt x="994" y="707"/>
                  </a:lnTo>
                  <a:lnTo>
                    <a:pt x="990" y="709"/>
                  </a:lnTo>
                  <a:lnTo>
                    <a:pt x="980" y="713"/>
                  </a:lnTo>
                  <a:lnTo>
                    <a:pt x="963" y="721"/>
                  </a:lnTo>
                  <a:lnTo>
                    <a:pt x="941" y="730"/>
                  </a:lnTo>
                  <a:lnTo>
                    <a:pt x="914" y="742"/>
                  </a:lnTo>
                  <a:lnTo>
                    <a:pt x="882" y="754"/>
                  </a:lnTo>
                  <a:lnTo>
                    <a:pt x="846" y="768"/>
                  </a:lnTo>
                  <a:lnTo>
                    <a:pt x="805" y="783"/>
                  </a:lnTo>
                  <a:lnTo>
                    <a:pt x="762" y="796"/>
                  </a:lnTo>
                  <a:lnTo>
                    <a:pt x="718" y="810"/>
                  </a:lnTo>
                  <a:lnTo>
                    <a:pt x="671" y="823"/>
                  </a:lnTo>
                  <a:lnTo>
                    <a:pt x="623" y="835"/>
                  </a:lnTo>
                  <a:lnTo>
                    <a:pt x="573" y="845"/>
                  </a:lnTo>
                  <a:lnTo>
                    <a:pt x="524" y="853"/>
                  </a:lnTo>
                  <a:lnTo>
                    <a:pt x="475" y="859"/>
                  </a:lnTo>
                  <a:lnTo>
                    <a:pt x="426" y="861"/>
                  </a:lnTo>
                  <a:lnTo>
                    <a:pt x="421" y="858"/>
                  </a:lnTo>
                  <a:lnTo>
                    <a:pt x="409" y="847"/>
                  </a:lnTo>
                  <a:lnTo>
                    <a:pt x="391" y="830"/>
                  </a:lnTo>
                  <a:lnTo>
                    <a:pt x="366" y="809"/>
                  </a:lnTo>
                  <a:lnTo>
                    <a:pt x="338" y="783"/>
                  </a:lnTo>
                  <a:lnTo>
                    <a:pt x="304" y="752"/>
                  </a:lnTo>
                  <a:lnTo>
                    <a:pt x="270" y="717"/>
                  </a:lnTo>
                  <a:lnTo>
                    <a:pt x="233" y="680"/>
                  </a:lnTo>
                  <a:lnTo>
                    <a:pt x="196" y="639"/>
                  </a:lnTo>
                  <a:lnTo>
                    <a:pt x="159" y="599"/>
                  </a:lnTo>
                  <a:lnTo>
                    <a:pt x="123" y="557"/>
                  </a:lnTo>
                  <a:lnTo>
                    <a:pt x="91" y="514"/>
                  </a:lnTo>
                  <a:lnTo>
                    <a:pt x="62" y="472"/>
                  </a:lnTo>
                  <a:lnTo>
                    <a:pt x="37" y="432"/>
                  </a:lnTo>
                  <a:lnTo>
                    <a:pt x="19" y="392"/>
                  </a:lnTo>
                  <a:lnTo>
                    <a:pt x="7" y="355"/>
                  </a:lnTo>
                  <a:lnTo>
                    <a:pt x="3" y="329"/>
                  </a:lnTo>
                  <a:lnTo>
                    <a:pt x="1" y="290"/>
                  </a:lnTo>
                  <a:lnTo>
                    <a:pt x="0" y="252"/>
                  </a:lnTo>
                  <a:lnTo>
                    <a:pt x="1" y="228"/>
                  </a:lnTo>
                  <a:close/>
                </a:path>
              </a:pathLst>
            </a:custGeom>
            <a:solidFill>
              <a:srgbClr val="0033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 name="Freeform 13"/>
            <p:cNvSpPr>
              <a:spLocks noChangeArrowheads="1"/>
            </p:cNvSpPr>
            <p:nvPr/>
          </p:nvSpPr>
          <p:spPr bwMode="auto">
            <a:xfrm>
              <a:off x="3396" y="3497"/>
              <a:ext cx="69" cy="30"/>
            </a:xfrm>
            <a:custGeom>
              <a:avLst/>
              <a:gdLst>
                <a:gd name="T0" fmla="*/ 97 w 97"/>
                <a:gd name="T1" fmla="*/ 18 h 43"/>
                <a:gd name="T2" fmla="*/ 43 w 97"/>
                <a:gd name="T3" fmla="*/ 43 h 43"/>
                <a:gd name="T4" fmla="*/ 0 w 97"/>
                <a:gd name="T5" fmla="*/ 27 h 43"/>
                <a:gd name="T6" fmla="*/ 35 w 97"/>
                <a:gd name="T7" fmla="*/ 0 h 43"/>
                <a:gd name="T8" fmla="*/ 97 w 97"/>
                <a:gd name="T9" fmla="*/ 18 h 43"/>
              </a:gdLst>
              <a:ahLst/>
              <a:cxnLst>
                <a:cxn ang="0">
                  <a:pos x="T0" y="T1"/>
                </a:cxn>
                <a:cxn ang="0">
                  <a:pos x="T2" y="T3"/>
                </a:cxn>
                <a:cxn ang="0">
                  <a:pos x="T4" y="T5"/>
                </a:cxn>
                <a:cxn ang="0">
                  <a:pos x="T6" y="T7"/>
                </a:cxn>
                <a:cxn ang="0">
                  <a:pos x="T8" y="T9"/>
                </a:cxn>
              </a:cxnLst>
              <a:rect l="0" t="0" r="r" b="b"/>
              <a:pathLst>
                <a:path w="97" h="43">
                  <a:moveTo>
                    <a:pt x="97" y="18"/>
                  </a:moveTo>
                  <a:lnTo>
                    <a:pt x="43" y="43"/>
                  </a:lnTo>
                  <a:lnTo>
                    <a:pt x="0" y="27"/>
                  </a:lnTo>
                  <a:lnTo>
                    <a:pt x="35" y="0"/>
                  </a:lnTo>
                  <a:lnTo>
                    <a:pt x="97" y="18"/>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 name="Freeform 14"/>
            <p:cNvSpPr>
              <a:spLocks noChangeArrowheads="1"/>
            </p:cNvSpPr>
            <p:nvPr/>
          </p:nvSpPr>
          <p:spPr bwMode="auto">
            <a:xfrm>
              <a:off x="3314" y="3537"/>
              <a:ext cx="70" cy="31"/>
            </a:xfrm>
            <a:custGeom>
              <a:avLst/>
              <a:gdLst>
                <a:gd name="T0" fmla="*/ 99 w 99"/>
                <a:gd name="T1" fmla="*/ 18 h 45"/>
                <a:gd name="T2" fmla="*/ 44 w 99"/>
                <a:gd name="T3" fmla="*/ 45 h 45"/>
                <a:gd name="T4" fmla="*/ 0 w 99"/>
                <a:gd name="T5" fmla="*/ 27 h 45"/>
                <a:gd name="T6" fmla="*/ 34 w 99"/>
                <a:gd name="T7" fmla="*/ 0 h 45"/>
                <a:gd name="T8" fmla="*/ 99 w 99"/>
                <a:gd name="T9" fmla="*/ 18 h 45"/>
              </a:gdLst>
              <a:ahLst/>
              <a:cxnLst>
                <a:cxn ang="0">
                  <a:pos x="T0" y="T1"/>
                </a:cxn>
                <a:cxn ang="0">
                  <a:pos x="T2" y="T3"/>
                </a:cxn>
                <a:cxn ang="0">
                  <a:pos x="T4" y="T5"/>
                </a:cxn>
                <a:cxn ang="0">
                  <a:pos x="T6" y="T7"/>
                </a:cxn>
                <a:cxn ang="0">
                  <a:pos x="T8" y="T9"/>
                </a:cxn>
              </a:cxnLst>
              <a:rect l="0" t="0" r="r" b="b"/>
              <a:pathLst>
                <a:path w="99" h="45">
                  <a:moveTo>
                    <a:pt x="99" y="18"/>
                  </a:moveTo>
                  <a:lnTo>
                    <a:pt x="44" y="45"/>
                  </a:lnTo>
                  <a:lnTo>
                    <a:pt x="0" y="27"/>
                  </a:lnTo>
                  <a:lnTo>
                    <a:pt x="34" y="0"/>
                  </a:lnTo>
                  <a:lnTo>
                    <a:pt x="99" y="18"/>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 name="Freeform 15"/>
            <p:cNvSpPr>
              <a:spLocks noChangeArrowheads="1"/>
            </p:cNvSpPr>
            <p:nvPr/>
          </p:nvSpPr>
          <p:spPr bwMode="auto">
            <a:xfrm>
              <a:off x="3221" y="3585"/>
              <a:ext cx="71" cy="30"/>
            </a:xfrm>
            <a:custGeom>
              <a:avLst/>
              <a:gdLst>
                <a:gd name="T0" fmla="*/ 99 w 99"/>
                <a:gd name="T1" fmla="*/ 17 h 43"/>
                <a:gd name="T2" fmla="*/ 44 w 99"/>
                <a:gd name="T3" fmla="*/ 43 h 43"/>
                <a:gd name="T4" fmla="*/ 0 w 99"/>
                <a:gd name="T5" fmla="*/ 25 h 43"/>
                <a:gd name="T6" fmla="*/ 34 w 99"/>
                <a:gd name="T7" fmla="*/ 0 h 43"/>
                <a:gd name="T8" fmla="*/ 99 w 99"/>
                <a:gd name="T9" fmla="*/ 17 h 43"/>
              </a:gdLst>
              <a:ahLst/>
              <a:cxnLst>
                <a:cxn ang="0">
                  <a:pos x="T0" y="T1"/>
                </a:cxn>
                <a:cxn ang="0">
                  <a:pos x="T2" y="T3"/>
                </a:cxn>
                <a:cxn ang="0">
                  <a:pos x="T4" y="T5"/>
                </a:cxn>
                <a:cxn ang="0">
                  <a:pos x="T6" y="T7"/>
                </a:cxn>
                <a:cxn ang="0">
                  <a:pos x="T8" y="T9"/>
                </a:cxn>
              </a:cxnLst>
              <a:rect l="0" t="0" r="r" b="b"/>
              <a:pathLst>
                <a:path w="99" h="43">
                  <a:moveTo>
                    <a:pt x="99" y="17"/>
                  </a:moveTo>
                  <a:lnTo>
                    <a:pt x="44" y="43"/>
                  </a:lnTo>
                  <a:lnTo>
                    <a:pt x="0" y="25"/>
                  </a:lnTo>
                  <a:lnTo>
                    <a:pt x="34" y="0"/>
                  </a:lnTo>
                  <a:lnTo>
                    <a:pt x="99"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 name="Freeform 16"/>
            <p:cNvSpPr>
              <a:spLocks noChangeArrowheads="1"/>
            </p:cNvSpPr>
            <p:nvPr/>
          </p:nvSpPr>
          <p:spPr bwMode="auto">
            <a:xfrm>
              <a:off x="3142" y="3552"/>
              <a:ext cx="68" cy="28"/>
            </a:xfrm>
            <a:custGeom>
              <a:avLst/>
              <a:gdLst>
                <a:gd name="T0" fmla="*/ 96 w 96"/>
                <a:gd name="T1" fmla="*/ 16 h 41"/>
                <a:gd name="T2" fmla="*/ 42 w 96"/>
                <a:gd name="T3" fmla="*/ 41 h 41"/>
                <a:gd name="T4" fmla="*/ 0 w 96"/>
                <a:gd name="T5" fmla="*/ 25 h 41"/>
                <a:gd name="T6" fmla="*/ 34 w 96"/>
                <a:gd name="T7" fmla="*/ 0 h 41"/>
                <a:gd name="T8" fmla="*/ 96 w 96"/>
                <a:gd name="T9" fmla="*/ 16 h 41"/>
              </a:gdLst>
              <a:ahLst/>
              <a:cxnLst>
                <a:cxn ang="0">
                  <a:pos x="T0" y="T1"/>
                </a:cxn>
                <a:cxn ang="0">
                  <a:pos x="T2" y="T3"/>
                </a:cxn>
                <a:cxn ang="0">
                  <a:pos x="T4" y="T5"/>
                </a:cxn>
                <a:cxn ang="0">
                  <a:pos x="T6" y="T7"/>
                </a:cxn>
                <a:cxn ang="0">
                  <a:pos x="T8" y="T9"/>
                </a:cxn>
              </a:cxnLst>
              <a:rect l="0" t="0" r="r" b="b"/>
              <a:pathLst>
                <a:path w="96" h="41">
                  <a:moveTo>
                    <a:pt x="96" y="16"/>
                  </a:moveTo>
                  <a:lnTo>
                    <a:pt x="42" y="41"/>
                  </a:lnTo>
                  <a:lnTo>
                    <a:pt x="0" y="25"/>
                  </a:lnTo>
                  <a:lnTo>
                    <a:pt x="34" y="0"/>
                  </a:lnTo>
                  <a:lnTo>
                    <a:pt x="96"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 name="Freeform 17"/>
            <p:cNvSpPr>
              <a:spLocks noChangeArrowheads="1"/>
            </p:cNvSpPr>
            <p:nvPr/>
          </p:nvSpPr>
          <p:spPr bwMode="auto">
            <a:xfrm>
              <a:off x="3064" y="3519"/>
              <a:ext cx="65" cy="28"/>
            </a:xfrm>
            <a:custGeom>
              <a:avLst/>
              <a:gdLst>
                <a:gd name="T0" fmla="*/ 92 w 92"/>
                <a:gd name="T1" fmla="*/ 16 h 41"/>
                <a:gd name="T2" fmla="*/ 40 w 92"/>
                <a:gd name="T3" fmla="*/ 41 h 41"/>
                <a:gd name="T4" fmla="*/ 0 w 92"/>
                <a:gd name="T5" fmla="*/ 24 h 41"/>
                <a:gd name="T6" fmla="*/ 32 w 92"/>
                <a:gd name="T7" fmla="*/ 0 h 41"/>
                <a:gd name="T8" fmla="*/ 92 w 92"/>
                <a:gd name="T9" fmla="*/ 16 h 41"/>
              </a:gdLst>
              <a:ahLst/>
              <a:cxnLst>
                <a:cxn ang="0">
                  <a:pos x="T0" y="T1"/>
                </a:cxn>
                <a:cxn ang="0">
                  <a:pos x="T2" y="T3"/>
                </a:cxn>
                <a:cxn ang="0">
                  <a:pos x="T4" y="T5"/>
                </a:cxn>
                <a:cxn ang="0">
                  <a:pos x="T6" y="T7"/>
                </a:cxn>
                <a:cxn ang="0">
                  <a:pos x="T8" y="T9"/>
                </a:cxn>
              </a:cxnLst>
              <a:rect l="0" t="0" r="r" b="b"/>
              <a:pathLst>
                <a:path w="92" h="41">
                  <a:moveTo>
                    <a:pt x="92" y="16"/>
                  </a:moveTo>
                  <a:lnTo>
                    <a:pt x="40" y="41"/>
                  </a:lnTo>
                  <a:lnTo>
                    <a:pt x="0" y="24"/>
                  </a:lnTo>
                  <a:lnTo>
                    <a:pt x="32" y="0"/>
                  </a:lnTo>
                  <a:lnTo>
                    <a:pt x="92"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 name="Freeform 18"/>
            <p:cNvSpPr>
              <a:spLocks noChangeArrowheads="1"/>
            </p:cNvSpPr>
            <p:nvPr/>
          </p:nvSpPr>
          <p:spPr bwMode="auto">
            <a:xfrm>
              <a:off x="2985" y="3485"/>
              <a:ext cx="63" cy="27"/>
            </a:xfrm>
            <a:custGeom>
              <a:avLst/>
              <a:gdLst>
                <a:gd name="T0" fmla="*/ 88 w 88"/>
                <a:gd name="T1" fmla="*/ 15 h 39"/>
                <a:gd name="T2" fmla="*/ 38 w 88"/>
                <a:gd name="T3" fmla="*/ 39 h 39"/>
                <a:gd name="T4" fmla="*/ 0 w 88"/>
                <a:gd name="T5" fmla="*/ 24 h 39"/>
                <a:gd name="T6" fmla="*/ 31 w 88"/>
                <a:gd name="T7" fmla="*/ 0 h 39"/>
                <a:gd name="T8" fmla="*/ 88 w 88"/>
                <a:gd name="T9" fmla="*/ 15 h 39"/>
              </a:gdLst>
              <a:ahLst/>
              <a:cxnLst>
                <a:cxn ang="0">
                  <a:pos x="T0" y="T1"/>
                </a:cxn>
                <a:cxn ang="0">
                  <a:pos x="T2" y="T3"/>
                </a:cxn>
                <a:cxn ang="0">
                  <a:pos x="T4" y="T5"/>
                </a:cxn>
                <a:cxn ang="0">
                  <a:pos x="T6" y="T7"/>
                </a:cxn>
                <a:cxn ang="0">
                  <a:pos x="T8" y="T9"/>
                </a:cxn>
              </a:cxnLst>
              <a:rect l="0" t="0" r="r" b="b"/>
              <a:pathLst>
                <a:path w="88" h="39">
                  <a:moveTo>
                    <a:pt x="88" y="15"/>
                  </a:moveTo>
                  <a:lnTo>
                    <a:pt x="38" y="39"/>
                  </a:lnTo>
                  <a:lnTo>
                    <a:pt x="0" y="24"/>
                  </a:lnTo>
                  <a:lnTo>
                    <a:pt x="31" y="0"/>
                  </a:lnTo>
                  <a:lnTo>
                    <a:pt x="88" y="15"/>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 name="Freeform 19"/>
            <p:cNvSpPr>
              <a:spLocks noChangeArrowheads="1"/>
            </p:cNvSpPr>
            <p:nvPr/>
          </p:nvSpPr>
          <p:spPr bwMode="auto">
            <a:xfrm>
              <a:off x="3241" y="3513"/>
              <a:ext cx="69" cy="30"/>
            </a:xfrm>
            <a:custGeom>
              <a:avLst/>
              <a:gdLst>
                <a:gd name="T0" fmla="*/ 97 w 97"/>
                <a:gd name="T1" fmla="*/ 17 h 43"/>
                <a:gd name="T2" fmla="*/ 43 w 97"/>
                <a:gd name="T3" fmla="*/ 43 h 43"/>
                <a:gd name="T4" fmla="*/ 0 w 97"/>
                <a:gd name="T5" fmla="*/ 25 h 43"/>
                <a:gd name="T6" fmla="*/ 35 w 97"/>
                <a:gd name="T7" fmla="*/ 0 h 43"/>
                <a:gd name="T8" fmla="*/ 97 w 97"/>
                <a:gd name="T9" fmla="*/ 17 h 43"/>
              </a:gdLst>
              <a:ahLst/>
              <a:cxnLst>
                <a:cxn ang="0">
                  <a:pos x="T0" y="T1"/>
                </a:cxn>
                <a:cxn ang="0">
                  <a:pos x="T2" y="T3"/>
                </a:cxn>
                <a:cxn ang="0">
                  <a:pos x="T4" y="T5"/>
                </a:cxn>
                <a:cxn ang="0">
                  <a:pos x="T6" y="T7"/>
                </a:cxn>
                <a:cxn ang="0">
                  <a:pos x="T8" y="T9"/>
                </a:cxn>
              </a:cxnLst>
              <a:rect l="0" t="0" r="r" b="b"/>
              <a:pathLst>
                <a:path w="97" h="43">
                  <a:moveTo>
                    <a:pt x="97" y="17"/>
                  </a:moveTo>
                  <a:lnTo>
                    <a:pt x="43" y="43"/>
                  </a:lnTo>
                  <a:lnTo>
                    <a:pt x="0" y="25"/>
                  </a:lnTo>
                  <a:lnTo>
                    <a:pt x="35" y="0"/>
                  </a:lnTo>
                  <a:lnTo>
                    <a:pt x="97"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 name="Freeform 20"/>
            <p:cNvSpPr>
              <a:spLocks noChangeArrowheads="1"/>
            </p:cNvSpPr>
            <p:nvPr/>
          </p:nvSpPr>
          <p:spPr bwMode="auto">
            <a:xfrm>
              <a:off x="3168" y="3488"/>
              <a:ext cx="68" cy="29"/>
            </a:xfrm>
            <a:custGeom>
              <a:avLst/>
              <a:gdLst>
                <a:gd name="T0" fmla="*/ 96 w 96"/>
                <a:gd name="T1" fmla="*/ 17 h 42"/>
                <a:gd name="T2" fmla="*/ 42 w 96"/>
                <a:gd name="T3" fmla="*/ 42 h 42"/>
                <a:gd name="T4" fmla="*/ 0 w 96"/>
                <a:gd name="T5" fmla="*/ 25 h 42"/>
                <a:gd name="T6" fmla="*/ 33 w 96"/>
                <a:gd name="T7" fmla="*/ 0 h 42"/>
                <a:gd name="T8" fmla="*/ 96 w 96"/>
                <a:gd name="T9" fmla="*/ 17 h 42"/>
              </a:gdLst>
              <a:ahLst/>
              <a:cxnLst>
                <a:cxn ang="0">
                  <a:pos x="T0" y="T1"/>
                </a:cxn>
                <a:cxn ang="0">
                  <a:pos x="T2" y="T3"/>
                </a:cxn>
                <a:cxn ang="0">
                  <a:pos x="T4" y="T5"/>
                </a:cxn>
                <a:cxn ang="0">
                  <a:pos x="T6" y="T7"/>
                </a:cxn>
                <a:cxn ang="0">
                  <a:pos x="T8" y="T9"/>
                </a:cxn>
              </a:cxnLst>
              <a:rect l="0" t="0" r="r" b="b"/>
              <a:pathLst>
                <a:path w="96" h="42">
                  <a:moveTo>
                    <a:pt x="96" y="17"/>
                  </a:moveTo>
                  <a:lnTo>
                    <a:pt x="42" y="42"/>
                  </a:lnTo>
                  <a:lnTo>
                    <a:pt x="0" y="25"/>
                  </a:lnTo>
                  <a:lnTo>
                    <a:pt x="33" y="0"/>
                  </a:lnTo>
                  <a:lnTo>
                    <a:pt x="96"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 name="Freeform 21"/>
            <p:cNvSpPr>
              <a:spLocks noChangeArrowheads="1"/>
            </p:cNvSpPr>
            <p:nvPr/>
          </p:nvSpPr>
          <p:spPr bwMode="auto">
            <a:xfrm>
              <a:off x="3096" y="3462"/>
              <a:ext cx="66" cy="29"/>
            </a:xfrm>
            <a:custGeom>
              <a:avLst/>
              <a:gdLst>
                <a:gd name="T0" fmla="*/ 93 w 93"/>
                <a:gd name="T1" fmla="*/ 17 h 42"/>
                <a:gd name="T2" fmla="*/ 42 w 93"/>
                <a:gd name="T3" fmla="*/ 42 h 42"/>
                <a:gd name="T4" fmla="*/ 0 w 93"/>
                <a:gd name="T5" fmla="*/ 26 h 42"/>
                <a:gd name="T6" fmla="*/ 33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3" y="0"/>
                  </a:lnTo>
                  <a:lnTo>
                    <a:pt x="93"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4" name="Freeform 22"/>
            <p:cNvSpPr>
              <a:spLocks noChangeArrowheads="1"/>
            </p:cNvSpPr>
            <p:nvPr/>
          </p:nvSpPr>
          <p:spPr bwMode="auto">
            <a:xfrm>
              <a:off x="3024" y="3437"/>
              <a:ext cx="65" cy="28"/>
            </a:xfrm>
            <a:custGeom>
              <a:avLst/>
              <a:gdLst>
                <a:gd name="T0" fmla="*/ 91 w 91"/>
                <a:gd name="T1" fmla="*/ 15 h 40"/>
                <a:gd name="T2" fmla="*/ 40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0"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5" name="Freeform 23"/>
            <p:cNvSpPr>
              <a:spLocks noChangeArrowheads="1"/>
            </p:cNvSpPr>
            <p:nvPr/>
          </p:nvSpPr>
          <p:spPr bwMode="auto">
            <a:xfrm>
              <a:off x="2950" y="3411"/>
              <a:ext cx="65" cy="28"/>
            </a:xfrm>
            <a:custGeom>
              <a:avLst/>
              <a:gdLst>
                <a:gd name="T0" fmla="*/ 91 w 91"/>
                <a:gd name="T1" fmla="*/ 17 h 41"/>
                <a:gd name="T2" fmla="*/ 41 w 91"/>
                <a:gd name="T3" fmla="*/ 41 h 41"/>
                <a:gd name="T4" fmla="*/ 0 w 91"/>
                <a:gd name="T5" fmla="*/ 24 h 41"/>
                <a:gd name="T6" fmla="*/ 33 w 91"/>
                <a:gd name="T7" fmla="*/ 0 h 41"/>
                <a:gd name="T8" fmla="*/ 91 w 91"/>
                <a:gd name="T9" fmla="*/ 17 h 41"/>
              </a:gdLst>
              <a:ahLst/>
              <a:cxnLst>
                <a:cxn ang="0">
                  <a:pos x="T0" y="T1"/>
                </a:cxn>
                <a:cxn ang="0">
                  <a:pos x="T2" y="T3"/>
                </a:cxn>
                <a:cxn ang="0">
                  <a:pos x="T4" y="T5"/>
                </a:cxn>
                <a:cxn ang="0">
                  <a:pos x="T6" y="T7"/>
                </a:cxn>
                <a:cxn ang="0">
                  <a:pos x="T8" y="T9"/>
                </a:cxn>
              </a:cxnLst>
              <a:rect l="0" t="0" r="r" b="b"/>
              <a:pathLst>
                <a:path w="91" h="41">
                  <a:moveTo>
                    <a:pt x="91" y="17"/>
                  </a:moveTo>
                  <a:lnTo>
                    <a:pt x="41" y="41"/>
                  </a:lnTo>
                  <a:lnTo>
                    <a:pt x="0" y="24"/>
                  </a:lnTo>
                  <a:lnTo>
                    <a:pt x="33" y="0"/>
                  </a:lnTo>
                  <a:lnTo>
                    <a:pt x="91"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6" name="Freeform 24"/>
            <p:cNvSpPr>
              <a:spLocks noChangeArrowheads="1"/>
            </p:cNvSpPr>
            <p:nvPr/>
          </p:nvSpPr>
          <p:spPr bwMode="auto">
            <a:xfrm>
              <a:off x="2878" y="3386"/>
              <a:ext cx="63" cy="28"/>
            </a:xfrm>
            <a:custGeom>
              <a:avLst/>
              <a:gdLst>
                <a:gd name="T0" fmla="*/ 88 w 88"/>
                <a:gd name="T1" fmla="*/ 16 h 40"/>
                <a:gd name="T2" fmla="*/ 40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40"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 name="Freeform 25"/>
            <p:cNvSpPr>
              <a:spLocks noChangeArrowheads="1"/>
            </p:cNvSpPr>
            <p:nvPr/>
          </p:nvSpPr>
          <p:spPr bwMode="auto">
            <a:xfrm>
              <a:off x="3328" y="3477"/>
              <a:ext cx="70" cy="29"/>
            </a:xfrm>
            <a:custGeom>
              <a:avLst/>
              <a:gdLst>
                <a:gd name="T0" fmla="*/ 98 w 98"/>
                <a:gd name="T1" fmla="*/ 16 h 42"/>
                <a:gd name="T2" fmla="*/ 43 w 98"/>
                <a:gd name="T3" fmla="*/ 42 h 42"/>
                <a:gd name="T4" fmla="*/ 0 w 98"/>
                <a:gd name="T5" fmla="*/ 25 h 42"/>
                <a:gd name="T6" fmla="*/ 34 w 98"/>
                <a:gd name="T7" fmla="*/ 0 h 42"/>
                <a:gd name="T8" fmla="*/ 98 w 98"/>
                <a:gd name="T9" fmla="*/ 16 h 42"/>
              </a:gdLst>
              <a:ahLst/>
              <a:cxnLst>
                <a:cxn ang="0">
                  <a:pos x="T0" y="T1"/>
                </a:cxn>
                <a:cxn ang="0">
                  <a:pos x="T2" y="T3"/>
                </a:cxn>
                <a:cxn ang="0">
                  <a:pos x="T4" y="T5"/>
                </a:cxn>
                <a:cxn ang="0">
                  <a:pos x="T6" y="T7"/>
                </a:cxn>
                <a:cxn ang="0">
                  <a:pos x="T8" y="T9"/>
                </a:cxn>
              </a:cxnLst>
              <a:rect l="0" t="0" r="r" b="b"/>
              <a:pathLst>
                <a:path w="98" h="42">
                  <a:moveTo>
                    <a:pt x="98" y="16"/>
                  </a:moveTo>
                  <a:lnTo>
                    <a:pt x="43" y="42"/>
                  </a:lnTo>
                  <a:lnTo>
                    <a:pt x="0" y="25"/>
                  </a:lnTo>
                  <a:lnTo>
                    <a:pt x="34" y="0"/>
                  </a:lnTo>
                  <a:lnTo>
                    <a:pt x="98"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 name="Freeform 26"/>
            <p:cNvSpPr>
              <a:spLocks noChangeArrowheads="1"/>
            </p:cNvSpPr>
            <p:nvPr/>
          </p:nvSpPr>
          <p:spPr bwMode="auto">
            <a:xfrm>
              <a:off x="3261" y="3455"/>
              <a:ext cx="68" cy="29"/>
            </a:xfrm>
            <a:custGeom>
              <a:avLst/>
              <a:gdLst>
                <a:gd name="T0" fmla="*/ 95 w 95"/>
                <a:gd name="T1" fmla="*/ 17 h 42"/>
                <a:gd name="T2" fmla="*/ 41 w 95"/>
                <a:gd name="T3" fmla="*/ 42 h 42"/>
                <a:gd name="T4" fmla="*/ 0 w 95"/>
                <a:gd name="T5" fmla="*/ 25 h 42"/>
                <a:gd name="T6" fmla="*/ 33 w 95"/>
                <a:gd name="T7" fmla="*/ 0 h 42"/>
                <a:gd name="T8" fmla="*/ 95 w 95"/>
                <a:gd name="T9" fmla="*/ 17 h 42"/>
              </a:gdLst>
              <a:ahLst/>
              <a:cxnLst>
                <a:cxn ang="0">
                  <a:pos x="T0" y="T1"/>
                </a:cxn>
                <a:cxn ang="0">
                  <a:pos x="T2" y="T3"/>
                </a:cxn>
                <a:cxn ang="0">
                  <a:pos x="T4" y="T5"/>
                </a:cxn>
                <a:cxn ang="0">
                  <a:pos x="T6" y="T7"/>
                </a:cxn>
                <a:cxn ang="0">
                  <a:pos x="T8" y="T9"/>
                </a:cxn>
              </a:cxnLst>
              <a:rect l="0" t="0" r="r" b="b"/>
              <a:pathLst>
                <a:path w="95" h="42">
                  <a:moveTo>
                    <a:pt x="95" y="17"/>
                  </a:moveTo>
                  <a:lnTo>
                    <a:pt x="41" y="42"/>
                  </a:lnTo>
                  <a:lnTo>
                    <a:pt x="0" y="25"/>
                  </a:lnTo>
                  <a:lnTo>
                    <a:pt x="33" y="0"/>
                  </a:lnTo>
                  <a:lnTo>
                    <a:pt x="95"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 name="Freeform 27"/>
            <p:cNvSpPr>
              <a:spLocks noChangeArrowheads="1"/>
            </p:cNvSpPr>
            <p:nvPr/>
          </p:nvSpPr>
          <p:spPr bwMode="auto">
            <a:xfrm>
              <a:off x="3192" y="3434"/>
              <a:ext cx="67" cy="29"/>
            </a:xfrm>
            <a:custGeom>
              <a:avLst/>
              <a:gdLst>
                <a:gd name="T0" fmla="*/ 94 w 94"/>
                <a:gd name="T1" fmla="*/ 17 h 42"/>
                <a:gd name="T2" fmla="*/ 41 w 94"/>
                <a:gd name="T3" fmla="*/ 42 h 42"/>
                <a:gd name="T4" fmla="*/ 0 w 94"/>
                <a:gd name="T5" fmla="*/ 25 h 42"/>
                <a:gd name="T6" fmla="*/ 33 w 94"/>
                <a:gd name="T7" fmla="*/ 0 h 42"/>
                <a:gd name="T8" fmla="*/ 94 w 94"/>
                <a:gd name="T9" fmla="*/ 17 h 42"/>
              </a:gdLst>
              <a:ahLst/>
              <a:cxnLst>
                <a:cxn ang="0">
                  <a:pos x="T0" y="T1"/>
                </a:cxn>
                <a:cxn ang="0">
                  <a:pos x="T2" y="T3"/>
                </a:cxn>
                <a:cxn ang="0">
                  <a:pos x="T4" y="T5"/>
                </a:cxn>
                <a:cxn ang="0">
                  <a:pos x="T6" y="T7"/>
                </a:cxn>
                <a:cxn ang="0">
                  <a:pos x="T8" y="T9"/>
                </a:cxn>
              </a:cxnLst>
              <a:rect l="0" t="0" r="r" b="b"/>
              <a:pathLst>
                <a:path w="94" h="42">
                  <a:moveTo>
                    <a:pt x="94" y="17"/>
                  </a:moveTo>
                  <a:lnTo>
                    <a:pt x="41" y="42"/>
                  </a:lnTo>
                  <a:lnTo>
                    <a:pt x="0" y="25"/>
                  </a:lnTo>
                  <a:lnTo>
                    <a:pt x="33" y="0"/>
                  </a:lnTo>
                  <a:lnTo>
                    <a:pt x="94"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 name="Freeform 28"/>
            <p:cNvSpPr>
              <a:spLocks noChangeArrowheads="1"/>
            </p:cNvSpPr>
            <p:nvPr/>
          </p:nvSpPr>
          <p:spPr bwMode="auto">
            <a:xfrm>
              <a:off x="3124" y="3412"/>
              <a:ext cx="66" cy="29"/>
            </a:xfrm>
            <a:custGeom>
              <a:avLst/>
              <a:gdLst>
                <a:gd name="T0" fmla="*/ 93 w 93"/>
                <a:gd name="T1" fmla="*/ 17 h 42"/>
                <a:gd name="T2" fmla="*/ 42 w 93"/>
                <a:gd name="T3" fmla="*/ 42 h 42"/>
                <a:gd name="T4" fmla="*/ 0 w 93"/>
                <a:gd name="T5" fmla="*/ 26 h 42"/>
                <a:gd name="T6" fmla="*/ 34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4" y="0"/>
                  </a:lnTo>
                  <a:lnTo>
                    <a:pt x="93"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1" name="Freeform 29"/>
            <p:cNvSpPr>
              <a:spLocks noChangeArrowheads="1"/>
            </p:cNvSpPr>
            <p:nvPr/>
          </p:nvSpPr>
          <p:spPr bwMode="auto">
            <a:xfrm>
              <a:off x="3057" y="3393"/>
              <a:ext cx="65" cy="28"/>
            </a:xfrm>
            <a:custGeom>
              <a:avLst/>
              <a:gdLst>
                <a:gd name="T0" fmla="*/ 91 w 91"/>
                <a:gd name="T1" fmla="*/ 15 h 40"/>
                <a:gd name="T2" fmla="*/ 41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1"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 name="Freeform 30"/>
            <p:cNvSpPr>
              <a:spLocks noChangeArrowheads="1"/>
            </p:cNvSpPr>
            <p:nvPr/>
          </p:nvSpPr>
          <p:spPr bwMode="auto">
            <a:xfrm>
              <a:off x="2990" y="3371"/>
              <a:ext cx="64" cy="28"/>
            </a:xfrm>
            <a:custGeom>
              <a:avLst/>
              <a:gdLst>
                <a:gd name="T0" fmla="*/ 90 w 90"/>
                <a:gd name="T1" fmla="*/ 17 h 41"/>
                <a:gd name="T2" fmla="*/ 39 w 90"/>
                <a:gd name="T3" fmla="*/ 41 h 41"/>
                <a:gd name="T4" fmla="*/ 0 w 90"/>
                <a:gd name="T5" fmla="*/ 24 h 41"/>
                <a:gd name="T6" fmla="*/ 31 w 90"/>
                <a:gd name="T7" fmla="*/ 0 h 41"/>
                <a:gd name="T8" fmla="*/ 90 w 90"/>
                <a:gd name="T9" fmla="*/ 17 h 41"/>
              </a:gdLst>
              <a:ahLst/>
              <a:cxnLst>
                <a:cxn ang="0">
                  <a:pos x="T0" y="T1"/>
                </a:cxn>
                <a:cxn ang="0">
                  <a:pos x="T2" y="T3"/>
                </a:cxn>
                <a:cxn ang="0">
                  <a:pos x="T4" y="T5"/>
                </a:cxn>
                <a:cxn ang="0">
                  <a:pos x="T6" y="T7"/>
                </a:cxn>
                <a:cxn ang="0">
                  <a:pos x="T8" y="T9"/>
                </a:cxn>
              </a:cxnLst>
              <a:rect l="0" t="0" r="r" b="b"/>
              <a:pathLst>
                <a:path w="90" h="41">
                  <a:moveTo>
                    <a:pt x="90" y="17"/>
                  </a:moveTo>
                  <a:lnTo>
                    <a:pt x="39" y="41"/>
                  </a:lnTo>
                  <a:lnTo>
                    <a:pt x="0" y="24"/>
                  </a:lnTo>
                  <a:lnTo>
                    <a:pt x="31" y="0"/>
                  </a:lnTo>
                  <a:lnTo>
                    <a:pt x="90"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 name="Freeform 31"/>
            <p:cNvSpPr>
              <a:spLocks noChangeArrowheads="1"/>
            </p:cNvSpPr>
            <p:nvPr/>
          </p:nvSpPr>
          <p:spPr bwMode="auto">
            <a:xfrm>
              <a:off x="2921" y="3350"/>
              <a:ext cx="63" cy="28"/>
            </a:xfrm>
            <a:custGeom>
              <a:avLst/>
              <a:gdLst>
                <a:gd name="T0" fmla="*/ 88 w 88"/>
                <a:gd name="T1" fmla="*/ 16 h 40"/>
                <a:gd name="T2" fmla="*/ 39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39"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 name="Freeform 32"/>
            <p:cNvSpPr>
              <a:spLocks noChangeArrowheads="1"/>
            </p:cNvSpPr>
            <p:nvPr/>
          </p:nvSpPr>
          <p:spPr bwMode="auto">
            <a:xfrm>
              <a:off x="2439" y="3005"/>
              <a:ext cx="70" cy="227"/>
            </a:xfrm>
            <a:custGeom>
              <a:avLst/>
              <a:gdLst>
                <a:gd name="T0" fmla="*/ 35 w 98"/>
                <a:gd name="T1" fmla="*/ 0 h 316"/>
                <a:gd name="T2" fmla="*/ 55 w 98"/>
                <a:gd name="T3" fmla="*/ 32 h 316"/>
                <a:gd name="T4" fmla="*/ 46 w 98"/>
                <a:gd name="T5" fmla="*/ 52 h 316"/>
                <a:gd name="T6" fmla="*/ 98 w 98"/>
                <a:gd name="T7" fmla="*/ 247 h 316"/>
                <a:gd name="T8" fmla="*/ 57 w 98"/>
                <a:gd name="T9" fmla="*/ 316 h 316"/>
                <a:gd name="T10" fmla="*/ 0 w 98"/>
                <a:gd name="T11" fmla="*/ 235 h 316"/>
                <a:gd name="T12" fmla="*/ 26 w 98"/>
                <a:gd name="T13" fmla="*/ 52 h 316"/>
                <a:gd name="T14" fmla="*/ 2 w 98"/>
                <a:gd name="T15" fmla="*/ 32 h 316"/>
                <a:gd name="T16" fmla="*/ 9 w 98"/>
                <a:gd name="T17" fmla="*/ 0 h 316"/>
                <a:gd name="T18" fmla="*/ 35 w 98"/>
                <a:gd name="T1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316">
                  <a:moveTo>
                    <a:pt x="35" y="0"/>
                  </a:moveTo>
                  <a:lnTo>
                    <a:pt x="55" y="32"/>
                  </a:lnTo>
                  <a:lnTo>
                    <a:pt x="46" y="52"/>
                  </a:lnTo>
                  <a:lnTo>
                    <a:pt x="98" y="247"/>
                  </a:lnTo>
                  <a:lnTo>
                    <a:pt x="57" y="316"/>
                  </a:lnTo>
                  <a:lnTo>
                    <a:pt x="0" y="235"/>
                  </a:lnTo>
                  <a:lnTo>
                    <a:pt x="26" y="52"/>
                  </a:lnTo>
                  <a:lnTo>
                    <a:pt x="2" y="32"/>
                  </a:lnTo>
                  <a:lnTo>
                    <a:pt x="9" y="0"/>
                  </a:lnTo>
                  <a:lnTo>
                    <a:pt x="35" y="0"/>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 name="Freeform 33"/>
            <p:cNvSpPr>
              <a:spLocks noChangeArrowheads="1"/>
            </p:cNvSpPr>
            <p:nvPr/>
          </p:nvSpPr>
          <p:spPr bwMode="auto">
            <a:xfrm>
              <a:off x="2949" y="2853"/>
              <a:ext cx="746" cy="560"/>
            </a:xfrm>
            <a:custGeom>
              <a:avLst/>
              <a:gdLst>
                <a:gd name="T0" fmla="*/ 115 w 1031"/>
                <a:gd name="T1" fmla="*/ 0 h 778"/>
                <a:gd name="T2" fmla="*/ 0 w 1031"/>
                <a:gd name="T3" fmla="*/ 558 h 778"/>
                <a:gd name="T4" fmla="*/ 752 w 1031"/>
                <a:gd name="T5" fmla="*/ 778 h 778"/>
                <a:gd name="T6" fmla="*/ 825 w 1031"/>
                <a:gd name="T7" fmla="*/ 766 h 778"/>
                <a:gd name="T8" fmla="*/ 1031 w 1031"/>
                <a:gd name="T9" fmla="*/ 49 h 778"/>
                <a:gd name="T10" fmla="*/ 946 w 1031"/>
                <a:gd name="T11" fmla="*/ 12 h 778"/>
                <a:gd name="T12" fmla="*/ 115 w 1031"/>
                <a:gd name="T13" fmla="*/ 0 h 778"/>
              </a:gdLst>
              <a:ahLst/>
              <a:cxnLst>
                <a:cxn ang="0">
                  <a:pos x="T0" y="T1"/>
                </a:cxn>
                <a:cxn ang="0">
                  <a:pos x="T2" y="T3"/>
                </a:cxn>
                <a:cxn ang="0">
                  <a:pos x="T4" y="T5"/>
                </a:cxn>
                <a:cxn ang="0">
                  <a:pos x="T6" y="T7"/>
                </a:cxn>
                <a:cxn ang="0">
                  <a:pos x="T8" y="T9"/>
                </a:cxn>
                <a:cxn ang="0">
                  <a:pos x="T10" y="T11"/>
                </a:cxn>
                <a:cxn ang="0">
                  <a:pos x="T12" y="T13"/>
                </a:cxn>
              </a:cxnLst>
              <a:rect l="0" t="0" r="r" b="b"/>
              <a:pathLst>
                <a:path w="1031" h="778">
                  <a:moveTo>
                    <a:pt x="115" y="0"/>
                  </a:moveTo>
                  <a:lnTo>
                    <a:pt x="0" y="558"/>
                  </a:lnTo>
                  <a:lnTo>
                    <a:pt x="752" y="778"/>
                  </a:lnTo>
                  <a:lnTo>
                    <a:pt x="825" y="766"/>
                  </a:lnTo>
                  <a:lnTo>
                    <a:pt x="1031" y="49"/>
                  </a:lnTo>
                  <a:lnTo>
                    <a:pt x="946" y="12"/>
                  </a:lnTo>
                  <a:lnTo>
                    <a:pt x="115" y="0"/>
                  </a:lnTo>
                  <a:close/>
                </a:path>
              </a:pathLst>
            </a:custGeom>
            <a:solidFill>
              <a:srgbClr val="003366"/>
            </a:solidFill>
            <a:ln w="936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34"/>
            <p:cNvSpPr>
              <a:spLocks noChangeArrowheads="1"/>
            </p:cNvSpPr>
            <p:nvPr/>
          </p:nvSpPr>
          <p:spPr bwMode="auto">
            <a:xfrm>
              <a:off x="3010" y="2910"/>
              <a:ext cx="558" cy="411"/>
            </a:xfrm>
            <a:custGeom>
              <a:avLst/>
              <a:gdLst>
                <a:gd name="T0" fmla="*/ 78 w 771"/>
                <a:gd name="T1" fmla="*/ 0 h 571"/>
                <a:gd name="T2" fmla="*/ 0 w 771"/>
                <a:gd name="T3" fmla="*/ 406 h 571"/>
                <a:gd name="T4" fmla="*/ 624 w 771"/>
                <a:gd name="T5" fmla="*/ 571 h 571"/>
                <a:gd name="T6" fmla="*/ 771 w 771"/>
                <a:gd name="T7" fmla="*/ 37 h 571"/>
                <a:gd name="T8" fmla="*/ 78 w 771"/>
                <a:gd name="T9" fmla="*/ 0 h 571"/>
              </a:gdLst>
              <a:ahLst/>
              <a:cxnLst>
                <a:cxn ang="0">
                  <a:pos x="T0" y="T1"/>
                </a:cxn>
                <a:cxn ang="0">
                  <a:pos x="T2" y="T3"/>
                </a:cxn>
                <a:cxn ang="0">
                  <a:pos x="T4" y="T5"/>
                </a:cxn>
                <a:cxn ang="0">
                  <a:pos x="T6" y="T7"/>
                </a:cxn>
                <a:cxn ang="0">
                  <a:pos x="T8" y="T9"/>
                </a:cxn>
              </a:cxnLst>
              <a:rect l="0" t="0" r="r" b="b"/>
              <a:pathLst>
                <a:path w="771" h="571">
                  <a:moveTo>
                    <a:pt x="78" y="0"/>
                  </a:moveTo>
                  <a:lnTo>
                    <a:pt x="0" y="406"/>
                  </a:lnTo>
                  <a:lnTo>
                    <a:pt x="624" y="571"/>
                  </a:lnTo>
                  <a:lnTo>
                    <a:pt x="771" y="37"/>
                  </a:lnTo>
                  <a:lnTo>
                    <a:pt x="78" y="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5"/>
            <p:cNvSpPr>
              <a:spLocks noChangeArrowheads="1"/>
            </p:cNvSpPr>
            <p:nvPr/>
          </p:nvSpPr>
          <p:spPr bwMode="auto">
            <a:xfrm>
              <a:off x="2232" y="2208"/>
              <a:ext cx="596" cy="521"/>
            </a:xfrm>
            <a:custGeom>
              <a:avLst/>
              <a:gdLst>
                <a:gd name="T0" fmla="*/ 822 w 824"/>
                <a:gd name="T1" fmla="*/ 255 h 724"/>
                <a:gd name="T2" fmla="*/ 806 w 824"/>
                <a:gd name="T3" fmla="*/ 199 h 724"/>
                <a:gd name="T4" fmla="*/ 774 w 824"/>
                <a:gd name="T5" fmla="*/ 149 h 724"/>
                <a:gd name="T6" fmla="*/ 730 w 824"/>
                <a:gd name="T7" fmla="*/ 104 h 724"/>
                <a:gd name="T8" fmla="*/ 675 w 824"/>
                <a:gd name="T9" fmla="*/ 64 h 724"/>
                <a:gd name="T10" fmla="*/ 609 w 824"/>
                <a:gd name="T11" fmla="*/ 35 h 724"/>
                <a:gd name="T12" fmla="*/ 535 w 824"/>
                <a:gd name="T13" fmla="*/ 13 h 724"/>
                <a:gd name="T14" fmla="*/ 454 w 824"/>
                <a:gd name="T15" fmla="*/ 1 h 724"/>
                <a:gd name="T16" fmla="*/ 371 w 824"/>
                <a:gd name="T17" fmla="*/ 1 h 724"/>
                <a:gd name="T18" fmla="*/ 290 w 824"/>
                <a:gd name="T19" fmla="*/ 13 h 724"/>
                <a:gd name="T20" fmla="*/ 216 w 824"/>
                <a:gd name="T21" fmla="*/ 35 h 724"/>
                <a:gd name="T22" fmla="*/ 150 w 824"/>
                <a:gd name="T23" fmla="*/ 64 h 724"/>
                <a:gd name="T24" fmla="*/ 94 w 824"/>
                <a:gd name="T25" fmla="*/ 104 h 724"/>
                <a:gd name="T26" fmla="*/ 50 w 824"/>
                <a:gd name="T27" fmla="*/ 149 h 724"/>
                <a:gd name="T28" fmla="*/ 19 w 824"/>
                <a:gd name="T29" fmla="*/ 199 h 724"/>
                <a:gd name="T30" fmla="*/ 2 w 824"/>
                <a:gd name="T31" fmla="*/ 255 h 724"/>
                <a:gd name="T32" fmla="*/ 2 w 824"/>
                <a:gd name="T33" fmla="*/ 313 h 724"/>
                <a:gd name="T34" fmla="*/ 19 w 824"/>
                <a:gd name="T35" fmla="*/ 367 h 724"/>
                <a:gd name="T36" fmla="*/ 50 w 824"/>
                <a:gd name="T37" fmla="*/ 419 h 724"/>
                <a:gd name="T38" fmla="*/ 94 w 824"/>
                <a:gd name="T39" fmla="*/ 463 h 724"/>
                <a:gd name="T40" fmla="*/ 150 w 824"/>
                <a:gd name="T41" fmla="*/ 501 h 724"/>
                <a:gd name="T42" fmla="*/ 216 w 824"/>
                <a:gd name="T43" fmla="*/ 532 h 724"/>
                <a:gd name="T44" fmla="*/ 290 w 824"/>
                <a:gd name="T45" fmla="*/ 552 h 724"/>
                <a:gd name="T46" fmla="*/ 371 w 824"/>
                <a:gd name="T47" fmla="*/ 564 h 724"/>
                <a:gd name="T48" fmla="*/ 420 w 824"/>
                <a:gd name="T49" fmla="*/ 566 h 724"/>
                <a:gd name="T50" fmla="*/ 433 w 824"/>
                <a:gd name="T51" fmla="*/ 566 h 724"/>
                <a:gd name="T52" fmla="*/ 446 w 824"/>
                <a:gd name="T53" fmla="*/ 566 h 724"/>
                <a:gd name="T54" fmla="*/ 459 w 824"/>
                <a:gd name="T55" fmla="*/ 564 h 724"/>
                <a:gd name="T56" fmla="*/ 448 w 824"/>
                <a:gd name="T57" fmla="*/ 724 h 724"/>
                <a:gd name="T58" fmla="*/ 571 w 824"/>
                <a:gd name="T59" fmla="*/ 545 h 724"/>
                <a:gd name="T60" fmla="*/ 628 w 824"/>
                <a:gd name="T61" fmla="*/ 525 h 724"/>
                <a:gd name="T62" fmla="*/ 680 w 824"/>
                <a:gd name="T63" fmla="*/ 499 h 724"/>
                <a:gd name="T64" fmla="*/ 725 w 824"/>
                <a:gd name="T65" fmla="*/ 469 h 724"/>
                <a:gd name="T66" fmla="*/ 762 w 824"/>
                <a:gd name="T67" fmla="*/ 433 h 724"/>
                <a:gd name="T68" fmla="*/ 792 w 824"/>
                <a:gd name="T69" fmla="*/ 394 h 724"/>
                <a:gd name="T70" fmla="*/ 812 w 824"/>
                <a:gd name="T71" fmla="*/ 352 h 724"/>
                <a:gd name="T72" fmla="*/ 823 w 824"/>
                <a:gd name="T73" fmla="*/ 307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24" h="724">
                  <a:moveTo>
                    <a:pt x="824" y="284"/>
                  </a:moveTo>
                  <a:lnTo>
                    <a:pt x="822" y="255"/>
                  </a:lnTo>
                  <a:lnTo>
                    <a:pt x="816" y="227"/>
                  </a:lnTo>
                  <a:lnTo>
                    <a:pt x="806" y="199"/>
                  </a:lnTo>
                  <a:lnTo>
                    <a:pt x="792" y="174"/>
                  </a:lnTo>
                  <a:lnTo>
                    <a:pt x="774" y="149"/>
                  </a:lnTo>
                  <a:lnTo>
                    <a:pt x="754" y="125"/>
                  </a:lnTo>
                  <a:lnTo>
                    <a:pt x="730" y="104"/>
                  </a:lnTo>
                  <a:lnTo>
                    <a:pt x="704" y="84"/>
                  </a:lnTo>
                  <a:lnTo>
                    <a:pt x="675" y="64"/>
                  </a:lnTo>
                  <a:lnTo>
                    <a:pt x="643" y="49"/>
                  </a:lnTo>
                  <a:lnTo>
                    <a:pt x="609" y="35"/>
                  </a:lnTo>
                  <a:lnTo>
                    <a:pt x="572" y="23"/>
                  </a:lnTo>
                  <a:lnTo>
                    <a:pt x="535" y="13"/>
                  </a:lnTo>
                  <a:lnTo>
                    <a:pt x="496" y="6"/>
                  </a:lnTo>
                  <a:lnTo>
                    <a:pt x="454" y="1"/>
                  </a:lnTo>
                  <a:lnTo>
                    <a:pt x="412" y="0"/>
                  </a:lnTo>
                  <a:lnTo>
                    <a:pt x="371" y="1"/>
                  </a:lnTo>
                  <a:lnTo>
                    <a:pt x="329" y="6"/>
                  </a:lnTo>
                  <a:lnTo>
                    <a:pt x="290" y="13"/>
                  </a:lnTo>
                  <a:lnTo>
                    <a:pt x="251" y="23"/>
                  </a:lnTo>
                  <a:lnTo>
                    <a:pt x="216" y="35"/>
                  </a:lnTo>
                  <a:lnTo>
                    <a:pt x="182" y="49"/>
                  </a:lnTo>
                  <a:lnTo>
                    <a:pt x="150" y="64"/>
                  </a:lnTo>
                  <a:lnTo>
                    <a:pt x="120" y="84"/>
                  </a:lnTo>
                  <a:lnTo>
                    <a:pt x="94" y="104"/>
                  </a:lnTo>
                  <a:lnTo>
                    <a:pt x="70" y="125"/>
                  </a:lnTo>
                  <a:lnTo>
                    <a:pt x="50" y="149"/>
                  </a:lnTo>
                  <a:lnTo>
                    <a:pt x="32" y="174"/>
                  </a:lnTo>
                  <a:lnTo>
                    <a:pt x="19" y="199"/>
                  </a:lnTo>
                  <a:lnTo>
                    <a:pt x="8" y="227"/>
                  </a:lnTo>
                  <a:lnTo>
                    <a:pt x="2" y="255"/>
                  </a:lnTo>
                  <a:lnTo>
                    <a:pt x="0" y="284"/>
                  </a:lnTo>
                  <a:lnTo>
                    <a:pt x="2" y="313"/>
                  </a:lnTo>
                  <a:lnTo>
                    <a:pt x="8" y="341"/>
                  </a:lnTo>
                  <a:lnTo>
                    <a:pt x="19" y="367"/>
                  </a:lnTo>
                  <a:lnTo>
                    <a:pt x="32" y="394"/>
                  </a:lnTo>
                  <a:lnTo>
                    <a:pt x="50" y="419"/>
                  </a:lnTo>
                  <a:lnTo>
                    <a:pt x="70" y="441"/>
                  </a:lnTo>
                  <a:lnTo>
                    <a:pt x="94" y="463"/>
                  </a:lnTo>
                  <a:lnTo>
                    <a:pt x="120" y="483"/>
                  </a:lnTo>
                  <a:lnTo>
                    <a:pt x="150" y="501"/>
                  </a:lnTo>
                  <a:lnTo>
                    <a:pt x="182" y="518"/>
                  </a:lnTo>
                  <a:lnTo>
                    <a:pt x="216" y="532"/>
                  </a:lnTo>
                  <a:lnTo>
                    <a:pt x="251" y="544"/>
                  </a:lnTo>
                  <a:lnTo>
                    <a:pt x="290" y="552"/>
                  </a:lnTo>
                  <a:lnTo>
                    <a:pt x="329" y="560"/>
                  </a:lnTo>
                  <a:lnTo>
                    <a:pt x="371" y="564"/>
                  </a:lnTo>
                  <a:lnTo>
                    <a:pt x="412" y="566"/>
                  </a:lnTo>
                  <a:lnTo>
                    <a:pt x="420" y="566"/>
                  </a:lnTo>
                  <a:lnTo>
                    <a:pt x="426" y="566"/>
                  </a:lnTo>
                  <a:lnTo>
                    <a:pt x="433" y="566"/>
                  </a:lnTo>
                  <a:lnTo>
                    <a:pt x="440" y="566"/>
                  </a:lnTo>
                  <a:lnTo>
                    <a:pt x="446" y="566"/>
                  </a:lnTo>
                  <a:lnTo>
                    <a:pt x="453" y="564"/>
                  </a:lnTo>
                  <a:lnTo>
                    <a:pt x="459" y="564"/>
                  </a:lnTo>
                  <a:lnTo>
                    <a:pt x="466" y="563"/>
                  </a:lnTo>
                  <a:lnTo>
                    <a:pt x="448" y="724"/>
                  </a:lnTo>
                  <a:lnTo>
                    <a:pt x="540" y="552"/>
                  </a:lnTo>
                  <a:lnTo>
                    <a:pt x="571" y="545"/>
                  </a:lnTo>
                  <a:lnTo>
                    <a:pt x="600" y="536"/>
                  </a:lnTo>
                  <a:lnTo>
                    <a:pt x="628" y="525"/>
                  </a:lnTo>
                  <a:lnTo>
                    <a:pt x="655" y="513"/>
                  </a:lnTo>
                  <a:lnTo>
                    <a:pt x="680" y="499"/>
                  </a:lnTo>
                  <a:lnTo>
                    <a:pt x="702" y="484"/>
                  </a:lnTo>
                  <a:lnTo>
                    <a:pt x="725" y="469"/>
                  </a:lnTo>
                  <a:lnTo>
                    <a:pt x="744" y="451"/>
                  </a:lnTo>
                  <a:lnTo>
                    <a:pt x="762" y="433"/>
                  </a:lnTo>
                  <a:lnTo>
                    <a:pt x="778" y="414"/>
                  </a:lnTo>
                  <a:lnTo>
                    <a:pt x="792" y="394"/>
                  </a:lnTo>
                  <a:lnTo>
                    <a:pt x="803" y="373"/>
                  </a:lnTo>
                  <a:lnTo>
                    <a:pt x="812" y="352"/>
                  </a:lnTo>
                  <a:lnTo>
                    <a:pt x="818" y="330"/>
                  </a:lnTo>
                  <a:lnTo>
                    <a:pt x="823" y="307"/>
                  </a:lnTo>
                  <a:lnTo>
                    <a:pt x="824" y="284"/>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36"/>
            <p:cNvSpPr>
              <a:spLocks noChangeArrowheads="1"/>
            </p:cNvSpPr>
            <p:nvPr/>
          </p:nvSpPr>
          <p:spPr bwMode="auto">
            <a:xfrm>
              <a:off x="2035" y="2690"/>
              <a:ext cx="173" cy="49"/>
            </a:xfrm>
            <a:custGeom>
              <a:avLst/>
              <a:gdLst>
                <a:gd name="T0" fmla="*/ 241 w 241"/>
                <a:gd name="T1" fmla="*/ 70 h 70"/>
                <a:gd name="T2" fmla="*/ 0 w 241"/>
                <a:gd name="T3" fmla="*/ 0 h 70"/>
                <a:gd name="T4" fmla="*/ 13 w 241"/>
                <a:gd name="T5" fmla="*/ 50 h 70"/>
                <a:gd name="T6" fmla="*/ 241 w 241"/>
                <a:gd name="T7" fmla="*/ 70 h 70"/>
              </a:gdLst>
              <a:ahLst/>
              <a:cxnLst>
                <a:cxn ang="0">
                  <a:pos x="T0" y="T1"/>
                </a:cxn>
                <a:cxn ang="0">
                  <a:pos x="T2" y="T3"/>
                </a:cxn>
                <a:cxn ang="0">
                  <a:pos x="T4" y="T5"/>
                </a:cxn>
                <a:cxn ang="0">
                  <a:pos x="T6" y="T7"/>
                </a:cxn>
              </a:cxnLst>
              <a:rect l="0" t="0" r="r" b="b"/>
              <a:pathLst>
                <a:path w="241" h="70">
                  <a:moveTo>
                    <a:pt x="241" y="70"/>
                  </a:moveTo>
                  <a:lnTo>
                    <a:pt x="0" y="0"/>
                  </a:lnTo>
                  <a:lnTo>
                    <a:pt x="13" y="50"/>
                  </a:lnTo>
                  <a:lnTo>
                    <a:pt x="241" y="70"/>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 name="Freeform 37"/>
            <p:cNvSpPr>
              <a:spLocks noChangeArrowheads="1"/>
            </p:cNvSpPr>
            <p:nvPr/>
          </p:nvSpPr>
          <p:spPr bwMode="auto">
            <a:xfrm>
              <a:off x="1992" y="2802"/>
              <a:ext cx="224" cy="65"/>
            </a:xfrm>
            <a:custGeom>
              <a:avLst/>
              <a:gdLst>
                <a:gd name="T0" fmla="*/ 310 w 310"/>
                <a:gd name="T1" fmla="*/ 0 h 92"/>
                <a:gd name="T2" fmla="*/ 0 w 310"/>
                <a:gd name="T3" fmla="*/ 51 h 92"/>
                <a:gd name="T4" fmla="*/ 78 w 310"/>
                <a:gd name="T5" fmla="*/ 92 h 92"/>
                <a:gd name="T6" fmla="*/ 310 w 310"/>
                <a:gd name="T7" fmla="*/ 0 h 92"/>
              </a:gdLst>
              <a:ahLst/>
              <a:cxnLst>
                <a:cxn ang="0">
                  <a:pos x="T0" y="T1"/>
                </a:cxn>
                <a:cxn ang="0">
                  <a:pos x="T2" y="T3"/>
                </a:cxn>
                <a:cxn ang="0">
                  <a:pos x="T4" y="T5"/>
                </a:cxn>
                <a:cxn ang="0">
                  <a:pos x="T6" y="T7"/>
                </a:cxn>
              </a:cxnLst>
              <a:rect l="0" t="0" r="r" b="b"/>
              <a:pathLst>
                <a:path w="310" h="92">
                  <a:moveTo>
                    <a:pt x="310" y="0"/>
                  </a:moveTo>
                  <a:lnTo>
                    <a:pt x="0" y="51"/>
                  </a:lnTo>
                  <a:lnTo>
                    <a:pt x="78" y="92"/>
                  </a:lnTo>
                  <a:lnTo>
                    <a:pt x="310" y="0"/>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38"/>
            <p:cNvSpPr>
              <a:spLocks noChangeArrowheads="1"/>
            </p:cNvSpPr>
            <p:nvPr/>
          </p:nvSpPr>
          <p:spPr bwMode="auto">
            <a:xfrm>
              <a:off x="2134" y="2875"/>
              <a:ext cx="78" cy="54"/>
            </a:xfrm>
            <a:custGeom>
              <a:avLst/>
              <a:gdLst>
                <a:gd name="T0" fmla="*/ 109 w 109"/>
                <a:gd name="T1" fmla="*/ 0 h 77"/>
                <a:gd name="T2" fmla="*/ 0 w 109"/>
                <a:gd name="T3" fmla="*/ 59 h 77"/>
                <a:gd name="T4" fmla="*/ 64 w 109"/>
                <a:gd name="T5" fmla="*/ 77 h 77"/>
                <a:gd name="T6" fmla="*/ 109 w 109"/>
                <a:gd name="T7" fmla="*/ 0 h 77"/>
              </a:gdLst>
              <a:ahLst/>
              <a:cxnLst>
                <a:cxn ang="0">
                  <a:pos x="T0" y="T1"/>
                </a:cxn>
                <a:cxn ang="0">
                  <a:pos x="T2" y="T3"/>
                </a:cxn>
                <a:cxn ang="0">
                  <a:pos x="T4" y="T5"/>
                </a:cxn>
                <a:cxn ang="0">
                  <a:pos x="T6" y="T7"/>
                </a:cxn>
              </a:cxnLst>
              <a:rect l="0" t="0" r="r" b="b"/>
              <a:pathLst>
                <a:path w="109" h="77">
                  <a:moveTo>
                    <a:pt x="109" y="0"/>
                  </a:moveTo>
                  <a:lnTo>
                    <a:pt x="0" y="59"/>
                  </a:lnTo>
                  <a:lnTo>
                    <a:pt x="64" y="77"/>
                  </a:lnTo>
                  <a:lnTo>
                    <a:pt x="109" y="0"/>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 name="Freeform 39"/>
            <p:cNvSpPr>
              <a:spLocks noChangeArrowheads="1"/>
            </p:cNvSpPr>
            <p:nvPr/>
          </p:nvSpPr>
          <p:spPr bwMode="auto">
            <a:xfrm>
              <a:off x="3049" y="3080"/>
              <a:ext cx="426" cy="133"/>
            </a:xfrm>
            <a:custGeom>
              <a:avLst/>
              <a:gdLst>
                <a:gd name="T0" fmla="*/ 554 w 590"/>
                <a:gd name="T1" fmla="*/ 111 h 186"/>
                <a:gd name="T2" fmla="*/ 525 w 590"/>
                <a:gd name="T3" fmla="*/ 125 h 186"/>
                <a:gd name="T4" fmla="*/ 516 w 590"/>
                <a:gd name="T5" fmla="*/ 112 h 186"/>
                <a:gd name="T6" fmla="*/ 484 w 590"/>
                <a:gd name="T7" fmla="*/ 74 h 186"/>
                <a:gd name="T8" fmla="*/ 451 w 590"/>
                <a:gd name="T9" fmla="*/ 75 h 186"/>
                <a:gd name="T10" fmla="*/ 418 w 590"/>
                <a:gd name="T11" fmla="*/ 83 h 186"/>
                <a:gd name="T12" fmla="*/ 395 w 590"/>
                <a:gd name="T13" fmla="*/ 81 h 186"/>
                <a:gd name="T14" fmla="*/ 383 w 590"/>
                <a:gd name="T15" fmla="*/ 64 h 186"/>
                <a:gd name="T16" fmla="*/ 344 w 590"/>
                <a:gd name="T17" fmla="*/ 59 h 186"/>
                <a:gd name="T18" fmla="*/ 323 w 590"/>
                <a:gd name="T19" fmla="*/ 60 h 186"/>
                <a:gd name="T20" fmla="*/ 312 w 590"/>
                <a:gd name="T21" fmla="*/ 57 h 186"/>
                <a:gd name="T22" fmla="*/ 301 w 590"/>
                <a:gd name="T23" fmla="*/ 43 h 186"/>
                <a:gd name="T24" fmla="*/ 292 w 590"/>
                <a:gd name="T25" fmla="*/ 38 h 186"/>
                <a:gd name="T26" fmla="*/ 243 w 590"/>
                <a:gd name="T27" fmla="*/ 38 h 186"/>
                <a:gd name="T28" fmla="*/ 193 w 590"/>
                <a:gd name="T29" fmla="*/ 46 h 186"/>
                <a:gd name="T30" fmla="*/ 181 w 590"/>
                <a:gd name="T31" fmla="*/ 50 h 186"/>
                <a:gd name="T32" fmla="*/ 185 w 590"/>
                <a:gd name="T33" fmla="*/ 25 h 186"/>
                <a:gd name="T34" fmla="*/ 175 w 590"/>
                <a:gd name="T35" fmla="*/ 7 h 186"/>
                <a:gd name="T36" fmla="*/ 153 w 590"/>
                <a:gd name="T37" fmla="*/ 0 h 186"/>
                <a:gd name="T38" fmla="*/ 84 w 590"/>
                <a:gd name="T39" fmla="*/ 8 h 186"/>
                <a:gd name="T40" fmla="*/ 15 w 590"/>
                <a:gd name="T41" fmla="*/ 21 h 186"/>
                <a:gd name="T42" fmla="*/ 0 w 590"/>
                <a:gd name="T43" fmla="*/ 43 h 186"/>
                <a:gd name="T44" fmla="*/ 21 w 590"/>
                <a:gd name="T45" fmla="*/ 58 h 186"/>
                <a:gd name="T46" fmla="*/ 84 w 590"/>
                <a:gd name="T47" fmla="*/ 45 h 186"/>
                <a:gd name="T48" fmla="*/ 147 w 590"/>
                <a:gd name="T49" fmla="*/ 38 h 186"/>
                <a:gd name="T50" fmla="*/ 142 w 590"/>
                <a:gd name="T51" fmla="*/ 60 h 186"/>
                <a:gd name="T52" fmla="*/ 141 w 590"/>
                <a:gd name="T53" fmla="*/ 80 h 186"/>
                <a:gd name="T54" fmla="*/ 156 w 590"/>
                <a:gd name="T55" fmla="*/ 95 h 186"/>
                <a:gd name="T56" fmla="*/ 201 w 590"/>
                <a:gd name="T57" fmla="*/ 81 h 186"/>
                <a:gd name="T58" fmla="*/ 249 w 590"/>
                <a:gd name="T59" fmla="*/ 75 h 186"/>
                <a:gd name="T60" fmla="*/ 274 w 590"/>
                <a:gd name="T61" fmla="*/ 87 h 186"/>
                <a:gd name="T62" fmla="*/ 294 w 590"/>
                <a:gd name="T63" fmla="*/ 101 h 186"/>
                <a:gd name="T64" fmla="*/ 304 w 590"/>
                <a:gd name="T65" fmla="*/ 101 h 186"/>
                <a:gd name="T66" fmla="*/ 327 w 590"/>
                <a:gd name="T67" fmla="*/ 96 h 186"/>
                <a:gd name="T68" fmla="*/ 351 w 590"/>
                <a:gd name="T69" fmla="*/ 95 h 186"/>
                <a:gd name="T70" fmla="*/ 356 w 590"/>
                <a:gd name="T71" fmla="*/ 102 h 186"/>
                <a:gd name="T72" fmla="*/ 354 w 590"/>
                <a:gd name="T73" fmla="*/ 125 h 186"/>
                <a:gd name="T74" fmla="*/ 367 w 590"/>
                <a:gd name="T75" fmla="*/ 139 h 186"/>
                <a:gd name="T76" fmla="*/ 401 w 590"/>
                <a:gd name="T77" fmla="*/ 127 h 186"/>
                <a:gd name="T78" fmla="*/ 438 w 590"/>
                <a:gd name="T79" fmla="*/ 115 h 186"/>
                <a:gd name="T80" fmla="*/ 471 w 590"/>
                <a:gd name="T81" fmla="*/ 108 h 186"/>
                <a:gd name="T82" fmla="*/ 481 w 590"/>
                <a:gd name="T83" fmla="*/ 140 h 186"/>
                <a:gd name="T84" fmla="*/ 475 w 590"/>
                <a:gd name="T85" fmla="*/ 171 h 186"/>
                <a:gd name="T86" fmla="*/ 491 w 590"/>
                <a:gd name="T87" fmla="*/ 186 h 186"/>
                <a:gd name="T88" fmla="*/ 517 w 590"/>
                <a:gd name="T89" fmla="*/ 174 h 186"/>
                <a:gd name="T90" fmla="*/ 547 w 590"/>
                <a:gd name="T91" fmla="*/ 156 h 186"/>
                <a:gd name="T92" fmla="*/ 568 w 590"/>
                <a:gd name="T93" fmla="*/ 143 h 186"/>
                <a:gd name="T94" fmla="*/ 572 w 590"/>
                <a:gd name="T95" fmla="*/ 149 h 186"/>
                <a:gd name="T96" fmla="*/ 590 w 590"/>
                <a:gd name="T97"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0" h="186">
                  <a:moveTo>
                    <a:pt x="579" y="113"/>
                  </a:moveTo>
                  <a:lnTo>
                    <a:pt x="571" y="111"/>
                  </a:lnTo>
                  <a:lnTo>
                    <a:pt x="562" y="109"/>
                  </a:lnTo>
                  <a:lnTo>
                    <a:pt x="554" y="111"/>
                  </a:lnTo>
                  <a:lnTo>
                    <a:pt x="547" y="113"/>
                  </a:lnTo>
                  <a:lnTo>
                    <a:pt x="539" y="116"/>
                  </a:lnTo>
                  <a:lnTo>
                    <a:pt x="531" y="120"/>
                  </a:lnTo>
                  <a:lnTo>
                    <a:pt x="525" y="125"/>
                  </a:lnTo>
                  <a:lnTo>
                    <a:pt x="518" y="130"/>
                  </a:lnTo>
                  <a:lnTo>
                    <a:pt x="518" y="124"/>
                  </a:lnTo>
                  <a:lnTo>
                    <a:pt x="517" y="118"/>
                  </a:lnTo>
                  <a:lnTo>
                    <a:pt x="516" y="112"/>
                  </a:lnTo>
                  <a:lnTo>
                    <a:pt x="514" y="106"/>
                  </a:lnTo>
                  <a:lnTo>
                    <a:pt x="490" y="77"/>
                  </a:lnTo>
                  <a:lnTo>
                    <a:pt x="487" y="75"/>
                  </a:lnTo>
                  <a:lnTo>
                    <a:pt x="484" y="74"/>
                  </a:lnTo>
                  <a:lnTo>
                    <a:pt x="480" y="72"/>
                  </a:lnTo>
                  <a:lnTo>
                    <a:pt x="477" y="72"/>
                  </a:lnTo>
                  <a:lnTo>
                    <a:pt x="460" y="72"/>
                  </a:lnTo>
                  <a:lnTo>
                    <a:pt x="451" y="75"/>
                  </a:lnTo>
                  <a:lnTo>
                    <a:pt x="443" y="76"/>
                  </a:lnTo>
                  <a:lnTo>
                    <a:pt x="435" y="78"/>
                  </a:lnTo>
                  <a:lnTo>
                    <a:pt x="426" y="81"/>
                  </a:lnTo>
                  <a:lnTo>
                    <a:pt x="418" y="83"/>
                  </a:lnTo>
                  <a:lnTo>
                    <a:pt x="411" y="87"/>
                  </a:lnTo>
                  <a:lnTo>
                    <a:pt x="403" y="89"/>
                  </a:lnTo>
                  <a:lnTo>
                    <a:pt x="394" y="91"/>
                  </a:lnTo>
                  <a:lnTo>
                    <a:pt x="395" y="81"/>
                  </a:lnTo>
                  <a:lnTo>
                    <a:pt x="394" y="76"/>
                  </a:lnTo>
                  <a:lnTo>
                    <a:pt x="392" y="70"/>
                  </a:lnTo>
                  <a:lnTo>
                    <a:pt x="388" y="66"/>
                  </a:lnTo>
                  <a:lnTo>
                    <a:pt x="383" y="64"/>
                  </a:lnTo>
                  <a:lnTo>
                    <a:pt x="358" y="59"/>
                  </a:lnTo>
                  <a:lnTo>
                    <a:pt x="354" y="59"/>
                  </a:lnTo>
                  <a:lnTo>
                    <a:pt x="349" y="59"/>
                  </a:lnTo>
                  <a:lnTo>
                    <a:pt x="344" y="59"/>
                  </a:lnTo>
                  <a:lnTo>
                    <a:pt x="338" y="59"/>
                  </a:lnTo>
                  <a:lnTo>
                    <a:pt x="333" y="60"/>
                  </a:lnTo>
                  <a:lnTo>
                    <a:pt x="329" y="60"/>
                  </a:lnTo>
                  <a:lnTo>
                    <a:pt x="323" y="60"/>
                  </a:lnTo>
                  <a:lnTo>
                    <a:pt x="318" y="60"/>
                  </a:lnTo>
                  <a:lnTo>
                    <a:pt x="312" y="62"/>
                  </a:lnTo>
                  <a:lnTo>
                    <a:pt x="312" y="62"/>
                  </a:lnTo>
                  <a:lnTo>
                    <a:pt x="312" y="57"/>
                  </a:lnTo>
                  <a:lnTo>
                    <a:pt x="311" y="53"/>
                  </a:lnTo>
                  <a:lnTo>
                    <a:pt x="308" y="50"/>
                  </a:lnTo>
                  <a:lnTo>
                    <a:pt x="306" y="46"/>
                  </a:lnTo>
                  <a:lnTo>
                    <a:pt x="301" y="43"/>
                  </a:lnTo>
                  <a:lnTo>
                    <a:pt x="299" y="41"/>
                  </a:lnTo>
                  <a:lnTo>
                    <a:pt x="296" y="40"/>
                  </a:lnTo>
                  <a:lnTo>
                    <a:pt x="294" y="39"/>
                  </a:lnTo>
                  <a:lnTo>
                    <a:pt x="292" y="38"/>
                  </a:lnTo>
                  <a:lnTo>
                    <a:pt x="280" y="37"/>
                  </a:lnTo>
                  <a:lnTo>
                    <a:pt x="268" y="37"/>
                  </a:lnTo>
                  <a:lnTo>
                    <a:pt x="255" y="38"/>
                  </a:lnTo>
                  <a:lnTo>
                    <a:pt x="243" y="38"/>
                  </a:lnTo>
                  <a:lnTo>
                    <a:pt x="230" y="39"/>
                  </a:lnTo>
                  <a:lnTo>
                    <a:pt x="218" y="40"/>
                  </a:lnTo>
                  <a:lnTo>
                    <a:pt x="204" y="43"/>
                  </a:lnTo>
                  <a:lnTo>
                    <a:pt x="193" y="46"/>
                  </a:lnTo>
                  <a:lnTo>
                    <a:pt x="181" y="50"/>
                  </a:lnTo>
                  <a:lnTo>
                    <a:pt x="181" y="50"/>
                  </a:lnTo>
                  <a:lnTo>
                    <a:pt x="181" y="50"/>
                  </a:lnTo>
                  <a:lnTo>
                    <a:pt x="181" y="50"/>
                  </a:lnTo>
                  <a:lnTo>
                    <a:pt x="181" y="48"/>
                  </a:lnTo>
                  <a:lnTo>
                    <a:pt x="185" y="31"/>
                  </a:lnTo>
                  <a:lnTo>
                    <a:pt x="185" y="28"/>
                  </a:lnTo>
                  <a:lnTo>
                    <a:pt x="185" y="25"/>
                  </a:lnTo>
                  <a:lnTo>
                    <a:pt x="184" y="21"/>
                  </a:lnTo>
                  <a:lnTo>
                    <a:pt x="183" y="19"/>
                  </a:lnTo>
                  <a:lnTo>
                    <a:pt x="177" y="9"/>
                  </a:lnTo>
                  <a:lnTo>
                    <a:pt x="175" y="7"/>
                  </a:lnTo>
                  <a:lnTo>
                    <a:pt x="172" y="4"/>
                  </a:lnTo>
                  <a:lnTo>
                    <a:pt x="169" y="3"/>
                  </a:lnTo>
                  <a:lnTo>
                    <a:pt x="165" y="2"/>
                  </a:lnTo>
                  <a:lnTo>
                    <a:pt x="153" y="0"/>
                  </a:lnTo>
                  <a:lnTo>
                    <a:pt x="135" y="1"/>
                  </a:lnTo>
                  <a:lnTo>
                    <a:pt x="119" y="3"/>
                  </a:lnTo>
                  <a:lnTo>
                    <a:pt x="101" y="6"/>
                  </a:lnTo>
                  <a:lnTo>
                    <a:pt x="84" y="8"/>
                  </a:lnTo>
                  <a:lnTo>
                    <a:pt x="66" y="12"/>
                  </a:lnTo>
                  <a:lnTo>
                    <a:pt x="49" y="14"/>
                  </a:lnTo>
                  <a:lnTo>
                    <a:pt x="31" y="17"/>
                  </a:lnTo>
                  <a:lnTo>
                    <a:pt x="15" y="21"/>
                  </a:lnTo>
                  <a:lnTo>
                    <a:pt x="8" y="25"/>
                  </a:lnTo>
                  <a:lnTo>
                    <a:pt x="3" y="29"/>
                  </a:lnTo>
                  <a:lnTo>
                    <a:pt x="0" y="35"/>
                  </a:lnTo>
                  <a:lnTo>
                    <a:pt x="0" y="43"/>
                  </a:lnTo>
                  <a:lnTo>
                    <a:pt x="3" y="50"/>
                  </a:lnTo>
                  <a:lnTo>
                    <a:pt x="8" y="54"/>
                  </a:lnTo>
                  <a:lnTo>
                    <a:pt x="14" y="58"/>
                  </a:lnTo>
                  <a:lnTo>
                    <a:pt x="21" y="58"/>
                  </a:lnTo>
                  <a:lnTo>
                    <a:pt x="36" y="54"/>
                  </a:lnTo>
                  <a:lnTo>
                    <a:pt x="52" y="51"/>
                  </a:lnTo>
                  <a:lnTo>
                    <a:pt x="67" y="48"/>
                  </a:lnTo>
                  <a:lnTo>
                    <a:pt x="84" y="45"/>
                  </a:lnTo>
                  <a:lnTo>
                    <a:pt x="99" y="43"/>
                  </a:lnTo>
                  <a:lnTo>
                    <a:pt x="115" y="40"/>
                  </a:lnTo>
                  <a:lnTo>
                    <a:pt x="132" y="39"/>
                  </a:lnTo>
                  <a:lnTo>
                    <a:pt x="147" y="38"/>
                  </a:lnTo>
                  <a:lnTo>
                    <a:pt x="146" y="44"/>
                  </a:lnTo>
                  <a:lnTo>
                    <a:pt x="145" y="48"/>
                  </a:lnTo>
                  <a:lnTo>
                    <a:pt x="144" y="54"/>
                  </a:lnTo>
                  <a:lnTo>
                    <a:pt x="142" y="60"/>
                  </a:lnTo>
                  <a:lnTo>
                    <a:pt x="141" y="75"/>
                  </a:lnTo>
                  <a:lnTo>
                    <a:pt x="141" y="76"/>
                  </a:lnTo>
                  <a:lnTo>
                    <a:pt x="141" y="77"/>
                  </a:lnTo>
                  <a:lnTo>
                    <a:pt x="141" y="80"/>
                  </a:lnTo>
                  <a:lnTo>
                    <a:pt x="141" y="81"/>
                  </a:lnTo>
                  <a:lnTo>
                    <a:pt x="145" y="87"/>
                  </a:lnTo>
                  <a:lnTo>
                    <a:pt x="150" y="91"/>
                  </a:lnTo>
                  <a:lnTo>
                    <a:pt x="156" y="95"/>
                  </a:lnTo>
                  <a:lnTo>
                    <a:pt x="163" y="95"/>
                  </a:lnTo>
                  <a:lnTo>
                    <a:pt x="178" y="91"/>
                  </a:lnTo>
                  <a:lnTo>
                    <a:pt x="189" y="85"/>
                  </a:lnTo>
                  <a:lnTo>
                    <a:pt x="201" y="81"/>
                  </a:lnTo>
                  <a:lnTo>
                    <a:pt x="213" y="78"/>
                  </a:lnTo>
                  <a:lnTo>
                    <a:pt x="225" y="76"/>
                  </a:lnTo>
                  <a:lnTo>
                    <a:pt x="237" y="75"/>
                  </a:lnTo>
                  <a:lnTo>
                    <a:pt x="249" y="75"/>
                  </a:lnTo>
                  <a:lnTo>
                    <a:pt x="262" y="74"/>
                  </a:lnTo>
                  <a:lnTo>
                    <a:pt x="274" y="74"/>
                  </a:lnTo>
                  <a:lnTo>
                    <a:pt x="274" y="81"/>
                  </a:lnTo>
                  <a:lnTo>
                    <a:pt x="274" y="87"/>
                  </a:lnTo>
                  <a:lnTo>
                    <a:pt x="277" y="93"/>
                  </a:lnTo>
                  <a:lnTo>
                    <a:pt x="281" y="96"/>
                  </a:lnTo>
                  <a:lnTo>
                    <a:pt x="287" y="99"/>
                  </a:lnTo>
                  <a:lnTo>
                    <a:pt x="294" y="101"/>
                  </a:lnTo>
                  <a:lnTo>
                    <a:pt x="296" y="102"/>
                  </a:lnTo>
                  <a:lnTo>
                    <a:pt x="299" y="102"/>
                  </a:lnTo>
                  <a:lnTo>
                    <a:pt x="301" y="102"/>
                  </a:lnTo>
                  <a:lnTo>
                    <a:pt x="304" y="101"/>
                  </a:lnTo>
                  <a:lnTo>
                    <a:pt x="308" y="99"/>
                  </a:lnTo>
                  <a:lnTo>
                    <a:pt x="314" y="97"/>
                  </a:lnTo>
                  <a:lnTo>
                    <a:pt x="320" y="97"/>
                  </a:lnTo>
                  <a:lnTo>
                    <a:pt x="327" y="96"/>
                  </a:lnTo>
                  <a:lnTo>
                    <a:pt x="333" y="96"/>
                  </a:lnTo>
                  <a:lnTo>
                    <a:pt x="339" y="96"/>
                  </a:lnTo>
                  <a:lnTo>
                    <a:pt x="345" y="96"/>
                  </a:lnTo>
                  <a:lnTo>
                    <a:pt x="351" y="95"/>
                  </a:lnTo>
                  <a:lnTo>
                    <a:pt x="357" y="95"/>
                  </a:lnTo>
                  <a:lnTo>
                    <a:pt x="357" y="97"/>
                  </a:lnTo>
                  <a:lnTo>
                    <a:pt x="357" y="100"/>
                  </a:lnTo>
                  <a:lnTo>
                    <a:pt x="356" y="102"/>
                  </a:lnTo>
                  <a:lnTo>
                    <a:pt x="356" y="105"/>
                  </a:lnTo>
                  <a:lnTo>
                    <a:pt x="354" y="118"/>
                  </a:lnTo>
                  <a:lnTo>
                    <a:pt x="354" y="121"/>
                  </a:lnTo>
                  <a:lnTo>
                    <a:pt x="354" y="125"/>
                  </a:lnTo>
                  <a:lnTo>
                    <a:pt x="355" y="128"/>
                  </a:lnTo>
                  <a:lnTo>
                    <a:pt x="356" y="131"/>
                  </a:lnTo>
                  <a:lnTo>
                    <a:pt x="361" y="137"/>
                  </a:lnTo>
                  <a:lnTo>
                    <a:pt x="367" y="139"/>
                  </a:lnTo>
                  <a:lnTo>
                    <a:pt x="374" y="140"/>
                  </a:lnTo>
                  <a:lnTo>
                    <a:pt x="381" y="138"/>
                  </a:lnTo>
                  <a:lnTo>
                    <a:pt x="392" y="132"/>
                  </a:lnTo>
                  <a:lnTo>
                    <a:pt x="401" y="127"/>
                  </a:lnTo>
                  <a:lnTo>
                    <a:pt x="410" y="124"/>
                  </a:lnTo>
                  <a:lnTo>
                    <a:pt x="419" y="121"/>
                  </a:lnTo>
                  <a:lnTo>
                    <a:pt x="429" y="118"/>
                  </a:lnTo>
                  <a:lnTo>
                    <a:pt x="438" y="115"/>
                  </a:lnTo>
                  <a:lnTo>
                    <a:pt x="448" y="113"/>
                  </a:lnTo>
                  <a:lnTo>
                    <a:pt x="457" y="112"/>
                  </a:lnTo>
                  <a:lnTo>
                    <a:pt x="467" y="109"/>
                  </a:lnTo>
                  <a:lnTo>
                    <a:pt x="471" y="108"/>
                  </a:lnTo>
                  <a:lnTo>
                    <a:pt x="474" y="113"/>
                  </a:lnTo>
                  <a:lnTo>
                    <a:pt x="480" y="121"/>
                  </a:lnTo>
                  <a:lnTo>
                    <a:pt x="483" y="130"/>
                  </a:lnTo>
                  <a:lnTo>
                    <a:pt x="481" y="140"/>
                  </a:lnTo>
                  <a:lnTo>
                    <a:pt x="479" y="150"/>
                  </a:lnTo>
                  <a:lnTo>
                    <a:pt x="475" y="163"/>
                  </a:lnTo>
                  <a:lnTo>
                    <a:pt x="475" y="168"/>
                  </a:lnTo>
                  <a:lnTo>
                    <a:pt x="475" y="171"/>
                  </a:lnTo>
                  <a:lnTo>
                    <a:pt x="477" y="176"/>
                  </a:lnTo>
                  <a:lnTo>
                    <a:pt x="479" y="180"/>
                  </a:lnTo>
                  <a:lnTo>
                    <a:pt x="485" y="184"/>
                  </a:lnTo>
                  <a:lnTo>
                    <a:pt x="491" y="186"/>
                  </a:lnTo>
                  <a:lnTo>
                    <a:pt x="498" y="186"/>
                  </a:lnTo>
                  <a:lnTo>
                    <a:pt x="504" y="182"/>
                  </a:lnTo>
                  <a:lnTo>
                    <a:pt x="509" y="177"/>
                  </a:lnTo>
                  <a:lnTo>
                    <a:pt x="517" y="174"/>
                  </a:lnTo>
                  <a:lnTo>
                    <a:pt x="524" y="169"/>
                  </a:lnTo>
                  <a:lnTo>
                    <a:pt x="533" y="164"/>
                  </a:lnTo>
                  <a:lnTo>
                    <a:pt x="540" y="159"/>
                  </a:lnTo>
                  <a:lnTo>
                    <a:pt x="547" y="156"/>
                  </a:lnTo>
                  <a:lnTo>
                    <a:pt x="554" y="151"/>
                  </a:lnTo>
                  <a:lnTo>
                    <a:pt x="562" y="146"/>
                  </a:lnTo>
                  <a:lnTo>
                    <a:pt x="570" y="142"/>
                  </a:lnTo>
                  <a:lnTo>
                    <a:pt x="568" y="143"/>
                  </a:lnTo>
                  <a:lnTo>
                    <a:pt x="567" y="144"/>
                  </a:lnTo>
                  <a:lnTo>
                    <a:pt x="566" y="146"/>
                  </a:lnTo>
                  <a:lnTo>
                    <a:pt x="565" y="148"/>
                  </a:lnTo>
                  <a:lnTo>
                    <a:pt x="572" y="149"/>
                  </a:lnTo>
                  <a:lnTo>
                    <a:pt x="579" y="148"/>
                  </a:lnTo>
                  <a:lnTo>
                    <a:pt x="585" y="143"/>
                  </a:lnTo>
                  <a:lnTo>
                    <a:pt x="589" y="137"/>
                  </a:lnTo>
                  <a:lnTo>
                    <a:pt x="590" y="130"/>
                  </a:lnTo>
                  <a:lnTo>
                    <a:pt x="589" y="124"/>
                  </a:lnTo>
                  <a:lnTo>
                    <a:pt x="585" y="118"/>
                  </a:lnTo>
                  <a:lnTo>
                    <a:pt x="579" y="113"/>
                  </a:lnTo>
                  <a:close/>
                </a:path>
              </a:pathLst>
            </a:custGeom>
            <a:solidFill>
              <a:srgbClr val="FF99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40"/>
            <p:cNvSpPr>
              <a:spLocks noChangeArrowheads="1"/>
            </p:cNvSpPr>
            <p:nvPr/>
          </p:nvSpPr>
          <p:spPr bwMode="auto">
            <a:xfrm>
              <a:off x="3076" y="2987"/>
              <a:ext cx="405" cy="87"/>
            </a:xfrm>
            <a:custGeom>
              <a:avLst/>
              <a:gdLst>
                <a:gd name="T0" fmla="*/ 548 w 560"/>
                <a:gd name="T1" fmla="*/ 87 h 123"/>
                <a:gd name="T2" fmla="*/ 546 w 560"/>
                <a:gd name="T3" fmla="*/ 63 h 123"/>
                <a:gd name="T4" fmla="*/ 536 w 560"/>
                <a:gd name="T5" fmla="*/ 49 h 123"/>
                <a:gd name="T6" fmla="*/ 511 w 560"/>
                <a:gd name="T7" fmla="*/ 48 h 123"/>
                <a:gd name="T8" fmla="*/ 490 w 560"/>
                <a:gd name="T9" fmla="*/ 51 h 123"/>
                <a:gd name="T10" fmla="*/ 469 w 560"/>
                <a:gd name="T11" fmla="*/ 58 h 123"/>
                <a:gd name="T12" fmla="*/ 454 w 560"/>
                <a:gd name="T13" fmla="*/ 48 h 123"/>
                <a:gd name="T14" fmla="*/ 432 w 560"/>
                <a:gd name="T15" fmla="*/ 32 h 123"/>
                <a:gd name="T16" fmla="*/ 404 w 560"/>
                <a:gd name="T17" fmla="*/ 30 h 123"/>
                <a:gd name="T18" fmla="*/ 370 w 560"/>
                <a:gd name="T19" fmla="*/ 36 h 123"/>
                <a:gd name="T20" fmla="*/ 338 w 560"/>
                <a:gd name="T21" fmla="*/ 46 h 123"/>
                <a:gd name="T22" fmla="*/ 307 w 560"/>
                <a:gd name="T23" fmla="*/ 44 h 123"/>
                <a:gd name="T24" fmla="*/ 262 w 560"/>
                <a:gd name="T25" fmla="*/ 37 h 123"/>
                <a:gd name="T26" fmla="*/ 210 w 560"/>
                <a:gd name="T27" fmla="*/ 49 h 123"/>
                <a:gd name="T28" fmla="*/ 190 w 560"/>
                <a:gd name="T29" fmla="*/ 20 h 123"/>
                <a:gd name="T30" fmla="*/ 184 w 560"/>
                <a:gd name="T31" fmla="*/ 8 h 123"/>
                <a:gd name="T32" fmla="*/ 138 w 560"/>
                <a:gd name="T33" fmla="*/ 1 h 123"/>
                <a:gd name="T34" fmla="*/ 83 w 560"/>
                <a:gd name="T35" fmla="*/ 3 h 123"/>
                <a:gd name="T36" fmla="*/ 29 w 560"/>
                <a:gd name="T37" fmla="*/ 14 h 123"/>
                <a:gd name="T38" fmla="*/ 2 w 560"/>
                <a:gd name="T39" fmla="*/ 30 h 123"/>
                <a:gd name="T40" fmla="*/ 4 w 560"/>
                <a:gd name="T41" fmla="*/ 50 h 123"/>
                <a:gd name="T42" fmla="*/ 24 w 560"/>
                <a:gd name="T43" fmla="*/ 55 h 123"/>
                <a:gd name="T44" fmla="*/ 72 w 560"/>
                <a:gd name="T45" fmla="*/ 42 h 123"/>
                <a:gd name="T46" fmla="*/ 121 w 560"/>
                <a:gd name="T47" fmla="*/ 38 h 123"/>
                <a:gd name="T48" fmla="*/ 153 w 560"/>
                <a:gd name="T49" fmla="*/ 39 h 123"/>
                <a:gd name="T50" fmla="*/ 152 w 560"/>
                <a:gd name="T51" fmla="*/ 46 h 123"/>
                <a:gd name="T52" fmla="*/ 152 w 560"/>
                <a:gd name="T53" fmla="*/ 70 h 123"/>
                <a:gd name="T54" fmla="*/ 170 w 560"/>
                <a:gd name="T55" fmla="*/ 86 h 123"/>
                <a:gd name="T56" fmla="*/ 213 w 560"/>
                <a:gd name="T57" fmla="*/ 87 h 123"/>
                <a:gd name="T58" fmla="*/ 255 w 560"/>
                <a:gd name="T59" fmla="*/ 75 h 123"/>
                <a:gd name="T60" fmla="*/ 286 w 560"/>
                <a:gd name="T61" fmla="*/ 71 h 123"/>
                <a:gd name="T62" fmla="*/ 295 w 560"/>
                <a:gd name="T63" fmla="*/ 75 h 123"/>
                <a:gd name="T64" fmla="*/ 305 w 560"/>
                <a:gd name="T65" fmla="*/ 100 h 123"/>
                <a:gd name="T66" fmla="*/ 326 w 560"/>
                <a:gd name="T67" fmla="*/ 93 h 123"/>
                <a:gd name="T68" fmla="*/ 357 w 560"/>
                <a:gd name="T69" fmla="*/ 77 h 123"/>
                <a:gd name="T70" fmla="*/ 388 w 560"/>
                <a:gd name="T71" fmla="*/ 69 h 123"/>
                <a:gd name="T72" fmla="*/ 414 w 560"/>
                <a:gd name="T73" fmla="*/ 66 h 123"/>
                <a:gd name="T74" fmla="*/ 426 w 560"/>
                <a:gd name="T75" fmla="*/ 68 h 123"/>
                <a:gd name="T76" fmla="*/ 430 w 560"/>
                <a:gd name="T77" fmla="*/ 82 h 123"/>
                <a:gd name="T78" fmla="*/ 423 w 560"/>
                <a:gd name="T79" fmla="*/ 93 h 123"/>
                <a:gd name="T80" fmla="*/ 419 w 560"/>
                <a:gd name="T81" fmla="*/ 101 h 123"/>
                <a:gd name="T82" fmla="*/ 426 w 560"/>
                <a:gd name="T83" fmla="*/ 118 h 123"/>
                <a:gd name="T84" fmla="*/ 446 w 560"/>
                <a:gd name="T85" fmla="*/ 120 h 123"/>
                <a:gd name="T86" fmla="*/ 453 w 560"/>
                <a:gd name="T87" fmla="*/ 113 h 123"/>
                <a:gd name="T88" fmla="*/ 462 w 560"/>
                <a:gd name="T89" fmla="*/ 104 h 123"/>
                <a:gd name="T90" fmla="*/ 482 w 560"/>
                <a:gd name="T91" fmla="*/ 92 h 123"/>
                <a:gd name="T92" fmla="*/ 504 w 560"/>
                <a:gd name="T93" fmla="*/ 86 h 123"/>
                <a:gd name="T94" fmla="*/ 518 w 560"/>
                <a:gd name="T95" fmla="*/ 107 h 123"/>
                <a:gd name="T96" fmla="*/ 546 w 560"/>
                <a:gd name="T97" fmla="*/ 123 h 123"/>
                <a:gd name="T98" fmla="*/ 560 w 560"/>
                <a:gd name="T99" fmla="*/ 108 h 123"/>
                <a:gd name="T100" fmla="*/ 554 w 560"/>
                <a:gd name="T101" fmla="*/ 9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0" h="123">
                  <a:moveTo>
                    <a:pt x="548" y="88"/>
                  </a:moveTo>
                  <a:lnTo>
                    <a:pt x="548" y="88"/>
                  </a:lnTo>
                  <a:lnTo>
                    <a:pt x="548" y="87"/>
                  </a:lnTo>
                  <a:lnTo>
                    <a:pt x="548" y="87"/>
                  </a:lnTo>
                  <a:lnTo>
                    <a:pt x="548" y="86"/>
                  </a:lnTo>
                  <a:lnTo>
                    <a:pt x="546" y="63"/>
                  </a:lnTo>
                  <a:lnTo>
                    <a:pt x="545" y="57"/>
                  </a:lnTo>
                  <a:lnTo>
                    <a:pt x="541" y="52"/>
                  </a:lnTo>
                  <a:lnTo>
                    <a:pt x="536" y="49"/>
                  </a:lnTo>
                  <a:lnTo>
                    <a:pt x="530" y="48"/>
                  </a:lnTo>
                  <a:lnTo>
                    <a:pt x="518" y="46"/>
                  </a:lnTo>
                  <a:lnTo>
                    <a:pt x="511" y="48"/>
                  </a:lnTo>
                  <a:lnTo>
                    <a:pt x="504" y="48"/>
                  </a:lnTo>
                  <a:lnTo>
                    <a:pt x="497" y="50"/>
                  </a:lnTo>
                  <a:lnTo>
                    <a:pt x="490" y="51"/>
                  </a:lnTo>
                  <a:lnTo>
                    <a:pt x="482" y="54"/>
                  </a:lnTo>
                  <a:lnTo>
                    <a:pt x="475" y="56"/>
                  </a:lnTo>
                  <a:lnTo>
                    <a:pt x="469" y="58"/>
                  </a:lnTo>
                  <a:lnTo>
                    <a:pt x="462" y="62"/>
                  </a:lnTo>
                  <a:lnTo>
                    <a:pt x="459" y="55"/>
                  </a:lnTo>
                  <a:lnTo>
                    <a:pt x="454" y="48"/>
                  </a:lnTo>
                  <a:lnTo>
                    <a:pt x="447" y="42"/>
                  </a:lnTo>
                  <a:lnTo>
                    <a:pt x="441" y="37"/>
                  </a:lnTo>
                  <a:lnTo>
                    <a:pt x="432" y="32"/>
                  </a:lnTo>
                  <a:lnTo>
                    <a:pt x="423" y="30"/>
                  </a:lnTo>
                  <a:lnTo>
                    <a:pt x="413" y="30"/>
                  </a:lnTo>
                  <a:lnTo>
                    <a:pt x="404" y="30"/>
                  </a:lnTo>
                  <a:lnTo>
                    <a:pt x="393" y="31"/>
                  </a:lnTo>
                  <a:lnTo>
                    <a:pt x="381" y="33"/>
                  </a:lnTo>
                  <a:lnTo>
                    <a:pt x="370" y="36"/>
                  </a:lnTo>
                  <a:lnTo>
                    <a:pt x="360" y="39"/>
                  </a:lnTo>
                  <a:lnTo>
                    <a:pt x="349" y="43"/>
                  </a:lnTo>
                  <a:lnTo>
                    <a:pt x="338" y="46"/>
                  </a:lnTo>
                  <a:lnTo>
                    <a:pt x="329" y="50"/>
                  </a:lnTo>
                  <a:lnTo>
                    <a:pt x="318" y="55"/>
                  </a:lnTo>
                  <a:lnTo>
                    <a:pt x="307" y="44"/>
                  </a:lnTo>
                  <a:lnTo>
                    <a:pt x="294" y="38"/>
                  </a:lnTo>
                  <a:lnTo>
                    <a:pt x="278" y="36"/>
                  </a:lnTo>
                  <a:lnTo>
                    <a:pt x="262" y="37"/>
                  </a:lnTo>
                  <a:lnTo>
                    <a:pt x="244" y="40"/>
                  </a:lnTo>
                  <a:lnTo>
                    <a:pt x="227" y="44"/>
                  </a:lnTo>
                  <a:lnTo>
                    <a:pt x="210" y="49"/>
                  </a:lnTo>
                  <a:lnTo>
                    <a:pt x="196" y="54"/>
                  </a:lnTo>
                  <a:lnTo>
                    <a:pt x="188" y="51"/>
                  </a:lnTo>
                  <a:lnTo>
                    <a:pt x="190" y="20"/>
                  </a:lnTo>
                  <a:lnTo>
                    <a:pt x="189" y="15"/>
                  </a:lnTo>
                  <a:lnTo>
                    <a:pt x="188" y="12"/>
                  </a:lnTo>
                  <a:lnTo>
                    <a:pt x="184" y="8"/>
                  </a:lnTo>
                  <a:lnTo>
                    <a:pt x="181" y="6"/>
                  </a:lnTo>
                  <a:lnTo>
                    <a:pt x="156" y="0"/>
                  </a:lnTo>
                  <a:lnTo>
                    <a:pt x="138" y="1"/>
                  </a:lnTo>
                  <a:lnTo>
                    <a:pt x="120" y="1"/>
                  </a:lnTo>
                  <a:lnTo>
                    <a:pt x="101" y="2"/>
                  </a:lnTo>
                  <a:lnTo>
                    <a:pt x="83" y="3"/>
                  </a:lnTo>
                  <a:lnTo>
                    <a:pt x="65" y="6"/>
                  </a:lnTo>
                  <a:lnTo>
                    <a:pt x="47" y="9"/>
                  </a:lnTo>
                  <a:lnTo>
                    <a:pt x="29" y="14"/>
                  </a:lnTo>
                  <a:lnTo>
                    <a:pt x="12" y="21"/>
                  </a:lnTo>
                  <a:lnTo>
                    <a:pt x="6" y="25"/>
                  </a:lnTo>
                  <a:lnTo>
                    <a:pt x="2" y="30"/>
                  </a:lnTo>
                  <a:lnTo>
                    <a:pt x="0" y="37"/>
                  </a:lnTo>
                  <a:lnTo>
                    <a:pt x="0" y="44"/>
                  </a:lnTo>
                  <a:lnTo>
                    <a:pt x="4" y="50"/>
                  </a:lnTo>
                  <a:lnTo>
                    <a:pt x="10" y="55"/>
                  </a:lnTo>
                  <a:lnTo>
                    <a:pt x="17" y="56"/>
                  </a:lnTo>
                  <a:lnTo>
                    <a:pt x="24" y="55"/>
                  </a:lnTo>
                  <a:lnTo>
                    <a:pt x="40" y="49"/>
                  </a:lnTo>
                  <a:lnTo>
                    <a:pt x="55" y="45"/>
                  </a:lnTo>
                  <a:lnTo>
                    <a:pt x="72" y="42"/>
                  </a:lnTo>
                  <a:lnTo>
                    <a:pt x="88" y="40"/>
                  </a:lnTo>
                  <a:lnTo>
                    <a:pt x="104" y="38"/>
                  </a:lnTo>
                  <a:lnTo>
                    <a:pt x="121" y="38"/>
                  </a:lnTo>
                  <a:lnTo>
                    <a:pt x="138" y="37"/>
                  </a:lnTo>
                  <a:lnTo>
                    <a:pt x="154" y="37"/>
                  </a:lnTo>
                  <a:lnTo>
                    <a:pt x="153" y="39"/>
                  </a:lnTo>
                  <a:lnTo>
                    <a:pt x="153" y="42"/>
                  </a:lnTo>
                  <a:lnTo>
                    <a:pt x="152" y="44"/>
                  </a:lnTo>
                  <a:lnTo>
                    <a:pt x="152" y="46"/>
                  </a:lnTo>
                  <a:lnTo>
                    <a:pt x="151" y="61"/>
                  </a:lnTo>
                  <a:lnTo>
                    <a:pt x="151" y="66"/>
                  </a:lnTo>
                  <a:lnTo>
                    <a:pt x="152" y="70"/>
                  </a:lnTo>
                  <a:lnTo>
                    <a:pt x="154" y="74"/>
                  </a:lnTo>
                  <a:lnTo>
                    <a:pt x="158" y="77"/>
                  </a:lnTo>
                  <a:lnTo>
                    <a:pt x="170" y="86"/>
                  </a:lnTo>
                  <a:lnTo>
                    <a:pt x="184" y="88"/>
                  </a:lnTo>
                  <a:lnTo>
                    <a:pt x="198" y="88"/>
                  </a:lnTo>
                  <a:lnTo>
                    <a:pt x="213" y="87"/>
                  </a:lnTo>
                  <a:lnTo>
                    <a:pt x="227" y="83"/>
                  </a:lnTo>
                  <a:lnTo>
                    <a:pt x="240" y="79"/>
                  </a:lnTo>
                  <a:lnTo>
                    <a:pt x="255" y="75"/>
                  </a:lnTo>
                  <a:lnTo>
                    <a:pt x="269" y="73"/>
                  </a:lnTo>
                  <a:lnTo>
                    <a:pt x="283" y="71"/>
                  </a:lnTo>
                  <a:lnTo>
                    <a:pt x="286" y="71"/>
                  </a:lnTo>
                  <a:lnTo>
                    <a:pt x="289" y="73"/>
                  </a:lnTo>
                  <a:lnTo>
                    <a:pt x="292" y="74"/>
                  </a:lnTo>
                  <a:lnTo>
                    <a:pt x="295" y="75"/>
                  </a:lnTo>
                  <a:lnTo>
                    <a:pt x="294" y="94"/>
                  </a:lnTo>
                  <a:lnTo>
                    <a:pt x="299" y="99"/>
                  </a:lnTo>
                  <a:lnTo>
                    <a:pt x="305" y="100"/>
                  </a:lnTo>
                  <a:lnTo>
                    <a:pt x="312" y="100"/>
                  </a:lnTo>
                  <a:lnTo>
                    <a:pt x="318" y="99"/>
                  </a:lnTo>
                  <a:lnTo>
                    <a:pt x="326" y="93"/>
                  </a:lnTo>
                  <a:lnTo>
                    <a:pt x="336" y="87"/>
                  </a:lnTo>
                  <a:lnTo>
                    <a:pt x="346" y="82"/>
                  </a:lnTo>
                  <a:lnTo>
                    <a:pt x="357" y="77"/>
                  </a:lnTo>
                  <a:lnTo>
                    <a:pt x="367" y="74"/>
                  </a:lnTo>
                  <a:lnTo>
                    <a:pt x="377" y="71"/>
                  </a:lnTo>
                  <a:lnTo>
                    <a:pt x="388" y="69"/>
                  </a:lnTo>
                  <a:lnTo>
                    <a:pt x="400" y="68"/>
                  </a:lnTo>
                  <a:lnTo>
                    <a:pt x="411" y="66"/>
                  </a:lnTo>
                  <a:lnTo>
                    <a:pt x="414" y="66"/>
                  </a:lnTo>
                  <a:lnTo>
                    <a:pt x="419" y="66"/>
                  </a:lnTo>
                  <a:lnTo>
                    <a:pt x="423" y="67"/>
                  </a:lnTo>
                  <a:lnTo>
                    <a:pt x="426" y="68"/>
                  </a:lnTo>
                  <a:lnTo>
                    <a:pt x="429" y="71"/>
                  </a:lnTo>
                  <a:lnTo>
                    <a:pt x="431" y="76"/>
                  </a:lnTo>
                  <a:lnTo>
                    <a:pt x="430" y="82"/>
                  </a:lnTo>
                  <a:lnTo>
                    <a:pt x="428" y="88"/>
                  </a:lnTo>
                  <a:lnTo>
                    <a:pt x="426" y="91"/>
                  </a:lnTo>
                  <a:lnTo>
                    <a:pt x="423" y="93"/>
                  </a:lnTo>
                  <a:lnTo>
                    <a:pt x="423" y="93"/>
                  </a:lnTo>
                  <a:lnTo>
                    <a:pt x="422" y="95"/>
                  </a:lnTo>
                  <a:lnTo>
                    <a:pt x="419" y="101"/>
                  </a:lnTo>
                  <a:lnTo>
                    <a:pt x="419" y="107"/>
                  </a:lnTo>
                  <a:lnTo>
                    <a:pt x="422" y="113"/>
                  </a:lnTo>
                  <a:lnTo>
                    <a:pt x="426" y="118"/>
                  </a:lnTo>
                  <a:lnTo>
                    <a:pt x="432" y="122"/>
                  </a:lnTo>
                  <a:lnTo>
                    <a:pt x="440" y="122"/>
                  </a:lnTo>
                  <a:lnTo>
                    <a:pt x="446" y="120"/>
                  </a:lnTo>
                  <a:lnTo>
                    <a:pt x="451" y="116"/>
                  </a:lnTo>
                  <a:lnTo>
                    <a:pt x="453" y="113"/>
                  </a:lnTo>
                  <a:lnTo>
                    <a:pt x="453" y="113"/>
                  </a:lnTo>
                  <a:lnTo>
                    <a:pt x="454" y="112"/>
                  </a:lnTo>
                  <a:lnTo>
                    <a:pt x="456" y="108"/>
                  </a:lnTo>
                  <a:lnTo>
                    <a:pt x="462" y="104"/>
                  </a:lnTo>
                  <a:lnTo>
                    <a:pt x="468" y="99"/>
                  </a:lnTo>
                  <a:lnTo>
                    <a:pt x="475" y="95"/>
                  </a:lnTo>
                  <a:lnTo>
                    <a:pt x="482" y="92"/>
                  </a:lnTo>
                  <a:lnTo>
                    <a:pt x="488" y="89"/>
                  </a:lnTo>
                  <a:lnTo>
                    <a:pt x="496" y="87"/>
                  </a:lnTo>
                  <a:lnTo>
                    <a:pt x="504" y="86"/>
                  </a:lnTo>
                  <a:lnTo>
                    <a:pt x="511" y="85"/>
                  </a:lnTo>
                  <a:lnTo>
                    <a:pt x="512" y="97"/>
                  </a:lnTo>
                  <a:lnTo>
                    <a:pt x="518" y="107"/>
                  </a:lnTo>
                  <a:lnTo>
                    <a:pt x="527" y="116"/>
                  </a:lnTo>
                  <a:lnTo>
                    <a:pt x="539" y="123"/>
                  </a:lnTo>
                  <a:lnTo>
                    <a:pt x="546" y="123"/>
                  </a:lnTo>
                  <a:lnTo>
                    <a:pt x="552" y="120"/>
                  </a:lnTo>
                  <a:lnTo>
                    <a:pt x="556" y="116"/>
                  </a:lnTo>
                  <a:lnTo>
                    <a:pt x="560" y="108"/>
                  </a:lnTo>
                  <a:lnTo>
                    <a:pt x="560" y="103"/>
                  </a:lnTo>
                  <a:lnTo>
                    <a:pt x="558" y="97"/>
                  </a:lnTo>
                  <a:lnTo>
                    <a:pt x="554" y="92"/>
                  </a:lnTo>
                  <a:lnTo>
                    <a:pt x="548" y="88"/>
                  </a:lnTo>
                  <a:close/>
                </a:path>
              </a:pathLst>
            </a:custGeom>
            <a:solidFill>
              <a:srgbClr val="FF99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1"/>
            <p:cNvSpPr>
              <a:spLocks noChangeArrowheads="1"/>
            </p:cNvSpPr>
            <p:nvPr/>
          </p:nvSpPr>
          <p:spPr bwMode="auto">
            <a:xfrm>
              <a:off x="2296" y="2432"/>
              <a:ext cx="432" cy="85"/>
            </a:xfrm>
            <a:custGeom>
              <a:avLst/>
              <a:gdLst>
                <a:gd name="T0" fmla="*/ 559 w 598"/>
                <a:gd name="T1" fmla="*/ 33 h 120"/>
                <a:gd name="T2" fmla="*/ 532 w 598"/>
                <a:gd name="T3" fmla="*/ 54 h 120"/>
                <a:gd name="T4" fmla="*/ 520 w 598"/>
                <a:gd name="T5" fmla="*/ 43 h 120"/>
                <a:gd name="T6" fmla="*/ 481 w 598"/>
                <a:gd name="T7" fmla="*/ 11 h 120"/>
                <a:gd name="T8" fmla="*/ 450 w 598"/>
                <a:gd name="T9" fmla="*/ 18 h 120"/>
                <a:gd name="T10" fmla="*/ 420 w 598"/>
                <a:gd name="T11" fmla="*/ 33 h 120"/>
                <a:gd name="T12" fmla="*/ 396 w 598"/>
                <a:gd name="T13" fmla="*/ 34 h 120"/>
                <a:gd name="T14" fmla="*/ 382 w 598"/>
                <a:gd name="T15" fmla="*/ 21 h 120"/>
                <a:gd name="T16" fmla="*/ 341 w 598"/>
                <a:gd name="T17" fmla="*/ 23 h 120"/>
                <a:gd name="T18" fmla="*/ 321 w 598"/>
                <a:gd name="T19" fmla="*/ 29 h 120"/>
                <a:gd name="T20" fmla="*/ 309 w 598"/>
                <a:gd name="T21" fmla="*/ 28 h 120"/>
                <a:gd name="T22" fmla="*/ 296 w 598"/>
                <a:gd name="T23" fmla="*/ 15 h 120"/>
                <a:gd name="T24" fmla="*/ 285 w 598"/>
                <a:gd name="T25" fmla="*/ 12 h 120"/>
                <a:gd name="T26" fmla="*/ 238 w 598"/>
                <a:gd name="T27" fmla="*/ 23 h 120"/>
                <a:gd name="T28" fmla="*/ 191 w 598"/>
                <a:gd name="T29" fmla="*/ 40 h 120"/>
                <a:gd name="T30" fmla="*/ 180 w 598"/>
                <a:gd name="T31" fmla="*/ 45 h 120"/>
                <a:gd name="T32" fmla="*/ 179 w 598"/>
                <a:gd name="T33" fmla="*/ 19 h 120"/>
                <a:gd name="T34" fmla="*/ 166 w 598"/>
                <a:gd name="T35" fmla="*/ 4 h 120"/>
                <a:gd name="T36" fmla="*/ 143 w 598"/>
                <a:gd name="T37" fmla="*/ 2 h 120"/>
                <a:gd name="T38" fmla="*/ 76 w 598"/>
                <a:gd name="T39" fmla="*/ 23 h 120"/>
                <a:gd name="T40" fmla="*/ 12 w 598"/>
                <a:gd name="T41" fmla="*/ 49 h 120"/>
                <a:gd name="T42" fmla="*/ 1 w 598"/>
                <a:gd name="T43" fmla="*/ 73 h 120"/>
                <a:gd name="T44" fmla="*/ 24 w 598"/>
                <a:gd name="T45" fmla="*/ 84 h 120"/>
                <a:gd name="T46" fmla="*/ 84 w 598"/>
                <a:gd name="T47" fmla="*/ 60 h 120"/>
                <a:gd name="T48" fmla="*/ 144 w 598"/>
                <a:gd name="T49" fmla="*/ 40 h 120"/>
                <a:gd name="T50" fmla="*/ 144 w 598"/>
                <a:gd name="T51" fmla="*/ 62 h 120"/>
                <a:gd name="T52" fmla="*/ 147 w 598"/>
                <a:gd name="T53" fmla="*/ 82 h 120"/>
                <a:gd name="T54" fmla="*/ 164 w 598"/>
                <a:gd name="T55" fmla="*/ 93 h 120"/>
                <a:gd name="T56" fmla="*/ 205 w 598"/>
                <a:gd name="T57" fmla="*/ 72 h 120"/>
                <a:gd name="T58" fmla="*/ 252 w 598"/>
                <a:gd name="T59" fmla="*/ 56 h 120"/>
                <a:gd name="T60" fmla="*/ 279 w 598"/>
                <a:gd name="T61" fmla="*/ 64 h 120"/>
                <a:gd name="T62" fmla="*/ 300 w 598"/>
                <a:gd name="T63" fmla="*/ 74 h 120"/>
                <a:gd name="T64" fmla="*/ 310 w 598"/>
                <a:gd name="T65" fmla="*/ 72 h 120"/>
                <a:gd name="T66" fmla="*/ 332 w 598"/>
                <a:gd name="T67" fmla="*/ 64 h 120"/>
                <a:gd name="T68" fmla="*/ 356 w 598"/>
                <a:gd name="T69" fmla="*/ 58 h 120"/>
                <a:gd name="T70" fmla="*/ 362 w 598"/>
                <a:gd name="T71" fmla="*/ 62 h 120"/>
                <a:gd name="T72" fmla="*/ 364 w 598"/>
                <a:gd name="T73" fmla="*/ 86 h 120"/>
                <a:gd name="T74" fmla="*/ 380 w 598"/>
                <a:gd name="T75" fmla="*/ 98 h 120"/>
                <a:gd name="T76" fmla="*/ 411 w 598"/>
                <a:gd name="T77" fmla="*/ 79 h 120"/>
                <a:gd name="T78" fmla="*/ 445 w 598"/>
                <a:gd name="T79" fmla="*/ 60 h 120"/>
                <a:gd name="T80" fmla="*/ 475 w 598"/>
                <a:gd name="T81" fmla="*/ 48 h 120"/>
                <a:gd name="T82" fmla="*/ 493 w 598"/>
                <a:gd name="T83" fmla="*/ 77 h 120"/>
                <a:gd name="T84" fmla="*/ 493 w 598"/>
                <a:gd name="T85" fmla="*/ 109 h 120"/>
                <a:gd name="T86" fmla="*/ 511 w 598"/>
                <a:gd name="T87" fmla="*/ 120 h 120"/>
                <a:gd name="T88" fmla="*/ 533 w 598"/>
                <a:gd name="T89" fmla="*/ 102 h 120"/>
                <a:gd name="T90" fmla="*/ 560 w 598"/>
                <a:gd name="T91" fmla="*/ 79 h 120"/>
                <a:gd name="T92" fmla="*/ 579 w 598"/>
                <a:gd name="T93" fmla="*/ 62 h 120"/>
                <a:gd name="T94" fmla="*/ 584 w 598"/>
                <a:gd name="T95" fmla="*/ 67 h 120"/>
                <a:gd name="T96" fmla="*/ 598 w 598"/>
                <a:gd name="T97" fmla="*/ 4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8" h="120">
                  <a:moveTo>
                    <a:pt x="584" y="31"/>
                  </a:moveTo>
                  <a:lnTo>
                    <a:pt x="574" y="30"/>
                  </a:lnTo>
                  <a:lnTo>
                    <a:pt x="567" y="30"/>
                  </a:lnTo>
                  <a:lnTo>
                    <a:pt x="559" y="33"/>
                  </a:lnTo>
                  <a:lnTo>
                    <a:pt x="551" y="36"/>
                  </a:lnTo>
                  <a:lnTo>
                    <a:pt x="545" y="42"/>
                  </a:lnTo>
                  <a:lnTo>
                    <a:pt x="538" y="47"/>
                  </a:lnTo>
                  <a:lnTo>
                    <a:pt x="532" y="54"/>
                  </a:lnTo>
                  <a:lnTo>
                    <a:pt x="526" y="60"/>
                  </a:lnTo>
                  <a:lnTo>
                    <a:pt x="525" y="54"/>
                  </a:lnTo>
                  <a:lnTo>
                    <a:pt x="524" y="48"/>
                  </a:lnTo>
                  <a:lnTo>
                    <a:pt x="520" y="43"/>
                  </a:lnTo>
                  <a:lnTo>
                    <a:pt x="517" y="37"/>
                  </a:lnTo>
                  <a:lnTo>
                    <a:pt x="488" y="14"/>
                  </a:lnTo>
                  <a:lnTo>
                    <a:pt x="485" y="12"/>
                  </a:lnTo>
                  <a:lnTo>
                    <a:pt x="481" y="11"/>
                  </a:lnTo>
                  <a:lnTo>
                    <a:pt x="477" y="11"/>
                  </a:lnTo>
                  <a:lnTo>
                    <a:pt x="474" y="11"/>
                  </a:lnTo>
                  <a:lnTo>
                    <a:pt x="458" y="15"/>
                  </a:lnTo>
                  <a:lnTo>
                    <a:pt x="450" y="18"/>
                  </a:lnTo>
                  <a:lnTo>
                    <a:pt x="443" y="22"/>
                  </a:lnTo>
                  <a:lnTo>
                    <a:pt x="434" y="25"/>
                  </a:lnTo>
                  <a:lnTo>
                    <a:pt x="427" y="29"/>
                  </a:lnTo>
                  <a:lnTo>
                    <a:pt x="420" y="33"/>
                  </a:lnTo>
                  <a:lnTo>
                    <a:pt x="413" y="36"/>
                  </a:lnTo>
                  <a:lnTo>
                    <a:pt x="405" y="41"/>
                  </a:lnTo>
                  <a:lnTo>
                    <a:pt x="397" y="45"/>
                  </a:lnTo>
                  <a:lnTo>
                    <a:pt x="396" y="34"/>
                  </a:lnTo>
                  <a:lnTo>
                    <a:pt x="395" y="29"/>
                  </a:lnTo>
                  <a:lnTo>
                    <a:pt x="391" y="25"/>
                  </a:lnTo>
                  <a:lnTo>
                    <a:pt x="387" y="22"/>
                  </a:lnTo>
                  <a:lnTo>
                    <a:pt x="382" y="21"/>
                  </a:lnTo>
                  <a:lnTo>
                    <a:pt x="356" y="19"/>
                  </a:lnTo>
                  <a:lnTo>
                    <a:pt x="351" y="21"/>
                  </a:lnTo>
                  <a:lnTo>
                    <a:pt x="346" y="22"/>
                  </a:lnTo>
                  <a:lnTo>
                    <a:pt x="341" y="23"/>
                  </a:lnTo>
                  <a:lnTo>
                    <a:pt x="337" y="24"/>
                  </a:lnTo>
                  <a:lnTo>
                    <a:pt x="331" y="27"/>
                  </a:lnTo>
                  <a:lnTo>
                    <a:pt x="326" y="28"/>
                  </a:lnTo>
                  <a:lnTo>
                    <a:pt x="321" y="29"/>
                  </a:lnTo>
                  <a:lnTo>
                    <a:pt x="316" y="30"/>
                  </a:lnTo>
                  <a:lnTo>
                    <a:pt x="310" y="33"/>
                  </a:lnTo>
                  <a:lnTo>
                    <a:pt x="310" y="31"/>
                  </a:lnTo>
                  <a:lnTo>
                    <a:pt x="309" y="28"/>
                  </a:lnTo>
                  <a:lnTo>
                    <a:pt x="308" y="24"/>
                  </a:lnTo>
                  <a:lnTo>
                    <a:pt x="306" y="21"/>
                  </a:lnTo>
                  <a:lnTo>
                    <a:pt x="302" y="18"/>
                  </a:lnTo>
                  <a:lnTo>
                    <a:pt x="296" y="15"/>
                  </a:lnTo>
                  <a:lnTo>
                    <a:pt x="294" y="14"/>
                  </a:lnTo>
                  <a:lnTo>
                    <a:pt x="291" y="14"/>
                  </a:lnTo>
                  <a:lnTo>
                    <a:pt x="289" y="12"/>
                  </a:lnTo>
                  <a:lnTo>
                    <a:pt x="285" y="12"/>
                  </a:lnTo>
                  <a:lnTo>
                    <a:pt x="273" y="14"/>
                  </a:lnTo>
                  <a:lnTo>
                    <a:pt x="261" y="17"/>
                  </a:lnTo>
                  <a:lnTo>
                    <a:pt x="249" y="19"/>
                  </a:lnTo>
                  <a:lnTo>
                    <a:pt x="238" y="23"/>
                  </a:lnTo>
                  <a:lnTo>
                    <a:pt x="226" y="25"/>
                  </a:lnTo>
                  <a:lnTo>
                    <a:pt x="214" y="30"/>
                  </a:lnTo>
                  <a:lnTo>
                    <a:pt x="203" y="34"/>
                  </a:lnTo>
                  <a:lnTo>
                    <a:pt x="191" y="40"/>
                  </a:lnTo>
                  <a:lnTo>
                    <a:pt x="180" y="46"/>
                  </a:lnTo>
                  <a:lnTo>
                    <a:pt x="180" y="45"/>
                  </a:lnTo>
                  <a:lnTo>
                    <a:pt x="180" y="45"/>
                  </a:lnTo>
                  <a:lnTo>
                    <a:pt x="180" y="45"/>
                  </a:lnTo>
                  <a:lnTo>
                    <a:pt x="180" y="45"/>
                  </a:lnTo>
                  <a:lnTo>
                    <a:pt x="180" y="25"/>
                  </a:lnTo>
                  <a:lnTo>
                    <a:pt x="180" y="23"/>
                  </a:lnTo>
                  <a:lnTo>
                    <a:pt x="179" y="19"/>
                  </a:lnTo>
                  <a:lnTo>
                    <a:pt x="178" y="16"/>
                  </a:lnTo>
                  <a:lnTo>
                    <a:pt x="175" y="14"/>
                  </a:lnTo>
                  <a:lnTo>
                    <a:pt x="168" y="6"/>
                  </a:lnTo>
                  <a:lnTo>
                    <a:pt x="166" y="4"/>
                  </a:lnTo>
                  <a:lnTo>
                    <a:pt x="162" y="2"/>
                  </a:lnTo>
                  <a:lnTo>
                    <a:pt x="159" y="0"/>
                  </a:lnTo>
                  <a:lnTo>
                    <a:pt x="155" y="0"/>
                  </a:lnTo>
                  <a:lnTo>
                    <a:pt x="143" y="2"/>
                  </a:lnTo>
                  <a:lnTo>
                    <a:pt x="127" y="6"/>
                  </a:lnTo>
                  <a:lnTo>
                    <a:pt x="110" y="11"/>
                  </a:lnTo>
                  <a:lnTo>
                    <a:pt x="93" y="17"/>
                  </a:lnTo>
                  <a:lnTo>
                    <a:pt x="76" y="23"/>
                  </a:lnTo>
                  <a:lnTo>
                    <a:pt x="60" y="29"/>
                  </a:lnTo>
                  <a:lnTo>
                    <a:pt x="44" y="35"/>
                  </a:lnTo>
                  <a:lnTo>
                    <a:pt x="27" y="42"/>
                  </a:lnTo>
                  <a:lnTo>
                    <a:pt x="12" y="49"/>
                  </a:lnTo>
                  <a:lnTo>
                    <a:pt x="6" y="53"/>
                  </a:lnTo>
                  <a:lnTo>
                    <a:pt x="1" y="59"/>
                  </a:lnTo>
                  <a:lnTo>
                    <a:pt x="0" y="66"/>
                  </a:lnTo>
                  <a:lnTo>
                    <a:pt x="1" y="73"/>
                  </a:lnTo>
                  <a:lnTo>
                    <a:pt x="5" y="79"/>
                  </a:lnTo>
                  <a:lnTo>
                    <a:pt x="11" y="84"/>
                  </a:lnTo>
                  <a:lnTo>
                    <a:pt x="18" y="85"/>
                  </a:lnTo>
                  <a:lnTo>
                    <a:pt x="24" y="84"/>
                  </a:lnTo>
                  <a:lnTo>
                    <a:pt x="38" y="78"/>
                  </a:lnTo>
                  <a:lnTo>
                    <a:pt x="54" y="72"/>
                  </a:lnTo>
                  <a:lnTo>
                    <a:pt x="68" y="66"/>
                  </a:lnTo>
                  <a:lnTo>
                    <a:pt x="84" y="60"/>
                  </a:lnTo>
                  <a:lnTo>
                    <a:pt x="98" y="54"/>
                  </a:lnTo>
                  <a:lnTo>
                    <a:pt x="113" y="49"/>
                  </a:lnTo>
                  <a:lnTo>
                    <a:pt x="129" y="45"/>
                  </a:lnTo>
                  <a:lnTo>
                    <a:pt x="144" y="40"/>
                  </a:lnTo>
                  <a:lnTo>
                    <a:pt x="143" y="46"/>
                  </a:lnTo>
                  <a:lnTo>
                    <a:pt x="143" y="50"/>
                  </a:lnTo>
                  <a:lnTo>
                    <a:pt x="143" y="56"/>
                  </a:lnTo>
                  <a:lnTo>
                    <a:pt x="144" y="62"/>
                  </a:lnTo>
                  <a:lnTo>
                    <a:pt x="146" y="78"/>
                  </a:lnTo>
                  <a:lnTo>
                    <a:pt x="146" y="79"/>
                  </a:lnTo>
                  <a:lnTo>
                    <a:pt x="147" y="80"/>
                  </a:lnTo>
                  <a:lnTo>
                    <a:pt x="147" y="82"/>
                  </a:lnTo>
                  <a:lnTo>
                    <a:pt x="147" y="83"/>
                  </a:lnTo>
                  <a:lnTo>
                    <a:pt x="150" y="89"/>
                  </a:lnTo>
                  <a:lnTo>
                    <a:pt x="156" y="92"/>
                  </a:lnTo>
                  <a:lnTo>
                    <a:pt x="164" y="93"/>
                  </a:lnTo>
                  <a:lnTo>
                    <a:pt x="171" y="92"/>
                  </a:lnTo>
                  <a:lnTo>
                    <a:pt x="185" y="86"/>
                  </a:lnTo>
                  <a:lnTo>
                    <a:pt x="195" y="79"/>
                  </a:lnTo>
                  <a:lnTo>
                    <a:pt x="205" y="72"/>
                  </a:lnTo>
                  <a:lnTo>
                    <a:pt x="216" y="67"/>
                  </a:lnTo>
                  <a:lnTo>
                    <a:pt x="228" y="62"/>
                  </a:lnTo>
                  <a:lnTo>
                    <a:pt x="240" y="60"/>
                  </a:lnTo>
                  <a:lnTo>
                    <a:pt x="252" y="56"/>
                  </a:lnTo>
                  <a:lnTo>
                    <a:pt x="264" y="54"/>
                  </a:lnTo>
                  <a:lnTo>
                    <a:pt x="276" y="50"/>
                  </a:lnTo>
                  <a:lnTo>
                    <a:pt x="277" y="58"/>
                  </a:lnTo>
                  <a:lnTo>
                    <a:pt x="279" y="64"/>
                  </a:lnTo>
                  <a:lnTo>
                    <a:pt x="283" y="68"/>
                  </a:lnTo>
                  <a:lnTo>
                    <a:pt x="288" y="72"/>
                  </a:lnTo>
                  <a:lnTo>
                    <a:pt x="294" y="73"/>
                  </a:lnTo>
                  <a:lnTo>
                    <a:pt x="300" y="74"/>
                  </a:lnTo>
                  <a:lnTo>
                    <a:pt x="302" y="74"/>
                  </a:lnTo>
                  <a:lnTo>
                    <a:pt x="306" y="73"/>
                  </a:lnTo>
                  <a:lnTo>
                    <a:pt x="308" y="73"/>
                  </a:lnTo>
                  <a:lnTo>
                    <a:pt x="310" y="72"/>
                  </a:lnTo>
                  <a:lnTo>
                    <a:pt x="314" y="68"/>
                  </a:lnTo>
                  <a:lnTo>
                    <a:pt x="320" y="67"/>
                  </a:lnTo>
                  <a:lnTo>
                    <a:pt x="326" y="65"/>
                  </a:lnTo>
                  <a:lnTo>
                    <a:pt x="332" y="64"/>
                  </a:lnTo>
                  <a:lnTo>
                    <a:pt x="338" y="62"/>
                  </a:lnTo>
                  <a:lnTo>
                    <a:pt x="344" y="60"/>
                  </a:lnTo>
                  <a:lnTo>
                    <a:pt x="350" y="59"/>
                  </a:lnTo>
                  <a:lnTo>
                    <a:pt x="356" y="58"/>
                  </a:lnTo>
                  <a:lnTo>
                    <a:pt x="362" y="56"/>
                  </a:lnTo>
                  <a:lnTo>
                    <a:pt x="362" y="59"/>
                  </a:lnTo>
                  <a:lnTo>
                    <a:pt x="362" y="60"/>
                  </a:lnTo>
                  <a:lnTo>
                    <a:pt x="362" y="62"/>
                  </a:lnTo>
                  <a:lnTo>
                    <a:pt x="362" y="65"/>
                  </a:lnTo>
                  <a:lnTo>
                    <a:pt x="363" y="79"/>
                  </a:lnTo>
                  <a:lnTo>
                    <a:pt x="363" y="83"/>
                  </a:lnTo>
                  <a:lnTo>
                    <a:pt x="364" y="86"/>
                  </a:lnTo>
                  <a:lnTo>
                    <a:pt x="365" y="90"/>
                  </a:lnTo>
                  <a:lnTo>
                    <a:pt x="368" y="92"/>
                  </a:lnTo>
                  <a:lnTo>
                    <a:pt x="374" y="97"/>
                  </a:lnTo>
                  <a:lnTo>
                    <a:pt x="380" y="98"/>
                  </a:lnTo>
                  <a:lnTo>
                    <a:pt x="387" y="97"/>
                  </a:lnTo>
                  <a:lnTo>
                    <a:pt x="393" y="93"/>
                  </a:lnTo>
                  <a:lnTo>
                    <a:pt x="402" y="85"/>
                  </a:lnTo>
                  <a:lnTo>
                    <a:pt x="411" y="79"/>
                  </a:lnTo>
                  <a:lnTo>
                    <a:pt x="419" y="74"/>
                  </a:lnTo>
                  <a:lnTo>
                    <a:pt x="427" y="70"/>
                  </a:lnTo>
                  <a:lnTo>
                    <a:pt x="436" y="65"/>
                  </a:lnTo>
                  <a:lnTo>
                    <a:pt x="445" y="60"/>
                  </a:lnTo>
                  <a:lnTo>
                    <a:pt x="453" y="56"/>
                  </a:lnTo>
                  <a:lnTo>
                    <a:pt x="463" y="52"/>
                  </a:lnTo>
                  <a:lnTo>
                    <a:pt x="473" y="48"/>
                  </a:lnTo>
                  <a:lnTo>
                    <a:pt x="475" y="48"/>
                  </a:lnTo>
                  <a:lnTo>
                    <a:pt x="480" y="50"/>
                  </a:lnTo>
                  <a:lnTo>
                    <a:pt x="488" y="58"/>
                  </a:lnTo>
                  <a:lnTo>
                    <a:pt x="492" y="66"/>
                  </a:lnTo>
                  <a:lnTo>
                    <a:pt x="493" y="77"/>
                  </a:lnTo>
                  <a:lnTo>
                    <a:pt x="492" y="86"/>
                  </a:lnTo>
                  <a:lnTo>
                    <a:pt x="490" y="101"/>
                  </a:lnTo>
                  <a:lnTo>
                    <a:pt x="490" y="105"/>
                  </a:lnTo>
                  <a:lnTo>
                    <a:pt x="493" y="109"/>
                  </a:lnTo>
                  <a:lnTo>
                    <a:pt x="494" y="113"/>
                  </a:lnTo>
                  <a:lnTo>
                    <a:pt x="498" y="116"/>
                  </a:lnTo>
                  <a:lnTo>
                    <a:pt x="504" y="120"/>
                  </a:lnTo>
                  <a:lnTo>
                    <a:pt x="511" y="120"/>
                  </a:lnTo>
                  <a:lnTo>
                    <a:pt x="517" y="119"/>
                  </a:lnTo>
                  <a:lnTo>
                    <a:pt x="523" y="114"/>
                  </a:lnTo>
                  <a:lnTo>
                    <a:pt x="526" y="108"/>
                  </a:lnTo>
                  <a:lnTo>
                    <a:pt x="533" y="102"/>
                  </a:lnTo>
                  <a:lnTo>
                    <a:pt x="539" y="96"/>
                  </a:lnTo>
                  <a:lnTo>
                    <a:pt x="547" y="90"/>
                  </a:lnTo>
                  <a:lnTo>
                    <a:pt x="554" y="84"/>
                  </a:lnTo>
                  <a:lnTo>
                    <a:pt x="560" y="79"/>
                  </a:lnTo>
                  <a:lnTo>
                    <a:pt x="567" y="73"/>
                  </a:lnTo>
                  <a:lnTo>
                    <a:pt x="573" y="67"/>
                  </a:lnTo>
                  <a:lnTo>
                    <a:pt x="580" y="61"/>
                  </a:lnTo>
                  <a:lnTo>
                    <a:pt x="579" y="62"/>
                  </a:lnTo>
                  <a:lnTo>
                    <a:pt x="579" y="64"/>
                  </a:lnTo>
                  <a:lnTo>
                    <a:pt x="578" y="66"/>
                  </a:lnTo>
                  <a:lnTo>
                    <a:pt x="576" y="67"/>
                  </a:lnTo>
                  <a:lnTo>
                    <a:pt x="584" y="67"/>
                  </a:lnTo>
                  <a:lnTo>
                    <a:pt x="591" y="65"/>
                  </a:lnTo>
                  <a:lnTo>
                    <a:pt x="596" y="60"/>
                  </a:lnTo>
                  <a:lnTo>
                    <a:pt x="598" y="53"/>
                  </a:lnTo>
                  <a:lnTo>
                    <a:pt x="598" y="46"/>
                  </a:lnTo>
                  <a:lnTo>
                    <a:pt x="596" y="40"/>
                  </a:lnTo>
                  <a:lnTo>
                    <a:pt x="591" y="35"/>
                  </a:lnTo>
                  <a:lnTo>
                    <a:pt x="584" y="31"/>
                  </a:lnTo>
                  <a:close/>
                </a:path>
              </a:pathLst>
            </a:custGeom>
            <a:solidFill>
              <a:srgbClr val="FF99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42"/>
            <p:cNvSpPr>
              <a:spLocks noChangeArrowheads="1"/>
            </p:cNvSpPr>
            <p:nvPr/>
          </p:nvSpPr>
          <p:spPr bwMode="auto">
            <a:xfrm>
              <a:off x="2305" y="2320"/>
              <a:ext cx="407" cy="75"/>
            </a:xfrm>
            <a:custGeom>
              <a:avLst/>
              <a:gdLst>
                <a:gd name="T0" fmla="*/ 549 w 564"/>
                <a:gd name="T1" fmla="*/ 35 h 106"/>
                <a:gd name="T2" fmla="*/ 542 w 564"/>
                <a:gd name="T3" fmla="*/ 12 h 106"/>
                <a:gd name="T4" fmla="*/ 530 w 564"/>
                <a:gd name="T5" fmla="*/ 0 h 106"/>
                <a:gd name="T6" fmla="*/ 504 w 564"/>
                <a:gd name="T7" fmla="*/ 4 h 106"/>
                <a:gd name="T8" fmla="*/ 483 w 564"/>
                <a:gd name="T9" fmla="*/ 11 h 106"/>
                <a:gd name="T10" fmla="*/ 464 w 564"/>
                <a:gd name="T11" fmla="*/ 22 h 106"/>
                <a:gd name="T12" fmla="*/ 447 w 564"/>
                <a:gd name="T13" fmla="*/ 14 h 106"/>
                <a:gd name="T14" fmla="*/ 424 w 564"/>
                <a:gd name="T15" fmla="*/ 4 h 106"/>
                <a:gd name="T16" fmla="*/ 395 w 564"/>
                <a:gd name="T17" fmla="*/ 6 h 106"/>
                <a:gd name="T18" fmla="*/ 364 w 564"/>
                <a:gd name="T19" fmla="*/ 19 h 106"/>
                <a:gd name="T20" fmla="*/ 334 w 564"/>
                <a:gd name="T21" fmla="*/ 35 h 106"/>
                <a:gd name="T22" fmla="*/ 302 w 564"/>
                <a:gd name="T23" fmla="*/ 38 h 106"/>
                <a:gd name="T24" fmla="*/ 257 w 564"/>
                <a:gd name="T25" fmla="*/ 41 h 106"/>
                <a:gd name="T26" fmla="*/ 210 w 564"/>
                <a:gd name="T27" fmla="*/ 62 h 106"/>
                <a:gd name="T28" fmla="*/ 184 w 564"/>
                <a:gd name="T29" fmla="*/ 38 h 106"/>
                <a:gd name="T30" fmla="*/ 175 w 564"/>
                <a:gd name="T31" fmla="*/ 28 h 106"/>
                <a:gd name="T32" fmla="*/ 128 w 564"/>
                <a:gd name="T33" fmla="*/ 29 h 106"/>
                <a:gd name="T34" fmla="*/ 75 w 564"/>
                <a:gd name="T35" fmla="*/ 42 h 106"/>
                <a:gd name="T36" fmla="*/ 25 w 564"/>
                <a:gd name="T37" fmla="*/ 63 h 106"/>
                <a:gd name="T38" fmla="*/ 1 w 564"/>
                <a:gd name="T39" fmla="*/ 84 h 106"/>
                <a:gd name="T40" fmla="*/ 7 w 564"/>
                <a:gd name="T41" fmla="*/ 103 h 106"/>
                <a:gd name="T42" fmla="*/ 26 w 564"/>
                <a:gd name="T43" fmla="*/ 104 h 106"/>
                <a:gd name="T44" fmla="*/ 72 w 564"/>
                <a:gd name="T45" fmla="*/ 82 h 106"/>
                <a:gd name="T46" fmla="*/ 118 w 564"/>
                <a:gd name="T47" fmla="*/ 68 h 106"/>
                <a:gd name="T48" fmla="*/ 150 w 564"/>
                <a:gd name="T49" fmla="*/ 63 h 106"/>
                <a:gd name="T50" fmla="*/ 150 w 564"/>
                <a:gd name="T51" fmla="*/ 72 h 106"/>
                <a:gd name="T52" fmla="*/ 155 w 564"/>
                <a:gd name="T53" fmla="*/ 94 h 106"/>
                <a:gd name="T54" fmla="*/ 175 w 564"/>
                <a:gd name="T55" fmla="*/ 106 h 106"/>
                <a:gd name="T56" fmla="*/ 218 w 564"/>
                <a:gd name="T57" fmla="*/ 98 h 106"/>
                <a:gd name="T58" fmla="*/ 257 w 564"/>
                <a:gd name="T59" fmla="*/ 80 h 106"/>
                <a:gd name="T60" fmla="*/ 288 w 564"/>
                <a:gd name="T61" fmla="*/ 70 h 106"/>
                <a:gd name="T62" fmla="*/ 296 w 564"/>
                <a:gd name="T63" fmla="*/ 72 h 106"/>
                <a:gd name="T64" fmla="*/ 311 w 564"/>
                <a:gd name="T65" fmla="*/ 94 h 106"/>
                <a:gd name="T66" fmla="*/ 331 w 564"/>
                <a:gd name="T67" fmla="*/ 84 h 106"/>
                <a:gd name="T68" fmla="*/ 357 w 564"/>
                <a:gd name="T69" fmla="*/ 62 h 106"/>
                <a:gd name="T70" fmla="*/ 388 w 564"/>
                <a:gd name="T71" fmla="*/ 48 h 106"/>
                <a:gd name="T72" fmla="*/ 413 w 564"/>
                <a:gd name="T73" fmla="*/ 39 h 106"/>
                <a:gd name="T74" fmla="*/ 424 w 564"/>
                <a:gd name="T75" fmla="*/ 39 h 106"/>
                <a:gd name="T76" fmla="*/ 431 w 564"/>
                <a:gd name="T77" fmla="*/ 53 h 106"/>
                <a:gd name="T78" fmla="*/ 425 w 564"/>
                <a:gd name="T79" fmla="*/ 65 h 106"/>
                <a:gd name="T80" fmla="*/ 424 w 564"/>
                <a:gd name="T81" fmla="*/ 73 h 106"/>
                <a:gd name="T82" fmla="*/ 433 w 564"/>
                <a:gd name="T83" fmla="*/ 90 h 106"/>
                <a:gd name="T84" fmla="*/ 453 w 564"/>
                <a:gd name="T85" fmla="*/ 86 h 106"/>
                <a:gd name="T86" fmla="*/ 459 w 564"/>
                <a:gd name="T87" fmla="*/ 79 h 106"/>
                <a:gd name="T88" fmla="*/ 465 w 564"/>
                <a:gd name="T89" fmla="*/ 68 h 106"/>
                <a:gd name="T90" fmla="*/ 483 w 564"/>
                <a:gd name="T91" fmla="*/ 53 h 106"/>
                <a:gd name="T92" fmla="*/ 504 w 564"/>
                <a:gd name="T93" fmla="*/ 42 h 106"/>
                <a:gd name="T94" fmla="*/ 515 w 564"/>
                <a:gd name="T95" fmla="*/ 51 h 106"/>
                <a:gd name="T96" fmla="*/ 527 w 564"/>
                <a:gd name="T97" fmla="*/ 65 h 106"/>
                <a:gd name="T98" fmla="*/ 547 w 564"/>
                <a:gd name="T99" fmla="*/ 72 h 106"/>
                <a:gd name="T100" fmla="*/ 563 w 564"/>
                <a:gd name="T101" fmla="*/ 61 h 106"/>
                <a:gd name="T102" fmla="*/ 560 w 564"/>
                <a:gd name="T103" fmla="*/ 4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4" h="106">
                  <a:moveTo>
                    <a:pt x="549" y="36"/>
                  </a:moveTo>
                  <a:lnTo>
                    <a:pt x="549" y="36"/>
                  </a:lnTo>
                  <a:lnTo>
                    <a:pt x="549" y="35"/>
                  </a:lnTo>
                  <a:lnTo>
                    <a:pt x="549" y="35"/>
                  </a:lnTo>
                  <a:lnTo>
                    <a:pt x="549" y="34"/>
                  </a:lnTo>
                  <a:lnTo>
                    <a:pt x="542" y="12"/>
                  </a:lnTo>
                  <a:lnTo>
                    <a:pt x="539" y="6"/>
                  </a:lnTo>
                  <a:lnTo>
                    <a:pt x="535" y="2"/>
                  </a:lnTo>
                  <a:lnTo>
                    <a:pt x="530" y="0"/>
                  </a:lnTo>
                  <a:lnTo>
                    <a:pt x="524" y="0"/>
                  </a:lnTo>
                  <a:lnTo>
                    <a:pt x="511" y="1"/>
                  </a:lnTo>
                  <a:lnTo>
                    <a:pt x="504" y="4"/>
                  </a:lnTo>
                  <a:lnTo>
                    <a:pt x="496" y="6"/>
                  </a:lnTo>
                  <a:lnTo>
                    <a:pt x="489" y="8"/>
                  </a:lnTo>
                  <a:lnTo>
                    <a:pt x="483" y="11"/>
                  </a:lnTo>
                  <a:lnTo>
                    <a:pt x="476" y="14"/>
                  </a:lnTo>
                  <a:lnTo>
                    <a:pt x="470" y="18"/>
                  </a:lnTo>
                  <a:lnTo>
                    <a:pt x="464" y="22"/>
                  </a:lnTo>
                  <a:lnTo>
                    <a:pt x="458" y="26"/>
                  </a:lnTo>
                  <a:lnTo>
                    <a:pt x="453" y="19"/>
                  </a:lnTo>
                  <a:lnTo>
                    <a:pt x="447" y="14"/>
                  </a:lnTo>
                  <a:lnTo>
                    <a:pt x="440" y="10"/>
                  </a:lnTo>
                  <a:lnTo>
                    <a:pt x="432" y="6"/>
                  </a:lnTo>
                  <a:lnTo>
                    <a:pt x="424" y="4"/>
                  </a:lnTo>
                  <a:lnTo>
                    <a:pt x="414" y="2"/>
                  </a:lnTo>
                  <a:lnTo>
                    <a:pt x="405" y="4"/>
                  </a:lnTo>
                  <a:lnTo>
                    <a:pt x="395" y="6"/>
                  </a:lnTo>
                  <a:lnTo>
                    <a:pt x="384" y="10"/>
                  </a:lnTo>
                  <a:lnTo>
                    <a:pt x="373" y="14"/>
                  </a:lnTo>
                  <a:lnTo>
                    <a:pt x="364" y="19"/>
                  </a:lnTo>
                  <a:lnTo>
                    <a:pt x="353" y="24"/>
                  </a:lnTo>
                  <a:lnTo>
                    <a:pt x="344" y="29"/>
                  </a:lnTo>
                  <a:lnTo>
                    <a:pt x="334" y="35"/>
                  </a:lnTo>
                  <a:lnTo>
                    <a:pt x="325" y="42"/>
                  </a:lnTo>
                  <a:lnTo>
                    <a:pt x="315" y="48"/>
                  </a:lnTo>
                  <a:lnTo>
                    <a:pt x="302" y="38"/>
                  </a:lnTo>
                  <a:lnTo>
                    <a:pt x="288" y="35"/>
                  </a:lnTo>
                  <a:lnTo>
                    <a:pt x="273" y="36"/>
                  </a:lnTo>
                  <a:lnTo>
                    <a:pt x="257" y="41"/>
                  </a:lnTo>
                  <a:lnTo>
                    <a:pt x="241" y="47"/>
                  </a:lnTo>
                  <a:lnTo>
                    <a:pt x="224" y="54"/>
                  </a:lnTo>
                  <a:lnTo>
                    <a:pt x="210" y="62"/>
                  </a:lnTo>
                  <a:lnTo>
                    <a:pt x="196" y="69"/>
                  </a:lnTo>
                  <a:lnTo>
                    <a:pt x="187" y="68"/>
                  </a:lnTo>
                  <a:lnTo>
                    <a:pt x="184" y="38"/>
                  </a:lnTo>
                  <a:lnTo>
                    <a:pt x="181" y="34"/>
                  </a:lnTo>
                  <a:lnTo>
                    <a:pt x="179" y="30"/>
                  </a:lnTo>
                  <a:lnTo>
                    <a:pt x="175" y="28"/>
                  </a:lnTo>
                  <a:lnTo>
                    <a:pt x="171" y="25"/>
                  </a:lnTo>
                  <a:lnTo>
                    <a:pt x="146" y="24"/>
                  </a:lnTo>
                  <a:lnTo>
                    <a:pt x="128" y="29"/>
                  </a:lnTo>
                  <a:lnTo>
                    <a:pt x="111" y="32"/>
                  </a:lnTo>
                  <a:lnTo>
                    <a:pt x="93" y="37"/>
                  </a:lnTo>
                  <a:lnTo>
                    <a:pt x="75" y="42"/>
                  </a:lnTo>
                  <a:lnTo>
                    <a:pt x="58" y="48"/>
                  </a:lnTo>
                  <a:lnTo>
                    <a:pt x="42" y="55"/>
                  </a:lnTo>
                  <a:lnTo>
                    <a:pt x="25" y="63"/>
                  </a:lnTo>
                  <a:lnTo>
                    <a:pt x="10" y="73"/>
                  </a:lnTo>
                  <a:lnTo>
                    <a:pt x="4" y="78"/>
                  </a:lnTo>
                  <a:lnTo>
                    <a:pt x="1" y="84"/>
                  </a:lnTo>
                  <a:lnTo>
                    <a:pt x="0" y="90"/>
                  </a:lnTo>
                  <a:lnTo>
                    <a:pt x="2" y="97"/>
                  </a:lnTo>
                  <a:lnTo>
                    <a:pt x="7" y="103"/>
                  </a:lnTo>
                  <a:lnTo>
                    <a:pt x="13" y="105"/>
                  </a:lnTo>
                  <a:lnTo>
                    <a:pt x="19" y="106"/>
                  </a:lnTo>
                  <a:lnTo>
                    <a:pt x="26" y="104"/>
                  </a:lnTo>
                  <a:lnTo>
                    <a:pt x="41" y="96"/>
                  </a:lnTo>
                  <a:lnTo>
                    <a:pt x="56" y="88"/>
                  </a:lnTo>
                  <a:lnTo>
                    <a:pt x="72" y="82"/>
                  </a:lnTo>
                  <a:lnTo>
                    <a:pt x="87" y="76"/>
                  </a:lnTo>
                  <a:lnTo>
                    <a:pt x="103" y="73"/>
                  </a:lnTo>
                  <a:lnTo>
                    <a:pt x="118" y="68"/>
                  </a:lnTo>
                  <a:lnTo>
                    <a:pt x="135" y="65"/>
                  </a:lnTo>
                  <a:lnTo>
                    <a:pt x="150" y="61"/>
                  </a:lnTo>
                  <a:lnTo>
                    <a:pt x="150" y="63"/>
                  </a:lnTo>
                  <a:lnTo>
                    <a:pt x="150" y="66"/>
                  </a:lnTo>
                  <a:lnTo>
                    <a:pt x="150" y="69"/>
                  </a:lnTo>
                  <a:lnTo>
                    <a:pt x="150" y="72"/>
                  </a:lnTo>
                  <a:lnTo>
                    <a:pt x="152" y="85"/>
                  </a:lnTo>
                  <a:lnTo>
                    <a:pt x="153" y="90"/>
                  </a:lnTo>
                  <a:lnTo>
                    <a:pt x="155" y="94"/>
                  </a:lnTo>
                  <a:lnTo>
                    <a:pt x="159" y="98"/>
                  </a:lnTo>
                  <a:lnTo>
                    <a:pt x="162" y="100"/>
                  </a:lnTo>
                  <a:lnTo>
                    <a:pt x="175" y="106"/>
                  </a:lnTo>
                  <a:lnTo>
                    <a:pt x="190" y="106"/>
                  </a:lnTo>
                  <a:lnTo>
                    <a:pt x="204" y="103"/>
                  </a:lnTo>
                  <a:lnTo>
                    <a:pt x="218" y="98"/>
                  </a:lnTo>
                  <a:lnTo>
                    <a:pt x="231" y="92"/>
                  </a:lnTo>
                  <a:lnTo>
                    <a:pt x="245" y="86"/>
                  </a:lnTo>
                  <a:lnTo>
                    <a:pt x="257" y="80"/>
                  </a:lnTo>
                  <a:lnTo>
                    <a:pt x="271" y="74"/>
                  </a:lnTo>
                  <a:lnTo>
                    <a:pt x="284" y="70"/>
                  </a:lnTo>
                  <a:lnTo>
                    <a:pt x="288" y="70"/>
                  </a:lnTo>
                  <a:lnTo>
                    <a:pt x="290" y="70"/>
                  </a:lnTo>
                  <a:lnTo>
                    <a:pt x="294" y="72"/>
                  </a:lnTo>
                  <a:lnTo>
                    <a:pt x="296" y="72"/>
                  </a:lnTo>
                  <a:lnTo>
                    <a:pt x="299" y="90"/>
                  </a:lnTo>
                  <a:lnTo>
                    <a:pt x="305" y="93"/>
                  </a:lnTo>
                  <a:lnTo>
                    <a:pt x="311" y="94"/>
                  </a:lnTo>
                  <a:lnTo>
                    <a:pt x="317" y="93"/>
                  </a:lnTo>
                  <a:lnTo>
                    <a:pt x="323" y="90"/>
                  </a:lnTo>
                  <a:lnTo>
                    <a:pt x="331" y="84"/>
                  </a:lnTo>
                  <a:lnTo>
                    <a:pt x="339" y="75"/>
                  </a:lnTo>
                  <a:lnTo>
                    <a:pt x="347" y="68"/>
                  </a:lnTo>
                  <a:lnTo>
                    <a:pt x="357" y="62"/>
                  </a:lnTo>
                  <a:lnTo>
                    <a:pt x="366" y="57"/>
                  </a:lnTo>
                  <a:lnTo>
                    <a:pt x="377" y="53"/>
                  </a:lnTo>
                  <a:lnTo>
                    <a:pt x="388" y="48"/>
                  </a:lnTo>
                  <a:lnTo>
                    <a:pt x="399" y="44"/>
                  </a:lnTo>
                  <a:lnTo>
                    <a:pt x="409" y="41"/>
                  </a:lnTo>
                  <a:lnTo>
                    <a:pt x="413" y="39"/>
                  </a:lnTo>
                  <a:lnTo>
                    <a:pt x="416" y="38"/>
                  </a:lnTo>
                  <a:lnTo>
                    <a:pt x="420" y="38"/>
                  </a:lnTo>
                  <a:lnTo>
                    <a:pt x="424" y="39"/>
                  </a:lnTo>
                  <a:lnTo>
                    <a:pt x="427" y="43"/>
                  </a:lnTo>
                  <a:lnTo>
                    <a:pt x="430" y="47"/>
                  </a:lnTo>
                  <a:lnTo>
                    <a:pt x="431" y="53"/>
                  </a:lnTo>
                  <a:lnTo>
                    <a:pt x="430" y="59"/>
                  </a:lnTo>
                  <a:lnTo>
                    <a:pt x="428" y="61"/>
                  </a:lnTo>
                  <a:lnTo>
                    <a:pt x="425" y="65"/>
                  </a:lnTo>
                  <a:lnTo>
                    <a:pt x="426" y="65"/>
                  </a:lnTo>
                  <a:lnTo>
                    <a:pt x="425" y="67"/>
                  </a:lnTo>
                  <a:lnTo>
                    <a:pt x="424" y="73"/>
                  </a:lnTo>
                  <a:lnTo>
                    <a:pt x="425" y="80"/>
                  </a:lnTo>
                  <a:lnTo>
                    <a:pt x="428" y="85"/>
                  </a:lnTo>
                  <a:lnTo>
                    <a:pt x="433" y="90"/>
                  </a:lnTo>
                  <a:lnTo>
                    <a:pt x="440" y="91"/>
                  </a:lnTo>
                  <a:lnTo>
                    <a:pt x="447" y="90"/>
                  </a:lnTo>
                  <a:lnTo>
                    <a:pt x="453" y="86"/>
                  </a:lnTo>
                  <a:lnTo>
                    <a:pt x="458" y="81"/>
                  </a:lnTo>
                  <a:lnTo>
                    <a:pt x="458" y="79"/>
                  </a:lnTo>
                  <a:lnTo>
                    <a:pt x="459" y="79"/>
                  </a:lnTo>
                  <a:lnTo>
                    <a:pt x="459" y="78"/>
                  </a:lnTo>
                  <a:lnTo>
                    <a:pt x="461" y="74"/>
                  </a:lnTo>
                  <a:lnTo>
                    <a:pt x="465" y="68"/>
                  </a:lnTo>
                  <a:lnTo>
                    <a:pt x="471" y="62"/>
                  </a:lnTo>
                  <a:lnTo>
                    <a:pt x="477" y="57"/>
                  </a:lnTo>
                  <a:lnTo>
                    <a:pt x="483" y="53"/>
                  </a:lnTo>
                  <a:lnTo>
                    <a:pt x="490" y="49"/>
                  </a:lnTo>
                  <a:lnTo>
                    <a:pt x="496" y="45"/>
                  </a:lnTo>
                  <a:lnTo>
                    <a:pt x="504" y="42"/>
                  </a:lnTo>
                  <a:lnTo>
                    <a:pt x="511" y="39"/>
                  </a:lnTo>
                  <a:lnTo>
                    <a:pt x="512" y="45"/>
                  </a:lnTo>
                  <a:lnTo>
                    <a:pt x="515" y="51"/>
                  </a:lnTo>
                  <a:lnTo>
                    <a:pt x="518" y="56"/>
                  </a:lnTo>
                  <a:lnTo>
                    <a:pt x="523" y="61"/>
                  </a:lnTo>
                  <a:lnTo>
                    <a:pt x="527" y="65"/>
                  </a:lnTo>
                  <a:lnTo>
                    <a:pt x="533" y="67"/>
                  </a:lnTo>
                  <a:lnTo>
                    <a:pt x="539" y="69"/>
                  </a:lnTo>
                  <a:lnTo>
                    <a:pt x="547" y="72"/>
                  </a:lnTo>
                  <a:lnTo>
                    <a:pt x="554" y="70"/>
                  </a:lnTo>
                  <a:lnTo>
                    <a:pt x="560" y="66"/>
                  </a:lnTo>
                  <a:lnTo>
                    <a:pt x="563" y="61"/>
                  </a:lnTo>
                  <a:lnTo>
                    <a:pt x="564" y="54"/>
                  </a:lnTo>
                  <a:lnTo>
                    <a:pt x="563" y="47"/>
                  </a:lnTo>
                  <a:lnTo>
                    <a:pt x="560" y="42"/>
                  </a:lnTo>
                  <a:lnTo>
                    <a:pt x="555" y="38"/>
                  </a:lnTo>
                  <a:lnTo>
                    <a:pt x="549" y="36"/>
                  </a:lnTo>
                  <a:close/>
                </a:path>
              </a:pathLst>
            </a:custGeom>
            <a:solidFill>
              <a:srgbClr val="FF99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 name="Freeform 43"/>
            <p:cNvSpPr>
              <a:spLocks noChangeArrowheads="1"/>
            </p:cNvSpPr>
            <p:nvPr/>
          </p:nvSpPr>
          <p:spPr bwMode="auto">
            <a:xfrm>
              <a:off x="3129" y="2448"/>
              <a:ext cx="360" cy="387"/>
            </a:xfrm>
            <a:custGeom>
              <a:avLst/>
              <a:gdLst>
                <a:gd name="T0" fmla="*/ 461 w 498"/>
                <a:gd name="T1" fmla="*/ 277 h 538"/>
                <a:gd name="T2" fmla="*/ 262 w 498"/>
                <a:gd name="T3" fmla="*/ 222 h 538"/>
                <a:gd name="T4" fmla="*/ 262 w 498"/>
                <a:gd name="T5" fmla="*/ 179 h 538"/>
                <a:gd name="T6" fmla="*/ 293 w 498"/>
                <a:gd name="T7" fmla="*/ 136 h 538"/>
                <a:gd name="T8" fmla="*/ 293 w 498"/>
                <a:gd name="T9" fmla="*/ 120 h 538"/>
                <a:gd name="T10" fmla="*/ 291 w 498"/>
                <a:gd name="T11" fmla="*/ 83 h 538"/>
                <a:gd name="T12" fmla="*/ 283 w 498"/>
                <a:gd name="T13" fmla="*/ 42 h 538"/>
                <a:gd name="T14" fmla="*/ 265 w 498"/>
                <a:gd name="T15" fmla="*/ 9 h 538"/>
                <a:gd name="T16" fmla="*/ 257 w 498"/>
                <a:gd name="T17" fmla="*/ 5 h 538"/>
                <a:gd name="T18" fmla="*/ 247 w 498"/>
                <a:gd name="T19" fmla="*/ 2 h 538"/>
                <a:gd name="T20" fmla="*/ 234 w 498"/>
                <a:gd name="T21" fmla="*/ 0 h 538"/>
                <a:gd name="T22" fmla="*/ 220 w 498"/>
                <a:gd name="T23" fmla="*/ 0 h 538"/>
                <a:gd name="T24" fmla="*/ 205 w 498"/>
                <a:gd name="T25" fmla="*/ 0 h 538"/>
                <a:gd name="T26" fmla="*/ 189 w 498"/>
                <a:gd name="T27" fmla="*/ 0 h 538"/>
                <a:gd name="T28" fmla="*/ 172 w 498"/>
                <a:gd name="T29" fmla="*/ 2 h 538"/>
                <a:gd name="T30" fmla="*/ 155 w 498"/>
                <a:gd name="T31" fmla="*/ 3 h 538"/>
                <a:gd name="T32" fmla="*/ 140 w 498"/>
                <a:gd name="T33" fmla="*/ 6 h 538"/>
                <a:gd name="T34" fmla="*/ 124 w 498"/>
                <a:gd name="T35" fmla="*/ 8 h 538"/>
                <a:gd name="T36" fmla="*/ 110 w 498"/>
                <a:gd name="T37" fmla="*/ 12 h 538"/>
                <a:gd name="T38" fmla="*/ 97 w 498"/>
                <a:gd name="T39" fmla="*/ 14 h 538"/>
                <a:gd name="T40" fmla="*/ 86 w 498"/>
                <a:gd name="T41" fmla="*/ 15 h 538"/>
                <a:gd name="T42" fmla="*/ 79 w 498"/>
                <a:gd name="T43" fmla="*/ 18 h 538"/>
                <a:gd name="T44" fmla="*/ 74 w 498"/>
                <a:gd name="T45" fmla="*/ 19 h 538"/>
                <a:gd name="T46" fmla="*/ 72 w 498"/>
                <a:gd name="T47" fmla="*/ 19 h 538"/>
                <a:gd name="T48" fmla="*/ 90 w 498"/>
                <a:gd name="T49" fmla="*/ 44 h 538"/>
                <a:gd name="T50" fmla="*/ 79 w 498"/>
                <a:gd name="T51" fmla="*/ 69 h 538"/>
                <a:gd name="T52" fmla="*/ 94 w 498"/>
                <a:gd name="T53" fmla="*/ 87 h 538"/>
                <a:gd name="T54" fmla="*/ 79 w 498"/>
                <a:gd name="T55" fmla="*/ 133 h 538"/>
                <a:gd name="T56" fmla="*/ 99 w 498"/>
                <a:gd name="T57" fmla="*/ 137 h 538"/>
                <a:gd name="T58" fmla="*/ 102 w 498"/>
                <a:gd name="T59" fmla="*/ 196 h 538"/>
                <a:gd name="T60" fmla="*/ 152 w 498"/>
                <a:gd name="T61" fmla="*/ 201 h 538"/>
                <a:gd name="T62" fmla="*/ 154 w 498"/>
                <a:gd name="T63" fmla="*/ 218 h 538"/>
                <a:gd name="T64" fmla="*/ 147 w 498"/>
                <a:gd name="T65" fmla="*/ 246 h 538"/>
                <a:gd name="T66" fmla="*/ 0 w 498"/>
                <a:gd name="T67" fmla="*/ 301 h 538"/>
                <a:gd name="T68" fmla="*/ 6 w 498"/>
                <a:gd name="T69" fmla="*/ 513 h 538"/>
                <a:gd name="T70" fmla="*/ 498 w 498"/>
                <a:gd name="T71" fmla="*/ 538 h 538"/>
                <a:gd name="T72" fmla="*/ 461 w 498"/>
                <a:gd name="T73" fmla="*/ 277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8" h="538">
                  <a:moveTo>
                    <a:pt x="461" y="277"/>
                  </a:moveTo>
                  <a:lnTo>
                    <a:pt x="262" y="222"/>
                  </a:lnTo>
                  <a:lnTo>
                    <a:pt x="262" y="179"/>
                  </a:lnTo>
                  <a:lnTo>
                    <a:pt x="293" y="136"/>
                  </a:lnTo>
                  <a:lnTo>
                    <a:pt x="293" y="120"/>
                  </a:lnTo>
                  <a:lnTo>
                    <a:pt x="291" y="83"/>
                  </a:lnTo>
                  <a:lnTo>
                    <a:pt x="283" y="42"/>
                  </a:lnTo>
                  <a:lnTo>
                    <a:pt x="265" y="9"/>
                  </a:lnTo>
                  <a:lnTo>
                    <a:pt x="257" y="5"/>
                  </a:lnTo>
                  <a:lnTo>
                    <a:pt x="247" y="2"/>
                  </a:lnTo>
                  <a:lnTo>
                    <a:pt x="234" y="0"/>
                  </a:lnTo>
                  <a:lnTo>
                    <a:pt x="220" y="0"/>
                  </a:lnTo>
                  <a:lnTo>
                    <a:pt x="205" y="0"/>
                  </a:lnTo>
                  <a:lnTo>
                    <a:pt x="189" y="0"/>
                  </a:lnTo>
                  <a:lnTo>
                    <a:pt x="172" y="2"/>
                  </a:lnTo>
                  <a:lnTo>
                    <a:pt x="155" y="3"/>
                  </a:lnTo>
                  <a:lnTo>
                    <a:pt x="140" y="6"/>
                  </a:lnTo>
                  <a:lnTo>
                    <a:pt x="124" y="8"/>
                  </a:lnTo>
                  <a:lnTo>
                    <a:pt x="110" y="12"/>
                  </a:lnTo>
                  <a:lnTo>
                    <a:pt x="97" y="14"/>
                  </a:lnTo>
                  <a:lnTo>
                    <a:pt x="86" y="15"/>
                  </a:lnTo>
                  <a:lnTo>
                    <a:pt x="79" y="18"/>
                  </a:lnTo>
                  <a:lnTo>
                    <a:pt x="74" y="19"/>
                  </a:lnTo>
                  <a:lnTo>
                    <a:pt x="72" y="19"/>
                  </a:lnTo>
                  <a:lnTo>
                    <a:pt x="90" y="44"/>
                  </a:lnTo>
                  <a:lnTo>
                    <a:pt x="79" y="69"/>
                  </a:lnTo>
                  <a:lnTo>
                    <a:pt x="94" y="87"/>
                  </a:lnTo>
                  <a:lnTo>
                    <a:pt x="79" y="133"/>
                  </a:lnTo>
                  <a:lnTo>
                    <a:pt x="99" y="137"/>
                  </a:lnTo>
                  <a:lnTo>
                    <a:pt x="102" y="196"/>
                  </a:lnTo>
                  <a:lnTo>
                    <a:pt x="152" y="201"/>
                  </a:lnTo>
                  <a:lnTo>
                    <a:pt x="154" y="218"/>
                  </a:lnTo>
                  <a:lnTo>
                    <a:pt x="147" y="246"/>
                  </a:lnTo>
                  <a:lnTo>
                    <a:pt x="0" y="301"/>
                  </a:lnTo>
                  <a:lnTo>
                    <a:pt x="6" y="513"/>
                  </a:lnTo>
                  <a:lnTo>
                    <a:pt x="498" y="538"/>
                  </a:lnTo>
                  <a:lnTo>
                    <a:pt x="461" y="277"/>
                  </a:lnTo>
                  <a:close/>
                </a:path>
              </a:pathLst>
            </a:custGeom>
            <a:solidFill>
              <a:srgbClr val="0033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44"/>
            <p:cNvSpPr>
              <a:spLocks noChangeArrowheads="1"/>
            </p:cNvSpPr>
            <p:nvPr/>
          </p:nvSpPr>
          <p:spPr bwMode="auto">
            <a:xfrm>
              <a:off x="2841" y="2844"/>
              <a:ext cx="65" cy="159"/>
            </a:xfrm>
            <a:custGeom>
              <a:avLst/>
              <a:gdLst>
                <a:gd name="T0" fmla="*/ 49 w 91"/>
                <a:gd name="T1" fmla="*/ 222 h 222"/>
                <a:gd name="T2" fmla="*/ 0 w 91"/>
                <a:gd name="T3" fmla="*/ 175 h 222"/>
                <a:gd name="T4" fmla="*/ 8 w 91"/>
                <a:gd name="T5" fmla="*/ 136 h 222"/>
                <a:gd name="T6" fmla="*/ 0 w 91"/>
                <a:gd name="T7" fmla="*/ 63 h 222"/>
                <a:gd name="T8" fmla="*/ 24 w 91"/>
                <a:gd name="T9" fmla="*/ 85 h 222"/>
                <a:gd name="T10" fmla="*/ 57 w 91"/>
                <a:gd name="T11" fmla="*/ 0 h 222"/>
                <a:gd name="T12" fmla="*/ 57 w 91"/>
                <a:gd name="T13" fmla="*/ 79 h 222"/>
                <a:gd name="T14" fmla="*/ 59 w 91"/>
                <a:gd name="T15" fmla="*/ 80 h 222"/>
                <a:gd name="T16" fmla="*/ 64 w 91"/>
                <a:gd name="T17" fmla="*/ 83 h 222"/>
                <a:gd name="T18" fmla="*/ 73 w 91"/>
                <a:gd name="T19" fmla="*/ 88 h 222"/>
                <a:gd name="T20" fmla="*/ 80 w 91"/>
                <a:gd name="T21" fmla="*/ 97 h 222"/>
                <a:gd name="T22" fmla="*/ 87 w 91"/>
                <a:gd name="T23" fmla="*/ 106 h 222"/>
                <a:gd name="T24" fmla="*/ 91 w 91"/>
                <a:gd name="T25" fmla="*/ 118 h 222"/>
                <a:gd name="T26" fmla="*/ 91 w 91"/>
                <a:gd name="T27" fmla="*/ 132 h 222"/>
                <a:gd name="T28" fmla="*/ 85 w 91"/>
                <a:gd name="T29" fmla="*/ 148 h 222"/>
                <a:gd name="T30" fmla="*/ 49 w 91"/>
                <a:gd name="T31"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222">
                  <a:moveTo>
                    <a:pt x="49" y="222"/>
                  </a:moveTo>
                  <a:lnTo>
                    <a:pt x="0" y="175"/>
                  </a:lnTo>
                  <a:lnTo>
                    <a:pt x="8" y="136"/>
                  </a:lnTo>
                  <a:lnTo>
                    <a:pt x="0" y="63"/>
                  </a:lnTo>
                  <a:lnTo>
                    <a:pt x="24" y="85"/>
                  </a:lnTo>
                  <a:lnTo>
                    <a:pt x="57" y="0"/>
                  </a:lnTo>
                  <a:lnTo>
                    <a:pt x="57" y="79"/>
                  </a:lnTo>
                  <a:lnTo>
                    <a:pt x="59" y="80"/>
                  </a:lnTo>
                  <a:lnTo>
                    <a:pt x="64" y="83"/>
                  </a:lnTo>
                  <a:lnTo>
                    <a:pt x="73" y="88"/>
                  </a:lnTo>
                  <a:lnTo>
                    <a:pt x="80" y="97"/>
                  </a:lnTo>
                  <a:lnTo>
                    <a:pt x="87" y="106"/>
                  </a:lnTo>
                  <a:lnTo>
                    <a:pt x="91" y="118"/>
                  </a:lnTo>
                  <a:lnTo>
                    <a:pt x="91" y="132"/>
                  </a:lnTo>
                  <a:lnTo>
                    <a:pt x="85" y="148"/>
                  </a:lnTo>
                  <a:lnTo>
                    <a:pt x="49" y="222"/>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12622570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ASP.NET Overview</a:t>
            </a:r>
            <a:br>
              <a:rPr lang="en-US"/>
            </a:br>
            <a:r>
              <a:rPr lang="en-US" sz="3200"/>
              <a:t>Architecture</a:t>
            </a:r>
          </a:p>
        </p:txBody>
      </p:sp>
      <p:sp>
        <p:nvSpPr>
          <p:cNvPr id="1843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ASP.NET is built upon</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.NET Framework</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Internet Information Server (IIS)</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ASP.NET Overview</a:t>
            </a:r>
            <a:br>
              <a:rPr lang="en-US"/>
            </a:br>
            <a:r>
              <a:rPr lang="en-US" sz="3200"/>
              <a:t>Architecture</a:t>
            </a:r>
          </a:p>
        </p:txBody>
      </p:sp>
      <p:sp>
        <p:nvSpPr>
          <p:cNvPr id="19458"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Internet Information Server (IIS)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IIS MMC Snap-In (Internet Services Manager)</a:t>
            </a: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Tool to manage IIS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Virtual Directories</a:t>
            </a: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Provides a mapping between URL and file path</a:t>
            </a: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E.g., on my machine the URL: </a:t>
            </a:r>
            <a:br>
              <a:rPr lang="en-US"/>
            </a:br>
            <a:r>
              <a:rPr lang="en-US"/>
              <a:t>	</a:t>
            </a:r>
            <a:r>
              <a:rPr lang="en-US">
                <a:latin typeface="Lucida Console" charset="0"/>
              </a:rPr>
              <a:t>http://localhost/CS594</a:t>
            </a:r>
            <a:r>
              <a:rPr lang="en-US"/>
              <a:t> </a:t>
            </a:r>
            <a:br>
              <a:rPr lang="en-US"/>
            </a:br>
            <a:r>
              <a:rPr lang="en-US"/>
              <a:t>maps to the file path: </a:t>
            </a:r>
            <a:br>
              <a:rPr lang="en-US"/>
            </a:br>
            <a:r>
              <a:rPr lang="en-US"/>
              <a:t>	</a:t>
            </a:r>
            <a:r>
              <a:rPr lang="en-US">
                <a:latin typeface="Lucida Console" charset="0"/>
              </a:rPr>
              <a:t>C:\_CS594Fall2001</a:t>
            </a:r>
            <a:r>
              <a:rPr lang="en-US"/>
              <a:t> </a:t>
            </a:r>
          </a:p>
          <a:p>
            <a:pPr marL="1084263" lvl="2">
              <a:buClr>
                <a:srgbClr val="003366"/>
              </a:buClr>
              <a:buSzPct val="65000"/>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a:p>
            <a:pPr marL="1084263" lvl="2">
              <a:buClr>
                <a:srgbClr val="003366"/>
              </a:buClr>
              <a:buSzPct val="65000"/>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Agenda</a:t>
            </a:r>
          </a:p>
        </p:txBody>
      </p:sp>
      <p:sp>
        <p:nvSpPr>
          <p:cNvPr id="20482"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Background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ASP.NET Overview</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a:solidFill>
                  <a:srgbClr val="FF9900"/>
                </a:solidFill>
              </a:rPr>
              <a:t>Programming Model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Basics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 Controls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Conclusion</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Model</a:t>
            </a:r>
            <a:br>
              <a:rPr lang="en-US"/>
            </a:br>
            <a:r>
              <a:rPr lang="en-US" sz="3200"/>
              <a:t>Controls and Events</a:t>
            </a:r>
          </a:p>
        </p:txBody>
      </p:sp>
      <p:sp>
        <p:nvSpPr>
          <p:cNvPr id="21506"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Server-side programming model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Based on controls and events </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Just like Visual Basic</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Not “data in, HTML out”</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Higher level of abstraction than ASP</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Requires less code</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More modular, readable, and maintainable</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2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Model</a:t>
            </a:r>
            <a:br>
              <a:rPr lang="en-US"/>
            </a:br>
            <a:r>
              <a:rPr lang="en-US" sz="3200"/>
              <a:t>Automatic Compilation</a:t>
            </a:r>
          </a:p>
        </p:txBody>
      </p:sp>
      <p:sp>
        <p:nvSpPr>
          <p:cNvPr id="22530"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Just edit the code and hit the page</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ASP.NET will automatically compile the page into an assembly</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Compiled code is cached in the </a:t>
            </a:r>
            <a:br>
              <a:rPr lang="en-US"/>
            </a:br>
            <a:r>
              <a:rPr lang="en-US"/>
              <a:t>CLR Assembly Cache</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Subsequent page hits use compiled assembly</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If the text of the page changes then the code </a:t>
            </a:r>
            <a:br>
              <a:rPr lang="en-US"/>
            </a:br>
            <a:r>
              <a:rPr lang="en-US"/>
              <a:t>is recompiled</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Works just like ASP: edit, save and run</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Prerequisites</a:t>
            </a:r>
          </a:p>
        </p:txBody>
      </p:sp>
      <p:sp>
        <p:nvSpPr>
          <p:cNvPr id="5122" name="Rectangle 2"/>
          <p:cNvSpPr>
            <a:spLocks noGrp="1" noChangeArrowheads="1"/>
          </p:cNvSpPr>
          <p:nvPr>
            <p:ph type="body" idx="1"/>
          </p:nvPr>
        </p:nvSpPr>
        <p:spPr>
          <a:xfrm>
            <a:off x="457200" y="1905000"/>
            <a:ext cx="8229600" cy="4495800"/>
          </a:xfrm>
          <a:ln/>
        </p:spPr>
        <p:txBody>
          <a:bodyPr lIns="91440" tIns="45720" rIns="91440" bIns="45720"/>
          <a:lstStyle/>
          <a:p>
            <a:pPr marL="331788" indent="-331788">
              <a:buClr>
                <a:srgbClr val="003366"/>
              </a:buClr>
              <a:buFont typeface="Wingdings" charset="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rPr lang="en-GB"/>
              <a:t>This module assumes that you understand the fundamentals of</a:t>
            </a:r>
          </a:p>
          <a:p>
            <a:pPr marL="730250" lvl="1" indent="-282575">
              <a:buClr>
                <a:srgbClr val="003366"/>
              </a:buClr>
              <a:buSzPct val="55000"/>
              <a:buFont typeface="Wingdings" charset="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rPr lang="en-GB"/>
              <a:t>C# programming</a:t>
            </a:r>
          </a:p>
          <a:p>
            <a:pPr marL="730250" lvl="1" indent="-282575">
              <a:buClr>
                <a:srgbClr val="003366"/>
              </a:buClr>
              <a:buSzPct val="55000"/>
              <a:buFont typeface="Wingdings" charset="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rPr lang="en-GB"/>
              <a:t>ADO.NET</a:t>
            </a:r>
          </a:p>
          <a:p>
            <a:pPr marL="331788" indent="-331788">
              <a:buClr>
                <a:srgbClr val="003366"/>
              </a:buClr>
              <a:buFont typeface="Wingdings" charset="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rPr lang="en-GB"/>
              <a:t>A background in web development (HTML, JavaScript, DHTML, CGI, Active Server Pages) would be helpful, but is not required</a:t>
            </a:r>
          </a:p>
        </p:txBody>
      </p:sp>
    </p:spTree>
  </p:cSld>
  <p:clrMapOvr>
    <a:masterClrMapping/>
  </p:clrMapOvr>
  <p:transition xmlns:p14="http://schemas.microsoft.com/office/powerpoint/2010/main">
    <p:strips dir="rd"/>
  </p:transitio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Model</a:t>
            </a:r>
            <a:br>
              <a:rPr lang="en-US"/>
            </a:br>
            <a:r>
              <a:rPr lang="en-US" sz="3200"/>
              <a:t>Automatic Compilation</a:t>
            </a:r>
          </a:p>
        </p:txBody>
      </p:sp>
      <p:grpSp>
        <p:nvGrpSpPr>
          <p:cNvPr id="23554" name="Group 2"/>
          <p:cNvGrpSpPr>
            <a:grpSpLocks/>
          </p:cNvGrpSpPr>
          <p:nvPr/>
        </p:nvGrpSpPr>
        <p:grpSpPr bwMode="auto">
          <a:xfrm>
            <a:off x="762000" y="5080000"/>
            <a:ext cx="4525963" cy="620713"/>
            <a:chOff x="480" y="3200"/>
            <a:chExt cx="2851" cy="391"/>
          </a:xfrm>
        </p:grpSpPr>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l="5835" t="79169" r="44653" b="15553"/>
            <a:stretch>
              <a:fillRect/>
            </a:stretch>
          </p:blipFill>
          <p:spPr bwMode="auto">
            <a:xfrm>
              <a:off x="480" y="3364"/>
              <a:ext cx="2851" cy="227"/>
            </a:xfrm>
            <a:prstGeom prst="rect">
              <a:avLst/>
            </a:prstGeom>
            <a:noFill/>
            <a:ln>
              <a:noFill/>
            </a:ln>
            <a:effectLst/>
            <a:extLst>
              <a:ext uri="{909E8E84-426E-40dd-AFC4-6F175D3DCCD1}">
                <a14:hiddenFill xmlns:a14="http://schemas.microsoft.com/office/drawing/2010/main">
                  <a:blipFill dpi="0" rotWithShape="0">
                    <a:blip/>
                    <a:srcRect l="5835" t="79169" r="44653" b="15553"/>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3556" name="Text Box 4"/>
            <p:cNvSpPr txBox="1">
              <a:spLocks noChangeArrowheads="1"/>
            </p:cNvSpPr>
            <p:nvPr/>
          </p:nvSpPr>
          <p:spPr bwMode="auto">
            <a:xfrm>
              <a:off x="1296" y="3200"/>
              <a:ext cx="100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ctr">
                <a:spcBef>
                  <a:spcPts val="1250"/>
                </a:spcBef>
                <a:buClrTx/>
                <a:buFontTx/>
                <a:buNone/>
              </a:pPr>
              <a:r>
                <a:rPr lang="en-US" sz="2000" b="1">
                  <a:latin typeface="Arial" charset="0"/>
                </a:rPr>
                <a:t>Response</a:t>
              </a:r>
            </a:p>
          </p:txBody>
        </p:sp>
      </p:grpSp>
      <p:grpSp>
        <p:nvGrpSpPr>
          <p:cNvPr id="23557" name="Group 5"/>
          <p:cNvGrpSpPr>
            <a:grpSpLocks/>
          </p:cNvGrpSpPr>
          <p:nvPr/>
        </p:nvGrpSpPr>
        <p:grpSpPr bwMode="auto">
          <a:xfrm>
            <a:off x="762000" y="5638800"/>
            <a:ext cx="4525963" cy="633413"/>
            <a:chOff x="480" y="3552"/>
            <a:chExt cx="2851" cy="399"/>
          </a:xfrm>
        </p:grpSpPr>
        <p:pic>
          <p:nvPicPr>
            <p:cNvPr id="23558" name="Picture 6"/>
            <p:cNvPicPr>
              <a:picLocks noChangeAspect="1" noChangeArrowheads="1"/>
            </p:cNvPicPr>
            <p:nvPr/>
          </p:nvPicPr>
          <p:blipFill>
            <a:blip r:embed="rId3">
              <a:extLst>
                <a:ext uri="{28A0092B-C50C-407E-A947-70E740481C1C}">
                  <a14:useLocalDpi xmlns:a14="http://schemas.microsoft.com/office/drawing/2010/main" val="0"/>
                </a:ext>
              </a:extLst>
            </a:blip>
            <a:srcRect l="5835" t="79169" r="44653" b="15553"/>
            <a:stretch>
              <a:fillRect/>
            </a:stretch>
          </p:blipFill>
          <p:spPr bwMode="auto">
            <a:xfrm>
              <a:off x="480" y="3724"/>
              <a:ext cx="2851" cy="227"/>
            </a:xfrm>
            <a:prstGeom prst="rect">
              <a:avLst/>
            </a:prstGeom>
            <a:noFill/>
            <a:ln>
              <a:noFill/>
            </a:ln>
            <a:effectLst/>
            <a:extLst>
              <a:ext uri="{909E8E84-426E-40dd-AFC4-6F175D3DCCD1}">
                <a14:hiddenFill xmlns:a14="http://schemas.microsoft.com/office/drawing/2010/main">
                  <a:blipFill dpi="0" rotWithShape="0">
                    <a:blip/>
                    <a:srcRect l="5835" t="79169" r="44653" b="15553"/>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3559" name="Text Box 7"/>
            <p:cNvSpPr txBox="1">
              <a:spLocks noChangeArrowheads="1"/>
            </p:cNvSpPr>
            <p:nvPr/>
          </p:nvSpPr>
          <p:spPr bwMode="auto">
            <a:xfrm>
              <a:off x="1296" y="3552"/>
              <a:ext cx="100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ctr">
                <a:spcBef>
                  <a:spcPts val="1250"/>
                </a:spcBef>
                <a:buClrTx/>
                <a:buFontTx/>
                <a:buNone/>
              </a:pPr>
              <a:r>
                <a:rPr lang="en-US" sz="2000" b="1">
                  <a:latin typeface="Arial" charset="0"/>
                </a:rPr>
                <a:t>Response</a:t>
              </a:r>
            </a:p>
          </p:txBody>
        </p:sp>
      </p:grpSp>
      <p:grpSp>
        <p:nvGrpSpPr>
          <p:cNvPr id="23560" name="Group 8"/>
          <p:cNvGrpSpPr>
            <a:grpSpLocks/>
          </p:cNvGrpSpPr>
          <p:nvPr/>
        </p:nvGrpSpPr>
        <p:grpSpPr bwMode="auto">
          <a:xfrm>
            <a:off x="4432300" y="4327525"/>
            <a:ext cx="4125913" cy="2232025"/>
            <a:chOff x="2792" y="2726"/>
            <a:chExt cx="2599" cy="1406"/>
          </a:xfrm>
        </p:grpSpPr>
        <p:grpSp>
          <p:nvGrpSpPr>
            <p:cNvPr id="23561" name="Group 9"/>
            <p:cNvGrpSpPr>
              <a:grpSpLocks/>
            </p:cNvGrpSpPr>
            <p:nvPr/>
          </p:nvGrpSpPr>
          <p:grpSpPr bwMode="auto">
            <a:xfrm>
              <a:off x="2792" y="3200"/>
              <a:ext cx="962" cy="932"/>
              <a:chOff x="2792" y="3200"/>
              <a:chExt cx="962" cy="932"/>
            </a:xfrm>
          </p:grpSpPr>
          <p:pic>
            <p:nvPicPr>
              <p:cNvPr id="23562" name="Picture 10"/>
              <p:cNvPicPr>
                <a:picLocks noChangeAspect="1" noChangeArrowheads="1"/>
              </p:cNvPicPr>
              <p:nvPr/>
            </p:nvPicPr>
            <p:blipFill>
              <a:blip r:embed="rId4">
                <a:extLst>
                  <a:ext uri="{28A0092B-C50C-407E-A947-70E740481C1C}">
                    <a14:useLocalDpi xmlns:a14="http://schemas.microsoft.com/office/drawing/2010/main" val="0"/>
                  </a:ext>
                </a:extLst>
              </a:blip>
              <a:srcRect l="40746" t="68826" r="42537" b="9584"/>
              <a:stretch>
                <a:fillRect/>
              </a:stretch>
            </p:blipFill>
            <p:spPr bwMode="auto">
              <a:xfrm>
                <a:off x="2792" y="3200"/>
                <a:ext cx="962" cy="932"/>
              </a:xfrm>
              <a:prstGeom prst="rect">
                <a:avLst/>
              </a:prstGeom>
              <a:noFill/>
              <a:ln>
                <a:noFill/>
              </a:ln>
              <a:effectLst/>
              <a:extLst>
                <a:ext uri="{909E8E84-426E-40dd-AFC4-6F175D3DCCD1}">
                  <a14:hiddenFill xmlns:a14="http://schemas.microsoft.com/office/drawing/2010/main">
                    <a:blipFill dpi="0" rotWithShape="0">
                      <a:blip/>
                      <a:srcRect l="40746" t="68826" r="42537" b="9584"/>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3563" name="Text Box 11"/>
              <p:cNvSpPr txBox="1">
                <a:spLocks noChangeArrowheads="1"/>
              </p:cNvSpPr>
              <p:nvPr/>
            </p:nvSpPr>
            <p:spPr bwMode="auto">
              <a:xfrm>
                <a:off x="2812" y="3428"/>
                <a:ext cx="869"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ctr">
                  <a:lnSpc>
                    <a:spcPct val="90000"/>
                  </a:lnSpc>
                  <a:buClrTx/>
                  <a:buFontTx/>
                  <a:buNone/>
                </a:pPr>
                <a:r>
                  <a:rPr lang="en-US" sz="2000" b="1">
                    <a:latin typeface="Arial" charset="0"/>
                  </a:rPr>
                  <a:t>Page</a:t>
                </a:r>
              </a:p>
              <a:p>
                <a:pPr algn="ctr">
                  <a:lnSpc>
                    <a:spcPct val="90000"/>
                  </a:lnSpc>
                  <a:buClrTx/>
                  <a:buFontTx/>
                  <a:buNone/>
                </a:pPr>
                <a:r>
                  <a:rPr lang="en-US" sz="2000" b="1">
                    <a:latin typeface="Arial" charset="0"/>
                  </a:rPr>
                  <a:t>Assembly</a:t>
                </a:r>
              </a:p>
            </p:txBody>
          </p:sp>
        </p:grpSp>
        <p:grpSp>
          <p:nvGrpSpPr>
            <p:cNvPr id="23564" name="Group 12"/>
            <p:cNvGrpSpPr>
              <a:grpSpLocks/>
            </p:cNvGrpSpPr>
            <p:nvPr/>
          </p:nvGrpSpPr>
          <p:grpSpPr bwMode="auto">
            <a:xfrm>
              <a:off x="3565" y="2726"/>
              <a:ext cx="1826" cy="1402"/>
              <a:chOff x="3565" y="2726"/>
              <a:chExt cx="1826" cy="1402"/>
            </a:xfrm>
          </p:grpSpPr>
          <p:pic>
            <p:nvPicPr>
              <p:cNvPr id="23565" name="Picture 13"/>
              <p:cNvPicPr>
                <a:picLocks noChangeAspect="1" noChangeArrowheads="1"/>
              </p:cNvPicPr>
              <p:nvPr/>
            </p:nvPicPr>
            <p:blipFill>
              <a:blip r:embed="rId5">
                <a:extLst>
                  <a:ext uri="{28A0092B-C50C-407E-A947-70E740481C1C}">
                    <a14:useLocalDpi xmlns:a14="http://schemas.microsoft.com/office/drawing/2010/main" val="0"/>
                  </a:ext>
                </a:extLst>
              </a:blip>
              <a:srcRect l="60834" t="27246" r="21667" b="48453"/>
              <a:stretch>
                <a:fillRect/>
              </a:stretch>
            </p:blipFill>
            <p:spPr bwMode="auto">
              <a:xfrm>
                <a:off x="3565" y="2726"/>
                <a:ext cx="1007" cy="1049"/>
              </a:xfrm>
              <a:prstGeom prst="rect">
                <a:avLst/>
              </a:prstGeom>
              <a:noFill/>
              <a:ln>
                <a:noFill/>
              </a:ln>
              <a:effectLst/>
              <a:extLst>
                <a:ext uri="{909E8E84-426E-40dd-AFC4-6F175D3DCCD1}">
                  <a14:hiddenFill xmlns:a14="http://schemas.microsoft.com/office/drawing/2010/main">
                    <a:blipFill dpi="0" rotWithShape="0">
                      <a:blip/>
                      <a:srcRect l="60834" t="27246" r="21667" b="48453"/>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3566" name="Text Box 14"/>
              <p:cNvSpPr txBox="1">
                <a:spLocks noChangeArrowheads="1"/>
              </p:cNvSpPr>
              <p:nvPr/>
            </p:nvSpPr>
            <p:spPr bwMode="auto">
              <a:xfrm>
                <a:off x="3750" y="3724"/>
                <a:ext cx="1641"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nSpc>
                    <a:spcPct val="90000"/>
                  </a:lnSpc>
                  <a:buClrTx/>
                  <a:buFontTx/>
                  <a:buNone/>
                </a:pPr>
                <a:r>
                  <a:rPr lang="en-US" sz="2000" b="1">
                    <a:latin typeface="Arial" charset="0"/>
                  </a:rPr>
                  <a:t>Instantiate, process and render</a:t>
                </a:r>
              </a:p>
            </p:txBody>
          </p:sp>
        </p:grpSp>
      </p:grpSp>
      <p:grpSp>
        <p:nvGrpSpPr>
          <p:cNvPr id="23567" name="Group 15"/>
          <p:cNvGrpSpPr>
            <a:grpSpLocks/>
          </p:cNvGrpSpPr>
          <p:nvPr/>
        </p:nvGrpSpPr>
        <p:grpSpPr bwMode="auto">
          <a:xfrm>
            <a:off x="5626100" y="1752600"/>
            <a:ext cx="2197100" cy="3051175"/>
            <a:chOff x="3544" y="1104"/>
            <a:chExt cx="1384" cy="1922"/>
          </a:xfrm>
        </p:grpSpPr>
        <p:pic>
          <p:nvPicPr>
            <p:cNvPr id="23568" name="Picture 16"/>
            <p:cNvPicPr>
              <a:picLocks noChangeAspect="1" noChangeArrowheads="1"/>
            </p:cNvPicPr>
            <p:nvPr/>
          </p:nvPicPr>
          <p:blipFill>
            <a:blip r:embed="rId6">
              <a:extLst>
                <a:ext uri="{28A0092B-C50C-407E-A947-70E740481C1C}">
                  <a14:useLocalDpi xmlns:a14="http://schemas.microsoft.com/office/drawing/2010/main" val="0"/>
                </a:ext>
              </a:extLst>
            </a:blip>
            <a:srcRect l="27246" t="21667" r="48453" b="60834"/>
            <a:stretch>
              <a:fillRect/>
            </a:stretch>
          </p:blipFill>
          <p:spPr bwMode="auto">
            <a:xfrm>
              <a:off x="3544" y="1267"/>
              <a:ext cx="1049" cy="937"/>
            </a:xfrm>
            <a:prstGeom prst="rect">
              <a:avLst/>
            </a:prstGeom>
            <a:noFill/>
            <a:ln>
              <a:noFill/>
            </a:ln>
            <a:effectLst/>
            <a:extLst>
              <a:ext uri="{909E8E84-426E-40dd-AFC4-6F175D3DCCD1}">
                <a14:hiddenFill xmlns:a14="http://schemas.microsoft.com/office/drawing/2010/main">
                  <a:blipFill dpi="0" rotWithShape="0">
                    <a:blip/>
                    <a:srcRect l="27246" t="21667" r="48453" b="60834"/>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nvGrpSpPr>
            <p:cNvPr id="23569" name="Group 17"/>
            <p:cNvGrpSpPr>
              <a:grpSpLocks/>
            </p:cNvGrpSpPr>
            <p:nvPr/>
          </p:nvGrpSpPr>
          <p:grpSpPr bwMode="auto">
            <a:xfrm>
              <a:off x="4064" y="2116"/>
              <a:ext cx="864" cy="910"/>
              <a:chOff x="4064" y="2116"/>
              <a:chExt cx="864" cy="910"/>
            </a:xfrm>
          </p:grpSpPr>
          <p:pic>
            <p:nvPicPr>
              <p:cNvPr id="23570" name="Picture 18"/>
              <p:cNvPicPr>
                <a:picLocks noChangeAspect="1" noChangeArrowheads="1"/>
              </p:cNvPicPr>
              <p:nvPr/>
            </p:nvPicPr>
            <p:blipFill>
              <a:blip r:embed="rId4">
                <a:extLst>
                  <a:ext uri="{28A0092B-C50C-407E-A947-70E740481C1C}">
                    <a14:useLocalDpi xmlns:a14="http://schemas.microsoft.com/office/drawing/2010/main" val="0"/>
                  </a:ext>
                </a:extLst>
              </a:blip>
              <a:srcRect l="26665" t="68892" r="58316" b="8450"/>
              <a:stretch>
                <a:fillRect/>
              </a:stretch>
            </p:blipFill>
            <p:spPr bwMode="auto">
              <a:xfrm>
                <a:off x="4064" y="2116"/>
                <a:ext cx="864" cy="910"/>
              </a:xfrm>
              <a:prstGeom prst="rect">
                <a:avLst/>
              </a:prstGeom>
              <a:noFill/>
              <a:ln>
                <a:noFill/>
              </a:ln>
              <a:effectLst/>
              <a:extLst>
                <a:ext uri="{909E8E84-426E-40dd-AFC4-6F175D3DCCD1}">
                  <a14:hiddenFill xmlns:a14="http://schemas.microsoft.com/office/drawing/2010/main">
                    <a:blipFill dpi="0" rotWithShape="0">
                      <a:blip/>
                      <a:srcRect l="26665" t="68892" r="58316" b="8450"/>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3571" name="Text Box 19"/>
              <p:cNvSpPr txBox="1">
                <a:spLocks noChangeArrowheads="1"/>
              </p:cNvSpPr>
              <p:nvPr/>
            </p:nvSpPr>
            <p:spPr bwMode="auto">
              <a:xfrm>
                <a:off x="4180" y="2190"/>
                <a:ext cx="567" cy="7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ctr">
                  <a:lnSpc>
                    <a:spcPct val="90000"/>
                  </a:lnSpc>
                  <a:buClrTx/>
                  <a:buFontTx/>
                  <a:buNone/>
                </a:pPr>
                <a:r>
                  <a:rPr lang="en-US" sz="2000" b="1">
                    <a:solidFill>
                      <a:srgbClr val="6699FF"/>
                    </a:solidFill>
                    <a:latin typeface="Arial" charset="0"/>
                  </a:rPr>
                  <a:t>Gen’d</a:t>
                </a:r>
                <a:br>
                  <a:rPr lang="en-US" sz="2000" b="1">
                    <a:solidFill>
                      <a:srgbClr val="6699FF"/>
                    </a:solidFill>
                    <a:latin typeface="Arial" charset="0"/>
                  </a:rPr>
                </a:br>
                <a:r>
                  <a:rPr lang="en-US" sz="2000" b="1">
                    <a:solidFill>
                      <a:srgbClr val="6699FF"/>
                    </a:solidFill>
                    <a:latin typeface="Arial" charset="0"/>
                  </a:rPr>
                  <a:t>Page</a:t>
                </a:r>
                <a:br>
                  <a:rPr lang="en-US" sz="2000" b="1">
                    <a:solidFill>
                      <a:srgbClr val="6699FF"/>
                    </a:solidFill>
                    <a:latin typeface="Arial" charset="0"/>
                  </a:rPr>
                </a:br>
                <a:r>
                  <a:rPr lang="en-US" sz="2000" b="1">
                    <a:solidFill>
                      <a:srgbClr val="6699FF"/>
                    </a:solidFill>
                    <a:latin typeface="Arial" charset="0"/>
                  </a:rPr>
                  <a:t>Class</a:t>
                </a:r>
                <a:br>
                  <a:rPr lang="en-US" sz="2000" b="1">
                    <a:solidFill>
                      <a:srgbClr val="6699FF"/>
                    </a:solidFill>
                    <a:latin typeface="Arial" charset="0"/>
                  </a:rPr>
                </a:br>
                <a:r>
                  <a:rPr lang="en-US" sz="2000" b="1">
                    <a:solidFill>
                      <a:srgbClr val="6699FF"/>
                    </a:solidFill>
                    <a:latin typeface="Arial" charset="0"/>
                  </a:rPr>
                  <a:t>File</a:t>
                </a:r>
              </a:p>
            </p:txBody>
          </p:sp>
        </p:grpSp>
        <p:sp>
          <p:nvSpPr>
            <p:cNvPr id="23572" name="Text Box 20"/>
            <p:cNvSpPr txBox="1">
              <a:spLocks noChangeArrowheads="1"/>
            </p:cNvSpPr>
            <p:nvPr/>
          </p:nvSpPr>
          <p:spPr bwMode="auto">
            <a:xfrm>
              <a:off x="3758" y="1104"/>
              <a:ext cx="84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spcBef>
                  <a:spcPts val="1250"/>
                </a:spcBef>
                <a:buClrTx/>
                <a:buFontTx/>
                <a:buNone/>
              </a:pPr>
              <a:r>
                <a:rPr lang="en-US" sz="2000" b="1">
                  <a:latin typeface="Arial" charset="0"/>
                </a:rPr>
                <a:t>Generate</a:t>
              </a:r>
            </a:p>
          </p:txBody>
        </p:sp>
      </p:grpSp>
      <p:grpSp>
        <p:nvGrpSpPr>
          <p:cNvPr id="23573" name="Group 21"/>
          <p:cNvGrpSpPr>
            <a:grpSpLocks/>
          </p:cNvGrpSpPr>
          <p:nvPr/>
        </p:nvGrpSpPr>
        <p:grpSpPr bwMode="auto">
          <a:xfrm>
            <a:off x="3695700" y="3429000"/>
            <a:ext cx="2068513" cy="1839913"/>
            <a:chOff x="2328" y="2160"/>
            <a:chExt cx="1303" cy="1159"/>
          </a:xfrm>
        </p:grpSpPr>
        <p:pic>
          <p:nvPicPr>
            <p:cNvPr id="23574" name="Picture 22"/>
            <p:cNvPicPr>
              <a:picLocks noChangeAspect="1" noChangeArrowheads="1"/>
            </p:cNvPicPr>
            <p:nvPr/>
          </p:nvPicPr>
          <p:blipFill>
            <a:blip r:embed="rId6">
              <a:extLst>
                <a:ext uri="{28A0092B-C50C-407E-A947-70E740481C1C}">
                  <a14:useLocalDpi xmlns:a14="http://schemas.microsoft.com/office/drawing/2010/main" val="0"/>
                </a:ext>
              </a:extLst>
            </a:blip>
            <a:srcRect l="27246" t="21667" r="48453" b="60834"/>
            <a:stretch>
              <a:fillRect/>
            </a:stretch>
          </p:blipFill>
          <p:spPr bwMode="auto">
            <a:xfrm>
              <a:off x="2328" y="2312"/>
              <a:ext cx="1049" cy="1007"/>
            </a:xfrm>
            <a:prstGeom prst="rect">
              <a:avLst/>
            </a:prstGeom>
            <a:noFill/>
            <a:ln>
              <a:noFill/>
            </a:ln>
            <a:effectLst/>
            <a:extLst>
              <a:ext uri="{909E8E84-426E-40dd-AFC4-6F175D3DCCD1}">
                <a14:hiddenFill xmlns:a14="http://schemas.microsoft.com/office/drawing/2010/main">
                  <a:blipFill dpi="0" rotWithShape="0">
                    <a:blip/>
                    <a:srcRect l="27246" t="21667" r="48453" b="60834"/>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3575" name="Text Box 23"/>
            <p:cNvSpPr txBox="1">
              <a:spLocks noChangeArrowheads="1"/>
            </p:cNvSpPr>
            <p:nvPr/>
          </p:nvSpPr>
          <p:spPr bwMode="auto">
            <a:xfrm>
              <a:off x="2536" y="2160"/>
              <a:ext cx="109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ctr">
                <a:spcBef>
                  <a:spcPts val="1250"/>
                </a:spcBef>
                <a:buClrTx/>
                <a:buFontTx/>
                <a:buNone/>
              </a:pPr>
              <a:r>
                <a:rPr lang="en-US" sz="2000" b="1">
                  <a:latin typeface="Arial" charset="0"/>
                </a:rPr>
                <a:t>Instantiate</a:t>
              </a:r>
            </a:p>
          </p:txBody>
        </p:sp>
      </p:grpSp>
      <p:grpSp>
        <p:nvGrpSpPr>
          <p:cNvPr id="23576" name="Group 24"/>
          <p:cNvGrpSpPr>
            <a:grpSpLocks/>
          </p:cNvGrpSpPr>
          <p:nvPr/>
        </p:nvGrpSpPr>
        <p:grpSpPr bwMode="auto">
          <a:xfrm>
            <a:off x="3048000" y="1524000"/>
            <a:ext cx="2924175" cy="2178050"/>
            <a:chOff x="1920" y="960"/>
            <a:chExt cx="1842" cy="1372"/>
          </a:xfrm>
        </p:grpSpPr>
        <p:pic>
          <p:nvPicPr>
            <p:cNvPr id="23577" name="Picture 25"/>
            <p:cNvPicPr>
              <a:picLocks noChangeAspect="1" noChangeArrowheads="1"/>
            </p:cNvPicPr>
            <p:nvPr/>
          </p:nvPicPr>
          <p:blipFill>
            <a:blip r:embed="rId3">
              <a:extLst>
                <a:ext uri="{28A0092B-C50C-407E-A947-70E740481C1C}">
                  <a14:useLocalDpi xmlns:a14="http://schemas.microsoft.com/office/drawing/2010/main" val="0"/>
                </a:ext>
              </a:extLst>
            </a:blip>
            <a:srcRect l="21669" t="48451" r="60834" b="27246"/>
            <a:stretch>
              <a:fillRect/>
            </a:stretch>
          </p:blipFill>
          <p:spPr bwMode="auto">
            <a:xfrm>
              <a:off x="1920" y="1283"/>
              <a:ext cx="1007" cy="1049"/>
            </a:xfrm>
            <a:prstGeom prst="rect">
              <a:avLst/>
            </a:prstGeom>
            <a:noFill/>
            <a:ln>
              <a:noFill/>
            </a:ln>
            <a:effectLst/>
            <a:extLst>
              <a:ext uri="{909E8E84-426E-40dd-AFC4-6F175D3DCCD1}">
                <a14:hiddenFill xmlns:a14="http://schemas.microsoft.com/office/drawing/2010/main">
                  <a:blipFill dpi="0" rotWithShape="0">
                    <a:blip/>
                    <a:srcRect l="21669" t="48451" r="60834" b="27246"/>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3578" name="Text Box 26"/>
            <p:cNvSpPr txBox="1">
              <a:spLocks noChangeArrowheads="1"/>
            </p:cNvSpPr>
            <p:nvPr/>
          </p:nvSpPr>
          <p:spPr bwMode="auto">
            <a:xfrm>
              <a:off x="2072" y="1117"/>
              <a:ext cx="68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r">
                <a:spcBef>
                  <a:spcPts val="1250"/>
                </a:spcBef>
                <a:buClrTx/>
                <a:buFontTx/>
                <a:buNone/>
              </a:pPr>
              <a:r>
                <a:rPr lang="en-US" sz="2000" b="1">
                  <a:latin typeface="Arial" charset="0"/>
                </a:rPr>
                <a:t>Parse</a:t>
              </a:r>
            </a:p>
          </p:txBody>
        </p:sp>
        <p:grpSp>
          <p:nvGrpSpPr>
            <p:cNvPr id="23579" name="Group 27"/>
            <p:cNvGrpSpPr>
              <a:grpSpLocks/>
            </p:cNvGrpSpPr>
            <p:nvPr/>
          </p:nvGrpSpPr>
          <p:grpSpPr bwMode="auto">
            <a:xfrm>
              <a:off x="2800" y="960"/>
              <a:ext cx="962" cy="932"/>
              <a:chOff x="2800" y="960"/>
              <a:chExt cx="962" cy="932"/>
            </a:xfrm>
          </p:grpSpPr>
          <p:pic>
            <p:nvPicPr>
              <p:cNvPr id="23580" name="Picture 28"/>
              <p:cNvPicPr>
                <a:picLocks noChangeAspect="1" noChangeArrowheads="1"/>
              </p:cNvPicPr>
              <p:nvPr/>
            </p:nvPicPr>
            <p:blipFill>
              <a:blip r:embed="rId4">
                <a:extLst>
                  <a:ext uri="{28A0092B-C50C-407E-A947-70E740481C1C}">
                    <a14:useLocalDpi xmlns:a14="http://schemas.microsoft.com/office/drawing/2010/main" val="0"/>
                  </a:ext>
                </a:extLst>
              </a:blip>
              <a:srcRect l="40746" t="68826" r="42537" b="9584"/>
              <a:stretch>
                <a:fillRect/>
              </a:stretch>
            </p:blipFill>
            <p:spPr bwMode="auto">
              <a:xfrm>
                <a:off x="2800" y="960"/>
                <a:ext cx="962" cy="932"/>
              </a:xfrm>
              <a:prstGeom prst="rect">
                <a:avLst/>
              </a:prstGeom>
              <a:noFill/>
              <a:ln>
                <a:noFill/>
              </a:ln>
              <a:effectLst/>
              <a:extLst>
                <a:ext uri="{909E8E84-426E-40dd-AFC4-6F175D3DCCD1}">
                  <a14:hiddenFill xmlns:a14="http://schemas.microsoft.com/office/drawing/2010/main">
                    <a:blipFill dpi="0" rotWithShape="0">
                      <a:blip/>
                      <a:srcRect l="40746" t="68826" r="42537" b="9584"/>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3581" name="Rectangle 29"/>
              <p:cNvSpPr>
                <a:spLocks noChangeArrowheads="1"/>
              </p:cNvSpPr>
              <p:nvPr/>
            </p:nvSpPr>
            <p:spPr bwMode="auto">
              <a:xfrm>
                <a:off x="2945" y="1185"/>
                <a:ext cx="647"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algn="ctr">
                  <a:lnSpc>
                    <a:spcPct val="9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003366"/>
                    </a:solidFill>
                    <a:latin typeface="Arial" charset="0"/>
                  </a:rPr>
                  <a:t>ASPX</a:t>
                </a:r>
              </a:p>
              <a:p>
                <a:pPr algn="ctr">
                  <a:lnSpc>
                    <a:spcPct val="9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003366"/>
                    </a:solidFill>
                    <a:latin typeface="Arial" charset="0"/>
                  </a:rPr>
                  <a:t>Engine</a:t>
                </a:r>
              </a:p>
            </p:txBody>
          </p:sp>
        </p:grpSp>
      </p:grpSp>
      <p:grpSp>
        <p:nvGrpSpPr>
          <p:cNvPr id="23582" name="Group 30"/>
          <p:cNvGrpSpPr>
            <a:grpSpLocks/>
          </p:cNvGrpSpPr>
          <p:nvPr/>
        </p:nvGrpSpPr>
        <p:grpSpPr bwMode="auto">
          <a:xfrm>
            <a:off x="2616200" y="3162300"/>
            <a:ext cx="1352550" cy="1598613"/>
            <a:chOff x="1648" y="1992"/>
            <a:chExt cx="852" cy="1007"/>
          </a:xfrm>
        </p:grpSpPr>
        <p:pic>
          <p:nvPicPr>
            <p:cNvPr id="23583" name="Picture 31"/>
            <p:cNvPicPr>
              <a:picLocks noChangeAspect="1" noChangeArrowheads="1"/>
            </p:cNvPicPr>
            <p:nvPr/>
          </p:nvPicPr>
          <p:blipFill>
            <a:blip r:embed="rId4">
              <a:extLst>
                <a:ext uri="{28A0092B-C50C-407E-A947-70E740481C1C}">
                  <a14:useLocalDpi xmlns:a14="http://schemas.microsoft.com/office/drawing/2010/main" val="0"/>
                </a:ext>
              </a:extLst>
            </a:blip>
            <a:srcRect l="26665" t="44446" r="58528" b="32227"/>
            <a:stretch>
              <a:fillRect/>
            </a:stretch>
          </p:blipFill>
          <p:spPr bwMode="auto">
            <a:xfrm>
              <a:off x="1648" y="1992"/>
              <a:ext cx="852" cy="1007"/>
            </a:xfrm>
            <a:prstGeom prst="rect">
              <a:avLst/>
            </a:prstGeom>
            <a:noFill/>
            <a:ln>
              <a:noFill/>
            </a:ln>
            <a:effectLst/>
            <a:extLst>
              <a:ext uri="{909E8E84-426E-40dd-AFC4-6F175D3DCCD1}">
                <a14:hiddenFill xmlns:a14="http://schemas.microsoft.com/office/drawing/2010/main">
                  <a:blipFill dpi="0" rotWithShape="0">
                    <a:blip/>
                    <a:srcRect l="26665" t="44446" r="58528" b="32227"/>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3584" name="Rectangle 32"/>
            <p:cNvSpPr>
              <a:spLocks noChangeArrowheads="1"/>
            </p:cNvSpPr>
            <p:nvPr/>
          </p:nvSpPr>
          <p:spPr bwMode="auto">
            <a:xfrm>
              <a:off x="1794" y="2136"/>
              <a:ext cx="549"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algn="ctr">
                <a:lnSpc>
                  <a:spcPct val="9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6699FF"/>
                  </a:solidFill>
                  <a:latin typeface="Arial" charset="0"/>
                </a:rPr>
                <a:t>ASPX</a:t>
              </a:r>
            </a:p>
            <a:p>
              <a:pPr algn="ctr">
                <a:lnSpc>
                  <a:spcPct val="9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6699FF"/>
                  </a:solidFill>
                  <a:latin typeface="Arial" charset="0"/>
                </a:rPr>
                <a:t>File</a:t>
              </a:r>
            </a:p>
          </p:txBody>
        </p:sp>
      </p:grpSp>
      <p:grpSp>
        <p:nvGrpSpPr>
          <p:cNvPr id="23585" name="Group 33"/>
          <p:cNvGrpSpPr>
            <a:grpSpLocks/>
          </p:cNvGrpSpPr>
          <p:nvPr/>
        </p:nvGrpSpPr>
        <p:grpSpPr bwMode="auto">
          <a:xfrm>
            <a:off x="711200" y="3263900"/>
            <a:ext cx="2128838" cy="620713"/>
            <a:chOff x="448" y="2056"/>
            <a:chExt cx="1341" cy="391"/>
          </a:xfrm>
        </p:grpSpPr>
        <p:pic>
          <p:nvPicPr>
            <p:cNvPr id="23586" name="Picture 34"/>
            <p:cNvPicPr>
              <a:picLocks noChangeAspect="1" noChangeArrowheads="1"/>
            </p:cNvPicPr>
            <p:nvPr/>
          </p:nvPicPr>
          <p:blipFill>
            <a:blip r:embed="rId3">
              <a:extLst>
                <a:ext uri="{28A0092B-C50C-407E-A947-70E740481C1C}">
                  <a14:useLocalDpi xmlns:a14="http://schemas.microsoft.com/office/drawing/2010/main" val="0"/>
                </a:ext>
              </a:extLst>
            </a:blip>
            <a:srcRect l="17706" t="72551" r="58994" b="22620"/>
            <a:stretch>
              <a:fillRect/>
            </a:stretch>
          </p:blipFill>
          <p:spPr bwMode="auto">
            <a:xfrm>
              <a:off x="448" y="2239"/>
              <a:ext cx="1341" cy="208"/>
            </a:xfrm>
            <a:prstGeom prst="rect">
              <a:avLst/>
            </a:prstGeom>
            <a:noFill/>
            <a:ln>
              <a:noFill/>
            </a:ln>
            <a:effectLst/>
            <a:extLst>
              <a:ext uri="{909E8E84-426E-40dd-AFC4-6F175D3DCCD1}">
                <a14:hiddenFill xmlns:a14="http://schemas.microsoft.com/office/drawing/2010/main">
                  <a:blipFill dpi="0" rotWithShape="0">
                    <a:blip/>
                    <a:srcRect l="17706" t="72551" r="58994" b="22620"/>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3587" name="Text Box 35"/>
            <p:cNvSpPr txBox="1">
              <a:spLocks noChangeArrowheads="1"/>
            </p:cNvSpPr>
            <p:nvPr/>
          </p:nvSpPr>
          <p:spPr bwMode="auto">
            <a:xfrm>
              <a:off x="528" y="2056"/>
              <a:ext cx="111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ctr">
                <a:spcBef>
                  <a:spcPts val="1250"/>
                </a:spcBef>
                <a:buClrTx/>
                <a:buFontTx/>
                <a:buNone/>
              </a:pPr>
              <a:r>
                <a:rPr lang="en-US" sz="2000" b="1">
                  <a:latin typeface="Arial" charset="0"/>
                </a:rPr>
                <a:t>Request</a:t>
              </a:r>
            </a:p>
          </p:txBody>
        </p:sp>
      </p:grpSp>
      <p:grpSp>
        <p:nvGrpSpPr>
          <p:cNvPr id="23588" name="Group 36"/>
          <p:cNvGrpSpPr>
            <a:grpSpLocks/>
          </p:cNvGrpSpPr>
          <p:nvPr/>
        </p:nvGrpSpPr>
        <p:grpSpPr bwMode="auto">
          <a:xfrm>
            <a:off x="711200" y="3949700"/>
            <a:ext cx="2128838" cy="590550"/>
            <a:chOff x="448" y="2488"/>
            <a:chExt cx="1341" cy="372"/>
          </a:xfrm>
        </p:grpSpPr>
        <p:pic>
          <p:nvPicPr>
            <p:cNvPr id="23589" name="Picture 37"/>
            <p:cNvPicPr>
              <a:picLocks noChangeAspect="1" noChangeArrowheads="1"/>
            </p:cNvPicPr>
            <p:nvPr/>
          </p:nvPicPr>
          <p:blipFill>
            <a:blip r:embed="rId3">
              <a:extLst>
                <a:ext uri="{28A0092B-C50C-407E-A947-70E740481C1C}">
                  <a14:useLocalDpi xmlns:a14="http://schemas.microsoft.com/office/drawing/2010/main" val="0"/>
                </a:ext>
              </a:extLst>
            </a:blip>
            <a:srcRect l="17706" t="72551" r="58994" b="22620"/>
            <a:stretch>
              <a:fillRect/>
            </a:stretch>
          </p:blipFill>
          <p:spPr bwMode="auto">
            <a:xfrm>
              <a:off x="448" y="2652"/>
              <a:ext cx="1341" cy="208"/>
            </a:xfrm>
            <a:prstGeom prst="rect">
              <a:avLst/>
            </a:prstGeom>
            <a:noFill/>
            <a:ln>
              <a:noFill/>
            </a:ln>
            <a:effectLst/>
            <a:extLst>
              <a:ext uri="{909E8E84-426E-40dd-AFC4-6F175D3DCCD1}">
                <a14:hiddenFill xmlns:a14="http://schemas.microsoft.com/office/drawing/2010/main">
                  <a:blipFill dpi="0" rotWithShape="0">
                    <a:blip/>
                    <a:srcRect l="17706" t="72551" r="58994" b="22620"/>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3590" name="Text Box 38"/>
            <p:cNvSpPr txBox="1">
              <a:spLocks noChangeArrowheads="1"/>
            </p:cNvSpPr>
            <p:nvPr/>
          </p:nvSpPr>
          <p:spPr bwMode="auto">
            <a:xfrm>
              <a:off x="522" y="2488"/>
              <a:ext cx="111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ctr">
                <a:spcBef>
                  <a:spcPts val="1250"/>
                </a:spcBef>
                <a:buClrTx/>
                <a:buFontTx/>
                <a:buNone/>
              </a:pPr>
              <a:r>
                <a:rPr lang="en-US" sz="2000" b="1">
                  <a:latin typeface="Arial" charset="0"/>
                </a:rPr>
                <a:t>Request</a:t>
              </a:r>
            </a:p>
          </p:txBody>
        </p:sp>
      </p:grpSp>
      <p:grpSp>
        <p:nvGrpSpPr>
          <p:cNvPr id="23591" name="Group 39"/>
          <p:cNvGrpSpPr>
            <a:grpSpLocks/>
          </p:cNvGrpSpPr>
          <p:nvPr/>
        </p:nvGrpSpPr>
        <p:grpSpPr bwMode="auto">
          <a:xfrm>
            <a:off x="7019925" y="1244600"/>
            <a:ext cx="1755775" cy="1916113"/>
            <a:chOff x="4422" y="784"/>
            <a:chExt cx="1106" cy="1207"/>
          </a:xfrm>
        </p:grpSpPr>
        <p:pic>
          <p:nvPicPr>
            <p:cNvPr id="23592" name="Picture 40"/>
            <p:cNvPicPr>
              <a:picLocks noChangeAspect="1" noChangeArrowheads="1"/>
            </p:cNvPicPr>
            <p:nvPr/>
          </p:nvPicPr>
          <p:blipFill>
            <a:blip r:embed="rId6">
              <a:extLst>
                <a:ext uri="{28A0092B-C50C-407E-A947-70E740481C1C}">
                  <a14:useLocalDpi xmlns:a14="http://schemas.microsoft.com/office/drawing/2010/main" val="0"/>
                </a:ext>
              </a:extLst>
            </a:blip>
            <a:srcRect l="22987" t="26044" r="72549" b="58995"/>
            <a:stretch>
              <a:fillRect/>
            </a:stretch>
          </p:blipFill>
          <p:spPr bwMode="auto">
            <a:xfrm rot="1560000">
              <a:off x="4599" y="1132"/>
              <a:ext cx="192" cy="861"/>
            </a:xfrm>
            <a:prstGeom prst="rect">
              <a:avLst/>
            </a:prstGeom>
            <a:noFill/>
            <a:ln>
              <a:noFill/>
            </a:ln>
            <a:effectLst/>
            <a:extLst>
              <a:ext uri="{909E8E84-426E-40dd-AFC4-6F175D3DCCD1}">
                <a14:hiddenFill xmlns:a14="http://schemas.microsoft.com/office/drawing/2010/main">
                  <a:blipFill dpi="0" rotWithShape="0">
                    <a:blip/>
                    <a:srcRect l="22987" t="26044" r="72549" b="58995"/>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nvGrpSpPr>
            <p:cNvPr id="23593" name="Group 41"/>
            <p:cNvGrpSpPr>
              <a:grpSpLocks/>
            </p:cNvGrpSpPr>
            <p:nvPr/>
          </p:nvGrpSpPr>
          <p:grpSpPr bwMode="auto">
            <a:xfrm>
              <a:off x="4696" y="784"/>
              <a:ext cx="832" cy="1007"/>
              <a:chOff x="4696" y="784"/>
              <a:chExt cx="832" cy="1007"/>
            </a:xfrm>
          </p:grpSpPr>
          <p:pic>
            <p:nvPicPr>
              <p:cNvPr id="23594" name="Picture 42"/>
              <p:cNvPicPr>
                <a:picLocks noChangeAspect="1" noChangeArrowheads="1"/>
              </p:cNvPicPr>
              <p:nvPr/>
            </p:nvPicPr>
            <p:blipFill>
              <a:blip r:embed="rId4">
                <a:extLst>
                  <a:ext uri="{28A0092B-C50C-407E-A947-70E740481C1C}">
                    <a14:useLocalDpi xmlns:a14="http://schemas.microsoft.com/office/drawing/2010/main" val="0"/>
                  </a:ext>
                </a:extLst>
              </a:blip>
              <a:srcRect l="40886" t="44446" r="44653" b="32227"/>
              <a:stretch>
                <a:fillRect/>
              </a:stretch>
            </p:blipFill>
            <p:spPr bwMode="auto">
              <a:xfrm>
                <a:off x="4696" y="784"/>
                <a:ext cx="832" cy="1007"/>
              </a:xfrm>
              <a:prstGeom prst="rect">
                <a:avLst/>
              </a:prstGeom>
              <a:noFill/>
              <a:ln>
                <a:noFill/>
              </a:ln>
              <a:effectLst/>
              <a:extLst>
                <a:ext uri="{909E8E84-426E-40dd-AFC4-6F175D3DCCD1}">
                  <a14:hiddenFill xmlns:a14="http://schemas.microsoft.com/office/drawing/2010/main">
                    <a:blipFill dpi="0" rotWithShape="0">
                      <a:blip/>
                      <a:srcRect l="40886" t="44446" r="44653" b="32227"/>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3595" name="Rectangle 43"/>
              <p:cNvSpPr>
                <a:spLocks noChangeArrowheads="1"/>
              </p:cNvSpPr>
              <p:nvPr/>
            </p:nvSpPr>
            <p:spPr bwMode="auto">
              <a:xfrm>
                <a:off x="4765" y="896"/>
                <a:ext cx="638" cy="7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algn="ctr">
                  <a:lnSpc>
                    <a:spcPct val="9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003366"/>
                    </a:solidFill>
                    <a:latin typeface="Arial" charset="0"/>
                  </a:rPr>
                  <a:t>Code-</a:t>
                </a:r>
                <a:br>
                  <a:rPr lang="en-US" sz="2000" b="1">
                    <a:solidFill>
                      <a:srgbClr val="003366"/>
                    </a:solidFill>
                    <a:latin typeface="Arial" charset="0"/>
                  </a:rPr>
                </a:br>
                <a:r>
                  <a:rPr lang="en-US" sz="2000" b="1">
                    <a:solidFill>
                      <a:srgbClr val="003366"/>
                    </a:solidFill>
                    <a:latin typeface="Arial" charset="0"/>
                  </a:rPr>
                  <a:t>behind</a:t>
                </a:r>
                <a:br>
                  <a:rPr lang="en-US" sz="2000" b="1">
                    <a:solidFill>
                      <a:srgbClr val="003366"/>
                    </a:solidFill>
                    <a:latin typeface="Arial" charset="0"/>
                  </a:rPr>
                </a:br>
                <a:r>
                  <a:rPr lang="en-US" sz="2000" b="1">
                    <a:solidFill>
                      <a:srgbClr val="003366"/>
                    </a:solidFill>
                    <a:latin typeface="Arial" charset="0"/>
                  </a:rPr>
                  <a:t>class</a:t>
                </a:r>
                <a:br>
                  <a:rPr lang="en-US" sz="2000" b="1">
                    <a:solidFill>
                      <a:srgbClr val="003366"/>
                    </a:solidFill>
                    <a:latin typeface="Arial" charset="0"/>
                  </a:rPr>
                </a:br>
                <a:r>
                  <a:rPr lang="en-US" sz="2000" b="1">
                    <a:solidFill>
                      <a:srgbClr val="003366"/>
                    </a:solidFill>
                    <a:latin typeface="Arial" charset="0"/>
                  </a:rPr>
                  <a:t>file</a:t>
                </a:r>
              </a:p>
            </p:txBody>
          </p:sp>
        </p:grpSp>
      </p:grpSp>
      <p:sp>
        <p:nvSpPr>
          <p:cNvPr id="23596" name="Rectangle 44"/>
          <p:cNvSpPr>
            <a:spLocks noChangeArrowheads="1"/>
          </p:cNvSpPr>
          <p:nvPr/>
        </p:nvSpPr>
        <p:spPr bwMode="auto">
          <a:xfrm>
            <a:off x="2819400" y="3352800"/>
            <a:ext cx="914400" cy="1219200"/>
          </a:xfrm>
          <a:prstGeom prst="rect">
            <a:avLst/>
          </a:prstGeom>
          <a:solidFill>
            <a:srgbClr val="FFCC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lnSpc>
                <a:spcPct val="9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6699FF"/>
                </a:solidFill>
                <a:latin typeface="Arial" charset="0"/>
              </a:rPr>
              <a:t>ASPX</a:t>
            </a:r>
          </a:p>
          <a:p>
            <a:pPr algn="ctr">
              <a:lnSpc>
                <a:spcPct val="9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6699FF"/>
                </a:solidFill>
                <a:latin typeface="Arial" charset="0"/>
              </a:rPr>
              <a:t>File</a:t>
            </a:r>
          </a:p>
        </p:txBody>
      </p:sp>
    </p:spTree>
  </p:cSld>
  <p:clrMapOvr>
    <a:masterClrMapping/>
  </p:clrMapOvr>
  <p:transition xmlns:p14="http://schemas.microsoft.com/office/powerpoint/2010/main">
    <p:strips dir="rd"/>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23582"/>
                                        </p:tgtEl>
                                        <p:attrNameLst>
                                          <p:attrName>style.visibility</p:attrName>
                                        </p:attrNameLst>
                                      </p:cBhvr>
                                      <p:to>
                                        <p:strVal val="visible"/>
                                      </p:to>
                                    </p:set>
                                    <p:animEffect transition="in" filter="fade">
                                      <p:cBhvr additive="repl">
                                        <p:cTn id="7" dur="500"/>
                                        <p:tgtEl>
                                          <p:spTgt spid="235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additive="repl">
                                        <p:cTn id="11" dur="1" fill="hold">
                                          <p:stCondLst>
                                            <p:cond delay="0"/>
                                          </p:stCondLst>
                                        </p:cTn>
                                        <p:tgtEl>
                                          <p:spTgt spid="23585"/>
                                        </p:tgtEl>
                                        <p:attrNameLst>
                                          <p:attrName>style.visibility</p:attrName>
                                        </p:attrNameLst>
                                      </p:cBhvr>
                                      <p:to>
                                        <p:strVal val="visible"/>
                                      </p:to>
                                    </p:set>
                                    <p:animEffect transition="in" filter="wipe(left)">
                                      <p:cBhvr additive="repl">
                                        <p:cTn id="12" dur="500"/>
                                        <p:tgtEl>
                                          <p:spTgt spid="235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additive="repl">
                                        <p:cTn id="16" dur="1" fill="hold">
                                          <p:stCondLst>
                                            <p:cond delay="0"/>
                                          </p:stCondLst>
                                        </p:cTn>
                                        <p:tgtEl>
                                          <p:spTgt spid="23576"/>
                                        </p:tgtEl>
                                        <p:attrNameLst>
                                          <p:attrName>style.visibility</p:attrName>
                                        </p:attrNameLst>
                                      </p:cBhvr>
                                      <p:to>
                                        <p:strVal val="visible"/>
                                      </p:to>
                                    </p:set>
                                    <p:animEffect transition="in" filter="wipe(left)">
                                      <p:cBhvr additive="repl">
                                        <p:cTn id="17" dur="500"/>
                                        <p:tgtEl>
                                          <p:spTgt spid="235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additive="repl">
                                        <p:cTn id="21" dur="1" fill="hold">
                                          <p:stCondLst>
                                            <p:cond delay="0"/>
                                          </p:stCondLst>
                                        </p:cTn>
                                        <p:tgtEl>
                                          <p:spTgt spid="23567"/>
                                        </p:tgtEl>
                                        <p:attrNameLst>
                                          <p:attrName>style.visibility</p:attrName>
                                        </p:attrNameLst>
                                      </p:cBhvr>
                                      <p:to>
                                        <p:strVal val="visible"/>
                                      </p:to>
                                    </p:set>
                                    <p:animEffect transition="in" filter="wipe(up)">
                                      <p:cBhvr additive="repl">
                                        <p:cTn id="22" dur="500"/>
                                        <p:tgtEl>
                                          <p:spTgt spid="235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additive="repl">
                                        <p:cTn id="26" dur="1" fill="hold">
                                          <p:stCondLst>
                                            <p:cond delay="0"/>
                                          </p:stCondLst>
                                        </p:cTn>
                                        <p:tgtEl>
                                          <p:spTgt spid="23591"/>
                                        </p:tgtEl>
                                        <p:attrNameLst>
                                          <p:attrName>style.visibility</p:attrName>
                                        </p:attrNameLst>
                                      </p:cBhvr>
                                      <p:to>
                                        <p:strVal val="visible"/>
                                      </p:to>
                                    </p:set>
                                    <p:animEffect transition="in" filter="wipe(up)">
                                      <p:cBhvr additive="repl">
                                        <p:cTn id="27" dur="500"/>
                                        <p:tgtEl>
                                          <p:spTgt spid="2359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additive="repl">
                                        <p:cTn id="31" dur="1" fill="hold">
                                          <p:stCondLst>
                                            <p:cond delay="0"/>
                                          </p:stCondLst>
                                        </p:cTn>
                                        <p:tgtEl>
                                          <p:spTgt spid="23560"/>
                                        </p:tgtEl>
                                        <p:attrNameLst>
                                          <p:attrName>style.visibility</p:attrName>
                                        </p:attrNameLst>
                                      </p:cBhvr>
                                      <p:to>
                                        <p:strVal val="visible"/>
                                      </p:to>
                                    </p:set>
                                    <p:animEffect transition="in" filter="wipe(right)">
                                      <p:cBhvr additive="repl">
                                        <p:cTn id="32" dur="500"/>
                                        <p:tgtEl>
                                          <p:spTgt spid="2356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additive="repl">
                                        <p:cTn id="36" dur="1" fill="hold">
                                          <p:stCondLst>
                                            <p:cond delay="0"/>
                                          </p:stCondLst>
                                        </p:cTn>
                                        <p:tgtEl>
                                          <p:spTgt spid="23554"/>
                                        </p:tgtEl>
                                        <p:attrNameLst>
                                          <p:attrName>style.visibility</p:attrName>
                                        </p:attrNameLst>
                                      </p:cBhvr>
                                      <p:to>
                                        <p:strVal val="visible"/>
                                      </p:to>
                                    </p:set>
                                    <p:animEffect transition="in" filter="wipe(right)">
                                      <p:cBhvr additive="repl">
                                        <p:cTn id="37" dur="500"/>
                                        <p:tgtEl>
                                          <p:spTgt spid="235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additive="repl">
                                        <p:cTn id="41" dur="1" fill="hold">
                                          <p:stCondLst>
                                            <p:cond delay="0"/>
                                          </p:stCondLst>
                                        </p:cTn>
                                        <p:tgtEl>
                                          <p:spTgt spid="23588"/>
                                        </p:tgtEl>
                                        <p:attrNameLst>
                                          <p:attrName>style.visibility</p:attrName>
                                        </p:attrNameLst>
                                      </p:cBhvr>
                                      <p:to>
                                        <p:strVal val="visible"/>
                                      </p:to>
                                    </p:set>
                                    <p:animEffect transition="in" filter="wipe(left)">
                                      <p:cBhvr additive="repl">
                                        <p:cTn id="42" dur="500"/>
                                        <p:tgtEl>
                                          <p:spTgt spid="2358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additive="repl">
                                        <p:cTn id="46" dur="1" fill="hold">
                                          <p:stCondLst>
                                            <p:cond delay="0"/>
                                          </p:stCondLst>
                                        </p:cTn>
                                        <p:tgtEl>
                                          <p:spTgt spid="23573"/>
                                        </p:tgtEl>
                                        <p:attrNameLst>
                                          <p:attrName>style.visibility</p:attrName>
                                        </p:attrNameLst>
                                      </p:cBhvr>
                                      <p:to>
                                        <p:strVal val="visible"/>
                                      </p:to>
                                    </p:set>
                                    <p:animEffect transition="in" filter="wipe(left)">
                                      <p:cBhvr additive="repl">
                                        <p:cTn id="47" dur="500"/>
                                        <p:tgtEl>
                                          <p:spTgt spid="2357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additive="repl">
                                        <p:cTn id="51" dur="1" fill="hold">
                                          <p:stCondLst>
                                            <p:cond delay="0"/>
                                          </p:stCondLst>
                                        </p:cTn>
                                        <p:tgtEl>
                                          <p:spTgt spid="23557"/>
                                        </p:tgtEl>
                                        <p:attrNameLst>
                                          <p:attrName>style.visibility</p:attrName>
                                        </p:attrNameLst>
                                      </p:cBhvr>
                                      <p:to>
                                        <p:strVal val="visible"/>
                                      </p:to>
                                    </p:set>
                                    <p:animEffect transition="in" filter="wipe(right)">
                                      <p:cBhvr additive="repl">
                                        <p:cTn id="52"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Agenda</a:t>
            </a:r>
          </a:p>
        </p:txBody>
      </p:sp>
      <p:sp>
        <p:nvSpPr>
          <p:cNvPr id="24578"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Background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ASP.NET Overview</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Model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a:solidFill>
                  <a:srgbClr val="FF9900"/>
                </a:solidFill>
              </a:rPr>
              <a:t>Programming Basics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 Controls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Conclusion</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t>Page Syntax</a:t>
            </a:r>
          </a:p>
        </p:txBody>
      </p:sp>
      <p:sp>
        <p:nvSpPr>
          <p:cNvPr id="25602" name="Rectangle 2"/>
          <p:cNvSpPr>
            <a:spLocks noGrp="1" noChangeArrowheads="1"/>
          </p:cNvSpPr>
          <p:nvPr>
            <p:ph type="body" idx="1"/>
          </p:nvPr>
        </p:nvSpPr>
        <p:spPr>
          <a:xfrm>
            <a:off x="457200" y="1905000"/>
            <a:ext cx="8229600" cy="4495800"/>
          </a:xfrm>
          <a:ln/>
        </p:spPr>
        <p:txBody>
          <a:bodyPr/>
          <a:lstStyle/>
          <a:p>
            <a:pPr marL="341313" indent="-341313">
              <a:lnSpc>
                <a:spcPct val="90000"/>
              </a:lnSpc>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The most basic page is just static text</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Any HTML page can be renamed </a:t>
            </a:r>
            <a:r>
              <a:rPr lang="en-US">
                <a:latin typeface="Lucida Console" charset="0"/>
              </a:rPr>
              <a:t>.aspx</a:t>
            </a:r>
          </a:p>
          <a:p>
            <a:pPr marL="341313" indent="-341313">
              <a:lnSpc>
                <a:spcPct val="90000"/>
              </a:lnSpc>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Pages may contain:</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Directives: </a:t>
            </a:r>
            <a:r>
              <a:rPr lang="en-US" sz="2000">
                <a:latin typeface="Lucida Console" charset="0"/>
              </a:rPr>
              <a:t>&lt;%@ Page Language=“C#” %&gt;</a:t>
            </a:r>
            <a:r>
              <a:rPr lang="en-US"/>
              <a:t> </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 controls: </a:t>
            </a:r>
            <a:r>
              <a:rPr lang="en-US" sz="2000">
                <a:latin typeface="Lucida Console" charset="0"/>
              </a:rPr>
              <a:t>&lt;asp:Button runat=“server”&gt;</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Code blocks: </a:t>
            </a:r>
            <a:r>
              <a:rPr lang="en-US" sz="2000">
                <a:latin typeface="Lucida Console" charset="0"/>
              </a:rPr>
              <a:t>&lt;script runat=“server”&gt;…&lt;/script&gt;</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 expressions: </a:t>
            </a:r>
            <a:r>
              <a:rPr lang="en-US" sz="2000">
                <a:latin typeface="Lucida Console" charset="0"/>
              </a:rPr>
              <a:t>&lt;%# %&gt;</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 side comments: </a:t>
            </a:r>
            <a:r>
              <a:rPr lang="en-US" sz="2000">
                <a:latin typeface="Lucida Console" charset="0"/>
              </a:rPr>
              <a:t>&lt;%-- --%&gt;</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Render code: </a:t>
            </a:r>
            <a:r>
              <a:rPr lang="en-US" sz="2000">
                <a:latin typeface="Lucida Console" charset="0"/>
              </a:rPr>
              <a:t>&lt;%= %&gt;</a:t>
            </a:r>
            <a:r>
              <a:rPr lang="en-US"/>
              <a:t> and </a:t>
            </a:r>
            <a:r>
              <a:rPr lang="en-US" sz="2000">
                <a:latin typeface="Lucida Console" charset="0"/>
              </a:rPr>
              <a:t>&lt;% %&gt;</a:t>
            </a:r>
          </a:p>
          <a:p>
            <a:pPr marL="1084263" lvl="2">
              <a:lnSpc>
                <a:spcPct val="90000"/>
              </a:lnSpc>
              <a:spcBef>
                <a:spcPts val="450"/>
              </a:spcBef>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Use is discouraged; use </a:t>
            </a:r>
            <a:r>
              <a:rPr lang="en-US" sz="1800">
                <a:latin typeface="Lucida Console" charset="0"/>
              </a:rPr>
              <a:t>&lt;script runat=server&gt;</a:t>
            </a:r>
            <a:r>
              <a:rPr lang="en-US" sz="1800"/>
              <a:t> with code in event handlers instead</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t>The Page Directive</a:t>
            </a:r>
          </a:p>
        </p:txBody>
      </p:sp>
      <p:sp>
        <p:nvSpPr>
          <p:cNvPr id="26626" name="Rectangle 2"/>
          <p:cNvSpPr>
            <a:spLocks noGrp="1" noChangeArrowheads="1"/>
          </p:cNvSpPr>
          <p:nvPr>
            <p:ph type="body" idx="1"/>
          </p:nvPr>
        </p:nvSpPr>
        <p:spPr>
          <a:xfrm>
            <a:off x="457200" y="1905000"/>
            <a:ext cx="8229600" cy="4495800"/>
          </a:xfrm>
          <a:ln/>
        </p:spPr>
        <p:txBody>
          <a:bodyPr/>
          <a:lstStyle/>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Lets you specify page-specific attributes, e.g.</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AspCompat</a:t>
            </a:r>
            <a:r>
              <a:rPr lang="en-US" sz="2000"/>
              <a:t>: Compatibility with ASP</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Buffer</a:t>
            </a:r>
            <a:r>
              <a:rPr lang="en-US" sz="2000"/>
              <a:t>: Controls page output buffering</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CodePage</a:t>
            </a:r>
            <a:r>
              <a:rPr lang="en-US" sz="2000"/>
              <a:t>: Code page for this .aspx page</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ContentType</a:t>
            </a:r>
            <a:r>
              <a:rPr lang="en-US" sz="2000"/>
              <a:t>: MIME type of the response</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ErrorPage</a:t>
            </a:r>
            <a:r>
              <a:rPr lang="en-US" sz="2000"/>
              <a:t>: URL if unhandled error occurs</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Inherits</a:t>
            </a:r>
            <a:r>
              <a:rPr lang="en-US" sz="2000"/>
              <a:t>: Base class of Page object</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Language</a:t>
            </a:r>
            <a:r>
              <a:rPr lang="en-US" sz="2000"/>
              <a:t>: Programming language</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Trace</a:t>
            </a:r>
            <a:r>
              <a:rPr lang="en-US" sz="2000"/>
              <a:t>: Enables tracing for this page</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Transaction</a:t>
            </a:r>
            <a:r>
              <a:rPr lang="en-US" sz="2000"/>
              <a:t>: COM+ transaction setting</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Only one page directive per .aspx file</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t>Server Control Syntax</a:t>
            </a:r>
          </a:p>
        </p:txBody>
      </p:sp>
      <p:sp>
        <p:nvSpPr>
          <p:cNvPr id="27650" name="Rectangle 2"/>
          <p:cNvSpPr>
            <a:spLocks noGrp="1" noChangeArrowheads="1"/>
          </p:cNvSpPr>
          <p:nvPr>
            <p:ph type="body" idx="1"/>
          </p:nvPr>
        </p:nvSpPr>
        <p:spPr>
          <a:xfrm>
            <a:off x="457200" y="1905000"/>
            <a:ext cx="83820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Controls are declared as HTML tags with </a:t>
            </a:r>
            <a:r>
              <a:rPr lang="en-US">
                <a:latin typeface="Lucida Console" charset="0"/>
              </a:rPr>
              <a:t>runat=“server”</a:t>
            </a:r>
            <a:r>
              <a:rPr lang="en-US"/>
              <a:t> attribute</a:t>
            </a:r>
          </a:p>
          <a:p>
            <a:pPr marL="341313" indent="-341313">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a:p>
            <a:pPr marL="341313" indent="-341313">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Tag identifies which type of control to create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Control is implemented as an ASP.NET class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The </a:t>
            </a:r>
            <a:r>
              <a:rPr lang="en-US">
                <a:latin typeface="Lucida Console" charset="0"/>
              </a:rPr>
              <a:t>id</a:t>
            </a:r>
            <a:r>
              <a:rPr lang="en-US"/>
              <a:t> attribute provides programmatic identifier</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It names the instance available during postback</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Just like Dynamic HTML</a:t>
            </a:r>
          </a:p>
        </p:txBody>
      </p:sp>
      <p:sp>
        <p:nvSpPr>
          <p:cNvPr id="27651" name="Text Box 3"/>
          <p:cNvSpPr txBox="1">
            <a:spLocks noChangeArrowheads="1"/>
          </p:cNvSpPr>
          <p:nvPr/>
        </p:nvSpPr>
        <p:spPr bwMode="auto">
          <a:xfrm>
            <a:off x="838200" y="2895600"/>
            <a:ext cx="7162800" cy="884238"/>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2000" b="1">
                <a:latin typeface="Lucida Console" charset="0"/>
              </a:rPr>
              <a:t>&lt;input type=text id=text2 runat=“server” /&gt;</a:t>
            </a:r>
          </a:p>
          <a:p>
            <a:pPr lvl="1" indent="0">
              <a:buClrTx/>
              <a:buFontTx/>
              <a:buNone/>
            </a:pPr>
            <a:r>
              <a:rPr lang="en-US" sz="2000" b="1">
                <a:latin typeface="Lucida Console" charset="0"/>
              </a:rPr>
              <a:t>&lt;asp:calendar id=myCal runat=“server” /&gt;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t>Server Control Properties</a:t>
            </a:r>
          </a:p>
        </p:txBody>
      </p:sp>
      <p:sp>
        <p:nvSpPr>
          <p:cNvPr id="28674" name="Rectangle 2"/>
          <p:cNvSpPr>
            <a:spLocks noGrp="1" noChangeArrowheads="1"/>
          </p:cNvSpPr>
          <p:nvPr>
            <p:ph type="body" idx="1"/>
          </p:nvPr>
        </p:nvSpPr>
        <p:spPr>
          <a:xfrm>
            <a:off x="457200" y="1905000"/>
            <a:ext cx="8229600" cy="4495800"/>
          </a:xfrm>
          <a:ln/>
        </p:spPr>
        <p:txBody>
          <a:bodyPr/>
          <a:lstStyle/>
          <a:p>
            <a:pPr marL="341313" indent="-341313">
              <a:lnSpc>
                <a:spcPct val="90000"/>
              </a:lnSpc>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Tag attributes map to control properties </a:t>
            </a:r>
          </a:p>
        </p:txBody>
      </p:sp>
      <p:sp>
        <p:nvSpPr>
          <p:cNvPr id="28675" name="Text Box 3"/>
          <p:cNvSpPr txBox="1">
            <a:spLocks noChangeArrowheads="1"/>
          </p:cNvSpPr>
          <p:nvPr/>
        </p:nvSpPr>
        <p:spPr bwMode="auto">
          <a:xfrm>
            <a:off x="2667000" y="4724400"/>
            <a:ext cx="3276600" cy="884238"/>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2000" b="1">
                <a:latin typeface="Lucida Console" charset="0"/>
              </a:rPr>
              <a:t>c1.Text = “Foo”; </a:t>
            </a:r>
          </a:p>
          <a:p>
            <a:pPr lvl="1" indent="0">
              <a:buClrTx/>
              <a:buFontTx/>
              <a:buNone/>
            </a:pPr>
            <a:r>
              <a:rPr lang="en-US" sz="2000" b="1">
                <a:latin typeface="Lucida Console" charset="0"/>
              </a:rPr>
              <a:t>c2.Rows = 5;</a:t>
            </a:r>
          </a:p>
        </p:txBody>
      </p:sp>
      <p:sp>
        <p:nvSpPr>
          <p:cNvPr id="28676" name="Text Box 4"/>
          <p:cNvSpPr txBox="1">
            <a:spLocks noChangeArrowheads="1"/>
          </p:cNvSpPr>
          <p:nvPr/>
        </p:nvSpPr>
        <p:spPr bwMode="auto">
          <a:xfrm>
            <a:off x="838200" y="2528888"/>
            <a:ext cx="7620000" cy="884237"/>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2000" b="1">
                <a:latin typeface="Lucida Console" charset="0"/>
              </a:rPr>
              <a:t>&lt;asp:button id=“c1" Text="Foo" runat=“server”&gt;</a:t>
            </a:r>
          </a:p>
          <a:p>
            <a:pPr lvl="1" indent="0">
              <a:buClrTx/>
              <a:buFontTx/>
              <a:buNone/>
            </a:pPr>
            <a:r>
              <a:rPr lang="en-US" sz="2000" b="1">
                <a:latin typeface="Lucida Console" charset="0"/>
              </a:rPr>
              <a:t>&lt;asp:ListBox id=“c2" Rows="5" runat=“server”&gt;</a:t>
            </a:r>
          </a:p>
        </p:txBody>
      </p:sp>
      <p:sp>
        <p:nvSpPr>
          <p:cNvPr id="28677" name="Rectangle 5"/>
          <p:cNvSpPr>
            <a:spLocks noChangeArrowheads="1"/>
          </p:cNvSpPr>
          <p:nvPr/>
        </p:nvSpPr>
        <p:spPr bwMode="auto">
          <a:xfrm>
            <a:off x="457200" y="3581400"/>
            <a:ext cx="82296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p>
            <a:pPr marL="341313" indent="-341313" eaLnBrk="1" hangingPunct="1">
              <a:lnSpc>
                <a:spcPct val="90000"/>
              </a:lnSpc>
              <a:spcBef>
                <a:spcPts val="700"/>
              </a:spcBef>
              <a:buClr>
                <a:srgbClr val="003366"/>
              </a:buClr>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800">
                <a:solidFill>
                  <a:srgbClr val="003366"/>
                </a:solidFill>
                <a:latin typeface="Arial" charset="0"/>
              </a:rPr>
              <a:t>Tags and attributes are case-insensitive</a:t>
            </a:r>
          </a:p>
          <a:p>
            <a:pPr marL="341313" indent="-341313" eaLnBrk="1" hangingPunct="1">
              <a:lnSpc>
                <a:spcPct val="90000"/>
              </a:lnSpc>
              <a:spcBef>
                <a:spcPts val="700"/>
              </a:spcBef>
              <a:buClr>
                <a:srgbClr val="003366"/>
              </a:buClr>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800">
                <a:solidFill>
                  <a:srgbClr val="003366"/>
                </a:solidFill>
                <a:latin typeface="Arial" charset="0"/>
              </a:rPr>
              <a:t>Control properties can be set programmatically </a:t>
            </a:r>
          </a:p>
          <a:p>
            <a:pPr lvl="1" indent="-284163" eaLnBrk="1" hangingPunct="1">
              <a:lnSpc>
                <a:spcPct val="70000"/>
              </a:lnSpc>
              <a:spcBef>
                <a:spcPts val="1500"/>
              </a:spcBef>
              <a:spcAft>
                <a:spcPts val="600"/>
              </a:spcAft>
              <a:buClrTx/>
              <a:buSzPct val="55000"/>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a:solidFill>
                <a:srgbClr val="003366"/>
              </a:solidFill>
              <a:latin typeface="Arial"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t>Server Code Blocks</a:t>
            </a:r>
          </a:p>
        </p:txBody>
      </p:sp>
      <p:sp>
        <p:nvSpPr>
          <p:cNvPr id="29698"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 code lives in a script block marked </a:t>
            </a:r>
            <a:r>
              <a:rPr lang="en-US">
                <a:latin typeface="Lucida Console" charset="0"/>
              </a:rPr>
              <a:t>runat=“server”</a:t>
            </a:r>
            <a:r>
              <a:rPr lang="en-US"/>
              <a:t> </a:t>
            </a:r>
          </a:p>
          <a:p>
            <a:pPr marL="341313" indent="-339725">
              <a:lnSpc>
                <a:spcPct val="70000"/>
              </a:lnSpc>
              <a:spcBef>
                <a:spcPts val="1250"/>
              </a:spcBef>
              <a:spcAft>
                <a:spcPts val="500"/>
              </a:spcAft>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	</a:t>
            </a:r>
          </a:p>
          <a:p>
            <a:pPr marL="341313" indent="-339725">
              <a:lnSpc>
                <a:spcPct val="70000"/>
              </a:lnSpc>
              <a:spcBef>
                <a:spcPts val="1250"/>
              </a:spcBef>
              <a:spcAft>
                <a:spcPts val="500"/>
              </a:spcAft>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a:latin typeface="Lucida Console" charset="0"/>
            </a:endParaRPr>
          </a:p>
          <a:p>
            <a:pPr marL="341313" indent="-339725">
              <a:lnSpc>
                <a:spcPct val="70000"/>
              </a:lnSpc>
              <a:spcBef>
                <a:spcPts val="1750"/>
              </a:spcBef>
              <a:spcAft>
                <a:spcPts val="700"/>
              </a:spcAft>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Script blocks can contain </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Variables, methods, event handlers, properties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They become members of the custom </a:t>
            </a:r>
            <a:r>
              <a:rPr lang="en-US">
                <a:latin typeface="Lucida Console" charset="0"/>
              </a:rPr>
              <a:t>Page</a:t>
            </a:r>
            <a:r>
              <a:rPr lang="en-US"/>
              <a:t> object</a:t>
            </a:r>
          </a:p>
        </p:txBody>
      </p:sp>
      <p:sp>
        <p:nvSpPr>
          <p:cNvPr id="29699" name="Text Box 3"/>
          <p:cNvSpPr txBox="1">
            <a:spLocks noChangeArrowheads="1"/>
          </p:cNvSpPr>
          <p:nvPr/>
        </p:nvSpPr>
        <p:spPr bwMode="auto">
          <a:xfrm>
            <a:off x="1219200" y="3148013"/>
            <a:ext cx="6705600" cy="1189037"/>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r>
              <a:rPr lang="en-US" sz="2000" b="1">
                <a:latin typeface="Lucida Console" charset="0"/>
              </a:rPr>
              <a:t>&lt;script language="C#" runat=server&gt;</a:t>
            </a:r>
          </a:p>
          <a:p>
            <a:pPr>
              <a:buClrTx/>
              <a:buFontTx/>
              <a:buNone/>
            </a:pPr>
            <a:r>
              <a:rPr lang="en-US" sz="2000" b="1">
                <a:latin typeface="Lucida Console" charset="0"/>
              </a:rPr>
              <a:t>&lt;script language="VB" runat=server&gt;</a:t>
            </a:r>
          </a:p>
          <a:p>
            <a:pPr>
              <a:buClrTx/>
              <a:buFontTx/>
              <a:buNone/>
            </a:pPr>
            <a:r>
              <a:rPr lang="en-US" sz="2000" b="1">
                <a:latin typeface="Lucida Console" charset="0"/>
              </a:rPr>
              <a:t>&lt;script language="JScript" runat=server&gt;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t>Page Events</a:t>
            </a:r>
          </a:p>
        </p:txBody>
      </p:sp>
      <p:sp>
        <p:nvSpPr>
          <p:cNvPr id="30722"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Pages are structured using events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Enables clean code organization</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Avoids the “Monster IF” statement</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Less complex than ASP pages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Code can respond to page events </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e.g. </a:t>
            </a:r>
            <a:r>
              <a:rPr lang="en-US">
                <a:latin typeface="Lucida Console" charset="0"/>
              </a:rPr>
              <a:t>Page_Load</a:t>
            </a:r>
            <a:r>
              <a:rPr lang="en-US"/>
              <a:t>, </a:t>
            </a:r>
            <a:r>
              <a:rPr lang="en-US">
                <a:latin typeface="Lucida Console" charset="0"/>
              </a:rPr>
              <a:t>Page_Unload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Code can respond to control events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Button1_Click</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Textbox1_Changed</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t>Page Event Lifecycle</a:t>
            </a:r>
          </a:p>
        </p:txBody>
      </p:sp>
      <p:sp>
        <p:nvSpPr>
          <p:cNvPr id="31746" name="AutoShape 2"/>
          <p:cNvSpPr>
            <a:spLocks noChangeArrowheads="1"/>
          </p:cNvSpPr>
          <p:nvPr/>
        </p:nvSpPr>
        <p:spPr bwMode="auto">
          <a:xfrm>
            <a:off x="7758113" y="1981200"/>
            <a:ext cx="928687" cy="4281488"/>
          </a:xfrm>
          <a:prstGeom prst="downArrow">
            <a:avLst>
              <a:gd name="adj1" fmla="val 50000"/>
              <a:gd name="adj2" fmla="val 84692"/>
            </a:avLst>
          </a:prstGeom>
          <a:solidFill>
            <a:srgbClr val="6699FF"/>
          </a:solidFill>
          <a:ln>
            <a:noFill/>
          </a:ln>
          <a:effectLst>
            <a:outerShdw blurRad="63500" dist="17819" dir="2700000" algn="ctr" rotWithShape="0">
              <a:srgbClr val="6699FF"/>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endParaRPr lang="en-US"/>
          </a:p>
        </p:txBody>
      </p:sp>
      <p:sp>
        <p:nvSpPr>
          <p:cNvPr id="31747" name="Text Box 3"/>
          <p:cNvSpPr txBox="1">
            <a:spLocks noChangeArrowheads="1"/>
          </p:cNvSpPr>
          <p:nvPr/>
        </p:nvSpPr>
        <p:spPr bwMode="auto">
          <a:xfrm>
            <a:off x="4343400" y="3000375"/>
            <a:ext cx="3243263" cy="398463"/>
          </a:xfrm>
          <a:prstGeom prst="rect">
            <a:avLst/>
          </a:prstGeom>
          <a:solidFill>
            <a:srgbClr val="FF9900"/>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ctr">
              <a:buClrTx/>
              <a:buFontTx/>
              <a:buNone/>
            </a:pPr>
            <a:r>
              <a:rPr lang="en-US" sz="2000" b="1">
                <a:latin typeface="Lucida Console" charset="0"/>
              </a:rPr>
              <a:t>Page_Load</a:t>
            </a:r>
          </a:p>
        </p:txBody>
      </p:sp>
      <p:sp>
        <p:nvSpPr>
          <p:cNvPr id="31748" name="Text Box 4"/>
          <p:cNvSpPr txBox="1">
            <a:spLocks noChangeArrowheads="1"/>
          </p:cNvSpPr>
          <p:nvPr/>
        </p:nvSpPr>
        <p:spPr bwMode="auto">
          <a:xfrm>
            <a:off x="4343400" y="5715000"/>
            <a:ext cx="3243263" cy="398463"/>
          </a:xfrm>
          <a:prstGeom prst="rect">
            <a:avLst/>
          </a:prstGeom>
          <a:solidFill>
            <a:srgbClr val="FF9900"/>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ctr">
              <a:buClrTx/>
              <a:buFontTx/>
              <a:buNone/>
            </a:pPr>
            <a:r>
              <a:rPr lang="en-US" sz="2000" b="1">
                <a:latin typeface="Lucida Console" charset="0"/>
              </a:rPr>
              <a:t>Page_Unload</a:t>
            </a:r>
          </a:p>
        </p:txBody>
      </p:sp>
      <p:sp>
        <p:nvSpPr>
          <p:cNvPr id="31749" name="Text Box 5"/>
          <p:cNvSpPr txBox="1">
            <a:spLocks noChangeArrowheads="1"/>
          </p:cNvSpPr>
          <p:nvPr/>
        </p:nvSpPr>
        <p:spPr bwMode="auto">
          <a:xfrm>
            <a:off x="4343400" y="3844925"/>
            <a:ext cx="3243263" cy="398463"/>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ctr">
              <a:buClrTx/>
              <a:buFontTx/>
              <a:buNone/>
            </a:pPr>
            <a:r>
              <a:rPr lang="en-US" sz="2000" b="1">
                <a:latin typeface="Lucida Console" charset="0"/>
              </a:rPr>
              <a:t>Textbox1_Changed</a:t>
            </a:r>
          </a:p>
        </p:txBody>
      </p:sp>
      <p:sp>
        <p:nvSpPr>
          <p:cNvPr id="31750" name="Text Box 6"/>
          <p:cNvSpPr txBox="1">
            <a:spLocks noChangeArrowheads="1"/>
          </p:cNvSpPr>
          <p:nvPr/>
        </p:nvSpPr>
        <p:spPr bwMode="auto">
          <a:xfrm>
            <a:off x="4343400" y="4421188"/>
            <a:ext cx="3243263" cy="398462"/>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ctr">
              <a:buClrTx/>
              <a:buFontTx/>
              <a:buNone/>
            </a:pPr>
            <a:r>
              <a:rPr lang="en-US" sz="2000" b="1">
                <a:latin typeface="Lucida Console" charset="0"/>
              </a:rPr>
              <a:t>Button1_Click</a:t>
            </a:r>
          </a:p>
        </p:txBody>
      </p:sp>
      <p:sp>
        <p:nvSpPr>
          <p:cNvPr id="31751" name="Text Box 7"/>
          <p:cNvSpPr txBox="1">
            <a:spLocks noChangeArrowheads="1"/>
          </p:cNvSpPr>
          <p:nvPr/>
        </p:nvSpPr>
        <p:spPr bwMode="auto">
          <a:xfrm>
            <a:off x="304800" y="2139950"/>
            <a:ext cx="138271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r>
              <a:rPr lang="en-US" b="1">
                <a:latin typeface="Arial" charset="0"/>
              </a:rPr>
              <a:t>Initialize</a:t>
            </a:r>
          </a:p>
        </p:txBody>
      </p:sp>
      <p:sp>
        <p:nvSpPr>
          <p:cNvPr id="31752" name="Text Box 8"/>
          <p:cNvSpPr txBox="1">
            <a:spLocks noChangeArrowheads="1"/>
          </p:cNvSpPr>
          <p:nvPr/>
        </p:nvSpPr>
        <p:spPr bwMode="auto">
          <a:xfrm>
            <a:off x="304800" y="2543175"/>
            <a:ext cx="331628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r>
              <a:rPr lang="en-US" b="1">
                <a:latin typeface="Arial" charset="0"/>
              </a:rPr>
              <a:t>Restore Control State</a:t>
            </a:r>
          </a:p>
        </p:txBody>
      </p:sp>
      <p:sp>
        <p:nvSpPr>
          <p:cNvPr id="31753" name="Text Box 9"/>
          <p:cNvSpPr txBox="1">
            <a:spLocks noChangeArrowheads="1"/>
          </p:cNvSpPr>
          <p:nvPr/>
        </p:nvSpPr>
        <p:spPr bwMode="auto">
          <a:xfrm>
            <a:off x="304800" y="4981575"/>
            <a:ext cx="28924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r>
              <a:rPr lang="en-US" b="1">
                <a:latin typeface="Arial" charset="0"/>
              </a:rPr>
              <a:t>Save Control State</a:t>
            </a:r>
          </a:p>
        </p:txBody>
      </p:sp>
      <p:sp>
        <p:nvSpPr>
          <p:cNvPr id="31754" name="Text Box 10"/>
          <p:cNvSpPr txBox="1">
            <a:spLocks noChangeArrowheads="1"/>
          </p:cNvSpPr>
          <p:nvPr/>
        </p:nvSpPr>
        <p:spPr bwMode="auto">
          <a:xfrm>
            <a:off x="304800" y="5362575"/>
            <a:ext cx="123031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r>
              <a:rPr lang="en-US" b="1">
                <a:latin typeface="Arial" charset="0"/>
              </a:rPr>
              <a:t>Render</a:t>
            </a:r>
          </a:p>
        </p:txBody>
      </p:sp>
      <p:sp>
        <p:nvSpPr>
          <p:cNvPr id="31755" name="Text Box 11"/>
          <p:cNvSpPr txBox="1">
            <a:spLocks noChangeArrowheads="1"/>
          </p:cNvSpPr>
          <p:nvPr/>
        </p:nvSpPr>
        <p:spPr bwMode="auto">
          <a:xfrm>
            <a:off x="660400" y="3886200"/>
            <a:ext cx="22987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r>
              <a:rPr lang="en-US" sz="2000" b="1">
                <a:latin typeface="Arial" charset="0"/>
              </a:rPr>
              <a:t>1. Change Events</a:t>
            </a:r>
          </a:p>
        </p:txBody>
      </p:sp>
      <p:sp>
        <p:nvSpPr>
          <p:cNvPr id="31756" name="Text Box 12"/>
          <p:cNvSpPr txBox="1">
            <a:spLocks noChangeArrowheads="1"/>
          </p:cNvSpPr>
          <p:nvPr/>
        </p:nvSpPr>
        <p:spPr bwMode="auto">
          <a:xfrm>
            <a:off x="660400" y="4419600"/>
            <a:ext cx="2147888"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r>
              <a:rPr lang="en-US" sz="2000" b="1">
                <a:latin typeface="Arial" charset="0"/>
              </a:rPr>
              <a:t>2. Action Events</a:t>
            </a:r>
          </a:p>
        </p:txBody>
      </p:sp>
      <p:sp>
        <p:nvSpPr>
          <p:cNvPr id="31757" name="Text Box 13"/>
          <p:cNvSpPr txBox="1">
            <a:spLocks noChangeArrowheads="1"/>
          </p:cNvSpPr>
          <p:nvPr/>
        </p:nvSpPr>
        <p:spPr bwMode="auto">
          <a:xfrm>
            <a:off x="4343400" y="2133600"/>
            <a:ext cx="3243263" cy="398463"/>
          </a:xfrm>
          <a:prstGeom prst="rect">
            <a:avLst/>
          </a:prstGeom>
          <a:solidFill>
            <a:srgbClr val="FF9900"/>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ctr">
              <a:buClrTx/>
              <a:buFontTx/>
              <a:buNone/>
            </a:pPr>
            <a:r>
              <a:rPr lang="en-US" sz="2000" b="1">
                <a:latin typeface="Lucida Console" charset="0"/>
              </a:rPr>
              <a:t>Page_Init</a:t>
            </a:r>
          </a:p>
        </p:txBody>
      </p:sp>
      <p:sp>
        <p:nvSpPr>
          <p:cNvPr id="31758" name="Text Box 14"/>
          <p:cNvSpPr txBox="1">
            <a:spLocks noChangeArrowheads="1"/>
          </p:cNvSpPr>
          <p:nvPr/>
        </p:nvSpPr>
        <p:spPr bwMode="auto">
          <a:xfrm>
            <a:off x="304800" y="3505200"/>
            <a:ext cx="23495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r>
              <a:rPr lang="en-US" b="1">
                <a:latin typeface="Arial" charset="0"/>
              </a:rPr>
              <a:t>Control Events</a:t>
            </a:r>
          </a:p>
        </p:txBody>
      </p:sp>
      <p:sp>
        <p:nvSpPr>
          <p:cNvPr id="31759" name="Text Box 15"/>
          <p:cNvSpPr txBox="1">
            <a:spLocks noChangeArrowheads="1"/>
          </p:cNvSpPr>
          <p:nvPr/>
        </p:nvSpPr>
        <p:spPr bwMode="auto">
          <a:xfrm>
            <a:off x="304800" y="2924175"/>
            <a:ext cx="172243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r>
              <a:rPr lang="en-US" b="1">
                <a:latin typeface="Arial" charset="0"/>
              </a:rPr>
              <a:t>Load Page</a:t>
            </a:r>
          </a:p>
        </p:txBody>
      </p:sp>
      <p:sp>
        <p:nvSpPr>
          <p:cNvPr id="31760" name="Text Box 16"/>
          <p:cNvSpPr txBox="1">
            <a:spLocks noChangeArrowheads="1"/>
          </p:cNvSpPr>
          <p:nvPr/>
        </p:nvSpPr>
        <p:spPr bwMode="auto">
          <a:xfrm>
            <a:off x="304800" y="5715000"/>
            <a:ext cx="202723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r>
              <a:rPr lang="en-US" b="1">
                <a:latin typeface="Arial" charset="0"/>
              </a:rPr>
              <a:t>Unload Page</a:t>
            </a:r>
          </a:p>
        </p:txBody>
      </p:sp>
      <p:sp>
        <p:nvSpPr>
          <p:cNvPr id="31761" name="Line 17"/>
          <p:cNvSpPr>
            <a:spLocks noChangeShapeType="1"/>
          </p:cNvSpPr>
          <p:nvPr/>
        </p:nvSpPr>
        <p:spPr bwMode="auto">
          <a:xfrm>
            <a:off x="1600200" y="2376488"/>
            <a:ext cx="2667000" cy="14287"/>
          </a:xfrm>
          <a:prstGeom prst="line">
            <a:avLst/>
          </a:prstGeom>
          <a:noFill/>
          <a:ln w="38160" cap="sq">
            <a:solidFill>
              <a:srgbClr val="003366"/>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1762" name="Line 18"/>
          <p:cNvSpPr>
            <a:spLocks noChangeShapeType="1"/>
          </p:cNvSpPr>
          <p:nvPr/>
        </p:nvSpPr>
        <p:spPr bwMode="auto">
          <a:xfrm>
            <a:off x="3581400" y="2771775"/>
            <a:ext cx="685800" cy="1588"/>
          </a:xfrm>
          <a:prstGeom prst="line">
            <a:avLst/>
          </a:prstGeom>
          <a:noFill/>
          <a:ln w="38160" cap="sq">
            <a:solidFill>
              <a:srgbClr val="003366"/>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1763" name="Line 19"/>
          <p:cNvSpPr>
            <a:spLocks noChangeShapeType="1"/>
          </p:cNvSpPr>
          <p:nvPr/>
        </p:nvSpPr>
        <p:spPr bwMode="auto">
          <a:xfrm>
            <a:off x="1981200" y="3152775"/>
            <a:ext cx="2286000" cy="1588"/>
          </a:xfrm>
          <a:prstGeom prst="line">
            <a:avLst/>
          </a:prstGeom>
          <a:noFill/>
          <a:ln w="38160" cap="sq">
            <a:solidFill>
              <a:srgbClr val="003366"/>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1764" name="Line 20"/>
          <p:cNvSpPr>
            <a:spLocks noChangeShapeType="1"/>
          </p:cNvSpPr>
          <p:nvPr/>
        </p:nvSpPr>
        <p:spPr bwMode="auto">
          <a:xfrm>
            <a:off x="2971800" y="4086225"/>
            <a:ext cx="1295400" cy="1588"/>
          </a:xfrm>
          <a:prstGeom prst="line">
            <a:avLst/>
          </a:prstGeom>
          <a:noFill/>
          <a:ln w="38160" cap="sq">
            <a:solidFill>
              <a:srgbClr val="003366"/>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1765" name="Line 21"/>
          <p:cNvSpPr>
            <a:spLocks noChangeShapeType="1"/>
          </p:cNvSpPr>
          <p:nvPr/>
        </p:nvSpPr>
        <p:spPr bwMode="auto">
          <a:xfrm flipV="1">
            <a:off x="2819400" y="4618038"/>
            <a:ext cx="1447800" cy="17462"/>
          </a:xfrm>
          <a:prstGeom prst="line">
            <a:avLst/>
          </a:prstGeom>
          <a:noFill/>
          <a:ln w="38160" cap="sq">
            <a:solidFill>
              <a:srgbClr val="003366"/>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1766" name="Line 22"/>
          <p:cNvSpPr>
            <a:spLocks noChangeShapeType="1"/>
          </p:cNvSpPr>
          <p:nvPr/>
        </p:nvSpPr>
        <p:spPr bwMode="auto">
          <a:xfrm>
            <a:off x="3124200" y="5195888"/>
            <a:ext cx="1143000" cy="1587"/>
          </a:xfrm>
          <a:prstGeom prst="line">
            <a:avLst/>
          </a:prstGeom>
          <a:noFill/>
          <a:ln w="38160" cap="sq">
            <a:solidFill>
              <a:srgbClr val="003366"/>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1767" name="Line 23"/>
          <p:cNvSpPr>
            <a:spLocks noChangeShapeType="1"/>
          </p:cNvSpPr>
          <p:nvPr/>
        </p:nvSpPr>
        <p:spPr bwMode="auto">
          <a:xfrm>
            <a:off x="1524000" y="5576888"/>
            <a:ext cx="2743200" cy="1587"/>
          </a:xfrm>
          <a:prstGeom prst="line">
            <a:avLst/>
          </a:prstGeom>
          <a:noFill/>
          <a:ln w="38160" cap="sq">
            <a:solidFill>
              <a:srgbClr val="003366"/>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1768" name="Line 24"/>
          <p:cNvSpPr>
            <a:spLocks noChangeShapeType="1"/>
          </p:cNvSpPr>
          <p:nvPr/>
        </p:nvSpPr>
        <p:spPr bwMode="auto">
          <a:xfrm>
            <a:off x="2286000" y="5943600"/>
            <a:ext cx="1981200" cy="1588"/>
          </a:xfrm>
          <a:prstGeom prst="line">
            <a:avLst/>
          </a:prstGeom>
          <a:noFill/>
          <a:ln w="38160" cap="sq">
            <a:solidFill>
              <a:srgbClr val="003366"/>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t>Page Loading</a:t>
            </a:r>
          </a:p>
        </p:txBody>
      </p:sp>
      <p:sp>
        <p:nvSpPr>
          <p:cNvPr id="32770"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Page_Load</a:t>
            </a:r>
            <a:r>
              <a:rPr lang="en-US"/>
              <a:t> fires at beginning of request after controls are initialized</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Input control values already populated</a:t>
            </a:r>
          </a:p>
        </p:txBody>
      </p:sp>
      <p:sp>
        <p:nvSpPr>
          <p:cNvPr id="32771" name="Text Box 3"/>
          <p:cNvSpPr txBox="1">
            <a:spLocks noChangeArrowheads="1"/>
          </p:cNvSpPr>
          <p:nvPr/>
        </p:nvSpPr>
        <p:spPr bwMode="auto">
          <a:xfrm>
            <a:off x="533400" y="3886200"/>
            <a:ext cx="8077200" cy="1189038"/>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2000" b="1">
                <a:latin typeface="Lucida Console" charset="0"/>
              </a:rPr>
              <a:t>protected void Page_Load(Object s, EventArgs e) {</a:t>
            </a:r>
          </a:p>
          <a:p>
            <a:pPr lvl="1" indent="0">
              <a:buClrTx/>
              <a:buFontTx/>
              <a:buNone/>
            </a:pPr>
            <a:r>
              <a:rPr lang="en-US" sz="2000" b="1">
                <a:latin typeface="Lucida Console" charset="0"/>
              </a:rPr>
              <a:t>  message.Text = textbox1.Text;</a:t>
            </a:r>
          </a:p>
          <a:p>
            <a:pPr lvl="1" indent="0">
              <a:buClrTx/>
              <a:buFontTx/>
              <a:buNone/>
            </a:pPr>
            <a:r>
              <a:rPr lang="en-US" sz="2000" b="1">
                <a:latin typeface="Lucida Console" charset="0"/>
              </a:rPr>
              <a: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Learning Objectives</a:t>
            </a:r>
          </a:p>
        </p:txBody>
      </p:sp>
      <p:sp>
        <p:nvSpPr>
          <p:cNvPr id="6146" name="Rectangle 2"/>
          <p:cNvSpPr>
            <a:spLocks noGrp="1" noChangeArrowheads="1"/>
          </p:cNvSpPr>
          <p:nvPr>
            <p:ph type="body" idx="1"/>
          </p:nvPr>
        </p:nvSpPr>
        <p:spPr>
          <a:xfrm>
            <a:off x="457200" y="1905000"/>
            <a:ext cx="8229600" cy="4495800"/>
          </a:xfrm>
          <a:ln/>
        </p:spPr>
        <p:txBody>
          <a:bodyPr lIns="91440" tIns="45720" rIns="91440" bIns="45720"/>
          <a:lstStyle/>
          <a:p>
            <a:pPr marL="331788" indent="-331788">
              <a:buClr>
                <a:srgbClr val="003366"/>
              </a:buClr>
              <a:buFont typeface="Wingdings" charset="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rPr lang="en-US"/>
              <a:t>What is ASP.NET; why it was developed</a:t>
            </a:r>
          </a:p>
          <a:p>
            <a:pPr marL="331788" indent="-331788">
              <a:buClr>
                <a:srgbClr val="003366"/>
              </a:buClr>
              <a:buFont typeface="Wingdings" charset="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rPr lang="en-US"/>
              <a:t>ASP.NET features</a:t>
            </a:r>
          </a:p>
          <a:p>
            <a:pPr marL="331788" indent="-331788">
              <a:buClr>
                <a:srgbClr val="003366"/>
              </a:buClr>
              <a:buFont typeface="Wingdings" charset="0"/>
              <a:buChar char=""/>
              <a:tabLst>
                <a:tab pos="901700" algn="l"/>
                <a:tab pos="1816100" algn="l"/>
                <a:tab pos="2730500" algn="l"/>
                <a:tab pos="3644900" algn="l"/>
                <a:tab pos="4559300" algn="l"/>
                <a:tab pos="5473700" algn="l"/>
                <a:tab pos="6388100" algn="l"/>
                <a:tab pos="7302500" algn="l"/>
                <a:tab pos="8216900" algn="l"/>
                <a:tab pos="9131300" algn="l"/>
                <a:tab pos="10045700" algn="l"/>
              </a:tabLst>
            </a:pPr>
            <a:r>
              <a:rPr lang="en-US"/>
              <a:t>Programming Web Forms</a:t>
            </a:r>
          </a:p>
        </p:txBody>
      </p:sp>
    </p:spTree>
  </p:cSld>
  <p:clrMapOvr>
    <a:masterClrMapping/>
  </p:clrMapOvr>
  <p:transition xmlns:p14="http://schemas.microsoft.com/office/powerpoint/2010/main">
    <p:strips dir="rd"/>
  </p:transitio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t>Page Loading</a:t>
            </a:r>
          </a:p>
        </p:txBody>
      </p:sp>
      <p:sp>
        <p:nvSpPr>
          <p:cNvPr id="3379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Page_Load</a:t>
            </a:r>
            <a:r>
              <a:rPr lang="en-US"/>
              <a:t> fires on every request</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Use </a:t>
            </a:r>
            <a:r>
              <a:rPr lang="en-US">
                <a:latin typeface="Lucida Console" charset="0"/>
              </a:rPr>
              <a:t>Page.IsPostBack</a:t>
            </a:r>
            <a:r>
              <a:rPr lang="en-US"/>
              <a:t> to execute conditional logic</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If a Page/Control is maintaining state then need only initialize it when </a:t>
            </a:r>
            <a:r>
              <a:rPr lang="en-US">
                <a:latin typeface="Lucida Console" charset="0"/>
              </a:rPr>
              <a:t>IsPostBack</a:t>
            </a:r>
            <a:r>
              <a:rPr lang="en-US"/>
              <a:t> is false</a:t>
            </a:r>
          </a:p>
        </p:txBody>
      </p:sp>
      <p:sp>
        <p:nvSpPr>
          <p:cNvPr id="33795" name="Text Box 3"/>
          <p:cNvSpPr txBox="1">
            <a:spLocks noChangeArrowheads="1"/>
          </p:cNvSpPr>
          <p:nvPr/>
        </p:nvSpPr>
        <p:spPr bwMode="auto">
          <a:xfrm>
            <a:off x="228600" y="3937000"/>
            <a:ext cx="8686800" cy="2409825"/>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2000" b="1">
                <a:latin typeface="Lucida Console" charset="0"/>
              </a:rPr>
              <a:t>protected void Page_Load(Object s, EventArgs e) {</a:t>
            </a:r>
          </a:p>
          <a:p>
            <a:pPr lvl="1" indent="0">
              <a:buClrTx/>
              <a:buFontTx/>
              <a:buNone/>
            </a:pPr>
            <a:r>
              <a:rPr lang="en-US" sz="2000" b="1">
                <a:latin typeface="Lucida Console" charset="0"/>
              </a:rPr>
              <a:t>  if (! Page.IsPostBack) {</a:t>
            </a:r>
          </a:p>
          <a:p>
            <a:pPr lvl="1" indent="0">
              <a:buClrTx/>
              <a:buFontTx/>
              <a:buNone/>
            </a:pPr>
            <a:r>
              <a:rPr lang="en-US" sz="2000" b="1">
                <a:latin typeface="Lucida Console" charset="0"/>
              </a:rPr>
              <a:t>    // Executes only on initial page load</a:t>
            </a:r>
          </a:p>
          <a:p>
            <a:pPr lvl="1" indent="0">
              <a:buClrTx/>
              <a:buFontTx/>
              <a:buNone/>
            </a:pPr>
            <a:r>
              <a:rPr lang="en-US" sz="2000" b="1">
                <a:latin typeface="Lucida Console" charset="0"/>
              </a:rPr>
              <a:t>    Message.Text = "initial value";</a:t>
            </a:r>
          </a:p>
          <a:p>
            <a:pPr lvl="1" indent="0">
              <a:buClrTx/>
              <a:buFontTx/>
              <a:buNone/>
            </a:pPr>
            <a:r>
              <a:rPr lang="en-US" sz="2000" b="1">
                <a:latin typeface="Lucida Console" charset="0"/>
              </a:rPr>
              <a:t>  }</a:t>
            </a:r>
          </a:p>
          <a:p>
            <a:pPr lvl="1" indent="0">
              <a:buClrTx/>
              <a:buFontTx/>
              <a:buNone/>
            </a:pPr>
            <a:r>
              <a:rPr lang="en-US" sz="2000" b="1">
                <a:latin typeface="Lucida Console" charset="0"/>
              </a:rPr>
              <a:t>  // Rest of procedure executes on every request</a:t>
            </a:r>
          </a:p>
          <a:p>
            <a:pPr lvl="1" indent="0">
              <a:buClrTx/>
              <a:buFontTx/>
              <a:buNone/>
            </a:pPr>
            <a:r>
              <a:rPr lang="en-US" sz="2000" b="1">
                <a:latin typeface="Lucida Console" charset="0"/>
              </a:rPr>
              <a: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t>Wiring Up Control Events</a:t>
            </a:r>
          </a:p>
        </p:txBody>
      </p:sp>
      <p:sp>
        <p:nvSpPr>
          <p:cNvPr id="34818" name="Rectangle 2"/>
          <p:cNvSpPr>
            <a:spLocks noGrp="1" noChangeArrowheads="1"/>
          </p:cNvSpPr>
          <p:nvPr>
            <p:ph type="body" idx="1"/>
          </p:nvPr>
        </p:nvSpPr>
        <p:spPr>
          <a:xfrm>
            <a:off x="457200" y="1905000"/>
            <a:ext cx="8534400" cy="4495800"/>
          </a:xfrm>
          <a:ln/>
        </p:spPr>
        <p:txBody>
          <a:bodyPr/>
          <a:lstStyle/>
          <a:p>
            <a:pPr marL="341313" indent="-341313">
              <a:lnSpc>
                <a:spcPct val="90000"/>
              </a:lnSpc>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Control event handlers are identified on the tag</a:t>
            </a:r>
          </a:p>
          <a:p>
            <a:pPr marL="341313" indent="-341313">
              <a:lnSpc>
                <a:spcPct val="90000"/>
              </a:lnSpc>
              <a:spcBef>
                <a:spcPts val="500"/>
              </a:spcBef>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a:latin typeface="Lucida Console" charset="0"/>
            </a:endParaRPr>
          </a:p>
          <a:p>
            <a:pPr marL="341313" indent="-341313">
              <a:lnSpc>
                <a:spcPct val="90000"/>
              </a:lnSpc>
              <a:spcBef>
                <a:spcPts val="500"/>
              </a:spcBef>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a:latin typeface="Lucida Console" charset="0"/>
            </a:endParaRPr>
          </a:p>
          <a:p>
            <a:pPr marL="341313" indent="-341313">
              <a:lnSpc>
                <a:spcPct val="90000"/>
              </a:lnSpc>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a:p>
            <a:pPr marL="341313" indent="-341313">
              <a:lnSpc>
                <a:spcPct val="90000"/>
              </a:lnSpc>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Event handler code</a:t>
            </a:r>
          </a:p>
        </p:txBody>
      </p:sp>
      <p:sp>
        <p:nvSpPr>
          <p:cNvPr id="34819" name="Text Box 3"/>
          <p:cNvSpPr txBox="1">
            <a:spLocks noChangeArrowheads="1"/>
          </p:cNvSpPr>
          <p:nvPr/>
        </p:nvSpPr>
        <p:spPr bwMode="auto">
          <a:xfrm>
            <a:off x="457200" y="4325938"/>
            <a:ext cx="8382000" cy="1189037"/>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2000" b="1">
                <a:latin typeface="Lucida Console" charset="0"/>
              </a:rPr>
              <a:t>protected void btn1_Click(Object s, EventArgs e) {</a:t>
            </a:r>
          </a:p>
          <a:p>
            <a:pPr lvl="1" indent="0">
              <a:buClrTx/>
              <a:buFontTx/>
              <a:buNone/>
            </a:pPr>
            <a:r>
              <a:rPr lang="en-US" sz="2000" b="1">
                <a:latin typeface="Lucida Console" charset="0"/>
              </a:rPr>
              <a:t>  Message.Text = “Button1 clicked”;</a:t>
            </a:r>
          </a:p>
          <a:p>
            <a:pPr lvl="1" indent="0">
              <a:buClrTx/>
              <a:buFontTx/>
              <a:buNone/>
            </a:pPr>
            <a:r>
              <a:rPr lang="en-US" sz="2000" b="1">
                <a:latin typeface="Lucida Console" charset="0"/>
              </a:rPr>
              <a:t>}</a:t>
            </a:r>
          </a:p>
        </p:txBody>
      </p:sp>
      <p:sp>
        <p:nvSpPr>
          <p:cNvPr id="34820" name="Text Box 4"/>
          <p:cNvSpPr txBox="1">
            <a:spLocks noChangeArrowheads="1"/>
          </p:cNvSpPr>
          <p:nvPr/>
        </p:nvSpPr>
        <p:spPr bwMode="auto">
          <a:xfrm>
            <a:off x="381000" y="2582863"/>
            <a:ext cx="8458200" cy="884237"/>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r>
              <a:rPr lang="en-US" sz="2000" b="1">
                <a:latin typeface="Lucida Console" charset="0"/>
              </a:rPr>
              <a:t>&lt;asp:button onclick="btn1_Click“ runat=server&gt;</a:t>
            </a:r>
          </a:p>
          <a:p>
            <a:pPr>
              <a:buClrTx/>
              <a:buFontTx/>
              <a:buNone/>
            </a:pPr>
            <a:r>
              <a:rPr lang="en-US" sz="2000" b="1">
                <a:latin typeface="Lucida Console" charset="0"/>
              </a:rPr>
              <a:t>&lt;asp:textbox onchanged="text1_changed“ runat=server&gt;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t>Server Control Events</a:t>
            </a:r>
          </a:p>
        </p:txBody>
      </p:sp>
      <p:sp>
        <p:nvSpPr>
          <p:cNvPr id="35842" name="Rectangle 2"/>
          <p:cNvSpPr>
            <a:spLocks noGrp="1" noChangeArrowheads="1"/>
          </p:cNvSpPr>
          <p:nvPr>
            <p:ph type="body" idx="1"/>
          </p:nvPr>
        </p:nvSpPr>
        <p:spPr>
          <a:xfrm>
            <a:off x="457200" y="1905000"/>
            <a:ext cx="8229600" cy="4495800"/>
          </a:xfrm>
          <a:ln/>
        </p:spPr>
        <p:txBody>
          <a:bodyPr/>
          <a:lstStyle/>
          <a:p>
            <a:pPr marL="341313" indent="-341313">
              <a:lnSpc>
                <a:spcPct val="90000"/>
              </a:lnSpc>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Change Events</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By default, these execute only on next action event</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E.g. </a:t>
            </a:r>
            <a:r>
              <a:rPr lang="en-US">
                <a:latin typeface="Lucida Console" charset="0"/>
              </a:rPr>
              <a:t>OnTextChanged</a:t>
            </a:r>
            <a:r>
              <a:rPr lang="en-US"/>
              <a:t>, </a:t>
            </a:r>
            <a:r>
              <a:rPr lang="en-US">
                <a:latin typeface="Lucida Console" charset="0"/>
              </a:rPr>
              <a:t>OnCheckedChanged</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Change events fire in random order</a:t>
            </a:r>
          </a:p>
          <a:p>
            <a:pPr marL="341313" indent="-341313">
              <a:lnSpc>
                <a:spcPct val="90000"/>
              </a:lnSpc>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Action Events</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Cause an immediate postback to server</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E.g. </a:t>
            </a:r>
            <a:r>
              <a:rPr lang="en-US">
                <a:latin typeface="Lucida Console" charset="0"/>
              </a:rPr>
              <a:t>OnClick</a:t>
            </a:r>
          </a:p>
          <a:p>
            <a:pPr marL="341313" indent="-341313">
              <a:lnSpc>
                <a:spcPct val="90000"/>
              </a:lnSpc>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Works with any browser</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No client script required, no applets, </a:t>
            </a:r>
            <a:br>
              <a:rPr lang="en-US"/>
            </a:br>
            <a:r>
              <a:rPr lang="en-US"/>
              <a:t>no ActiveX</a:t>
            </a:r>
            <a:r>
              <a:rPr lang="en-US" baseline="30000"/>
              <a:t>®</a:t>
            </a:r>
            <a:r>
              <a:rPr lang="en-US"/>
              <a:t> Controls!</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t>Event Arguments</a:t>
            </a:r>
          </a:p>
        </p:txBody>
      </p:sp>
      <p:sp>
        <p:nvSpPr>
          <p:cNvPr id="36866"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Events pass two arguments: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The sender, declared as type </a:t>
            </a:r>
            <a:r>
              <a:rPr lang="en-US">
                <a:latin typeface="Lucida Console" charset="0"/>
              </a:rPr>
              <a:t>object</a:t>
            </a: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Usually the object representing the control that generated </a:t>
            </a:r>
            <a:br>
              <a:rPr lang="en-US"/>
            </a:br>
            <a:r>
              <a:rPr lang="en-US"/>
              <a:t>the event</a:t>
            </a: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Allows you to use the same event handler for </a:t>
            </a:r>
            <a:br>
              <a:rPr lang="en-US"/>
            </a:br>
            <a:r>
              <a:rPr lang="en-US"/>
              <a:t>multiple controls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Arguments, declared as type </a:t>
            </a:r>
            <a:r>
              <a:rPr lang="en-US">
                <a:latin typeface="Lucida Console" charset="0"/>
              </a:rPr>
              <a:t>EventArgs</a:t>
            </a: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Provides additional data specific to the event</a:t>
            </a: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EventArgs</a:t>
            </a:r>
            <a:r>
              <a:rPr lang="en-US"/>
              <a:t> itself contains no data; a class derived from </a:t>
            </a:r>
            <a:r>
              <a:rPr lang="en-US">
                <a:latin typeface="Lucida Console" charset="0"/>
              </a:rPr>
              <a:t>EventArgs</a:t>
            </a:r>
            <a:r>
              <a:rPr lang="en-US"/>
              <a:t> will be passed.  </a:t>
            </a:r>
          </a:p>
          <a:p>
            <a:pPr marL="1427163" lvl="3">
              <a:buClr>
                <a:srgbClr val="003366"/>
              </a:buClr>
              <a:buSzPct val="8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E.g. </a:t>
            </a:r>
            <a:r>
              <a:rPr lang="en-US">
                <a:latin typeface="Lucida Console" charset="0"/>
              </a:rPr>
              <a:t>ServerValidateEventArgs</a:t>
            </a:r>
            <a:r>
              <a:rPr lang="en-US"/>
              <a:t>, </a:t>
            </a:r>
            <a:r>
              <a:rPr lang="en-US">
                <a:latin typeface="Lucida Console" charset="0"/>
              </a:rPr>
              <a:t>DataGridItemEventArgs</a:t>
            </a:r>
            <a:r>
              <a:rPr lang="en-US"/>
              <a:t>, </a:t>
            </a:r>
            <a:r>
              <a:rPr lang="en-US">
                <a:latin typeface="Lucida Console" charset="0"/>
              </a:rPr>
              <a:t>DataGridCommandEventArgs</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t>Page Unloading</a:t>
            </a:r>
          </a:p>
        </p:txBody>
      </p:sp>
      <p:sp>
        <p:nvSpPr>
          <p:cNvPr id="37890"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Page_Unload</a:t>
            </a:r>
            <a:r>
              <a:rPr lang="en-US"/>
              <a:t> fires after the page is rendered</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Don’t try to add to output</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Useful for logging and clean up</a:t>
            </a:r>
          </a:p>
        </p:txBody>
      </p:sp>
      <p:sp>
        <p:nvSpPr>
          <p:cNvPr id="37891" name="Text Box 3"/>
          <p:cNvSpPr txBox="1">
            <a:spLocks noChangeArrowheads="1"/>
          </p:cNvSpPr>
          <p:nvPr/>
        </p:nvSpPr>
        <p:spPr bwMode="auto">
          <a:xfrm>
            <a:off x="381000" y="4210050"/>
            <a:ext cx="8382000" cy="1189038"/>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2000" b="1">
                <a:latin typeface="Lucida Console" charset="0"/>
              </a:rPr>
              <a:t>protected void Page_Unload(Object s, EventArgs e) {</a:t>
            </a:r>
          </a:p>
          <a:p>
            <a:pPr lvl="1" indent="0">
              <a:buClrTx/>
              <a:buFontTx/>
              <a:buNone/>
            </a:pPr>
            <a:r>
              <a:rPr lang="en-US" sz="2000" b="1">
                <a:latin typeface="Lucida Console" charset="0"/>
              </a:rPr>
              <a:t>  MyApp.LogPageComplete();</a:t>
            </a:r>
          </a:p>
          <a:p>
            <a:pPr lvl="1" indent="0">
              <a:buClrTx/>
              <a:buFontTx/>
              <a:buNone/>
            </a:pPr>
            <a:r>
              <a:rPr lang="en-US" sz="2000" b="1">
                <a:latin typeface="Lucida Console" charset="0"/>
              </a:rPr>
              <a: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latin typeface="Lucida Console" charset="0"/>
              </a:rPr>
              <a:t>Import</a:t>
            </a:r>
            <a:r>
              <a:rPr lang="en-US" sz="3200"/>
              <a:t> Directive</a:t>
            </a:r>
          </a:p>
        </p:txBody>
      </p:sp>
      <p:sp>
        <p:nvSpPr>
          <p:cNvPr id="3891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Adds code namespace reference to page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Avoids having to fully qualify .NET types and </a:t>
            </a:r>
            <a:br>
              <a:rPr lang="en-US"/>
            </a:br>
            <a:r>
              <a:rPr lang="en-US"/>
              <a:t>class names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Equivalent to the C# </a:t>
            </a:r>
            <a:r>
              <a:rPr lang="en-US">
                <a:latin typeface="Lucida Console" charset="0"/>
              </a:rPr>
              <a:t>using</a:t>
            </a:r>
            <a:r>
              <a:rPr lang="en-US"/>
              <a:t> directive</a:t>
            </a:r>
          </a:p>
        </p:txBody>
      </p:sp>
      <p:sp>
        <p:nvSpPr>
          <p:cNvPr id="38915" name="Text Box 3"/>
          <p:cNvSpPr txBox="1">
            <a:spLocks noChangeArrowheads="1"/>
          </p:cNvSpPr>
          <p:nvPr/>
        </p:nvSpPr>
        <p:spPr bwMode="auto">
          <a:xfrm>
            <a:off x="1295400" y="4267200"/>
            <a:ext cx="6248400" cy="1189038"/>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23825" algn="l"/>
                <a:tab pos="1038225" algn="l"/>
                <a:tab pos="1952625" algn="l"/>
                <a:tab pos="2867025" algn="l"/>
                <a:tab pos="3781425" algn="l"/>
                <a:tab pos="4695825" algn="l"/>
                <a:tab pos="5610225" algn="l"/>
                <a:tab pos="6524625" algn="l"/>
                <a:tab pos="7439025" algn="l"/>
                <a:tab pos="8353425" algn="l"/>
                <a:tab pos="9267825" algn="l"/>
                <a:tab pos="10182225" algn="l"/>
              </a:tabLst>
              <a:defRPr sz="2400">
                <a:solidFill>
                  <a:srgbClr val="003366"/>
                </a:solidFill>
                <a:latin typeface="Times New Roman" charset="0"/>
                <a:ea typeface="ＭＳ Ｐゴシック" charset="0"/>
                <a:cs typeface="Arial Unicode MS" charset="0"/>
              </a:defRPr>
            </a:lvl1pPr>
            <a:lvl2pPr marL="123825" indent="-7938">
              <a:tabLst>
                <a:tab pos="123825" algn="l"/>
                <a:tab pos="1038225" algn="l"/>
                <a:tab pos="1952625" algn="l"/>
                <a:tab pos="2867025" algn="l"/>
                <a:tab pos="3781425" algn="l"/>
                <a:tab pos="4695825" algn="l"/>
                <a:tab pos="5610225" algn="l"/>
                <a:tab pos="6524625" algn="l"/>
                <a:tab pos="7439025" algn="l"/>
                <a:tab pos="8353425" algn="l"/>
                <a:tab pos="9267825" algn="l"/>
                <a:tab pos="10182225" algn="l"/>
              </a:tabLst>
              <a:defRPr sz="2400">
                <a:solidFill>
                  <a:srgbClr val="003366"/>
                </a:solidFill>
                <a:latin typeface="Times New Roman" charset="0"/>
                <a:ea typeface="ＭＳ Ｐゴシック" charset="0"/>
                <a:cs typeface="Arial Unicode MS" charset="0"/>
              </a:defRPr>
            </a:lvl2pPr>
            <a:lvl3pPr>
              <a:tabLst>
                <a:tab pos="123825" algn="l"/>
                <a:tab pos="1038225" algn="l"/>
                <a:tab pos="1952625" algn="l"/>
                <a:tab pos="2867025" algn="l"/>
                <a:tab pos="3781425" algn="l"/>
                <a:tab pos="4695825" algn="l"/>
                <a:tab pos="5610225" algn="l"/>
                <a:tab pos="6524625" algn="l"/>
                <a:tab pos="7439025" algn="l"/>
                <a:tab pos="8353425" algn="l"/>
                <a:tab pos="9267825" algn="l"/>
                <a:tab pos="10182225" algn="l"/>
              </a:tabLst>
              <a:defRPr sz="2400">
                <a:solidFill>
                  <a:srgbClr val="003366"/>
                </a:solidFill>
                <a:latin typeface="Times New Roman" charset="0"/>
                <a:ea typeface="ＭＳ Ｐゴシック" charset="0"/>
                <a:cs typeface="Arial Unicode MS" charset="0"/>
              </a:defRPr>
            </a:lvl3pPr>
            <a:lvl4pPr>
              <a:tabLst>
                <a:tab pos="123825" algn="l"/>
                <a:tab pos="1038225" algn="l"/>
                <a:tab pos="1952625" algn="l"/>
                <a:tab pos="2867025" algn="l"/>
                <a:tab pos="3781425" algn="l"/>
                <a:tab pos="4695825" algn="l"/>
                <a:tab pos="5610225" algn="l"/>
                <a:tab pos="6524625" algn="l"/>
                <a:tab pos="7439025" algn="l"/>
                <a:tab pos="8353425" algn="l"/>
                <a:tab pos="9267825" algn="l"/>
                <a:tab pos="10182225" algn="l"/>
              </a:tabLst>
              <a:defRPr sz="2400">
                <a:solidFill>
                  <a:srgbClr val="003366"/>
                </a:solidFill>
                <a:latin typeface="Times New Roman" charset="0"/>
                <a:ea typeface="ＭＳ Ｐゴシック" charset="0"/>
                <a:cs typeface="Arial Unicode MS" charset="0"/>
              </a:defRPr>
            </a:lvl4pPr>
            <a:lvl5pPr>
              <a:tabLst>
                <a:tab pos="123825" algn="l"/>
                <a:tab pos="1038225" algn="l"/>
                <a:tab pos="1952625" algn="l"/>
                <a:tab pos="2867025" algn="l"/>
                <a:tab pos="3781425" algn="l"/>
                <a:tab pos="4695825" algn="l"/>
                <a:tab pos="5610225" algn="l"/>
                <a:tab pos="6524625" algn="l"/>
                <a:tab pos="7439025" algn="l"/>
                <a:tab pos="8353425" algn="l"/>
                <a:tab pos="9267825" algn="l"/>
                <a:tab pos="10182225"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23825" algn="l"/>
                <a:tab pos="1038225" algn="l"/>
                <a:tab pos="1952625" algn="l"/>
                <a:tab pos="2867025" algn="l"/>
                <a:tab pos="3781425" algn="l"/>
                <a:tab pos="4695825" algn="l"/>
                <a:tab pos="5610225" algn="l"/>
                <a:tab pos="6524625" algn="l"/>
                <a:tab pos="7439025" algn="l"/>
                <a:tab pos="8353425" algn="l"/>
                <a:tab pos="9267825" algn="l"/>
                <a:tab pos="10182225"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23825" algn="l"/>
                <a:tab pos="1038225" algn="l"/>
                <a:tab pos="1952625" algn="l"/>
                <a:tab pos="2867025" algn="l"/>
                <a:tab pos="3781425" algn="l"/>
                <a:tab pos="4695825" algn="l"/>
                <a:tab pos="5610225" algn="l"/>
                <a:tab pos="6524625" algn="l"/>
                <a:tab pos="7439025" algn="l"/>
                <a:tab pos="8353425" algn="l"/>
                <a:tab pos="9267825" algn="l"/>
                <a:tab pos="10182225"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23825" algn="l"/>
                <a:tab pos="1038225" algn="l"/>
                <a:tab pos="1952625" algn="l"/>
                <a:tab pos="2867025" algn="l"/>
                <a:tab pos="3781425" algn="l"/>
                <a:tab pos="4695825" algn="l"/>
                <a:tab pos="5610225" algn="l"/>
                <a:tab pos="6524625" algn="l"/>
                <a:tab pos="7439025" algn="l"/>
                <a:tab pos="8353425" algn="l"/>
                <a:tab pos="9267825" algn="l"/>
                <a:tab pos="10182225"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23825" algn="l"/>
                <a:tab pos="1038225" algn="l"/>
                <a:tab pos="1952625" algn="l"/>
                <a:tab pos="2867025" algn="l"/>
                <a:tab pos="3781425" algn="l"/>
                <a:tab pos="4695825" algn="l"/>
                <a:tab pos="5610225" algn="l"/>
                <a:tab pos="6524625" algn="l"/>
                <a:tab pos="7439025" algn="l"/>
                <a:tab pos="8353425" algn="l"/>
                <a:tab pos="9267825" algn="l"/>
                <a:tab pos="10182225" algn="l"/>
              </a:tabLst>
              <a:defRPr sz="2400">
                <a:solidFill>
                  <a:srgbClr val="003366"/>
                </a:solidFill>
                <a:latin typeface="Times New Roman" charset="0"/>
                <a:ea typeface="ＭＳ Ｐゴシック" charset="0"/>
                <a:cs typeface="Arial Unicode MS" charset="0"/>
              </a:defRPr>
            </a:lvl9pPr>
          </a:lstStyle>
          <a:p>
            <a:pPr lvl="1">
              <a:buClrTx/>
              <a:buFontTx/>
              <a:buNone/>
            </a:pPr>
            <a:r>
              <a:rPr lang="en-US" sz="2000" b="1">
                <a:latin typeface="Lucida Console" charset="0"/>
              </a:rPr>
              <a:t>&lt;%@ Import Namespace="System.Data" %&gt;</a:t>
            </a:r>
          </a:p>
          <a:p>
            <a:pPr lvl="1">
              <a:buClrTx/>
              <a:buFontTx/>
              <a:buNone/>
            </a:pPr>
            <a:r>
              <a:rPr lang="en-US" sz="2000" b="1">
                <a:latin typeface="Lucida Console" charset="0"/>
              </a:rPr>
              <a:t>&lt;%@ Import Namespace="System.Net" %&gt;</a:t>
            </a:r>
          </a:p>
          <a:p>
            <a:pPr lvl="1">
              <a:buClrTx/>
              <a:buFontTx/>
              <a:buNone/>
            </a:pPr>
            <a:r>
              <a:rPr lang="en-US" sz="2000" b="1">
                <a:latin typeface="Lucida Console" charset="0"/>
              </a:rPr>
              <a:t>&lt;%@ Import Namespace="System.IO" %&gt;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Programming Basics</a:t>
            </a:r>
            <a:br>
              <a:rPr lang="en-US"/>
            </a:br>
            <a:r>
              <a:rPr lang="en-US" sz="3200">
                <a:latin typeface="Lucida Console" charset="0"/>
              </a:rPr>
              <a:t>Page</a:t>
            </a:r>
            <a:r>
              <a:rPr lang="en-US" sz="3200"/>
              <a:t> Class</a:t>
            </a:r>
          </a:p>
        </p:txBody>
      </p:sp>
      <p:sp>
        <p:nvSpPr>
          <p:cNvPr id="39938" name="Rectangle 2"/>
          <p:cNvSpPr>
            <a:spLocks noGrp="1" noChangeArrowheads="1"/>
          </p:cNvSpPr>
          <p:nvPr>
            <p:ph type="body" idx="1"/>
          </p:nvPr>
        </p:nvSpPr>
        <p:spPr>
          <a:xfrm>
            <a:off x="457200" y="1905000"/>
            <a:ext cx="8229600" cy="4495800"/>
          </a:xfrm>
          <a:ln/>
        </p:spPr>
        <p:txBody>
          <a:bodyPr/>
          <a:lstStyle/>
          <a:p>
            <a:pPr marL="341313" indent="-341313">
              <a:lnSpc>
                <a:spcPct val="90000"/>
              </a:lnSpc>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The </a:t>
            </a:r>
            <a:r>
              <a:rPr lang="en-US">
                <a:latin typeface="Lucida Console" charset="0"/>
              </a:rPr>
              <a:t>Page</a:t>
            </a:r>
            <a:r>
              <a:rPr lang="en-US"/>
              <a:t> object is always available when handling server-side events</a:t>
            </a:r>
          </a:p>
          <a:p>
            <a:pPr marL="341313" indent="-341313">
              <a:lnSpc>
                <a:spcPct val="90000"/>
              </a:lnSpc>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Provides a large set of useful properties and methods, including:</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Application</a:t>
            </a:r>
            <a:r>
              <a:rPr lang="en-US"/>
              <a:t>, </a:t>
            </a:r>
            <a:r>
              <a:rPr lang="en-US">
                <a:latin typeface="Lucida Console" charset="0"/>
              </a:rPr>
              <a:t>Cache</a:t>
            </a:r>
            <a:r>
              <a:rPr lang="en-US"/>
              <a:t>, </a:t>
            </a:r>
            <a:r>
              <a:rPr lang="en-US">
                <a:latin typeface="Lucida Console" charset="0"/>
              </a:rPr>
              <a:t>Controls</a:t>
            </a:r>
            <a:r>
              <a:rPr lang="en-US"/>
              <a:t>, </a:t>
            </a:r>
            <a:r>
              <a:rPr lang="en-US">
                <a:latin typeface="Lucida Console" charset="0"/>
              </a:rPr>
              <a:t>EnableViewState</a:t>
            </a:r>
            <a:r>
              <a:rPr lang="en-US"/>
              <a:t>, </a:t>
            </a:r>
            <a:r>
              <a:rPr lang="en-US">
                <a:latin typeface="Lucida Console" charset="0"/>
              </a:rPr>
              <a:t>EnableViewStateMac</a:t>
            </a:r>
            <a:r>
              <a:rPr lang="en-US"/>
              <a:t>, </a:t>
            </a:r>
            <a:r>
              <a:rPr lang="en-US">
                <a:latin typeface="Lucida Console" charset="0"/>
              </a:rPr>
              <a:t>ErrorPage</a:t>
            </a:r>
            <a:r>
              <a:rPr lang="en-US"/>
              <a:t>, </a:t>
            </a:r>
            <a:r>
              <a:rPr lang="en-US">
                <a:latin typeface="Lucida Console" charset="0"/>
              </a:rPr>
              <a:t>IsPostBack</a:t>
            </a:r>
            <a:r>
              <a:rPr lang="en-US"/>
              <a:t>, </a:t>
            </a:r>
            <a:r>
              <a:rPr lang="en-US">
                <a:latin typeface="Lucida Console" charset="0"/>
              </a:rPr>
              <a:t>IsValid</a:t>
            </a:r>
            <a:r>
              <a:rPr lang="en-US"/>
              <a:t>, </a:t>
            </a:r>
            <a:r>
              <a:rPr lang="en-US">
                <a:latin typeface="Lucida Console" charset="0"/>
              </a:rPr>
              <a:t>Request</a:t>
            </a:r>
            <a:r>
              <a:rPr lang="en-US"/>
              <a:t>, </a:t>
            </a:r>
            <a:r>
              <a:rPr lang="en-US">
                <a:latin typeface="Lucida Console" charset="0"/>
              </a:rPr>
              <a:t>Response</a:t>
            </a:r>
            <a:r>
              <a:rPr lang="en-US"/>
              <a:t>, </a:t>
            </a:r>
            <a:r>
              <a:rPr lang="en-US">
                <a:latin typeface="Lucida Console" charset="0"/>
              </a:rPr>
              <a:t>Server</a:t>
            </a:r>
            <a:r>
              <a:rPr lang="en-US"/>
              <a:t>, Se</a:t>
            </a:r>
            <a:r>
              <a:rPr lang="en-US">
                <a:latin typeface="Lucida Console" charset="0"/>
              </a:rPr>
              <a:t>s</a:t>
            </a:r>
            <a:r>
              <a:rPr lang="en-US"/>
              <a:t>sion, </a:t>
            </a:r>
            <a:r>
              <a:rPr lang="en-US">
                <a:latin typeface="Lucida Console" charset="0"/>
              </a:rPr>
              <a:t>Trace</a:t>
            </a:r>
            <a:r>
              <a:rPr lang="en-US"/>
              <a:t>, </a:t>
            </a:r>
            <a:r>
              <a:rPr lang="en-US">
                <a:latin typeface="Lucida Console" charset="0"/>
              </a:rPr>
              <a:t>User</a:t>
            </a:r>
            <a:r>
              <a:rPr lang="en-US"/>
              <a:t>, </a:t>
            </a:r>
            <a:r>
              <a:rPr lang="en-US">
                <a:latin typeface="Lucida Console" charset="0"/>
              </a:rPr>
              <a:t>Validators</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DataBind()</a:t>
            </a:r>
            <a:r>
              <a:rPr lang="en-US"/>
              <a:t>, </a:t>
            </a:r>
            <a:r>
              <a:rPr lang="en-US">
                <a:latin typeface="Lucida Console" charset="0"/>
              </a:rPr>
              <a:t>LoadControl()</a:t>
            </a:r>
            <a:r>
              <a:rPr lang="en-US"/>
              <a:t>, </a:t>
            </a:r>
            <a:r>
              <a:rPr lang="en-US">
                <a:latin typeface="Lucida Console" charset="0"/>
              </a:rPr>
              <a:t>MapPath()</a:t>
            </a:r>
            <a:r>
              <a:rPr lang="en-US"/>
              <a:t>, </a:t>
            </a:r>
            <a:r>
              <a:rPr lang="en-US">
                <a:latin typeface="Lucida Console" charset="0"/>
              </a:rPr>
              <a:t>Validate()</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Agenda</a:t>
            </a:r>
          </a:p>
        </p:txBody>
      </p:sp>
      <p:sp>
        <p:nvSpPr>
          <p:cNvPr id="40962"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Background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ASP.NET Overview</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Model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Basics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a:solidFill>
                  <a:srgbClr val="FF9900"/>
                </a:solidFill>
              </a:rPr>
              <a:t>Server Controls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Conclusion</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Server Controls</a:t>
            </a:r>
            <a:br>
              <a:rPr lang="en-US"/>
            </a:br>
            <a:r>
              <a:rPr lang="en-US" sz="3200"/>
              <a:t>Web Controls</a:t>
            </a:r>
          </a:p>
        </p:txBody>
      </p:sp>
      <p:sp>
        <p:nvSpPr>
          <p:cNvPr id="41986"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Four types of Web Controls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Intrinsic controls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List controls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Rich controls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Validation controls</a:t>
            </a:r>
          </a:p>
          <a:p>
            <a:pPr marL="341313" indent="-341313">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Server Controls </a:t>
            </a:r>
            <a:br>
              <a:rPr lang="en-US"/>
            </a:br>
            <a:r>
              <a:rPr lang="en-US" sz="3200"/>
              <a:t>List Controls</a:t>
            </a:r>
          </a:p>
        </p:txBody>
      </p:sp>
      <p:sp>
        <p:nvSpPr>
          <p:cNvPr id="43010" name="Rectangle 2"/>
          <p:cNvSpPr>
            <a:spLocks noGrp="1" noChangeArrowheads="1"/>
          </p:cNvSpPr>
          <p:nvPr>
            <p:ph type="body" idx="1"/>
          </p:nvPr>
        </p:nvSpPr>
        <p:spPr>
          <a:xfrm>
            <a:off x="457200" y="1905000"/>
            <a:ext cx="8229600" cy="13716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Controls that handle repetition</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Supported controls</a:t>
            </a:r>
          </a:p>
        </p:txBody>
      </p:sp>
      <p:sp>
        <p:nvSpPr>
          <p:cNvPr id="43011" name="Rectangle 3"/>
          <p:cNvSpPr>
            <a:spLocks noChangeArrowheads="1"/>
          </p:cNvSpPr>
          <p:nvPr/>
        </p:nvSpPr>
        <p:spPr bwMode="auto">
          <a:xfrm>
            <a:off x="914400" y="2895600"/>
            <a:ext cx="48768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p>
            <a:pPr marL="741363" lvl="1" indent="-284163" eaLnBrk="1" hangingPunct="1">
              <a:spcBef>
                <a:spcPts val="600"/>
              </a:spcBef>
              <a:buClr>
                <a:srgbClr val="003366"/>
              </a:buClr>
              <a:buSzPct val="55000"/>
              <a:buFont typeface="Wingdings" charset="0"/>
              <a:buChar char=""/>
              <a:tabLst>
                <a:tab pos="741363" algn="l"/>
                <a:tab pos="1655763" algn="l"/>
                <a:tab pos="2570163" algn="l"/>
                <a:tab pos="3484563" algn="l"/>
                <a:tab pos="4398963" algn="l"/>
                <a:tab pos="5313363" algn="l"/>
                <a:tab pos="6227763" algn="l"/>
                <a:tab pos="7142163" algn="l"/>
                <a:tab pos="8056563" algn="l"/>
                <a:tab pos="8970963" algn="l"/>
                <a:tab pos="9885363" algn="l"/>
                <a:tab pos="10799763" algn="l"/>
              </a:tabLst>
            </a:pPr>
            <a:r>
              <a:rPr lang="en-US">
                <a:solidFill>
                  <a:srgbClr val="003366"/>
                </a:solidFill>
                <a:latin typeface="Lucida Console" charset="0"/>
              </a:rPr>
              <a:t>&lt;asp:dropdownlist&gt;</a:t>
            </a:r>
          </a:p>
          <a:p>
            <a:pPr marL="741363" lvl="1" indent="-284163" eaLnBrk="1" hangingPunct="1">
              <a:spcBef>
                <a:spcPts val="600"/>
              </a:spcBef>
              <a:buClr>
                <a:srgbClr val="003366"/>
              </a:buClr>
              <a:buSzPct val="55000"/>
              <a:buFont typeface="Wingdings" charset="0"/>
              <a:buChar char=""/>
              <a:tabLst>
                <a:tab pos="741363" algn="l"/>
                <a:tab pos="1655763" algn="l"/>
                <a:tab pos="2570163" algn="l"/>
                <a:tab pos="3484563" algn="l"/>
                <a:tab pos="4398963" algn="l"/>
                <a:tab pos="5313363" algn="l"/>
                <a:tab pos="6227763" algn="l"/>
                <a:tab pos="7142163" algn="l"/>
                <a:tab pos="8056563" algn="l"/>
                <a:tab pos="8970963" algn="l"/>
                <a:tab pos="9885363" algn="l"/>
                <a:tab pos="10799763" algn="l"/>
              </a:tabLst>
            </a:pPr>
            <a:r>
              <a:rPr lang="en-US">
                <a:solidFill>
                  <a:srgbClr val="003366"/>
                </a:solidFill>
                <a:latin typeface="Lucida Console" charset="0"/>
              </a:rPr>
              <a:t>&lt;asp:listbox&gt;</a:t>
            </a:r>
          </a:p>
          <a:p>
            <a:pPr marL="741363" lvl="1" indent="-284163" eaLnBrk="1" hangingPunct="1">
              <a:spcBef>
                <a:spcPts val="600"/>
              </a:spcBef>
              <a:buClr>
                <a:srgbClr val="003366"/>
              </a:buClr>
              <a:buSzPct val="55000"/>
              <a:buFont typeface="Wingdings" charset="0"/>
              <a:buChar char=""/>
              <a:tabLst>
                <a:tab pos="741363" algn="l"/>
                <a:tab pos="1655763" algn="l"/>
                <a:tab pos="2570163" algn="l"/>
                <a:tab pos="3484563" algn="l"/>
                <a:tab pos="4398963" algn="l"/>
                <a:tab pos="5313363" algn="l"/>
                <a:tab pos="6227763" algn="l"/>
                <a:tab pos="7142163" algn="l"/>
                <a:tab pos="8056563" algn="l"/>
                <a:tab pos="8970963" algn="l"/>
                <a:tab pos="9885363" algn="l"/>
                <a:tab pos="10799763" algn="l"/>
              </a:tabLst>
            </a:pPr>
            <a:r>
              <a:rPr lang="en-US">
                <a:solidFill>
                  <a:srgbClr val="003366"/>
                </a:solidFill>
                <a:latin typeface="Lucida Console" charset="0"/>
              </a:rPr>
              <a:t>&lt;asp:radiobuttonlist&gt;</a:t>
            </a:r>
          </a:p>
          <a:p>
            <a:pPr marL="741363" lvl="1" indent="-284163" eaLnBrk="1" hangingPunct="1">
              <a:spcBef>
                <a:spcPts val="600"/>
              </a:spcBef>
              <a:buClr>
                <a:srgbClr val="003366"/>
              </a:buClr>
              <a:buSzPct val="55000"/>
              <a:buFont typeface="Wingdings" charset="0"/>
              <a:buChar char=""/>
              <a:tabLst>
                <a:tab pos="741363" algn="l"/>
                <a:tab pos="1655763" algn="l"/>
                <a:tab pos="2570163" algn="l"/>
                <a:tab pos="3484563" algn="l"/>
                <a:tab pos="4398963" algn="l"/>
                <a:tab pos="5313363" algn="l"/>
                <a:tab pos="6227763" algn="l"/>
                <a:tab pos="7142163" algn="l"/>
                <a:tab pos="8056563" algn="l"/>
                <a:tab pos="8970963" algn="l"/>
                <a:tab pos="9885363" algn="l"/>
                <a:tab pos="10799763" algn="l"/>
              </a:tabLst>
            </a:pPr>
            <a:r>
              <a:rPr lang="en-US">
                <a:solidFill>
                  <a:srgbClr val="003366"/>
                </a:solidFill>
                <a:latin typeface="Lucida Console" charset="0"/>
              </a:rPr>
              <a:t>&lt;asp:checkboxlist&gt;</a:t>
            </a:r>
          </a:p>
          <a:p>
            <a:pPr marL="741363" lvl="1" indent="-284163" eaLnBrk="1" hangingPunct="1">
              <a:spcBef>
                <a:spcPts val="600"/>
              </a:spcBef>
              <a:buClr>
                <a:srgbClr val="003366"/>
              </a:buClr>
              <a:buSzPct val="55000"/>
              <a:buFont typeface="Wingdings" charset="0"/>
              <a:buChar char=""/>
              <a:tabLst>
                <a:tab pos="741363" algn="l"/>
                <a:tab pos="1655763" algn="l"/>
                <a:tab pos="2570163" algn="l"/>
                <a:tab pos="3484563" algn="l"/>
                <a:tab pos="4398963" algn="l"/>
                <a:tab pos="5313363" algn="l"/>
                <a:tab pos="6227763" algn="l"/>
                <a:tab pos="7142163" algn="l"/>
                <a:tab pos="8056563" algn="l"/>
                <a:tab pos="8970963" algn="l"/>
                <a:tab pos="9885363" algn="l"/>
                <a:tab pos="10799763" algn="l"/>
              </a:tabLst>
            </a:pPr>
            <a:r>
              <a:rPr lang="en-US">
                <a:solidFill>
                  <a:srgbClr val="003366"/>
                </a:solidFill>
                <a:latin typeface="Lucida Console" charset="0"/>
              </a:rPr>
              <a:t>&lt;asp:repeater&gt;</a:t>
            </a:r>
          </a:p>
          <a:p>
            <a:pPr marL="741363" lvl="1" indent="-284163" eaLnBrk="1" hangingPunct="1">
              <a:spcBef>
                <a:spcPts val="600"/>
              </a:spcBef>
              <a:buClr>
                <a:srgbClr val="003366"/>
              </a:buClr>
              <a:buSzPct val="55000"/>
              <a:buFont typeface="Wingdings" charset="0"/>
              <a:buChar char=""/>
              <a:tabLst>
                <a:tab pos="741363" algn="l"/>
                <a:tab pos="1655763" algn="l"/>
                <a:tab pos="2570163" algn="l"/>
                <a:tab pos="3484563" algn="l"/>
                <a:tab pos="4398963" algn="l"/>
                <a:tab pos="5313363" algn="l"/>
                <a:tab pos="6227763" algn="l"/>
                <a:tab pos="7142163" algn="l"/>
                <a:tab pos="8056563" algn="l"/>
                <a:tab pos="8970963" algn="l"/>
                <a:tab pos="9885363" algn="l"/>
                <a:tab pos="10799763" algn="l"/>
              </a:tabLst>
            </a:pPr>
            <a:r>
              <a:rPr lang="en-US">
                <a:solidFill>
                  <a:srgbClr val="003366"/>
                </a:solidFill>
                <a:latin typeface="Lucida Console" charset="0"/>
              </a:rPr>
              <a:t>&lt;asp:datalist&gt;</a:t>
            </a:r>
          </a:p>
          <a:p>
            <a:pPr marL="741363" lvl="1" indent="-284163" eaLnBrk="1" hangingPunct="1">
              <a:spcBef>
                <a:spcPts val="600"/>
              </a:spcBef>
              <a:buClr>
                <a:srgbClr val="003366"/>
              </a:buClr>
              <a:buSzPct val="55000"/>
              <a:buFont typeface="Wingdings" charset="0"/>
              <a:buChar char=""/>
              <a:tabLst>
                <a:tab pos="741363" algn="l"/>
                <a:tab pos="1655763" algn="l"/>
                <a:tab pos="2570163" algn="l"/>
                <a:tab pos="3484563" algn="l"/>
                <a:tab pos="4398963" algn="l"/>
                <a:tab pos="5313363" algn="l"/>
                <a:tab pos="6227763" algn="l"/>
                <a:tab pos="7142163" algn="l"/>
                <a:tab pos="8056563" algn="l"/>
                <a:tab pos="8970963" algn="l"/>
                <a:tab pos="9885363" algn="l"/>
                <a:tab pos="10799763" algn="l"/>
              </a:tabLst>
            </a:pPr>
            <a:r>
              <a:rPr lang="en-US">
                <a:solidFill>
                  <a:srgbClr val="003366"/>
                </a:solidFill>
                <a:latin typeface="Lucida Console" charset="0"/>
              </a:rPr>
              <a:t>&lt;asp:datagrid&gt;</a:t>
            </a:r>
          </a:p>
          <a:p>
            <a:pPr marL="741363" lvl="1" indent="-284163" eaLnBrk="1" hangingPunct="1">
              <a:spcBef>
                <a:spcPts val="600"/>
              </a:spcBef>
              <a:buClr>
                <a:srgbClr val="003366"/>
              </a:buClr>
              <a:buSzPct val="55000"/>
              <a:buFont typeface="Wingdings" charset="0"/>
              <a:buNone/>
              <a:tabLst>
                <a:tab pos="741363" algn="l"/>
                <a:tab pos="1655763" algn="l"/>
                <a:tab pos="2570163" algn="l"/>
                <a:tab pos="3484563" algn="l"/>
                <a:tab pos="4398963" algn="l"/>
                <a:tab pos="5313363" algn="l"/>
                <a:tab pos="6227763" algn="l"/>
                <a:tab pos="7142163" algn="l"/>
                <a:tab pos="8056563" algn="l"/>
                <a:tab pos="8970963" algn="l"/>
                <a:tab pos="9885363" algn="l"/>
                <a:tab pos="10799763" algn="l"/>
              </a:tabLst>
            </a:pPr>
            <a:endParaRPr lang="en-US">
              <a:solidFill>
                <a:srgbClr val="003366"/>
              </a:solidFill>
              <a:latin typeface="Lucida Console"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Agenda</a:t>
            </a:r>
          </a:p>
        </p:txBody>
      </p:sp>
      <p:sp>
        <p:nvSpPr>
          <p:cNvPr id="7170" name="Rectangle 2"/>
          <p:cNvSpPr>
            <a:spLocks noGrp="1" noChangeArrowheads="1"/>
          </p:cNvSpPr>
          <p:nvPr>
            <p:ph type="body" idx="1"/>
          </p:nvPr>
        </p:nvSpPr>
        <p:spPr>
          <a:xfrm>
            <a:off x="457200" y="1905000"/>
            <a:ext cx="8077200" cy="4495800"/>
          </a:xfrm>
          <a:ln/>
        </p:spPr>
        <p:txBody>
          <a:bodyPr lIns="91440" tIns="45720" rIns="91440" bIns="45720"/>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a:solidFill>
                  <a:srgbClr val="FF9900"/>
                </a:solidFill>
              </a:rPr>
              <a:t>Background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ASP.NET Overview</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Model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Basics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 Controls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Conclusion</a:t>
            </a:r>
          </a:p>
          <a:p>
            <a:pPr marL="341313" indent="-341313">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p:txBody>
      </p:sp>
      <p:sp>
        <p:nvSpPr>
          <p:cNvPr id="7171" name="Rectangle 3"/>
          <p:cNvSpPr>
            <a:spLocks noChangeArrowheads="1"/>
          </p:cNvSpPr>
          <p:nvPr/>
        </p:nvSpPr>
        <p:spPr bwMode="auto">
          <a:xfrm>
            <a:off x="4724400" y="1905000"/>
            <a:ext cx="4038600" cy="449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Server Controls </a:t>
            </a:r>
            <a:br>
              <a:rPr lang="en-US"/>
            </a:br>
            <a:r>
              <a:rPr lang="en-US" sz="3200"/>
              <a:t>List Controls</a:t>
            </a:r>
          </a:p>
        </p:txBody>
      </p:sp>
      <p:sp>
        <p:nvSpPr>
          <p:cNvPr id="4403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Repeater</a:t>
            </a:r>
            <a:r>
              <a:rPr lang="en-US"/>
              <a:t>, </a:t>
            </a:r>
            <a:r>
              <a:rPr lang="en-US">
                <a:latin typeface="Lucida Console" charset="0"/>
              </a:rPr>
              <a:t>DataList</a:t>
            </a:r>
            <a:r>
              <a:rPr lang="en-US"/>
              <a:t> and </a:t>
            </a:r>
            <a:r>
              <a:rPr lang="en-US">
                <a:latin typeface="Lucida Console" charset="0"/>
              </a:rPr>
              <a:t>DataGrid</a:t>
            </a:r>
            <a:r>
              <a:rPr lang="en-US"/>
              <a:t> controls </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Powerful, customizable list controls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Expose templates for customization</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Can contain other controls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Provide event bubbling through their </a:t>
            </a:r>
            <a:r>
              <a:rPr lang="en-US">
                <a:latin typeface="Lucida Console" charset="0"/>
              </a:rPr>
              <a:t>OnItemCommand</a:t>
            </a:r>
            <a:r>
              <a:rPr lang="en-US"/>
              <a:t> event</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More about these controls and templates later</a:t>
            </a:r>
          </a:p>
          <a:p>
            <a:pPr marL="341313" indent="-341313">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Agenda</a:t>
            </a:r>
          </a:p>
        </p:txBody>
      </p:sp>
      <p:sp>
        <p:nvSpPr>
          <p:cNvPr id="45058"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Background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ASP.NET Overview</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Model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Basics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 Controls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a:solidFill>
                  <a:srgbClr val="FF9900"/>
                </a:solidFill>
              </a:rPr>
              <a:t>Data Binding</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Conclusion</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How to Populate Server Controls?</a:t>
            </a:r>
          </a:p>
        </p:txBody>
      </p:sp>
      <p:sp>
        <p:nvSpPr>
          <p:cNvPr id="46082"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Specify the data in the control’s tags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Not dynamic: can’t get data from a database</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Write code that uses the control’s object model</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This is okay if you need to populate a simple value or list, but quickly gets too complicated for populating sophisticated displays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Create an object that holds the data </a:t>
            </a:r>
            <a:br>
              <a:rPr lang="en-US"/>
            </a:br>
            <a:r>
              <a:rPr lang="en-US"/>
              <a:t>(</a:t>
            </a:r>
            <a:r>
              <a:rPr lang="en-US">
                <a:latin typeface="Lucida Console" charset="0"/>
              </a:rPr>
              <a:t>DataSet</a:t>
            </a:r>
            <a:r>
              <a:rPr lang="en-US"/>
              <a:t>, </a:t>
            </a:r>
            <a:r>
              <a:rPr lang="en-US">
                <a:latin typeface="Lucida Console" charset="0"/>
              </a:rPr>
              <a:t>Array</a:t>
            </a:r>
            <a:r>
              <a:rPr lang="en-US"/>
              <a:t>, </a:t>
            </a:r>
            <a:r>
              <a:rPr lang="en-US">
                <a:latin typeface="Lucida Console" charset="0"/>
              </a:rPr>
              <a:t>string</a:t>
            </a:r>
            <a:r>
              <a:rPr lang="en-US"/>
              <a:t>, </a:t>
            </a:r>
            <a:r>
              <a:rPr lang="en-US">
                <a:latin typeface="Lucida Console" charset="0"/>
              </a:rPr>
              <a:t>int</a:t>
            </a:r>
            <a:r>
              <a:rPr lang="en-US"/>
              <a:t>, etc.)</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Associate that object with the control</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What Is It?</a:t>
            </a:r>
          </a:p>
        </p:txBody>
      </p:sp>
      <p:sp>
        <p:nvSpPr>
          <p:cNvPr id="47106" name="Rectangle 2"/>
          <p:cNvSpPr>
            <a:spLocks noGrp="1" noChangeArrowheads="1"/>
          </p:cNvSpPr>
          <p:nvPr>
            <p:ph type="body" idx="1"/>
          </p:nvPr>
        </p:nvSpPr>
        <p:spPr>
          <a:xfrm>
            <a:off x="457200" y="1828800"/>
            <a:ext cx="8229600" cy="46482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Provides a single simple yet powerful way to populate Web Form controls with data</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Enables clean separation of code from UI</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Supports binding to any data source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Properties, expressions, method calls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Collections (</a:t>
            </a:r>
            <a:r>
              <a:rPr lang="en-US">
                <a:latin typeface="Lucida Console" charset="0"/>
              </a:rPr>
              <a:t>Array</a:t>
            </a:r>
            <a:r>
              <a:rPr lang="en-US"/>
              <a:t>, </a:t>
            </a:r>
            <a:r>
              <a:rPr lang="en-US">
                <a:latin typeface="Lucida Console" charset="0"/>
              </a:rPr>
              <a:t>Hashtable</a:t>
            </a:r>
            <a:r>
              <a:rPr lang="en-US"/>
              <a:t>, etc.)</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DataSet</a:t>
            </a:r>
            <a:r>
              <a:rPr lang="en-US"/>
              <a:t>, </a:t>
            </a:r>
            <a:r>
              <a:rPr lang="en-US">
                <a:latin typeface="Lucida Console" charset="0"/>
              </a:rPr>
              <a:t>DataTable</a:t>
            </a:r>
            <a:r>
              <a:rPr lang="en-US"/>
              <a:t>, </a:t>
            </a:r>
            <a:r>
              <a:rPr lang="en-US">
                <a:latin typeface="Lucida Console" charset="0"/>
              </a:rPr>
              <a:t>DataView</a:t>
            </a:r>
            <a:r>
              <a:rPr lang="en-US"/>
              <a:t>, </a:t>
            </a:r>
            <a:r>
              <a:rPr lang="en-US">
                <a:latin typeface="Lucida Console" charset="0"/>
              </a:rPr>
              <a:t>DataReader</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XML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One way snapshot model</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Requires code to reapply to data model</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2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What Is It?</a:t>
            </a:r>
          </a:p>
        </p:txBody>
      </p:sp>
      <p:sp>
        <p:nvSpPr>
          <p:cNvPr id="48130"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Allows you to specify an expression</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When the </a:t>
            </a:r>
            <a:r>
              <a:rPr lang="en-US">
                <a:latin typeface="Lucida Console" charset="0"/>
              </a:rPr>
              <a:t>DataBind</a:t>
            </a:r>
            <a:r>
              <a:rPr lang="en-US"/>
              <a:t> method of the control is called, the expression is evaluated and bound</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DataBind</a:t>
            </a:r>
            <a:r>
              <a:rPr lang="en-US"/>
              <a:t> for a single control (and subcontrols)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Page.DataBind</a:t>
            </a:r>
            <a:r>
              <a:rPr lang="en-US"/>
              <a:t> binds all controls on a page</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Works for scalars, e.g. </a:t>
            </a:r>
            <a:r>
              <a:rPr lang="en-US">
                <a:latin typeface="Lucida Console" charset="0"/>
              </a:rPr>
              <a:t>Label</a:t>
            </a:r>
            <a:r>
              <a:rPr lang="en-US"/>
              <a:t> control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Works for lists, e.g. </a:t>
            </a:r>
            <a:r>
              <a:rPr lang="en-US">
                <a:latin typeface="Lucida Console" charset="0"/>
              </a:rPr>
              <a:t>DropDown</a:t>
            </a:r>
            <a:r>
              <a:rPr lang="en-US"/>
              <a:t> control, </a:t>
            </a:r>
            <a:br>
              <a:rPr lang="en-US"/>
            </a:br>
            <a:r>
              <a:rPr lang="en-US">
                <a:latin typeface="Lucida Console" charset="0"/>
              </a:rPr>
              <a:t>ListBox</a:t>
            </a:r>
            <a:r>
              <a:rPr lang="en-US"/>
              <a:t> control, etc.</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Enables the use of templates</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Scalar Expressions</a:t>
            </a:r>
          </a:p>
        </p:txBody>
      </p:sp>
      <p:sp>
        <p:nvSpPr>
          <p:cNvPr id="4915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 expression: </a:t>
            </a:r>
            <a:r>
              <a:rPr lang="en-US">
                <a:latin typeface="Lucida Console" charset="0"/>
              </a:rPr>
              <a:t>&lt;%# expression %&gt;</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Expression is evaluated when </a:t>
            </a:r>
            <a:r>
              <a:rPr lang="en-US">
                <a:latin typeface="Lucida Console" charset="0"/>
              </a:rPr>
              <a:t>DataBind()</a:t>
            </a:r>
            <a:r>
              <a:rPr lang="en-US"/>
              <a:t> </a:t>
            </a:r>
            <a:br>
              <a:rPr lang="en-US"/>
            </a:br>
            <a:r>
              <a:rPr lang="en-US"/>
              <a:t>is called</a:t>
            </a:r>
          </a:p>
        </p:txBody>
      </p:sp>
      <p:sp>
        <p:nvSpPr>
          <p:cNvPr id="49155" name="Text Box 3"/>
          <p:cNvSpPr txBox="1">
            <a:spLocks noChangeArrowheads="1"/>
          </p:cNvSpPr>
          <p:nvPr/>
        </p:nvSpPr>
        <p:spPr bwMode="auto">
          <a:xfrm>
            <a:off x="381000" y="3562350"/>
            <a:ext cx="8458200" cy="2743200"/>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r>
              <a:rPr lang="en-US" sz="1800" b="1">
                <a:latin typeface="Lucida Console" charset="0"/>
              </a:rPr>
              <a:t>&lt;asp:Label id=label1 </a:t>
            </a:r>
          </a:p>
          <a:p>
            <a:pPr>
              <a:buClrTx/>
              <a:buFontTx/>
              <a:buNone/>
            </a:pPr>
            <a:r>
              <a:rPr lang="en-US" sz="1800" b="1">
                <a:latin typeface="Lucida Console" charset="0"/>
              </a:rPr>
              <a:t>  Text=&lt;%# “The result is “ + (1 + 2) + </a:t>
            </a:r>
          </a:p>
          <a:p>
            <a:pPr>
              <a:buClrTx/>
              <a:buFontTx/>
              <a:buNone/>
            </a:pPr>
            <a:r>
              <a:rPr lang="en-US" sz="1800" b="1">
                <a:latin typeface="Lucida Console" charset="0"/>
              </a:rPr>
              <a:t>    “, the time is “ + DateTime.Now.ToLongTimeString() %&gt; </a:t>
            </a:r>
          </a:p>
          <a:p>
            <a:pPr>
              <a:buClrTx/>
              <a:buFontTx/>
              <a:buNone/>
            </a:pPr>
            <a:r>
              <a:rPr lang="en-US" sz="1800" b="1">
                <a:latin typeface="Lucida Console" charset="0"/>
              </a:rPr>
              <a:t>  runat="server" /&gt;</a:t>
            </a:r>
          </a:p>
          <a:p>
            <a:pPr>
              <a:buClrTx/>
              <a:buFontTx/>
              <a:buNone/>
            </a:pPr>
            <a:endParaRPr lang="en-US" sz="1800" b="1">
              <a:latin typeface="Lucida Console" charset="0"/>
            </a:endParaRPr>
          </a:p>
          <a:p>
            <a:pPr>
              <a:buClrTx/>
              <a:buFontTx/>
              <a:buNone/>
            </a:pPr>
            <a:r>
              <a:rPr lang="en-US" sz="1800" b="1">
                <a:latin typeface="Lucida Console" charset="0"/>
              </a:rPr>
              <a:t>public void Page_Load(object s, EventArgs e) {</a:t>
            </a:r>
          </a:p>
          <a:p>
            <a:pPr>
              <a:buClrTx/>
              <a:buFontTx/>
              <a:buNone/>
            </a:pPr>
            <a:r>
              <a:rPr lang="en-US" sz="1800" b="1">
                <a:latin typeface="Lucida Console" charset="0"/>
              </a:rPr>
              <a:t>  if (! Page.IsPostBack)</a:t>
            </a:r>
          </a:p>
          <a:p>
            <a:pPr>
              <a:buClrTx/>
              <a:buFontTx/>
              <a:buNone/>
            </a:pPr>
            <a:r>
              <a:rPr lang="en-US" sz="1800" b="1">
                <a:latin typeface="Lucida Console" charset="0"/>
              </a:rPr>
              <a:t>    Page.DataBind();</a:t>
            </a:r>
          </a:p>
          <a:p>
            <a:pPr>
              <a:buClrTx/>
              <a:buFontTx/>
              <a:buNone/>
            </a:pPr>
            <a:r>
              <a:rPr lang="en-US" sz="1800" b="1">
                <a:latin typeface="Lucida Console" charset="0"/>
              </a:rPr>
              <a: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Scalar Expressions</a:t>
            </a:r>
          </a:p>
        </p:txBody>
      </p:sp>
      <p:sp>
        <p:nvSpPr>
          <p:cNvPr id="50178"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Demo: DataBinding1.aspx</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 to simple, scalar expressions</a:t>
            </a:r>
          </a:p>
        </p:txBody>
      </p:sp>
      <p:grpSp>
        <p:nvGrpSpPr>
          <p:cNvPr id="50179" name="Group 3"/>
          <p:cNvGrpSpPr>
            <a:grpSpLocks/>
          </p:cNvGrpSpPr>
          <p:nvPr/>
        </p:nvGrpSpPr>
        <p:grpSpPr bwMode="auto">
          <a:xfrm>
            <a:off x="3162300" y="3505200"/>
            <a:ext cx="2703513" cy="2360613"/>
            <a:chOff x="1992" y="2208"/>
            <a:chExt cx="1703" cy="1487"/>
          </a:xfrm>
        </p:grpSpPr>
        <p:sp>
          <p:nvSpPr>
            <p:cNvPr id="50180" name="Rectangle 4"/>
            <p:cNvSpPr>
              <a:spLocks noChangeArrowheads="1"/>
            </p:cNvSpPr>
            <p:nvPr/>
          </p:nvSpPr>
          <p:spPr bwMode="auto">
            <a:xfrm>
              <a:off x="1992" y="2208"/>
              <a:ext cx="1703" cy="1487"/>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81" name="Freeform 5"/>
            <p:cNvSpPr>
              <a:spLocks noChangeArrowheads="1"/>
            </p:cNvSpPr>
            <p:nvPr/>
          </p:nvSpPr>
          <p:spPr bwMode="auto">
            <a:xfrm>
              <a:off x="2855" y="2421"/>
              <a:ext cx="311" cy="402"/>
            </a:xfrm>
            <a:custGeom>
              <a:avLst/>
              <a:gdLst>
                <a:gd name="T0" fmla="*/ 258 w 431"/>
                <a:gd name="T1" fmla="*/ 252 h 559"/>
                <a:gd name="T2" fmla="*/ 256 w 431"/>
                <a:gd name="T3" fmla="*/ 222 h 559"/>
                <a:gd name="T4" fmla="*/ 272 w 431"/>
                <a:gd name="T5" fmla="*/ 212 h 559"/>
                <a:gd name="T6" fmla="*/ 293 w 431"/>
                <a:gd name="T7" fmla="*/ 190 h 559"/>
                <a:gd name="T8" fmla="*/ 309 w 431"/>
                <a:gd name="T9" fmla="*/ 156 h 559"/>
                <a:gd name="T10" fmla="*/ 310 w 431"/>
                <a:gd name="T11" fmla="*/ 134 h 559"/>
                <a:gd name="T12" fmla="*/ 302 w 431"/>
                <a:gd name="T13" fmla="*/ 135 h 559"/>
                <a:gd name="T14" fmla="*/ 288 w 431"/>
                <a:gd name="T15" fmla="*/ 135 h 559"/>
                <a:gd name="T16" fmla="*/ 273 w 431"/>
                <a:gd name="T17" fmla="*/ 130 h 559"/>
                <a:gd name="T18" fmla="*/ 267 w 431"/>
                <a:gd name="T19" fmla="*/ 122 h 559"/>
                <a:gd name="T20" fmla="*/ 267 w 431"/>
                <a:gd name="T21" fmla="*/ 98 h 559"/>
                <a:gd name="T22" fmla="*/ 260 w 431"/>
                <a:gd name="T23" fmla="*/ 65 h 559"/>
                <a:gd name="T24" fmla="*/ 233 w 431"/>
                <a:gd name="T25" fmla="*/ 40 h 559"/>
                <a:gd name="T26" fmla="*/ 205 w 431"/>
                <a:gd name="T27" fmla="*/ 31 h 559"/>
                <a:gd name="T28" fmla="*/ 175 w 431"/>
                <a:gd name="T29" fmla="*/ 12 h 559"/>
                <a:gd name="T30" fmla="*/ 125 w 431"/>
                <a:gd name="T31" fmla="*/ 0 h 559"/>
                <a:gd name="T32" fmla="*/ 61 w 431"/>
                <a:gd name="T33" fmla="*/ 21 h 559"/>
                <a:gd name="T34" fmla="*/ 52 w 431"/>
                <a:gd name="T35" fmla="*/ 82 h 559"/>
                <a:gd name="T36" fmla="*/ 42 w 431"/>
                <a:gd name="T37" fmla="*/ 101 h 559"/>
                <a:gd name="T38" fmla="*/ 40 w 431"/>
                <a:gd name="T39" fmla="*/ 122 h 559"/>
                <a:gd name="T40" fmla="*/ 51 w 431"/>
                <a:gd name="T41" fmla="*/ 143 h 559"/>
                <a:gd name="T42" fmla="*/ 72 w 431"/>
                <a:gd name="T43" fmla="*/ 162 h 559"/>
                <a:gd name="T44" fmla="*/ 76 w 431"/>
                <a:gd name="T45" fmla="*/ 194 h 559"/>
                <a:gd name="T46" fmla="*/ 64 w 431"/>
                <a:gd name="T47" fmla="*/ 219 h 559"/>
                <a:gd name="T48" fmla="*/ 69 w 431"/>
                <a:gd name="T49" fmla="*/ 224 h 559"/>
                <a:gd name="T50" fmla="*/ 81 w 431"/>
                <a:gd name="T51" fmla="*/ 233 h 559"/>
                <a:gd name="T52" fmla="*/ 103 w 431"/>
                <a:gd name="T53" fmla="*/ 240 h 559"/>
                <a:gd name="T54" fmla="*/ 132 w 431"/>
                <a:gd name="T55" fmla="*/ 238 h 559"/>
                <a:gd name="T56" fmla="*/ 147 w 431"/>
                <a:gd name="T57" fmla="*/ 236 h 559"/>
                <a:gd name="T58" fmla="*/ 150 w 431"/>
                <a:gd name="T59" fmla="*/ 234 h 559"/>
                <a:gd name="T60" fmla="*/ 0 w 431"/>
                <a:gd name="T61" fmla="*/ 349 h 559"/>
                <a:gd name="T62" fmla="*/ 93 w 431"/>
                <a:gd name="T63" fmla="*/ 559 h 559"/>
                <a:gd name="T64" fmla="*/ 95 w 431"/>
                <a:gd name="T65" fmla="*/ 525 h 559"/>
                <a:gd name="T66" fmla="*/ 98 w 431"/>
                <a:gd name="T67" fmla="*/ 485 h 559"/>
                <a:gd name="T68" fmla="*/ 105 w 431"/>
                <a:gd name="T69" fmla="*/ 484 h 559"/>
                <a:gd name="T70" fmla="*/ 124 w 431"/>
                <a:gd name="T71" fmla="*/ 508 h 559"/>
                <a:gd name="T72" fmla="*/ 143 w 431"/>
                <a:gd name="T73" fmla="*/ 537 h 559"/>
                <a:gd name="T74" fmla="*/ 151 w 431"/>
                <a:gd name="T75" fmla="*/ 551 h 559"/>
                <a:gd name="T76" fmla="*/ 166 w 431"/>
                <a:gd name="T77" fmla="*/ 547 h 559"/>
                <a:gd name="T78" fmla="*/ 199 w 431"/>
                <a:gd name="T79" fmla="*/ 538 h 559"/>
                <a:gd name="T80" fmla="*/ 237 w 431"/>
                <a:gd name="T81" fmla="*/ 530 h 559"/>
                <a:gd name="T82" fmla="*/ 264 w 431"/>
                <a:gd name="T83" fmla="*/ 526 h 559"/>
                <a:gd name="T84" fmla="*/ 296 w 431"/>
                <a:gd name="T85" fmla="*/ 526 h 559"/>
                <a:gd name="T86" fmla="*/ 347 w 431"/>
                <a:gd name="T87" fmla="*/ 525 h 559"/>
                <a:gd name="T88" fmla="*/ 395 w 431"/>
                <a:gd name="T89" fmla="*/ 525 h 559"/>
                <a:gd name="T90" fmla="*/ 416 w 431"/>
                <a:gd name="T91" fmla="*/ 525 h 559"/>
                <a:gd name="T92" fmla="*/ 414 w 431"/>
                <a:gd name="T93" fmla="*/ 275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1" h="559">
                  <a:moveTo>
                    <a:pt x="414" y="275"/>
                  </a:moveTo>
                  <a:lnTo>
                    <a:pt x="258" y="252"/>
                  </a:lnTo>
                  <a:lnTo>
                    <a:pt x="254" y="223"/>
                  </a:lnTo>
                  <a:lnTo>
                    <a:pt x="256" y="222"/>
                  </a:lnTo>
                  <a:lnTo>
                    <a:pt x="264" y="218"/>
                  </a:lnTo>
                  <a:lnTo>
                    <a:pt x="272" y="212"/>
                  </a:lnTo>
                  <a:lnTo>
                    <a:pt x="283" y="203"/>
                  </a:lnTo>
                  <a:lnTo>
                    <a:pt x="293" y="190"/>
                  </a:lnTo>
                  <a:lnTo>
                    <a:pt x="303" y="174"/>
                  </a:lnTo>
                  <a:lnTo>
                    <a:pt x="309" y="156"/>
                  </a:lnTo>
                  <a:lnTo>
                    <a:pt x="311" y="134"/>
                  </a:lnTo>
                  <a:lnTo>
                    <a:pt x="310" y="134"/>
                  </a:lnTo>
                  <a:lnTo>
                    <a:pt x="307" y="135"/>
                  </a:lnTo>
                  <a:lnTo>
                    <a:pt x="302" y="135"/>
                  </a:lnTo>
                  <a:lnTo>
                    <a:pt x="295" y="136"/>
                  </a:lnTo>
                  <a:lnTo>
                    <a:pt x="288" y="135"/>
                  </a:lnTo>
                  <a:lnTo>
                    <a:pt x="280" y="134"/>
                  </a:lnTo>
                  <a:lnTo>
                    <a:pt x="273" y="130"/>
                  </a:lnTo>
                  <a:lnTo>
                    <a:pt x="266" y="125"/>
                  </a:lnTo>
                  <a:lnTo>
                    <a:pt x="267" y="122"/>
                  </a:lnTo>
                  <a:lnTo>
                    <a:pt x="267" y="112"/>
                  </a:lnTo>
                  <a:lnTo>
                    <a:pt x="267" y="98"/>
                  </a:lnTo>
                  <a:lnTo>
                    <a:pt x="266" y="82"/>
                  </a:lnTo>
                  <a:lnTo>
                    <a:pt x="260" y="65"/>
                  </a:lnTo>
                  <a:lnTo>
                    <a:pt x="249" y="51"/>
                  </a:lnTo>
                  <a:lnTo>
                    <a:pt x="233" y="40"/>
                  </a:lnTo>
                  <a:lnTo>
                    <a:pt x="209" y="34"/>
                  </a:lnTo>
                  <a:lnTo>
                    <a:pt x="205" y="31"/>
                  </a:lnTo>
                  <a:lnTo>
                    <a:pt x="193" y="23"/>
                  </a:lnTo>
                  <a:lnTo>
                    <a:pt x="175" y="12"/>
                  </a:lnTo>
                  <a:lnTo>
                    <a:pt x="153" y="3"/>
                  </a:lnTo>
                  <a:lnTo>
                    <a:pt x="125" y="0"/>
                  </a:lnTo>
                  <a:lnTo>
                    <a:pt x="94" y="5"/>
                  </a:lnTo>
                  <a:lnTo>
                    <a:pt x="61" y="21"/>
                  </a:lnTo>
                  <a:lnTo>
                    <a:pt x="26" y="54"/>
                  </a:lnTo>
                  <a:lnTo>
                    <a:pt x="52" y="82"/>
                  </a:lnTo>
                  <a:lnTo>
                    <a:pt x="45" y="92"/>
                  </a:lnTo>
                  <a:lnTo>
                    <a:pt x="42" y="101"/>
                  </a:lnTo>
                  <a:lnTo>
                    <a:pt x="40" y="112"/>
                  </a:lnTo>
                  <a:lnTo>
                    <a:pt x="40" y="122"/>
                  </a:lnTo>
                  <a:lnTo>
                    <a:pt x="44" y="132"/>
                  </a:lnTo>
                  <a:lnTo>
                    <a:pt x="51" y="143"/>
                  </a:lnTo>
                  <a:lnTo>
                    <a:pt x="60" y="153"/>
                  </a:lnTo>
                  <a:lnTo>
                    <a:pt x="72" y="162"/>
                  </a:lnTo>
                  <a:lnTo>
                    <a:pt x="74" y="174"/>
                  </a:lnTo>
                  <a:lnTo>
                    <a:pt x="76" y="194"/>
                  </a:lnTo>
                  <a:lnTo>
                    <a:pt x="74" y="211"/>
                  </a:lnTo>
                  <a:lnTo>
                    <a:pt x="64" y="219"/>
                  </a:lnTo>
                  <a:lnTo>
                    <a:pt x="66" y="221"/>
                  </a:lnTo>
                  <a:lnTo>
                    <a:pt x="69" y="224"/>
                  </a:lnTo>
                  <a:lnTo>
                    <a:pt x="74" y="228"/>
                  </a:lnTo>
                  <a:lnTo>
                    <a:pt x="81" y="233"/>
                  </a:lnTo>
                  <a:lnTo>
                    <a:pt x="91" y="237"/>
                  </a:lnTo>
                  <a:lnTo>
                    <a:pt x="103" y="240"/>
                  </a:lnTo>
                  <a:lnTo>
                    <a:pt x="117" y="241"/>
                  </a:lnTo>
                  <a:lnTo>
                    <a:pt x="132" y="238"/>
                  </a:lnTo>
                  <a:lnTo>
                    <a:pt x="141" y="237"/>
                  </a:lnTo>
                  <a:lnTo>
                    <a:pt x="147" y="236"/>
                  </a:lnTo>
                  <a:lnTo>
                    <a:pt x="149" y="235"/>
                  </a:lnTo>
                  <a:lnTo>
                    <a:pt x="150" y="234"/>
                  </a:lnTo>
                  <a:lnTo>
                    <a:pt x="161" y="267"/>
                  </a:lnTo>
                  <a:lnTo>
                    <a:pt x="0" y="349"/>
                  </a:lnTo>
                  <a:lnTo>
                    <a:pt x="8" y="520"/>
                  </a:lnTo>
                  <a:lnTo>
                    <a:pt x="93" y="559"/>
                  </a:lnTo>
                  <a:lnTo>
                    <a:pt x="94" y="549"/>
                  </a:lnTo>
                  <a:lnTo>
                    <a:pt x="95" y="525"/>
                  </a:lnTo>
                  <a:lnTo>
                    <a:pt x="98" y="500"/>
                  </a:lnTo>
                  <a:lnTo>
                    <a:pt x="98" y="485"/>
                  </a:lnTo>
                  <a:lnTo>
                    <a:pt x="99" y="481"/>
                  </a:lnTo>
                  <a:lnTo>
                    <a:pt x="105" y="484"/>
                  </a:lnTo>
                  <a:lnTo>
                    <a:pt x="113" y="495"/>
                  </a:lnTo>
                  <a:lnTo>
                    <a:pt x="124" y="508"/>
                  </a:lnTo>
                  <a:lnTo>
                    <a:pt x="134" y="524"/>
                  </a:lnTo>
                  <a:lnTo>
                    <a:pt x="143" y="537"/>
                  </a:lnTo>
                  <a:lnTo>
                    <a:pt x="149" y="547"/>
                  </a:lnTo>
                  <a:lnTo>
                    <a:pt x="151" y="551"/>
                  </a:lnTo>
                  <a:lnTo>
                    <a:pt x="155" y="550"/>
                  </a:lnTo>
                  <a:lnTo>
                    <a:pt x="166" y="547"/>
                  </a:lnTo>
                  <a:lnTo>
                    <a:pt x="181" y="543"/>
                  </a:lnTo>
                  <a:lnTo>
                    <a:pt x="199" y="538"/>
                  </a:lnTo>
                  <a:lnTo>
                    <a:pt x="218" y="534"/>
                  </a:lnTo>
                  <a:lnTo>
                    <a:pt x="237" y="530"/>
                  </a:lnTo>
                  <a:lnTo>
                    <a:pt x="253" y="527"/>
                  </a:lnTo>
                  <a:lnTo>
                    <a:pt x="264" y="526"/>
                  </a:lnTo>
                  <a:lnTo>
                    <a:pt x="276" y="526"/>
                  </a:lnTo>
                  <a:lnTo>
                    <a:pt x="296" y="526"/>
                  </a:lnTo>
                  <a:lnTo>
                    <a:pt x="321" y="526"/>
                  </a:lnTo>
                  <a:lnTo>
                    <a:pt x="347" y="525"/>
                  </a:lnTo>
                  <a:lnTo>
                    <a:pt x="373" y="525"/>
                  </a:lnTo>
                  <a:lnTo>
                    <a:pt x="395" y="525"/>
                  </a:lnTo>
                  <a:lnTo>
                    <a:pt x="410" y="525"/>
                  </a:lnTo>
                  <a:lnTo>
                    <a:pt x="416" y="525"/>
                  </a:lnTo>
                  <a:lnTo>
                    <a:pt x="431" y="349"/>
                  </a:lnTo>
                  <a:lnTo>
                    <a:pt x="414" y="275"/>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82" name="Freeform 6"/>
            <p:cNvSpPr>
              <a:spLocks noChangeArrowheads="1"/>
            </p:cNvSpPr>
            <p:nvPr/>
          </p:nvSpPr>
          <p:spPr bwMode="auto">
            <a:xfrm>
              <a:off x="3448" y="2462"/>
              <a:ext cx="246" cy="341"/>
            </a:xfrm>
            <a:custGeom>
              <a:avLst/>
              <a:gdLst>
                <a:gd name="T0" fmla="*/ 189 w 341"/>
                <a:gd name="T1" fmla="*/ 238 h 475"/>
                <a:gd name="T2" fmla="*/ 199 w 341"/>
                <a:gd name="T3" fmla="*/ 179 h 475"/>
                <a:gd name="T4" fmla="*/ 275 w 341"/>
                <a:gd name="T5" fmla="*/ 171 h 475"/>
                <a:gd name="T6" fmla="*/ 275 w 341"/>
                <a:gd name="T7" fmla="*/ 128 h 475"/>
                <a:gd name="T8" fmla="*/ 270 w 341"/>
                <a:gd name="T9" fmla="*/ 92 h 475"/>
                <a:gd name="T10" fmla="*/ 262 w 341"/>
                <a:gd name="T11" fmla="*/ 63 h 475"/>
                <a:gd name="T12" fmla="*/ 249 w 341"/>
                <a:gd name="T13" fmla="*/ 41 h 475"/>
                <a:gd name="T14" fmla="*/ 233 w 341"/>
                <a:gd name="T15" fmla="*/ 24 h 475"/>
                <a:gd name="T16" fmla="*/ 216 w 341"/>
                <a:gd name="T17" fmla="*/ 12 h 475"/>
                <a:gd name="T18" fmla="*/ 196 w 341"/>
                <a:gd name="T19" fmla="*/ 5 h 475"/>
                <a:gd name="T20" fmla="*/ 176 w 341"/>
                <a:gd name="T21" fmla="*/ 0 h 475"/>
                <a:gd name="T22" fmla="*/ 156 w 341"/>
                <a:gd name="T23" fmla="*/ 0 h 475"/>
                <a:gd name="T24" fmla="*/ 136 w 341"/>
                <a:gd name="T25" fmla="*/ 1 h 475"/>
                <a:gd name="T26" fmla="*/ 116 w 341"/>
                <a:gd name="T27" fmla="*/ 4 h 475"/>
                <a:gd name="T28" fmla="*/ 100 w 341"/>
                <a:gd name="T29" fmla="*/ 7 h 475"/>
                <a:gd name="T30" fmla="*/ 85 w 341"/>
                <a:gd name="T31" fmla="*/ 12 h 475"/>
                <a:gd name="T32" fmla="*/ 74 w 341"/>
                <a:gd name="T33" fmla="*/ 16 h 475"/>
                <a:gd name="T34" fmla="*/ 66 w 341"/>
                <a:gd name="T35" fmla="*/ 18 h 475"/>
                <a:gd name="T36" fmla="*/ 64 w 341"/>
                <a:gd name="T37" fmla="*/ 19 h 475"/>
                <a:gd name="T38" fmla="*/ 8 w 341"/>
                <a:gd name="T39" fmla="*/ 26 h 475"/>
                <a:gd name="T40" fmla="*/ 8 w 341"/>
                <a:gd name="T41" fmla="*/ 37 h 475"/>
                <a:gd name="T42" fmla="*/ 10 w 341"/>
                <a:gd name="T43" fmla="*/ 47 h 475"/>
                <a:gd name="T44" fmla="*/ 14 w 341"/>
                <a:gd name="T45" fmla="*/ 55 h 475"/>
                <a:gd name="T46" fmla="*/ 20 w 341"/>
                <a:gd name="T47" fmla="*/ 61 h 475"/>
                <a:gd name="T48" fmla="*/ 26 w 341"/>
                <a:gd name="T49" fmla="*/ 66 h 475"/>
                <a:gd name="T50" fmla="*/ 33 w 341"/>
                <a:gd name="T51" fmla="*/ 69 h 475"/>
                <a:gd name="T52" fmla="*/ 41 w 341"/>
                <a:gd name="T53" fmla="*/ 73 h 475"/>
                <a:gd name="T54" fmla="*/ 48 w 341"/>
                <a:gd name="T55" fmla="*/ 74 h 475"/>
                <a:gd name="T56" fmla="*/ 45 w 341"/>
                <a:gd name="T57" fmla="*/ 85 h 475"/>
                <a:gd name="T58" fmla="*/ 41 w 341"/>
                <a:gd name="T59" fmla="*/ 96 h 475"/>
                <a:gd name="T60" fmla="*/ 40 w 341"/>
                <a:gd name="T61" fmla="*/ 106 h 475"/>
                <a:gd name="T62" fmla="*/ 39 w 341"/>
                <a:gd name="T63" fmla="*/ 117 h 475"/>
                <a:gd name="T64" fmla="*/ 40 w 341"/>
                <a:gd name="T65" fmla="*/ 135 h 475"/>
                <a:gd name="T66" fmla="*/ 44 w 341"/>
                <a:gd name="T67" fmla="*/ 150 h 475"/>
                <a:gd name="T68" fmla="*/ 50 w 341"/>
                <a:gd name="T69" fmla="*/ 166 h 475"/>
                <a:gd name="T70" fmla="*/ 58 w 341"/>
                <a:gd name="T71" fmla="*/ 179 h 475"/>
                <a:gd name="T72" fmla="*/ 68 w 341"/>
                <a:gd name="T73" fmla="*/ 190 h 475"/>
                <a:gd name="T74" fmla="*/ 79 w 341"/>
                <a:gd name="T75" fmla="*/ 198 h 475"/>
                <a:gd name="T76" fmla="*/ 91 w 341"/>
                <a:gd name="T77" fmla="*/ 205 h 475"/>
                <a:gd name="T78" fmla="*/ 106 w 341"/>
                <a:gd name="T79" fmla="*/ 209 h 475"/>
                <a:gd name="T80" fmla="*/ 108 w 341"/>
                <a:gd name="T81" fmla="*/ 232 h 475"/>
                <a:gd name="T82" fmla="*/ 0 w 341"/>
                <a:gd name="T83" fmla="*/ 286 h 475"/>
                <a:gd name="T84" fmla="*/ 26 w 341"/>
                <a:gd name="T85" fmla="*/ 475 h 475"/>
                <a:gd name="T86" fmla="*/ 306 w 341"/>
                <a:gd name="T87" fmla="*/ 475 h 475"/>
                <a:gd name="T88" fmla="*/ 341 w 341"/>
                <a:gd name="T89" fmla="*/ 297 h 475"/>
                <a:gd name="T90" fmla="*/ 189 w 341"/>
                <a:gd name="T91" fmla="*/ 238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1" h="475">
                  <a:moveTo>
                    <a:pt x="189" y="238"/>
                  </a:moveTo>
                  <a:lnTo>
                    <a:pt x="199" y="179"/>
                  </a:lnTo>
                  <a:lnTo>
                    <a:pt x="275" y="171"/>
                  </a:lnTo>
                  <a:lnTo>
                    <a:pt x="275" y="128"/>
                  </a:lnTo>
                  <a:lnTo>
                    <a:pt x="270" y="92"/>
                  </a:lnTo>
                  <a:lnTo>
                    <a:pt x="262" y="63"/>
                  </a:lnTo>
                  <a:lnTo>
                    <a:pt x="249" y="41"/>
                  </a:lnTo>
                  <a:lnTo>
                    <a:pt x="233" y="24"/>
                  </a:lnTo>
                  <a:lnTo>
                    <a:pt x="216" y="12"/>
                  </a:lnTo>
                  <a:lnTo>
                    <a:pt x="196" y="5"/>
                  </a:lnTo>
                  <a:lnTo>
                    <a:pt x="176" y="0"/>
                  </a:lnTo>
                  <a:lnTo>
                    <a:pt x="156" y="0"/>
                  </a:lnTo>
                  <a:lnTo>
                    <a:pt x="136" y="1"/>
                  </a:lnTo>
                  <a:lnTo>
                    <a:pt x="116" y="4"/>
                  </a:lnTo>
                  <a:lnTo>
                    <a:pt x="100" y="7"/>
                  </a:lnTo>
                  <a:lnTo>
                    <a:pt x="85" y="12"/>
                  </a:lnTo>
                  <a:lnTo>
                    <a:pt x="74" y="16"/>
                  </a:lnTo>
                  <a:lnTo>
                    <a:pt x="66" y="18"/>
                  </a:lnTo>
                  <a:lnTo>
                    <a:pt x="64" y="19"/>
                  </a:lnTo>
                  <a:lnTo>
                    <a:pt x="8" y="26"/>
                  </a:lnTo>
                  <a:lnTo>
                    <a:pt x="8" y="37"/>
                  </a:lnTo>
                  <a:lnTo>
                    <a:pt x="10" y="47"/>
                  </a:lnTo>
                  <a:lnTo>
                    <a:pt x="14" y="55"/>
                  </a:lnTo>
                  <a:lnTo>
                    <a:pt x="20" y="61"/>
                  </a:lnTo>
                  <a:lnTo>
                    <a:pt x="26" y="66"/>
                  </a:lnTo>
                  <a:lnTo>
                    <a:pt x="33" y="69"/>
                  </a:lnTo>
                  <a:lnTo>
                    <a:pt x="41" y="73"/>
                  </a:lnTo>
                  <a:lnTo>
                    <a:pt x="48" y="74"/>
                  </a:lnTo>
                  <a:lnTo>
                    <a:pt x="45" y="85"/>
                  </a:lnTo>
                  <a:lnTo>
                    <a:pt x="41" y="96"/>
                  </a:lnTo>
                  <a:lnTo>
                    <a:pt x="40" y="106"/>
                  </a:lnTo>
                  <a:lnTo>
                    <a:pt x="39" y="117"/>
                  </a:lnTo>
                  <a:lnTo>
                    <a:pt x="40" y="135"/>
                  </a:lnTo>
                  <a:lnTo>
                    <a:pt x="44" y="150"/>
                  </a:lnTo>
                  <a:lnTo>
                    <a:pt x="50" y="166"/>
                  </a:lnTo>
                  <a:lnTo>
                    <a:pt x="58" y="179"/>
                  </a:lnTo>
                  <a:lnTo>
                    <a:pt x="68" y="190"/>
                  </a:lnTo>
                  <a:lnTo>
                    <a:pt x="79" y="198"/>
                  </a:lnTo>
                  <a:lnTo>
                    <a:pt x="91" y="205"/>
                  </a:lnTo>
                  <a:lnTo>
                    <a:pt x="106" y="209"/>
                  </a:lnTo>
                  <a:lnTo>
                    <a:pt x="108" y="232"/>
                  </a:lnTo>
                  <a:lnTo>
                    <a:pt x="0" y="286"/>
                  </a:lnTo>
                  <a:lnTo>
                    <a:pt x="26" y="475"/>
                  </a:lnTo>
                  <a:lnTo>
                    <a:pt x="306" y="475"/>
                  </a:lnTo>
                  <a:lnTo>
                    <a:pt x="341" y="297"/>
                  </a:lnTo>
                  <a:lnTo>
                    <a:pt x="189" y="238"/>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83" name="Freeform 7"/>
            <p:cNvSpPr>
              <a:spLocks noChangeArrowheads="1"/>
            </p:cNvSpPr>
            <p:nvPr/>
          </p:nvSpPr>
          <p:spPr bwMode="auto">
            <a:xfrm>
              <a:off x="2734" y="3312"/>
              <a:ext cx="783" cy="382"/>
            </a:xfrm>
            <a:custGeom>
              <a:avLst/>
              <a:gdLst>
                <a:gd name="T0" fmla="*/ 246 w 1082"/>
                <a:gd name="T1" fmla="*/ 0 h 532"/>
                <a:gd name="T2" fmla="*/ 1082 w 1082"/>
                <a:gd name="T3" fmla="*/ 213 h 532"/>
                <a:gd name="T4" fmla="*/ 1054 w 1082"/>
                <a:gd name="T5" fmla="*/ 364 h 532"/>
                <a:gd name="T6" fmla="*/ 608 w 1082"/>
                <a:gd name="T7" fmla="*/ 532 h 532"/>
                <a:gd name="T8" fmla="*/ 0 w 1082"/>
                <a:gd name="T9" fmla="*/ 213 h 532"/>
                <a:gd name="T10" fmla="*/ 246 w 1082"/>
                <a:gd name="T11" fmla="*/ 0 h 532"/>
              </a:gdLst>
              <a:ahLst/>
              <a:cxnLst>
                <a:cxn ang="0">
                  <a:pos x="T0" y="T1"/>
                </a:cxn>
                <a:cxn ang="0">
                  <a:pos x="T2" y="T3"/>
                </a:cxn>
                <a:cxn ang="0">
                  <a:pos x="T4" y="T5"/>
                </a:cxn>
                <a:cxn ang="0">
                  <a:pos x="T6" y="T7"/>
                </a:cxn>
                <a:cxn ang="0">
                  <a:pos x="T8" y="T9"/>
                </a:cxn>
                <a:cxn ang="0">
                  <a:pos x="T10" y="T11"/>
                </a:cxn>
              </a:cxnLst>
              <a:rect l="0" t="0" r="r" b="b"/>
              <a:pathLst>
                <a:path w="1082" h="532">
                  <a:moveTo>
                    <a:pt x="246" y="0"/>
                  </a:moveTo>
                  <a:lnTo>
                    <a:pt x="1082" y="213"/>
                  </a:lnTo>
                  <a:lnTo>
                    <a:pt x="1054" y="364"/>
                  </a:lnTo>
                  <a:lnTo>
                    <a:pt x="608" y="532"/>
                  </a:lnTo>
                  <a:lnTo>
                    <a:pt x="0" y="213"/>
                  </a:lnTo>
                  <a:lnTo>
                    <a:pt x="246" y="0"/>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84" name="Freeform 8"/>
            <p:cNvSpPr>
              <a:spLocks noChangeArrowheads="1"/>
            </p:cNvSpPr>
            <p:nvPr/>
          </p:nvSpPr>
          <p:spPr bwMode="auto">
            <a:xfrm>
              <a:off x="2323" y="2961"/>
              <a:ext cx="204" cy="283"/>
            </a:xfrm>
            <a:custGeom>
              <a:avLst/>
              <a:gdLst>
                <a:gd name="T0" fmla="*/ 283 w 283"/>
                <a:gd name="T1" fmla="*/ 50 h 394"/>
                <a:gd name="T2" fmla="*/ 218 w 283"/>
                <a:gd name="T3" fmla="*/ 35 h 394"/>
                <a:gd name="T4" fmla="*/ 195 w 283"/>
                <a:gd name="T5" fmla="*/ 79 h 394"/>
                <a:gd name="T6" fmla="*/ 0 w 283"/>
                <a:gd name="T7" fmla="*/ 0 h 394"/>
                <a:gd name="T8" fmla="*/ 195 w 283"/>
                <a:gd name="T9" fmla="*/ 394 h 394"/>
                <a:gd name="T10" fmla="*/ 283 w 283"/>
                <a:gd name="T11" fmla="*/ 50 h 394"/>
              </a:gdLst>
              <a:ahLst/>
              <a:cxnLst>
                <a:cxn ang="0">
                  <a:pos x="T0" y="T1"/>
                </a:cxn>
                <a:cxn ang="0">
                  <a:pos x="T2" y="T3"/>
                </a:cxn>
                <a:cxn ang="0">
                  <a:pos x="T4" y="T5"/>
                </a:cxn>
                <a:cxn ang="0">
                  <a:pos x="T6" y="T7"/>
                </a:cxn>
                <a:cxn ang="0">
                  <a:pos x="T8" y="T9"/>
                </a:cxn>
                <a:cxn ang="0">
                  <a:pos x="T10" y="T11"/>
                </a:cxn>
              </a:cxnLst>
              <a:rect l="0" t="0" r="r" b="b"/>
              <a:pathLst>
                <a:path w="283" h="394">
                  <a:moveTo>
                    <a:pt x="283" y="50"/>
                  </a:moveTo>
                  <a:lnTo>
                    <a:pt x="218" y="35"/>
                  </a:lnTo>
                  <a:lnTo>
                    <a:pt x="195" y="79"/>
                  </a:lnTo>
                  <a:lnTo>
                    <a:pt x="0" y="0"/>
                  </a:lnTo>
                  <a:lnTo>
                    <a:pt x="195" y="394"/>
                  </a:lnTo>
                  <a:lnTo>
                    <a:pt x="283" y="50"/>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85" name="Freeform 9"/>
            <p:cNvSpPr>
              <a:spLocks noChangeArrowheads="1"/>
            </p:cNvSpPr>
            <p:nvPr/>
          </p:nvSpPr>
          <p:spPr bwMode="auto">
            <a:xfrm>
              <a:off x="2782" y="3439"/>
              <a:ext cx="188" cy="90"/>
            </a:xfrm>
            <a:custGeom>
              <a:avLst/>
              <a:gdLst>
                <a:gd name="T0" fmla="*/ 7 w 261"/>
                <a:gd name="T1" fmla="*/ 1 h 126"/>
                <a:gd name="T2" fmla="*/ 8 w 261"/>
                <a:gd name="T3" fmla="*/ 1 h 126"/>
                <a:gd name="T4" fmla="*/ 13 w 261"/>
                <a:gd name="T5" fmla="*/ 1 h 126"/>
                <a:gd name="T6" fmla="*/ 21 w 261"/>
                <a:gd name="T7" fmla="*/ 1 h 126"/>
                <a:gd name="T8" fmla="*/ 31 w 261"/>
                <a:gd name="T9" fmla="*/ 0 h 126"/>
                <a:gd name="T10" fmla="*/ 43 w 261"/>
                <a:gd name="T11" fmla="*/ 0 h 126"/>
                <a:gd name="T12" fmla="*/ 56 w 261"/>
                <a:gd name="T13" fmla="*/ 1 h 126"/>
                <a:gd name="T14" fmla="*/ 71 w 261"/>
                <a:gd name="T15" fmla="*/ 1 h 126"/>
                <a:gd name="T16" fmla="*/ 87 w 261"/>
                <a:gd name="T17" fmla="*/ 3 h 126"/>
                <a:gd name="T18" fmla="*/ 103 w 261"/>
                <a:gd name="T19" fmla="*/ 5 h 126"/>
                <a:gd name="T20" fmla="*/ 119 w 261"/>
                <a:gd name="T21" fmla="*/ 7 h 126"/>
                <a:gd name="T22" fmla="*/ 136 w 261"/>
                <a:gd name="T23" fmla="*/ 11 h 126"/>
                <a:gd name="T24" fmla="*/ 151 w 261"/>
                <a:gd name="T25" fmla="*/ 15 h 126"/>
                <a:gd name="T26" fmla="*/ 166 w 261"/>
                <a:gd name="T27" fmla="*/ 19 h 126"/>
                <a:gd name="T28" fmla="*/ 180 w 261"/>
                <a:gd name="T29" fmla="*/ 25 h 126"/>
                <a:gd name="T30" fmla="*/ 192 w 261"/>
                <a:gd name="T31" fmla="*/ 34 h 126"/>
                <a:gd name="T32" fmla="*/ 201 w 261"/>
                <a:gd name="T33" fmla="*/ 42 h 126"/>
                <a:gd name="T34" fmla="*/ 261 w 261"/>
                <a:gd name="T35" fmla="*/ 108 h 126"/>
                <a:gd name="T36" fmla="*/ 214 w 261"/>
                <a:gd name="T37" fmla="*/ 83 h 126"/>
                <a:gd name="T38" fmla="*/ 231 w 261"/>
                <a:gd name="T39" fmla="*/ 122 h 126"/>
                <a:gd name="T40" fmla="*/ 188 w 261"/>
                <a:gd name="T41" fmla="*/ 86 h 126"/>
                <a:gd name="T42" fmla="*/ 191 w 261"/>
                <a:gd name="T43" fmla="*/ 126 h 126"/>
                <a:gd name="T44" fmla="*/ 157 w 261"/>
                <a:gd name="T45" fmla="*/ 84 h 126"/>
                <a:gd name="T46" fmla="*/ 154 w 261"/>
                <a:gd name="T47" fmla="*/ 85 h 126"/>
                <a:gd name="T48" fmla="*/ 143 w 261"/>
                <a:gd name="T49" fmla="*/ 86 h 126"/>
                <a:gd name="T50" fmla="*/ 126 w 261"/>
                <a:gd name="T51" fmla="*/ 89 h 126"/>
                <a:gd name="T52" fmla="*/ 106 w 261"/>
                <a:gd name="T53" fmla="*/ 89 h 126"/>
                <a:gd name="T54" fmla="*/ 82 w 261"/>
                <a:gd name="T55" fmla="*/ 85 h 126"/>
                <a:gd name="T56" fmla="*/ 56 w 261"/>
                <a:gd name="T57" fmla="*/ 78 h 126"/>
                <a:gd name="T58" fmla="*/ 30 w 261"/>
                <a:gd name="T59" fmla="*/ 65 h 126"/>
                <a:gd name="T60" fmla="*/ 2 w 261"/>
                <a:gd name="T61" fmla="*/ 44 h 126"/>
                <a:gd name="T62" fmla="*/ 1 w 261"/>
                <a:gd name="T63" fmla="*/ 40 h 126"/>
                <a:gd name="T64" fmla="*/ 0 w 261"/>
                <a:gd name="T65" fmla="*/ 29 h 126"/>
                <a:gd name="T66" fmla="*/ 1 w 261"/>
                <a:gd name="T67" fmla="*/ 15 h 126"/>
                <a:gd name="T68" fmla="*/ 7 w 261"/>
                <a:gd name="T69" fmla="*/ 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1" h="126">
                  <a:moveTo>
                    <a:pt x="7" y="1"/>
                  </a:moveTo>
                  <a:lnTo>
                    <a:pt x="8" y="1"/>
                  </a:lnTo>
                  <a:lnTo>
                    <a:pt x="13" y="1"/>
                  </a:lnTo>
                  <a:lnTo>
                    <a:pt x="21" y="1"/>
                  </a:lnTo>
                  <a:lnTo>
                    <a:pt x="31" y="0"/>
                  </a:lnTo>
                  <a:lnTo>
                    <a:pt x="43" y="0"/>
                  </a:lnTo>
                  <a:lnTo>
                    <a:pt x="56" y="1"/>
                  </a:lnTo>
                  <a:lnTo>
                    <a:pt x="71" y="1"/>
                  </a:lnTo>
                  <a:lnTo>
                    <a:pt x="87" y="3"/>
                  </a:lnTo>
                  <a:lnTo>
                    <a:pt x="103" y="5"/>
                  </a:lnTo>
                  <a:lnTo>
                    <a:pt x="119" y="7"/>
                  </a:lnTo>
                  <a:lnTo>
                    <a:pt x="136" y="11"/>
                  </a:lnTo>
                  <a:lnTo>
                    <a:pt x="151" y="15"/>
                  </a:lnTo>
                  <a:lnTo>
                    <a:pt x="166" y="19"/>
                  </a:lnTo>
                  <a:lnTo>
                    <a:pt x="180" y="25"/>
                  </a:lnTo>
                  <a:lnTo>
                    <a:pt x="192" y="34"/>
                  </a:lnTo>
                  <a:lnTo>
                    <a:pt x="201" y="42"/>
                  </a:lnTo>
                  <a:lnTo>
                    <a:pt x="261" y="108"/>
                  </a:lnTo>
                  <a:lnTo>
                    <a:pt x="214" y="83"/>
                  </a:lnTo>
                  <a:lnTo>
                    <a:pt x="231" y="122"/>
                  </a:lnTo>
                  <a:lnTo>
                    <a:pt x="188" y="86"/>
                  </a:lnTo>
                  <a:lnTo>
                    <a:pt x="191" y="126"/>
                  </a:lnTo>
                  <a:lnTo>
                    <a:pt x="157" y="84"/>
                  </a:lnTo>
                  <a:lnTo>
                    <a:pt x="154" y="85"/>
                  </a:lnTo>
                  <a:lnTo>
                    <a:pt x="143" y="86"/>
                  </a:lnTo>
                  <a:lnTo>
                    <a:pt x="126" y="89"/>
                  </a:lnTo>
                  <a:lnTo>
                    <a:pt x="106" y="89"/>
                  </a:lnTo>
                  <a:lnTo>
                    <a:pt x="82" y="85"/>
                  </a:lnTo>
                  <a:lnTo>
                    <a:pt x="56" y="78"/>
                  </a:lnTo>
                  <a:lnTo>
                    <a:pt x="30" y="65"/>
                  </a:lnTo>
                  <a:lnTo>
                    <a:pt x="2" y="44"/>
                  </a:lnTo>
                  <a:lnTo>
                    <a:pt x="1" y="40"/>
                  </a:lnTo>
                  <a:lnTo>
                    <a:pt x="0" y="29"/>
                  </a:lnTo>
                  <a:lnTo>
                    <a:pt x="1" y="15"/>
                  </a:lnTo>
                  <a:lnTo>
                    <a:pt x="7" y="1"/>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86" name="Freeform 10"/>
            <p:cNvSpPr>
              <a:spLocks noChangeArrowheads="1"/>
            </p:cNvSpPr>
            <p:nvPr/>
          </p:nvSpPr>
          <p:spPr bwMode="auto">
            <a:xfrm>
              <a:off x="2284" y="2689"/>
              <a:ext cx="231" cy="275"/>
            </a:xfrm>
            <a:custGeom>
              <a:avLst/>
              <a:gdLst>
                <a:gd name="T0" fmla="*/ 269 w 321"/>
                <a:gd name="T1" fmla="*/ 68 h 383"/>
                <a:gd name="T2" fmla="*/ 321 w 321"/>
                <a:gd name="T3" fmla="*/ 185 h 383"/>
                <a:gd name="T4" fmla="*/ 294 w 321"/>
                <a:gd name="T5" fmla="*/ 199 h 383"/>
                <a:gd name="T6" fmla="*/ 297 w 321"/>
                <a:gd name="T7" fmla="*/ 290 h 383"/>
                <a:gd name="T8" fmla="*/ 251 w 321"/>
                <a:gd name="T9" fmla="*/ 296 h 383"/>
                <a:gd name="T10" fmla="*/ 239 w 321"/>
                <a:gd name="T11" fmla="*/ 383 h 383"/>
                <a:gd name="T12" fmla="*/ 61 w 321"/>
                <a:gd name="T13" fmla="*/ 320 h 383"/>
                <a:gd name="T14" fmla="*/ 65 w 321"/>
                <a:gd name="T15" fmla="*/ 279 h 383"/>
                <a:gd name="T16" fmla="*/ 61 w 321"/>
                <a:gd name="T17" fmla="*/ 278 h 383"/>
                <a:gd name="T18" fmla="*/ 52 w 321"/>
                <a:gd name="T19" fmla="*/ 273 h 383"/>
                <a:gd name="T20" fmla="*/ 40 w 321"/>
                <a:gd name="T21" fmla="*/ 265 h 383"/>
                <a:gd name="T22" fmla="*/ 28 w 321"/>
                <a:gd name="T23" fmla="*/ 252 h 383"/>
                <a:gd name="T24" fmla="*/ 17 w 321"/>
                <a:gd name="T25" fmla="*/ 236 h 383"/>
                <a:gd name="T26" fmla="*/ 11 w 321"/>
                <a:gd name="T27" fmla="*/ 217 h 383"/>
                <a:gd name="T28" fmla="*/ 12 w 321"/>
                <a:gd name="T29" fmla="*/ 193 h 383"/>
                <a:gd name="T30" fmla="*/ 23 w 321"/>
                <a:gd name="T31" fmla="*/ 165 h 383"/>
                <a:gd name="T32" fmla="*/ 19 w 321"/>
                <a:gd name="T33" fmla="*/ 160 h 383"/>
                <a:gd name="T34" fmla="*/ 12 w 321"/>
                <a:gd name="T35" fmla="*/ 149 h 383"/>
                <a:gd name="T36" fmla="*/ 4 w 321"/>
                <a:gd name="T37" fmla="*/ 131 h 383"/>
                <a:gd name="T38" fmla="*/ 0 w 321"/>
                <a:gd name="T39" fmla="*/ 110 h 383"/>
                <a:gd name="T40" fmla="*/ 4 w 321"/>
                <a:gd name="T41" fmla="*/ 86 h 383"/>
                <a:gd name="T42" fmla="*/ 18 w 321"/>
                <a:gd name="T43" fmla="*/ 61 h 383"/>
                <a:gd name="T44" fmla="*/ 49 w 321"/>
                <a:gd name="T45" fmla="*/ 37 h 383"/>
                <a:gd name="T46" fmla="*/ 99 w 321"/>
                <a:gd name="T47" fmla="*/ 14 h 383"/>
                <a:gd name="T48" fmla="*/ 294 w 321"/>
                <a:gd name="T49" fmla="*/ 0 h 383"/>
                <a:gd name="T50" fmla="*/ 269 w 321"/>
                <a:gd name="T51" fmla="*/ 68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1" h="383">
                  <a:moveTo>
                    <a:pt x="269" y="68"/>
                  </a:moveTo>
                  <a:lnTo>
                    <a:pt x="321" y="185"/>
                  </a:lnTo>
                  <a:lnTo>
                    <a:pt x="294" y="199"/>
                  </a:lnTo>
                  <a:lnTo>
                    <a:pt x="297" y="290"/>
                  </a:lnTo>
                  <a:lnTo>
                    <a:pt x="251" y="296"/>
                  </a:lnTo>
                  <a:lnTo>
                    <a:pt x="239" y="383"/>
                  </a:lnTo>
                  <a:lnTo>
                    <a:pt x="61" y="320"/>
                  </a:lnTo>
                  <a:lnTo>
                    <a:pt x="65" y="279"/>
                  </a:lnTo>
                  <a:lnTo>
                    <a:pt x="61" y="278"/>
                  </a:lnTo>
                  <a:lnTo>
                    <a:pt x="52" y="273"/>
                  </a:lnTo>
                  <a:lnTo>
                    <a:pt x="40" y="265"/>
                  </a:lnTo>
                  <a:lnTo>
                    <a:pt x="28" y="252"/>
                  </a:lnTo>
                  <a:lnTo>
                    <a:pt x="17" y="236"/>
                  </a:lnTo>
                  <a:lnTo>
                    <a:pt x="11" y="217"/>
                  </a:lnTo>
                  <a:lnTo>
                    <a:pt x="12" y="193"/>
                  </a:lnTo>
                  <a:lnTo>
                    <a:pt x="23" y="165"/>
                  </a:lnTo>
                  <a:lnTo>
                    <a:pt x="19" y="160"/>
                  </a:lnTo>
                  <a:lnTo>
                    <a:pt x="12" y="149"/>
                  </a:lnTo>
                  <a:lnTo>
                    <a:pt x="4" y="131"/>
                  </a:lnTo>
                  <a:lnTo>
                    <a:pt x="0" y="110"/>
                  </a:lnTo>
                  <a:lnTo>
                    <a:pt x="4" y="86"/>
                  </a:lnTo>
                  <a:lnTo>
                    <a:pt x="18" y="61"/>
                  </a:lnTo>
                  <a:lnTo>
                    <a:pt x="49" y="37"/>
                  </a:lnTo>
                  <a:lnTo>
                    <a:pt x="99" y="14"/>
                  </a:lnTo>
                  <a:lnTo>
                    <a:pt x="294" y="0"/>
                  </a:lnTo>
                  <a:lnTo>
                    <a:pt x="269" y="68"/>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87" name="Freeform 11"/>
            <p:cNvSpPr>
              <a:spLocks noChangeArrowheads="1"/>
            </p:cNvSpPr>
            <p:nvPr/>
          </p:nvSpPr>
          <p:spPr bwMode="auto">
            <a:xfrm>
              <a:off x="2344" y="2781"/>
              <a:ext cx="139" cy="42"/>
            </a:xfrm>
            <a:custGeom>
              <a:avLst/>
              <a:gdLst>
                <a:gd name="T0" fmla="*/ 0 w 193"/>
                <a:gd name="T1" fmla="*/ 20 h 59"/>
                <a:gd name="T2" fmla="*/ 143 w 193"/>
                <a:gd name="T3" fmla="*/ 20 h 59"/>
                <a:gd name="T4" fmla="*/ 146 w 193"/>
                <a:gd name="T5" fmla="*/ 12 h 59"/>
                <a:gd name="T6" fmla="*/ 151 w 193"/>
                <a:gd name="T7" fmla="*/ 6 h 59"/>
                <a:gd name="T8" fmla="*/ 158 w 193"/>
                <a:gd name="T9" fmla="*/ 1 h 59"/>
                <a:gd name="T10" fmla="*/ 167 w 193"/>
                <a:gd name="T11" fmla="*/ 0 h 59"/>
                <a:gd name="T12" fmla="*/ 177 w 193"/>
                <a:gd name="T13" fmla="*/ 2 h 59"/>
                <a:gd name="T14" fmla="*/ 186 w 193"/>
                <a:gd name="T15" fmla="*/ 8 h 59"/>
                <a:gd name="T16" fmla="*/ 191 w 193"/>
                <a:gd name="T17" fmla="*/ 17 h 59"/>
                <a:gd name="T18" fmla="*/ 193 w 193"/>
                <a:gd name="T19" fmla="*/ 29 h 59"/>
                <a:gd name="T20" fmla="*/ 191 w 193"/>
                <a:gd name="T21" fmla="*/ 41 h 59"/>
                <a:gd name="T22" fmla="*/ 186 w 193"/>
                <a:gd name="T23" fmla="*/ 51 h 59"/>
                <a:gd name="T24" fmla="*/ 177 w 193"/>
                <a:gd name="T25" fmla="*/ 57 h 59"/>
                <a:gd name="T26" fmla="*/ 167 w 193"/>
                <a:gd name="T27" fmla="*/ 59 h 59"/>
                <a:gd name="T28" fmla="*/ 157 w 193"/>
                <a:gd name="T29" fmla="*/ 57 h 59"/>
                <a:gd name="T30" fmla="*/ 150 w 193"/>
                <a:gd name="T31" fmla="*/ 51 h 59"/>
                <a:gd name="T32" fmla="*/ 144 w 193"/>
                <a:gd name="T33" fmla="*/ 43 h 59"/>
                <a:gd name="T34" fmla="*/ 142 w 193"/>
                <a:gd name="T35" fmla="*/ 32 h 59"/>
                <a:gd name="T36" fmla="*/ 0 w 193"/>
                <a:gd name="T37" fmla="*/ 32 h 59"/>
                <a:gd name="T38" fmla="*/ 0 w 193"/>
                <a:gd name="T39"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59">
                  <a:moveTo>
                    <a:pt x="0" y="20"/>
                  </a:moveTo>
                  <a:lnTo>
                    <a:pt x="143" y="20"/>
                  </a:lnTo>
                  <a:lnTo>
                    <a:pt x="146" y="12"/>
                  </a:lnTo>
                  <a:lnTo>
                    <a:pt x="151" y="6"/>
                  </a:lnTo>
                  <a:lnTo>
                    <a:pt x="158" y="1"/>
                  </a:lnTo>
                  <a:lnTo>
                    <a:pt x="167" y="0"/>
                  </a:lnTo>
                  <a:lnTo>
                    <a:pt x="177" y="2"/>
                  </a:lnTo>
                  <a:lnTo>
                    <a:pt x="186" y="8"/>
                  </a:lnTo>
                  <a:lnTo>
                    <a:pt x="191" y="17"/>
                  </a:lnTo>
                  <a:lnTo>
                    <a:pt x="193" y="29"/>
                  </a:lnTo>
                  <a:lnTo>
                    <a:pt x="191" y="41"/>
                  </a:lnTo>
                  <a:lnTo>
                    <a:pt x="186" y="51"/>
                  </a:lnTo>
                  <a:lnTo>
                    <a:pt x="177" y="57"/>
                  </a:lnTo>
                  <a:lnTo>
                    <a:pt x="167" y="59"/>
                  </a:lnTo>
                  <a:lnTo>
                    <a:pt x="157" y="57"/>
                  </a:lnTo>
                  <a:lnTo>
                    <a:pt x="150" y="51"/>
                  </a:lnTo>
                  <a:lnTo>
                    <a:pt x="144" y="43"/>
                  </a:lnTo>
                  <a:lnTo>
                    <a:pt x="142" y="32"/>
                  </a:lnTo>
                  <a:lnTo>
                    <a:pt x="0" y="32"/>
                  </a:lnTo>
                  <a:lnTo>
                    <a:pt x="0" y="2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88" name="Freeform 12"/>
            <p:cNvSpPr>
              <a:spLocks noChangeArrowheads="1"/>
            </p:cNvSpPr>
            <p:nvPr/>
          </p:nvSpPr>
          <p:spPr bwMode="auto">
            <a:xfrm>
              <a:off x="2032" y="2961"/>
              <a:ext cx="832" cy="620"/>
            </a:xfrm>
            <a:custGeom>
              <a:avLst/>
              <a:gdLst>
                <a:gd name="T0" fmla="*/ 14 w 1150"/>
                <a:gd name="T1" fmla="*/ 198 h 861"/>
                <a:gd name="T2" fmla="*/ 58 w 1150"/>
                <a:gd name="T3" fmla="*/ 144 h 861"/>
                <a:gd name="T4" fmla="*/ 118 w 1150"/>
                <a:gd name="T5" fmla="*/ 100 h 861"/>
                <a:gd name="T6" fmla="*/ 186 w 1150"/>
                <a:gd name="T7" fmla="*/ 66 h 861"/>
                <a:gd name="T8" fmla="*/ 256 w 1150"/>
                <a:gd name="T9" fmla="*/ 38 h 861"/>
                <a:gd name="T10" fmla="*/ 320 w 1150"/>
                <a:gd name="T11" fmla="*/ 19 h 861"/>
                <a:gd name="T12" fmla="*/ 370 w 1150"/>
                <a:gd name="T13" fmla="*/ 7 h 861"/>
                <a:gd name="T14" fmla="*/ 398 w 1150"/>
                <a:gd name="T15" fmla="*/ 1 h 861"/>
                <a:gd name="T16" fmla="*/ 608 w 1150"/>
                <a:gd name="T17" fmla="*/ 297 h 861"/>
                <a:gd name="T18" fmla="*/ 828 w 1150"/>
                <a:gd name="T19" fmla="*/ 19 h 861"/>
                <a:gd name="T20" fmla="*/ 1095 w 1150"/>
                <a:gd name="T21" fmla="*/ 51 h 861"/>
                <a:gd name="T22" fmla="*/ 1046 w 1150"/>
                <a:gd name="T23" fmla="*/ 361 h 861"/>
                <a:gd name="T24" fmla="*/ 827 w 1150"/>
                <a:gd name="T25" fmla="*/ 568 h 861"/>
                <a:gd name="T26" fmla="*/ 255 w 1150"/>
                <a:gd name="T27" fmla="*/ 205 h 861"/>
                <a:gd name="T28" fmla="*/ 525 w 1150"/>
                <a:gd name="T29" fmla="*/ 608 h 861"/>
                <a:gd name="T30" fmla="*/ 556 w 1150"/>
                <a:gd name="T31" fmla="*/ 612 h 861"/>
                <a:gd name="T32" fmla="*/ 612 w 1150"/>
                <a:gd name="T33" fmla="*/ 618 h 861"/>
                <a:gd name="T34" fmla="*/ 685 w 1150"/>
                <a:gd name="T35" fmla="*/ 626 h 861"/>
                <a:gd name="T36" fmla="*/ 766 w 1150"/>
                <a:gd name="T37" fmla="*/ 635 h 861"/>
                <a:gd name="T38" fmla="*/ 847 w 1150"/>
                <a:gd name="T39" fmla="*/ 643 h 861"/>
                <a:gd name="T40" fmla="*/ 920 w 1150"/>
                <a:gd name="T41" fmla="*/ 650 h 861"/>
                <a:gd name="T42" fmla="*/ 977 w 1150"/>
                <a:gd name="T43" fmla="*/ 655 h 861"/>
                <a:gd name="T44" fmla="*/ 994 w 1150"/>
                <a:gd name="T45" fmla="*/ 707 h 861"/>
                <a:gd name="T46" fmla="*/ 980 w 1150"/>
                <a:gd name="T47" fmla="*/ 713 h 861"/>
                <a:gd name="T48" fmla="*/ 941 w 1150"/>
                <a:gd name="T49" fmla="*/ 730 h 861"/>
                <a:gd name="T50" fmla="*/ 882 w 1150"/>
                <a:gd name="T51" fmla="*/ 754 h 861"/>
                <a:gd name="T52" fmla="*/ 805 w 1150"/>
                <a:gd name="T53" fmla="*/ 783 h 861"/>
                <a:gd name="T54" fmla="*/ 718 w 1150"/>
                <a:gd name="T55" fmla="*/ 810 h 861"/>
                <a:gd name="T56" fmla="*/ 623 w 1150"/>
                <a:gd name="T57" fmla="*/ 835 h 861"/>
                <a:gd name="T58" fmla="*/ 524 w 1150"/>
                <a:gd name="T59" fmla="*/ 853 h 861"/>
                <a:gd name="T60" fmla="*/ 426 w 1150"/>
                <a:gd name="T61" fmla="*/ 861 h 861"/>
                <a:gd name="T62" fmla="*/ 409 w 1150"/>
                <a:gd name="T63" fmla="*/ 847 h 861"/>
                <a:gd name="T64" fmla="*/ 366 w 1150"/>
                <a:gd name="T65" fmla="*/ 809 h 861"/>
                <a:gd name="T66" fmla="*/ 304 w 1150"/>
                <a:gd name="T67" fmla="*/ 752 h 861"/>
                <a:gd name="T68" fmla="*/ 233 w 1150"/>
                <a:gd name="T69" fmla="*/ 680 h 861"/>
                <a:gd name="T70" fmla="*/ 159 w 1150"/>
                <a:gd name="T71" fmla="*/ 599 h 861"/>
                <a:gd name="T72" fmla="*/ 91 w 1150"/>
                <a:gd name="T73" fmla="*/ 514 h 861"/>
                <a:gd name="T74" fmla="*/ 37 w 1150"/>
                <a:gd name="T75" fmla="*/ 432 h 861"/>
                <a:gd name="T76" fmla="*/ 7 w 1150"/>
                <a:gd name="T77" fmla="*/ 355 h 861"/>
                <a:gd name="T78" fmla="*/ 1 w 1150"/>
                <a:gd name="T79" fmla="*/ 290 h 861"/>
                <a:gd name="T80" fmla="*/ 1 w 1150"/>
                <a:gd name="T81" fmla="*/ 22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0" h="861">
                  <a:moveTo>
                    <a:pt x="1" y="228"/>
                  </a:moveTo>
                  <a:lnTo>
                    <a:pt x="14" y="198"/>
                  </a:lnTo>
                  <a:lnTo>
                    <a:pt x="33" y="169"/>
                  </a:lnTo>
                  <a:lnTo>
                    <a:pt x="58" y="144"/>
                  </a:lnTo>
                  <a:lnTo>
                    <a:pt x="86" y="122"/>
                  </a:lnTo>
                  <a:lnTo>
                    <a:pt x="118" y="100"/>
                  </a:lnTo>
                  <a:lnTo>
                    <a:pt x="151" y="82"/>
                  </a:lnTo>
                  <a:lnTo>
                    <a:pt x="186" y="66"/>
                  </a:lnTo>
                  <a:lnTo>
                    <a:pt x="222" y="51"/>
                  </a:lnTo>
                  <a:lnTo>
                    <a:pt x="256" y="38"/>
                  </a:lnTo>
                  <a:lnTo>
                    <a:pt x="290" y="27"/>
                  </a:lnTo>
                  <a:lnTo>
                    <a:pt x="320" y="19"/>
                  </a:lnTo>
                  <a:lnTo>
                    <a:pt x="347" y="12"/>
                  </a:lnTo>
                  <a:lnTo>
                    <a:pt x="370" y="7"/>
                  </a:lnTo>
                  <a:lnTo>
                    <a:pt x="387" y="2"/>
                  </a:lnTo>
                  <a:lnTo>
                    <a:pt x="398" y="1"/>
                  </a:lnTo>
                  <a:lnTo>
                    <a:pt x="402" y="0"/>
                  </a:lnTo>
                  <a:lnTo>
                    <a:pt x="608" y="297"/>
                  </a:lnTo>
                  <a:lnTo>
                    <a:pt x="682" y="2"/>
                  </a:lnTo>
                  <a:lnTo>
                    <a:pt x="828" y="19"/>
                  </a:lnTo>
                  <a:lnTo>
                    <a:pt x="992" y="167"/>
                  </a:lnTo>
                  <a:lnTo>
                    <a:pt x="1095" y="51"/>
                  </a:lnTo>
                  <a:lnTo>
                    <a:pt x="1150" y="106"/>
                  </a:lnTo>
                  <a:lnTo>
                    <a:pt x="1046" y="361"/>
                  </a:lnTo>
                  <a:lnTo>
                    <a:pt x="855" y="303"/>
                  </a:lnTo>
                  <a:lnTo>
                    <a:pt x="827" y="568"/>
                  </a:lnTo>
                  <a:lnTo>
                    <a:pt x="552" y="573"/>
                  </a:lnTo>
                  <a:lnTo>
                    <a:pt x="255" y="205"/>
                  </a:lnTo>
                  <a:lnTo>
                    <a:pt x="520" y="608"/>
                  </a:lnTo>
                  <a:lnTo>
                    <a:pt x="525" y="608"/>
                  </a:lnTo>
                  <a:lnTo>
                    <a:pt x="537" y="611"/>
                  </a:lnTo>
                  <a:lnTo>
                    <a:pt x="556" y="612"/>
                  </a:lnTo>
                  <a:lnTo>
                    <a:pt x="582" y="616"/>
                  </a:lnTo>
                  <a:lnTo>
                    <a:pt x="612" y="618"/>
                  </a:lnTo>
                  <a:lnTo>
                    <a:pt x="648" y="623"/>
                  </a:lnTo>
                  <a:lnTo>
                    <a:pt x="685" y="626"/>
                  </a:lnTo>
                  <a:lnTo>
                    <a:pt x="725" y="630"/>
                  </a:lnTo>
                  <a:lnTo>
                    <a:pt x="766" y="635"/>
                  </a:lnTo>
                  <a:lnTo>
                    <a:pt x="807" y="639"/>
                  </a:lnTo>
                  <a:lnTo>
                    <a:pt x="847" y="643"/>
                  </a:lnTo>
                  <a:lnTo>
                    <a:pt x="884" y="647"/>
                  </a:lnTo>
                  <a:lnTo>
                    <a:pt x="920" y="650"/>
                  </a:lnTo>
                  <a:lnTo>
                    <a:pt x="951" y="653"/>
                  </a:lnTo>
                  <a:lnTo>
                    <a:pt x="977" y="655"/>
                  </a:lnTo>
                  <a:lnTo>
                    <a:pt x="997" y="656"/>
                  </a:lnTo>
                  <a:lnTo>
                    <a:pt x="994" y="707"/>
                  </a:lnTo>
                  <a:lnTo>
                    <a:pt x="990" y="709"/>
                  </a:lnTo>
                  <a:lnTo>
                    <a:pt x="980" y="713"/>
                  </a:lnTo>
                  <a:lnTo>
                    <a:pt x="963" y="721"/>
                  </a:lnTo>
                  <a:lnTo>
                    <a:pt x="941" y="730"/>
                  </a:lnTo>
                  <a:lnTo>
                    <a:pt x="914" y="742"/>
                  </a:lnTo>
                  <a:lnTo>
                    <a:pt x="882" y="754"/>
                  </a:lnTo>
                  <a:lnTo>
                    <a:pt x="846" y="768"/>
                  </a:lnTo>
                  <a:lnTo>
                    <a:pt x="805" y="783"/>
                  </a:lnTo>
                  <a:lnTo>
                    <a:pt x="762" y="796"/>
                  </a:lnTo>
                  <a:lnTo>
                    <a:pt x="718" y="810"/>
                  </a:lnTo>
                  <a:lnTo>
                    <a:pt x="671" y="823"/>
                  </a:lnTo>
                  <a:lnTo>
                    <a:pt x="623" y="835"/>
                  </a:lnTo>
                  <a:lnTo>
                    <a:pt x="573" y="845"/>
                  </a:lnTo>
                  <a:lnTo>
                    <a:pt x="524" y="853"/>
                  </a:lnTo>
                  <a:lnTo>
                    <a:pt x="475" y="859"/>
                  </a:lnTo>
                  <a:lnTo>
                    <a:pt x="426" y="861"/>
                  </a:lnTo>
                  <a:lnTo>
                    <a:pt x="421" y="858"/>
                  </a:lnTo>
                  <a:lnTo>
                    <a:pt x="409" y="847"/>
                  </a:lnTo>
                  <a:lnTo>
                    <a:pt x="391" y="830"/>
                  </a:lnTo>
                  <a:lnTo>
                    <a:pt x="366" y="809"/>
                  </a:lnTo>
                  <a:lnTo>
                    <a:pt x="338" y="783"/>
                  </a:lnTo>
                  <a:lnTo>
                    <a:pt x="304" y="752"/>
                  </a:lnTo>
                  <a:lnTo>
                    <a:pt x="270" y="717"/>
                  </a:lnTo>
                  <a:lnTo>
                    <a:pt x="233" y="680"/>
                  </a:lnTo>
                  <a:lnTo>
                    <a:pt x="196" y="639"/>
                  </a:lnTo>
                  <a:lnTo>
                    <a:pt x="159" y="599"/>
                  </a:lnTo>
                  <a:lnTo>
                    <a:pt x="123" y="557"/>
                  </a:lnTo>
                  <a:lnTo>
                    <a:pt x="91" y="514"/>
                  </a:lnTo>
                  <a:lnTo>
                    <a:pt x="62" y="472"/>
                  </a:lnTo>
                  <a:lnTo>
                    <a:pt x="37" y="432"/>
                  </a:lnTo>
                  <a:lnTo>
                    <a:pt x="19" y="392"/>
                  </a:lnTo>
                  <a:lnTo>
                    <a:pt x="7" y="355"/>
                  </a:lnTo>
                  <a:lnTo>
                    <a:pt x="3" y="329"/>
                  </a:lnTo>
                  <a:lnTo>
                    <a:pt x="1" y="290"/>
                  </a:lnTo>
                  <a:lnTo>
                    <a:pt x="0" y="252"/>
                  </a:lnTo>
                  <a:lnTo>
                    <a:pt x="1" y="228"/>
                  </a:lnTo>
                  <a:close/>
                </a:path>
              </a:pathLst>
            </a:custGeom>
            <a:solidFill>
              <a:srgbClr val="0033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89" name="Freeform 13"/>
            <p:cNvSpPr>
              <a:spLocks noChangeArrowheads="1"/>
            </p:cNvSpPr>
            <p:nvPr/>
          </p:nvSpPr>
          <p:spPr bwMode="auto">
            <a:xfrm>
              <a:off x="3396" y="3497"/>
              <a:ext cx="69" cy="30"/>
            </a:xfrm>
            <a:custGeom>
              <a:avLst/>
              <a:gdLst>
                <a:gd name="T0" fmla="*/ 97 w 97"/>
                <a:gd name="T1" fmla="*/ 18 h 43"/>
                <a:gd name="T2" fmla="*/ 43 w 97"/>
                <a:gd name="T3" fmla="*/ 43 h 43"/>
                <a:gd name="T4" fmla="*/ 0 w 97"/>
                <a:gd name="T5" fmla="*/ 27 h 43"/>
                <a:gd name="T6" fmla="*/ 35 w 97"/>
                <a:gd name="T7" fmla="*/ 0 h 43"/>
                <a:gd name="T8" fmla="*/ 97 w 97"/>
                <a:gd name="T9" fmla="*/ 18 h 43"/>
              </a:gdLst>
              <a:ahLst/>
              <a:cxnLst>
                <a:cxn ang="0">
                  <a:pos x="T0" y="T1"/>
                </a:cxn>
                <a:cxn ang="0">
                  <a:pos x="T2" y="T3"/>
                </a:cxn>
                <a:cxn ang="0">
                  <a:pos x="T4" y="T5"/>
                </a:cxn>
                <a:cxn ang="0">
                  <a:pos x="T6" y="T7"/>
                </a:cxn>
                <a:cxn ang="0">
                  <a:pos x="T8" y="T9"/>
                </a:cxn>
              </a:cxnLst>
              <a:rect l="0" t="0" r="r" b="b"/>
              <a:pathLst>
                <a:path w="97" h="43">
                  <a:moveTo>
                    <a:pt x="97" y="18"/>
                  </a:moveTo>
                  <a:lnTo>
                    <a:pt x="43" y="43"/>
                  </a:lnTo>
                  <a:lnTo>
                    <a:pt x="0" y="27"/>
                  </a:lnTo>
                  <a:lnTo>
                    <a:pt x="35" y="0"/>
                  </a:lnTo>
                  <a:lnTo>
                    <a:pt x="97" y="18"/>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90" name="Freeform 14"/>
            <p:cNvSpPr>
              <a:spLocks noChangeArrowheads="1"/>
            </p:cNvSpPr>
            <p:nvPr/>
          </p:nvSpPr>
          <p:spPr bwMode="auto">
            <a:xfrm>
              <a:off x="3314" y="3537"/>
              <a:ext cx="70" cy="31"/>
            </a:xfrm>
            <a:custGeom>
              <a:avLst/>
              <a:gdLst>
                <a:gd name="T0" fmla="*/ 99 w 99"/>
                <a:gd name="T1" fmla="*/ 18 h 45"/>
                <a:gd name="T2" fmla="*/ 44 w 99"/>
                <a:gd name="T3" fmla="*/ 45 h 45"/>
                <a:gd name="T4" fmla="*/ 0 w 99"/>
                <a:gd name="T5" fmla="*/ 27 h 45"/>
                <a:gd name="T6" fmla="*/ 34 w 99"/>
                <a:gd name="T7" fmla="*/ 0 h 45"/>
                <a:gd name="T8" fmla="*/ 99 w 99"/>
                <a:gd name="T9" fmla="*/ 18 h 45"/>
              </a:gdLst>
              <a:ahLst/>
              <a:cxnLst>
                <a:cxn ang="0">
                  <a:pos x="T0" y="T1"/>
                </a:cxn>
                <a:cxn ang="0">
                  <a:pos x="T2" y="T3"/>
                </a:cxn>
                <a:cxn ang="0">
                  <a:pos x="T4" y="T5"/>
                </a:cxn>
                <a:cxn ang="0">
                  <a:pos x="T6" y="T7"/>
                </a:cxn>
                <a:cxn ang="0">
                  <a:pos x="T8" y="T9"/>
                </a:cxn>
              </a:cxnLst>
              <a:rect l="0" t="0" r="r" b="b"/>
              <a:pathLst>
                <a:path w="99" h="45">
                  <a:moveTo>
                    <a:pt x="99" y="18"/>
                  </a:moveTo>
                  <a:lnTo>
                    <a:pt x="44" y="45"/>
                  </a:lnTo>
                  <a:lnTo>
                    <a:pt x="0" y="27"/>
                  </a:lnTo>
                  <a:lnTo>
                    <a:pt x="34" y="0"/>
                  </a:lnTo>
                  <a:lnTo>
                    <a:pt x="99" y="18"/>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91" name="Freeform 15"/>
            <p:cNvSpPr>
              <a:spLocks noChangeArrowheads="1"/>
            </p:cNvSpPr>
            <p:nvPr/>
          </p:nvSpPr>
          <p:spPr bwMode="auto">
            <a:xfrm>
              <a:off x="3221" y="3585"/>
              <a:ext cx="71" cy="30"/>
            </a:xfrm>
            <a:custGeom>
              <a:avLst/>
              <a:gdLst>
                <a:gd name="T0" fmla="*/ 99 w 99"/>
                <a:gd name="T1" fmla="*/ 17 h 43"/>
                <a:gd name="T2" fmla="*/ 44 w 99"/>
                <a:gd name="T3" fmla="*/ 43 h 43"/>
                <a:gd name="T4" fmla="*/ 0 w 99"/>
                <a:gd name="T5" fmla="*/ 25 h 43"/>
                <a:gd name="T6" fmla="*/ 34 w 99"/>
                <a:gd name="T7" fmla="*/ 0 h 43"/>
                <a:gd name="T8" fmla="*/ 99 w 99"/>
                <a:gd name="T9" fmla="*/ 17 h 43"/>
              </a:gdLst>
              <a:ahLst/>
              <a:cxnLst>
                <a:cxn ang="0">
                  <a:pos x="T0" y="T1"/>
                </a:cxn>
                <a:cxn ang="0">
                  <a:pos x="T2" y="T3"/>
                </a:cxn>
                <a:cxn ang="0">
                  <a:pos x="T4" y="T5"/>
                </a:cxn>
                <a:cxn ang="0">
                  <a:pos x="T6" y="T7"/>
                </a:cxn>
                <a:cxn ang="0">
                  <a:pos x="T8" y="T9"/>
                </a:cxn>
              </a:cxnLst>
              <a:rect l="0" t="0" r="r" b="b"/>
              <a:pathLst>
                <a:path w="99" h="43">
                  <a:moveTo>
                    <a:pt x="99" y="17"/>
                  </a:moveTo>
                  <a:lnTo>
                    <a:pt x="44" y="43"/>
                  </a:lnTo>
                  <a:lnTo>
                    <a:pt x="0" y="25"/>
                  </a:lnTo>
                  <a:lnTo>
                    <a:pt x="34" y="0"/>
                  </a:lnTo>
                  <a:lnTo>
                    <a:pt x="99"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92" name="Freeform 16"/>
            <p:cNvSpPr>
              <a:spLocks noChangeArrowheads="1"/>
            </p:cNvSpPr>
            <p:nvPr/>
          </p:nvSpPr>
          <p:spPr bwMode="auto">
            <a:xfrm>
              <a:off x="3142" y="3552"/>
              <a:ext cx="68" cy="28"/>
            </a:xfrm>
            <a:custGeom>
              <a:avLst/>
              <a:gdLst>
                <a:gd name="T0" fmla="*/ 96 w 96"/>
                <a:gd name="T1" fmla="*/ 16 h 41"/>
                <a:gd name="T2" fmla="*/ 42 w 96"/>
                <a:gd name="T3" fmla="*/ 41 h 41"/>
                <a:gd name="T4" fmla="*/ 0 w 96"/>
                <a:gd name="T5" fmla="*/ 25 h 41"/>
                <a:gd name="T6" fmla="*/ 34 w 96"/>
                <a:gd name="T7" fmla="*/ 0 h 41"/>
                <a:gd name="T8" fmla="*/ 96 w 96"/>
                <a:gd name="T9" fmla="*/ 16 h 41"/>
              </a:gdLst>
              <a:ahLst/>
              <a:cxnLst>
                <a:cxn ang="0">
                  <a:pos x="T0" y="T1"/>
                </a:cxn>
                <a:cxn ang="0">
                  <a:pos x="T2" y="T3"/>
                </a:cxn>
                <a:cxn ang="0">
                  <a:pos x="T4" y="T5"/>
                </a:cxn>
                <a:cxn ang="0">
                  <a:pos x="T6" y="T7"/>
                </a:cxn>
                <a:cxn ang="0">
                  <a:pos x="T8" y="T9"/>
                </a:cxn>
              </a:cxnLst>
              <a:rect l="0" t="0" r="r" b="b"/>
              <a:pathLst>
                <a:path w="96" h="41">
                  <a:moveTo>
                    <a:pt x="96" y="16"/>
                  </a:moveTo>
                  <a:lnTo>
                    <a:pt x="42" y="41"/>
                  </a:lnTo>
                  <a:lnTo>
                    <a:pt x="0" y="25"/>
                  </a:lnTo>
                  <a:lnTo>
                    <a:pt x="34" y="0"/>
                  </a:lnTo>
                  <a:lnTo>
                    <a:pt x="96"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93" name="Freeform 17"/>
            <p:cNvSpPr>
              <a:spLocks noChangeArrowheads="1"/>
            </p:cNvSpPr>
            <p:nvPr/>
          </p:nvSpPr>
          <p:spPr bwMode="auto">
            <a:xfrm>
              <a:off x="3064" y="3519"/>
              <a:ext cx="65" cy="28"/>
            </a:xfrm>
            <a:custGeom>
              <a:avLst/>
              <a:gdLst>
                <a:gd name="T0" fmla="*/ 92 w 92"/>
                <a:gd name="T1" fmla="*/ 16 h 41"/>
                <a:gd name="T2" fmla="*/ 40 w 92"/>
                <a:gd name="T3" fmla="*/ 41 h 41"/>
                <a:gd name="T4" fmla="*/ 0 w 92"/>
                <a:gd name="T5" fmla="*/ 24 h 41"/>
                <a:gd name="T6" fmla="*/ 32 w 92"/>
                <a:gd name="T7" fmla="*/ 0 h 41"/>
                <a:gd name="T8" fmla="*/ 92 w 92"/>
                <a:gd name="T9" fmla="*/ 16 h 41"/>
              </a:gdLst>
              <a:ahLst/>
              <a:cxnLst>
                <a:cxn ang="0">
                  <a:pos x="T0" y="T1"/>
                </a:cxn>
                <a:cxn ang="0">
                  <a:pos x="T2" y="T3"/>
                </a:cxn>
                <a:cxn ang="0">
                  <a:pos x="T4" y="T5"/>
                </a:cxn>
                <a:cxn ang="0">
                  <a:pos x="T6" y="T7"/>
                </a:cxn>
                <a:cxn ang="0">
                  <a:pos x="T8" y="T9"/>
                </a:cxn>
              </a:cxnLst>
              <a:rect l="0" t="0" r="r" b="b"/>
              <a:pathLst>
                <a:path w="92" h="41">
                  <a:moveTo>
                    <a:pt x="92" y="16"/>
                  </a:moveTo>
                  <a:lnTo>
                    <a:pt x="40" y="41"/>
                  </a:lnTo>
                  <a:lnTo>
                    <a:pt x="0" y="24"/>
                  </a:lnTo>
                  <a:lnTo>
                    <a:pt x="32" y="0"/>
                  </a:lnTo>
                  <a:lnTo>
                    <a:pt x="92"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94" name="Freeform 18"/>
            <p:cNvSpPr>
              <a:spLocks noChangeArrowheads="1"/>
            </p:cNvSpPr>
            <p:nvPr/>
          </p:nvSpPr>
          <p:spPr bwMode="auto">
            <a:xfrm>
              <a:off x="2985" y="3485"/>
              <a:ext cx="63" cy="27"/>
            </a:xfrm>
            <a:custGeom>
              <a:avLst/>
              <a:gdLst>
                <a:gd name="T0" fmla="*/ 88 w 88"/>
                <a:gd name="T1" fmla="*/ 15 h 39"/>
                <a:gd name="T2" fmla="*/ 38 w 88"/>
                <a:gd name="T3" fmla="*/ 39 h 39"/>
                <a:gd name="T4" fmla="*/ 0 w 88"/>
                <a:gd name="T5" fmla="*/ 24 h 39"/>
                <a:gd name="T6" fmla="*/ 31 w 88"/>
                <a:gd name="T7" fmla="*/ 0 h 39"/>
                <a:gd name="T8" fmla="*/ 88 w 88"/>
                <a:gd name="T9" fmla="*/ 15 h 39"/>
              </a:gdLst>
              <a:ahLst/>
              <a:cxnLst>
                <a:cxn ang="0">
                  <a:pos x="T0" y="T1"/>
                </a:cxn>
                <a:cxn ang="0">
                  <a:pos x="T2" y="T3"/>
                </a:cxn>
                <a:cxn ang="0">
                  <a:pos x="T4" y="T5"/>
                </a:cxn>
                <a:cxn ang="0">
                  <a:pos x="T6" y="T7"/>
                </a:cxn>
                <a:cxn ang="0">
                  <a:pos x="T8" y="T9"/>
                </a:cxn>
              </a:cxnLst>
              <a:rect l="0" t="0" r="r" b="b"/>
              <a:pathLst>
                <a:path w="88" h="39">
                  <a:moveTo>
                    <a:pt x="88" y="15"/>
                  </a:moveTo>
                  <a:lnTo>
                    <a:pt x="38" y="39"/>
                  </a:lnTo>
                  <a:lnTo>
                    <a:pt x="0" y="24"/>
                  </a:lnTo>
                  <a:lnTo>
                    <a:pt x="31" y="0"/>
                  </a:lnTo>
                  <a:lnTo>
                    <a:pt x="88" y="15"/>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95" name="Freeform 19"/>
            <p:cNvSpPr>
              <a:spLocks noChangeArrowheads="1"/>
            </p:cNvSpPr>
            <p:nvPr/>
          </p:nvSpPr>
          <p:spPr bwMode="auto">
            <a:xfrm>
              <a:off x="3241" y="3513"/>
              <a:ext cx="69" cy="30"/>
            </a:xfrm>
            <a:custGeom>
              <a:avLst/>
              <a:gdLst>
                <a:gd name="T0" fmla="*/ 97 w 97"/>
                <a:gd name="T1" fmla="*/ 17 h 43"/>
                <a:gd name="T2" fmla="*/ 43 w 97"/>
                <a:gd name="T3" fmla="*/ 43 h 43"/>
                <a:gd name="T4" fmla="*/ 0 w 97"/>
                <a:gd name="T5" fmla="*/ 25 h 43"/>
                <a:gd name="T6" fmla="*/ 35 w 97"/>
                <a:gd name="T7" fmla="*/ 0 h 43"/>
                <a:gd name="T8" fmla="*/ 97 w 97"/>
                <a:gd name="T9" fmla="*/ 17 h 43"/>
              </a:gdLst>
              <a:ahLst/>
              <a:cxnLst>
                <a:cxn ang="0">
                  <a:pos x="T0" y="T1"/>
                </a:cxn>
                <a:cxn ang="0">
                  <a:pos x="T2" y="T3"/>
                </a:cxn>
                <a:cxn ang="0">
                  <a:pos x="T4" y="T5"/>
                </a:cxn>
                <a:cxn ang="0">
                  <a:pos x="T6" y="T7"/>
                </a:cxn>
                <a:cxn ang="0">
                  <a:pos x="T8" y="T9"/>
                </a:cxn>
              </a:cxnLst>
              <a:rect l="0" t="0" r="r" b="b"/>
              <a:pathLst>
                <a:path w="97" h="43">
                  <a:moveTo>
                    <a:pt x="97" y="17"/>
                  </a:moveTo>
                  <a:lnTo>
                    <a:pt x="43" y="43"/>
                  </a:lnTo>
                  <a:lnTo>
                    <a:pt x="0" y="25"/>
                  </a:lnTo>
                  <a:lnTo>
                    <a:pt x="35" y="0"/>
                  </a:lnTo>
                  <a:lnTo>
                    <a:pt x="97"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96" name="Freeform 20"/>
            <p:cNvSpPr>
              <a:spLocks noChangeArrowheads="1"/>
            </p:cNvSpPr>
            <p:nvPr/>
          </p:nvSpPr>
          <p:spPr bwMode="auto">
            <a:xfrm>
              <a:off x="3168" y="3488"/>
              <a:ext cx="68" cy="29"/>
            </a:xfrm>
            <a:custGeom>
              <a:avLst/>
              <a:gdLst>
                <a:gd name="T0" fmla="*/ 96 w 96"/>
                <a:gd name="T1" fmla="*/ 17 h 42"/>
                <a:gd name="T2" fmla="*/ 42 w 96"/>
                <a:gd name="T3" fmla="*/ 42 h 42"/>
                <a:gd name="T4" fmla="*/ 0 w 96"/>
                <a:gd name="T5" fmla="*/ 25 h 42"/>
                <a:gd name="T6" fmla="*/ 33 w 96"/>
                <a:gd name="T7" fmla="*/ 0 h 42"/>
                <a:gd name="T8" fmla="*/ 96 w 96"/>
                <a:gd name="T9" fmla="*/ 17 h 42"/>
              </a:gdLst>
              <a:ahLst/>
              <a:cxnLst>
                <a:cxn ang="0">
                  <a:pos x="T0" y="T1"/>
                </a:cxn>
                <a:cxn ang="0">
                  <a:pos x="T2" y="T3"/>
                </a:cxn>
                <a:cxn ang="0">
                  <a:pos x="T4" y="T5"/>
                </a:cxn>
                <a:cxn ang="0">
                  <a:pos x="T6" y="T7"/>
                </a:cxn>
                <a:cxn ang="0">
                  <a:pos x="T8" y="T9"/>
                </a:cxn>
              </a:cxnLst>
              <a:rect l="0" t="0" r="r" b="b"/>
              <a:pathLst>
                <a:path w="96" h="42">
                  <a:moveTo>
                    <a:pt x="96" y="17"/>
                  </a:moveTo>
                  <a:lnTo>
                    <a:pt x="42" y="42"/>
                  </a:lnTo>
                  <a:lnTo>
                    <a:pt x="0" y="25"/>
                  </a:lnTo>
                  <a:lnTo>
                    <a:pt x="33" y="0"/>
                  </a:lnTo>
                  <a:lnTo>
                    <a:pt x="96"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97" name="Freeform 21"/>
            <p:cNvSpPr>
              <a:spLocks noChangeArrowheads="1"/>
            </p:cNvSpPr>
            <p:nvPr/>
          </p:nvSpPr>
          <p:spPr bwMode="auto">
            <a:xfrm>
              <a:off x="3096" y="3462"/>
              <a:ext cx="66" cy="29"/>
            </a:xfrm>
            <a:custGeom>
              <a:avLst/>
              <a:gdLst>
                <a:gd name="T0" fmla="*/ 93 w 93"/>
                <a:gd name="T1" fmla="*/ 17 h 42"/>
                <a:gd name="T2" fmla="*/ 42 w 93"/>
                <a:gd name="T3" fmla="*/ 42 h 42"/>
                <a:gd name="T4" fmla="*/ 0 w 93"/>
                <a:gd name="T5" fmla="*/ 26 h 42"/>
                <a:gd name="T6" fmla="*/ 33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3" y="0"/>
                  </a:lnTo>
                  <a:lnTo>
                    <a:pt x="93"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98" name="Freeform 22"/>
            <p:cNvSpPr>
              <a:spLocks noChangeArrowheads="1"/>
            </p:cNvSpPr>
            <p:nvPr/>
          </p:nvSpPr>
          <p:spPr bwMode="auto">
            <a:xfrm>
              <a:off x="3024" y="3437"/>
              <a:ext cx="65" cy="28"/>
            </a:xfrm>
            <a:custGeom>
              <a:avLst/>
              <a:gdLst>
                <a:gd name="T0" fmla="*/ 91 w 91"/>
                <a:gd name="T1" fmla="*/ 15 h 40"/>
                <a:gd name="T2" fmla="*/ 40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0"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99" name="Freeform 23"/>
            <p:cNvSpPr>
              <a:spLocks noChangeArrowheads="1"/>
            </p:cNvSpPr>
            <p:nvPr/>
          </p:nvSpPr>
          <p:spPr bwMode="auto">
            <a:xfrm>
              <a:off x="2950" y="3411"/>
              <a:ext cx="65" cy="28"/>
            </a:xfrm>
            <a:custGeom>
              <a:avLst/>
              <a:gdLst>
                <a:gd name="T0" fmla="*/ 91 w 91"/>
                <a:gd name="T1" fmla="*/ 17 h 41"/>
                <a:gd name="T2" fmla="*/ 41 w 91"/>
                <a:gd name="T3" fmla="*/ 41 h 41"/>
                <a:gd name="T4" fmla="*/ 0 w 91"/>
                <a:gd name="T5" fmla="*/ 24 h 41"/>
                <a:gd name="T6" fmla="*/ 33 w 91"/>
                <a:gd name="T7" fmla="*/ 0 h 41"/>
                <a:gd name="T8" fmla="*/ 91 w 91"/>
                <a:gd name="T9" fmla="*/ 17 h 41"/>
              </a:gdLst>
              <a:ahLst/>
              <a:cxnLst>
                <a:cxn ang="0">
                  <a:pos x="T0" y="T1"/>
                </a:cxn>
                <a:cxn ang="0">
                  <a:pos x="T2" y="T3"/>
                </a:cxn>
                <a:cxn ang="0">
                  <a:pos x="T4" y="T5"/>
                </a:cxn>
                <a:cxn ang="0">
                  <a:pos x="T6" y="T7"/>
                </a:cxn>
                <a:cxn ang="0">
                  <a:pos x="T8" y="T9"/>
                </a:cxn>
              </a:cxnLst>
              <a:rect l="0" t="0" r="r" b="b"/>
              <a:pathLst>
                <a:path w="91" h="41">
                  <a:moveTo>
                    <a:pt x="91" y="17"/>
                  </a:moveTo>
                  <a:lnTo>
                    <a:pt x="41" y="41"/>
                  </a:lnTo>
                  <a:lnTo>
                    <a:pt x="0" y="24"/>
                  </a:lnTo>
                  <a:lnTo>
                    <a:pt x="33" y="0"/>
                  </a:lnTo>
                  <a:lnTo>
                    <a:pt x="91"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00" name="Freeform 24"/>
            <p:cNvSpPr>
              <a:spLocks noChangeArrowheads="1"/>
            </p:cNvSpPr>
            <p:nvPr/>
          </p:nvSpPr>
          <p:spPr bwMode="auto">
            <a:xfrm>
              <a:off x="2878" y="3386"/>
              <a:ext cx="63" cy="28"/>
            </a:xfrm>
            <a:custGeom>
              <a:avLst/>
              <a:gdLst>
                <a:gd name="T0" fmla="*/ 88 w 88"/>
                <a:gd name="T1" fmla="*/ 16 h 40"/>
                <a:gd name="T2" fmla="*/ 40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40"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01" name="Freeform 25"/>
            <p:cNvSpPr>
              <a:spLocks noChangeArrowheads="1"/>
            </p:cNvSpPr>
            <p:nvPr/>
          </p:nvSpPr>
          <p:spPr bwMode="auto">
            <a:xfrm>
              <a:off x="3328" y="3477"/>
              <a:ext cx="70" cy="29"/>
            </a:xfrm>
            <a:custGeom>
              <a:avLst/>
              <a:gdLst>
                <a:gd name="T0" fmla="*/ 98 w 98"/>
                <a:gd name="T1" fmla="*/ 16 h 42"/>
                <a:gd name="T2" fmla="*/ 43 w 98"/>
                <a:gd name="T3" fmla="*/ 42 h 42"/>
                <a:gd name="T4" fmla="*/ 0 w 98"/>
                <a:gd name="T5" fmla="*/ 25 h 42"/>
                <a:gd name="T6" fmla="*/ 34 w 98"/>
                <a:gd name="T7" fmla="*/ 0 h 42"/>
                <a:gd name="T8" fmla="*/ 98 w 98"/>
                <a:gd name="T9" fmla="*/ 16 h 42"/>
              </a:gdLst>
              <a:ahLst/>
              <a:cxnLst>
                <a:cxn ang="0">
                  <a:pos x="T0" y="T1"/>
                </a:cxn>
                <a:cxn ang="0">
                  <a:pos x="T2" y="T3"/>
                </a:cxn>
                <a:cxn ang="0">
                  <a:pos x="T4" y="T5"/>
                </a:cxn>
                <a:cxn ang="0">
                  <a:pos x="T6" y="T7"/>
                </a:cxn>
                <a:cxn ang="0">
                  <a:pos x="T8" y="T9"/>
                </a:cxn>
              </a:cxnLst>
              <a:rect l="0" t="0" r="r" b="b"/>
              <a:pathLst>
                <a:path w="98" h="42">
                  <a:moveTo>
                    <a:pt x="98" y="16"/>
                  </a:moveTo>
                  <a:lnTo>
                    <a:pt x="43" y="42"/>
                  </a:lnTo>
                  <a:lnTo>
                    <a:pt x="0" y="25"/>
                  </a:lnTo>
                  <a:lnTo>
                    <a:pt x="34" y="0"/>
                  </a:lnTo>
                  <a:lnTo>
                    <a:pt x="98"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02" name="Freeform 26"/>
            <p:cNvSpPr>
              <a:spLocks noChangeArrowheads="1"/>
            </p:cNvSpPr>
            <p:nvPr/>
          </p:nvSpPr>
          <p:spPr bwMode="auto">
            <a:xfrm>
              <a:off x="3261" y="3455"/>
              <a:ext cx="68" cy="29"/>
            </a:xfrm>
            <a:custGeom>
              <a:avLst/>
              <a:gdLst>
                <a:gd name="T0" fmla="*/ 95 w 95"/>
                <a:gd name="T1" fmla="*/ 17 h 42"/>
                <a:gd name="T2" fmla="*/ 41 w 95"/>
                <a:gd name="T3" fmla="*/ 42 h 42"/>
                <a:gd name="T4" fmla="*/ 0 w 95"/>
                <a:gd name="T5" fmla="*/ 25 h 42"/>
                <a:gd name="T6" fmla="*/ 33 w 95"/>
                <a:gd name="T7" fmla="*/ 0 h 42"/>
                <a:gd name="T8" fmla="*/ 95 w 95"/>
                <a:gd name="T9" fmla="*/ 17 h 42"/>
              </a:gdLst>
              <a:ahLst/>
              <a:cxnLst>
                <a:cxn ang="0">
                  <a:pos x="T0" y="T1"/>
                </a:cxn>
                <a:cxn ang="0">
                  <a:pos x="T2" y="T3"/>
                </a:cxn>
                <a:cxn ang="0">
                  <a:pos x="T4" y="T5"/>
                </a:cxn>
                <a:cxn ang="0">
                  <a:pos x="T6" y="T7"/>
                </a:cxn>
                <a:cxn ang="0">
                  <a:pos x="T8" y="T9"/>
                </a:cxn>
              </a:cxnLst>
              <a:rect l="0" t="0" r="r" b="b"/>
              <a:pathLst>
                <a:path w="95" h="42">
                  <a:moveTo>
                    <a:pt x="95" y="17"/>
                  </a:moveTo>
                  <a:lnTo>
                    <a:pt x="41" y="42"/>
                  </a:lnTo>
                  <a:lnTo>
                    <a:pt x="0" y="25"/>
                  </a:lnTo>
                  <a:lnTo>
                    <a:pt x="33" y="0"/>
                  </a:lnTo>
                  <a:lnTo>
                    <a:pt x="95"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03" name="Freeform 27"/>
            <p:cNvSpPr>
              <a:spLocks noChangeArrowheads="1"/>
            </p:cNvSpPr>
            <p:nvPr/>
          </p:nvSpPr>
          <p:spPr bwMode="auto">
            <a:xfrm>
              <a:off x="3192" y="3434"/>
              <a:ext cx="67" cy="29"/>
            </a:xfrm>
            <a:custGeom>
              <a:avLst/>
              <a:gdLst>
                <a:gd name="T0" fmla="*/ 94 w 94"/>
                <a:gd name="T1" fmla="*/ 17 h 42"/>
                <a:gd name="T2" fmla="*/ 41 w 94"/>
                <a:gd name="T3" fmla="*/ 42 h 42"/>
                <a:gd name="T4" fmla="*/ 0 w 94"/>
                <a:gd name="T5" fmla="*/ 25 h 42"/>
                <a:gd name="T6" fmla="*/ 33 w 94"/>
                <a:gd name="T7" fmla="*/ 0 h 42"/>
                <a:gd name="T8" fmla="*/ 94 w 94"/>
                <a:gd name="T9" fmla="*/ 17 h 42"/>
              </a:gdLst>
              <a:ahLst/>
              <a:cxnLst>
                <a:cxn ang="0">
                  <a:pos x="T0" y="T1"/>
                </a:cxn>
                <a:cxn ang="0">
                  <a:pos x="T2" y="T3"/>
                </a:cxn>
                <a:cxn ang="0">
                  <a:pos x="T4" y="T5"/>
                </a:cxn>
                <a:cxn ang="0">
                  <a:pos x="T6" y="T7"/>
                </a:cxn>
                <a:cxn ang="0">
                  <a:pos x="T8" y="T9"/>
                </a:cxn>
              </a:cxnLst>
              <a:rect l="0" t="0" r="r" b="b"/>
              <a:pathLst>
                <a:path w="94" h="42">
                  <a:moveTo>
                    <a:pt x="94" y="17"/>
                  </a:moveTo>
                  <a:lnTo>
                    <a:pt x="41" y="42"/>
                  </a:lnTo>
                  <a:lnTo>
                    <a:pt x="0" y="25"/>
                  </a:lnTo>
                  <a:lnTo>
                    <a:pt x="33" y="0"/>
                  </a:lnTo>
                  <a:lnTo>
                    <a:pt x="94"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04" name="Freeform 28"/>
            <p:cNvSpPr>
              <a:spLocks noChangeArrowheads="1"/>
            </p:cNvSpPr>
            <p:nvPr/>
          </p:nvSpPr>
          <p:spPr bwMode="auto">
            <a:xfrm>
              <a:off x="3124" y="3412"/>
              <a:ext cx="66" cy="29"/>
            </a:xfrm>
            <a:custGeom>
              <a:avLst/>
              <a:gdLst>
                <a:gd name="T0" fmla="*/ 93 w 93"/>
                <a:gd name="T1" fmla="*/ 17 h 42"/>
                <a:gd name="T2" fmla="*/ 42 w 93"/>
                <a:gd name="T3" fmla="*/ 42 h 42"/>
                <a:gd name="T4" fmla="*/ 0 w 93"/>
                <a:gd name="T5" fmla="*/ 26 h 42"/>
                <a:gd name="T6" fmla="*/ 34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4" y="0"/>
                  </a:lnTo>
                  <a:lnTo>
                    <a:pt x="93"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05" name="Freeform 29"/>
            <p:cNvSpPr>
              <a:spLocks noChangeArrowheads="1"/>
            </p:cNvSpPr>
            <p:nvPr/>
          </p:nvSpPr>
          <p:spPr bwMode="auto">
            <a:xfrm>
              <a:off x="3057" y="3393"/>
              <a:ext cx="65" cy="28"/>
            </a:xfrm>
            <a:custGeom>
              <a:avLst/>
              <a:gdLst>
                <a:gd name="T0" fmla="*/ 91 w 91"/>
                <a:gd name="T1" fmla="*/ 15 h 40"/>
                <a:gd name="T2" fmla="*/ 41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1"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06" name="Freeform 30"/>
            <p:cNvSpPr>
              <a:spLocks noChangeArrowheads="1"/>
            </p:cNvSpPr>
            <p:nvPr/>
          </p:nvSpPr>
          <p:spPr bwMode="auto">
            <a:xfrm>
              <a:off x="2990" y="3371"/>
              <a:ext cx="64" cy="28"/>
            </a:xfrm>
            <a:custGeom>
              <a:avLst/>
              <a:gdLst>
                <a:gd name="T0" fmla="*/ 90 w 90"/>
                <a:gd name="T1" fmla="*/ 17 h 41"/>
                <a:gd name="T2" fmla="*/ 39 w 90"/>
                <a:gd name="T3" fmla="*/ 41 h 41"/>
                <a:gd name="T4" fmla="*/ 0 w 90"/>
                <a:gd name="T5" fmla="*/ 24 h 41"/>
                <a:gd name="T6" fmla="*/ 31 w 90"/>
                <a:gd name="T7" fmla="*/ 0 h 41"/>
                <a:gd name="T8" fmla="*/ 90 w 90"/>
                <a:gd name="T9" fmla="*/ 17 h 41"/>
              </a:gdLst>
              <a:ahLst/>
              <a:cxnLst>
                <a:cxn ang="0">
                  <a:pos x="T0" y="T1"/>
                </a:cxn>
                <a:cxn ang="0">
                  <a:pos x="T2" y="T3"/>
                </a:cxn>
                <a:cxn ang="0">
                  <a:pos x="T4" y="T5"/>
                </a:cxn>
                <a:cxn ang="0">
                  <a:pos x="T6" y="T7"/>
                </a:cxn>
                <a:cxn ang="0">
                  <a:pos x="T8" y="T9"/>
                </a:cxn>
              </a:cxnLst>
              <a:rect l="0" t="0" r="r" b="b"/>
              <a:pathLst>
                <a:path w="90" h="41">
                  <a:moveTo>
                    <a:pt x="90" y="17"/>
                  </a:moveTo>
                  <a:lnTo>
                    <a:pt x="39" y="41"/>
                  </a:lnTo>
                  <a:lnTo>
                    <a:pt x="0" y="24"/>
                  </a:lnTo>
                  <a:lnTo>
                    <a:pt x="31" y="0"/>
                  </a:lnTo>
                  <a:lnTo>
                    <a:pt x="90"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07" name="Freeform 31"/>
            <p:cNvSpPr>
              <a:spLocks noChangeArrowheads="1"/>
            </p:cNvSpPr>
            <p:nvPr/>
          </p:nvSpPr>
          <p:spPr bwMode="auto">
            <a:xfrm>
              <a:off x="2921" y="3350"/>
              <a:ext cx="63" cy="28"/>
            </a:xfrm>
            <a:custGeom>
              <a:avLst/>
              <a:gdLst>
                <a:gd name="T0" fmla="*/ 88 w 88"/>
                <a:gd name="T1" fmla="*/ 16 h 40"/>
                <a:gd name="T2" fmla="*/ 39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39"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08" name="Freeform 32"/>
            <p:cNvSpPr>
              <a:spLocks noChangeArrowheads="1"/>
            </p:cNvSpPr>
            <p:nvPr/>
          </p:nvSpPr>
          <p:spPr bwMode="auto">
            <a:xfrm>
              <a:off x="2439" y="3005"/>
              <a:ext cx="70" cy="227"/>
            </a:xfrm>
            <a:custGeom>
              <a:avLst/>
              <a:gdLst>
                <a:gd name="T0" fmla="*/ 35 w 98"/>
                <a:gd name="T1" fmla="*/ 0 h 316"/>
                <a:gd name="T2" fmla="*/ 55 w 98"/>
                <a:gd name="T3" fmla="*/ 32 h 316"/>
                <a:gd name="T4" fmla="*/ 46 w 98"/>
                <a:gd name="T5" fmla="*/ 52 h 316"/>
                <a:gd name="T6" fmla="*/ 98 w 98"/>
                <a:gd name="T7" fmla="*/ 247 h 316"/>
                <a:gd name="T8" fmla="*/ 57 w 98"/>
                <a:gd name="T9" fmla="*/ 316 h 316"/>
                <a:gd name="T10" fmla="*/ 0 w 98"/>
                <a:gd name="T11" fmla="*/ 235 h 316"/>
                <a:gd name="T12" fmla="*/ 26 w 98"/>
                <a:gd name="T13" fmla="*/ 52 h 316"/>
                <a:gd name="T14" fmla="*/ 2 w 98"/>
                <a:gd name="T15" fmla="*/ 32 h 316"/>
                <a:gd name="T16" fmla="*/ 9 w 98"/>
                <a:gd name="T17" fmla="*/ 0 h 316"/>
                <a:gd name="T18" fmla="*/ 35 w 98"/>
                <a:gd name="T1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316">
                  <a:moveTo>
                    <a:pt x="35" y="0"/>
                  </a:moveTo>
                  <a:lnTo>
                    <a:pt x="55" y="32"/>
                  </a:lnTo>
                  <a:lnTo>
                    <a:pt x="46" y="52"/>
                  </a:lnTo>
                  <a:lnTo>
                    <a:pt x="98" y="247"/>
                  </a:lnTo>
                  <a:lnTo>
                    <a:pt x="57" y="316"/>
                  </a:lnTo>
                  <a:lnTo>
                    <a:pt x="0" y="235"/>
                  </a:lnTo>
                  <a:lnTo>
                    <a:pt x="26" y="52"/>
                  </a:lnTo>
                  <a:lnTo>
                    <a:pt x="2" y="32"/>
                  </a:lnTo>
                  <a:lnTo>
                    <a:pt x="9" y="0"/>
                  </a:lnTo>
                  <a:lnTo>
                    <a:pt x="35" y="0"/>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09" name="Freeform 33"/>
            <p:cNvSpPr>
              <a:spLocks noChangeArrowheads="1"/>
            </p:cNvSpPr>
            <p:nvPr/>
          </p:nvSpPr>
          <p:spPr bwMode="auto">
            <a:xfrm>
              <a:off x="2949" y="2853"/>
              <a:ext cx="746" cy="560"/>
            </a:xfrm>
            <a:custGeom>
              <a:avLst/>
              <a:gdLst>
                <a:gd name="T0" fmla="*/ 115 w 1031"/>
                <a:gd name="T1" fmla="*/ 0 h 778"/>
                <a:gd name="T2" fmla="*/ 0 w 1031"/>
                <a:gd name="T3" fmla="*/ 558 h 778"/>
                <a:gd name="T4" fmla="*/ 752 w 1031"/>
                <a:gd name="T5" fmla="*/ 778 h 778"/>
                <a:gd name="T6" fmla="*/ 825 w 1031"/>
                <a:gd name="T7" fmla="*/ 766 h 778"/>
                <a:gd name="T8" fmla="*/ 1031 w 1031"/>
                <a:gd name="T9" fmla="*/ 49 h 778"/>
                <a:gd name="T10" fmla="*/ 946 w 1031"/>
                <a:gd name="T11" fmla="*/ 12 h 778"/>
                <a:gd name="T12" fmla="*/ 115 w 1031"/>
                <a:gd name="T13" fmla="*/ 0 h 778"/>
              </a:gdLst>
              <a:ahLst/>
              <a:cxnLst>
                <a:cxn ang="0">
                  <a:pos x="T0" y="T1"/>
                </a:cxn>
                <a:cxn ang="0">
                  <a:pos x="T2" y="T3"/>
                </a:cxn>
                <a:cxn ang="0">
                  <a:pos x="T4" y="T5"/>
                </a:cxn>
                <a:cxn ang="0">
                  <a:pos x="T6" y="T7"/>
                </a:cxn>
                <a:cxn ang="0">
                  <a:pos x="T8" y="T9"/>
                </a:cxn>
                <a:cxn ang="0">
                  <a:pos x="T10" y="T11"/>
                </a:cxn>
                <a:cxn ang="0">
                  <a:pos x="T12" y="T13"/>
                </a:cxn>
              </a:cxnLst>
              <a:rect l="0" t="0" r="r" b="b"/>
              <a:pathLst>
                <a:path w="1031" h="778">
                  <a:moveTo>
                    <a:pt x="115" y="0"/>
                  </a:moveTo>
                  <a:lnTo>
                    <a:pt x="0" y="558"/>
                  </a:lnTo>
                  <a:lnTo>
                    <a:pt x="752" y="778"/>
                  </a:lnTo>
                  <a:lnTo>
                    <a:pt x="825" y="766"/>
                  </a:lnTo>
                  <a:lnTo>
                    <a:pt x="1031" y="49"/>
                  </a:lnTo>
                  <a:lnTo>
                    <a:pt x="946" y="12"/>
                  </a:lnTo>
                  <a:lnTo>
                    <a:pt x="115" y="0"/>
                  </a:lnTo>
                  <a:close/>
                </a:path>
              </a:pathLst>
            </a:custGeom>
            <a:solidFill>
              <a:srgbClr val="003366"/>
            </a:solidFill>
            <a:ln w="936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10" name="Freeform 34"/>
            <p:cNvSpPr>
              <a:spLocks noChangeArrowheads="1"/>
            </p:cNvSpPr>
            <p:nvPr/>
          </p:nvSpPr>
          <p:spPr bwMode="auto">
            <a:xfrm>
              <a:off x="3010" y="2910"/>
              <a:ext cx="558" cy="411"/>
            </a:xfrm>
            <a:custGeom>
              <a:avLst/>
              <a:gdLst>
                <a:gd name="T0" fmla="*/ 78 w 771"/>
                <a:gd name="T1" fmla="*/ 0 h 571"/>
                <a:gd name="T2" fmla="*/ 0 w 771"/>
                <a:gd name="T3" fmla="*/ 406 h 571"/>
                <a:gd name="T4" fmla="*/ 624 w 771"/>
                <a:gd name="T5" fmla="*/ 571 h 571"/>
                <a:gd name="T6" fmla="*/ 771 w 771"/>
                <a:gd name="T7" fmla="*/ 37 h 571"/>
                <a:gd name="T8" fmla="*/ 78 w 771"/>
                <a:gd name="T9" fmla="*/ 0 h 571"/>
              </a:gdLst>
              <a:ahLst/>
              <a:cxnLst>
                <a:cxn ang="0">
                  <a:pos x="T0" y="T1"/>
                </a:cxn>
                <a:cxn ang="0">
                  <a:pos x="T2" y="T3"/>
                </a:cxn>
                <a:cxn ang="0">
                  <a:pos x="T4" y="T5"/>
                </a:cxn>
                <a:cxn ang="0">
                  <a:pos x="T6" y="T7"/>
                </a:cxn>
                <a:cxn ang="0">
                  <a:pos x="T8" y="T9"/>
                </a:cxn>
              </a:cxnLst>
              <a:rect l="0" t="0" r="r" b="b"/>
              <a:pathLst>
                <a:path w="771" h="571">
                  <a:moveTo>
                    <a:pt x="78" y="0"/>
                  </a:moveTo>
                  <a:lnTo>
                    <a:pt x="0" y="406"/>
                  </a:lnTo>
                  <a:lnTo>
                    <a:pt x="624" y="571"/>
                  </a:lnTo>
                  <a:lnTo>
                    <a:pt x="771" y="37"/>
                  </a:lnTo>
                  <a:lnTo>
                    <a:pt x="78" y="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11" name="Freeform 35"/>
            <p:cNvSpPr>
              <a:spLocks noChangeArrowheads="1"/>
            </p:cNvSpPr>
            <p:nvPr/>
          </p:nvSpPr>
          <p:spPr bwMode="auto">
            <a:xfrm>
              <a:off x="2232" y="2208"/>
              <a:ext cx="596" cy="521"/>
            </a:xfrm>
            <a:custGeom>
              <a:avLst/>
              <a:gdLst>
                <a:gd name="T0" fmla="*/ 822 w 824"/>
                <a:gd name="T1" fmla="*/ 255 h 724"/>
                <a:gd name="T2" fmla="*/ 806 w 824"/>
                <a:gd name="T3" fmla="*/ 199 h 724"/>
                <a:gd name="T4" fmla="*/ 774 w 824"/>
                <a:gd name="T5" fmla="*/ 149 h 724"/>
                <a:gd name="T6" fmla="*/ 730 w 824"/>
                <a:gd name="T7" fmla="*/ 104 h 724"/>
                <a:gd name="T8" fmla="*/ 675 w 824"/>
                <a:gd name="T9" fmla="*/ 64 h 724"/>
                <a:gd name="T10" fmla="*/ 609 w 824"/>
                <a:gd name="T11" fmla="*/ 35 h 724"/>
                <a:gd name="T12" fmla="*/ 535 w 824"/>
                <a:gd name="T13" fmla="*/ 13 h 724"/>
                <a:gd name="T14" fmla="*/ 454 w 824"/>
                <a:gd name="T15" fmla="*/ 1 h 724"/>
                <a:gd name="T16" fmla="*/ 371 w 824"/>
                <a:gd name="T17" fmla="*/ 1 h 724"/>
                <a:gd name="T18" fmla="*/ 290 w 824"/>
                <a:gd name="T19" fmla="*/ 13 h 724"/>
                <a:gd name="T20" fmla="*/ 216 w 824"/>
                <a:gd name="T21" fmla="*/ 35 h 724"/>
                <a:gd name="T22" fmla="*/ 150 w 824"/>
                <a:gd name="T23" fmla="*/ 64 h 724"/>
                <a:gd name="T24" fmla="*/ 94 w 824"/>
                <a:gd name="T25" fmla="*/ 104 h 724"/>
                <a:gd name="T26" fmla="*/ 50 w 824"/>
                <a:gd name="T27" fmla="*/ 149 h 724"/>
                <a:gd name="T28" fmla="*/ 19 w 824"/>
                <a:gd name="T29" fmla="*/ 199 h 724"/>
                <a:gd name="T30" fmla="*/ 2 w 824"/>
                <a:gd name="T31" fmla="*/ 255 h 724"/>
                <a:gd name="T32" fmla="*/ 2 w 824"/>
                <a:gd name="T33" fmla="*/ 313 h 724"/>
                <a:gd name="T34" fmla="*/ 19 w 824"/>
                <a:gd name="T35" fmla="*/ 367 h 724"/>
                <a:gd name="T36" fmla="*/ 50 w 824"/>
                <a:gd name="T37" fmla="*/ 419 h 724"/>
                <a:gd name="T38" fmla="*/ 94 w 824"/>
                <a:gd name="T39" fmla="*/ 463 h 724"/>
                <a:gd name="T40" fmla="*/ 150 w 824"/>
                <a:gd name="T41" fmla="*/ 501 h 724"/>
                <a:gd name="T42" fmla="*/ 216 w 824"/>
                <a:gd name="T43" fmla="*/ 532 h 724"/>
                <a:gd name="T44" fmla="*/ 290 w 824"/>
                <a:gd name="T45" fmla="*/ 552 h 724"/>
                <a:gd name="T46" fmla="*/ 371 w 824"/>
                <a:gd name="T47" fmla="*/ 564 h 724"/>
                <a:gd name="T48" fmla="*/ 420 w 824"/>
                <a:gd name="T49" fmla="*/ 566 h 724"/>
                <a:gd name="T50" fmla="*/ 433 w 824"/>
                <a:gd name="T51" fmla="*/ 566 h 724"/>
                <a:gd name="T52" fmla="*/ 446 w 824"/>
                <a:gd name="T53" fmla="*/ 566 h 724"/>
                <a:gd name="T54" fmla="*/ 459 w 824"/>
                <a:gd name="T55" fmla="*/ 564 h 724"/>
                <a:gd name="T56" fmla="*/ 448 w 824"/>
                <a:gd name="T57" fmla="*/ 724 h 724"/>
                <a:gd name="T58" fmla="*/ 571 w 824"/>
                <a:gd name="T59" fmla="*/ 545 h 724"/>
                <a:gd name="T60" fmla="*/ 628 w 824"/>
                <a:gd name="T61" fmla="*/ 525 h 724"/>
                <a:gd name="T62" fmla="*/ 680 w 824"/>
                <a:gd name="T63" fmla="*/ 499 h 724"/>
                <a:gd name="T64" fmla="*/ 725 w 824"/>
                <a:gd name="T65" fmla="*/ 469 h 724"/>
                <a:gd name="T66" fmla="*/ 762 w 824"/>
                <a:gd name="T67" fmla="*/ 433 h 724"/>
                <a:gd name="T68" fmla="*/ 792 w 824"/>
                <a:gd name="T69" fmla="*/ 394 h 724"/>
                <a:gd name="T70" fmla="*/ 812 w 824"/>
                <a:gd name="T71" fmla="*/ 352 h 724"/>
                <a:gd name="T72" fmla="*/ 823 w 824"/>
                <a:gd name="T73" fmla="*/ 307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24" h="724">
                  <a:moveTo>
                    <a:pt x="824" y="284"/>
                  </a:moveTo>
                  <a:lnTo>
                    <a:pt x="822" y="255"/>
                  </a:lnTo>
                  <a:lnTo>
                    <a:pt x="816" y="227"/>
                  </a:lnTo>
                  <a:lnTo>
                    <a:pt x="806" y="199"/>
                  </a:lnTo>
                  <a:lnTo>
                    <a:pt x="792" y="174"/>
                  </a:lnTo>
                  <a:lnTo>
                    <a:pt x="774" y="149"/>
                  </a:lnTo>
                  <a:lnTo>
                    <a:pt x="754" y="125"/>
                  </a:lnTo>
                  <a:lnTo>
                    <a:pt x="730" y="104"/>
                  </a:lnTo>
                  <a:lnTo>
                    <a:pt x="704" y="84"/>
                  </a:lnTo>
                  <a:lnTo>
                    <a:pt x="675" y="64"/>
                  </a:lnTo>
                  <a:lnTo>
                    <a:pt x="643" y="49"/>
                  </a:lnTo>
                  <a:lnTo>
                    <a:pt x="609" y="35"/>
                  </a:lnTo>
                  <a:lnTo>
                    <a:pt x="572" y="23"/>
                  </a:lnTo>
                  <a:lnTo>
                    <a:pt x="535" y="13"/>
                  </a:lnTo>
                  <a:lnTo>
                    <a:pt x="496" y="6"/>
                  </a:lnTo>
                  <a:lnTo>
                    <a:pt x="454" y="1"/>
                  </a:lnTo>
                  <a:lnTo>
                    <a:pt x="412" y="0"/>
                  </a:lnTo>
                  <a:lnTo>
                    <a:pt x="371" y="1"/>
                  </a:lnTo>
                  <a:lnTo>
                    <a:pt x="329" y="6"/>
                  </a:lnTo>
                  <a:lnTo>
                    <a:pt x="290" y="13"/>
                  </a:lnTo>
                  <a:lnTo>
                    <a:pt x="251" y="23"/>
                  </a:lnTo>
                  <a:lnTo>
                    <a:pt x="216" y="35"/>
                  </a:lnTo>
                  <a:lnTo>
                    <a:pt x="182" y="49"/>
                  </a:lnTo>
                  <a:lnTo>
                    <a:pt x="150" y="64"/>
                  </a:lnTo>
                  <a:lnTo>
                    <a:pt x="120" y="84"/>
                  </a:lnTo>
                  <a:lnTo>
                    <a:pt x="94" y="104"/>
                  </a:lnTo>
                  <a:lnTo>
                    <a:pt x="70" y="125"/>
                  </a:lnTo>
                  <a:lnTo>
                    <a:pt x="50" y="149"/>
                  </a:lnTo>
                  <a:lnTo>
                    <a:pt x="32" y="174"/>
                  </a:lnTo>
                  <a:lnTo>
                    <a:pt x="19" y="199"/>
                  </a:lnTo>
                  <a:lnTo>
                    <a:pt x="8" y="227"/>
                  </a:lnTo>
                  <a:lnTo>
                    <a:pt x="2" y="255"/>
                  </a:lnTo>
                  <a:lnTo>
                    <a:pt x="0" y="284"/>
                  </a:lnTo>
                  <a:lnTo>
                    <a:pt x="2" y="313"/>
                  </a:lnTo>
                  <a:lnTo>
                    <a:pt x="8" y="341"/>
                  </a:lnTo>
                  <a:lnTo>
                    <a:pt x="19" y="367"/>
                  </a:lnTo>
                  <a:lnTo>
                    <a:pt x="32" y="394"/>
                  </a:lnTo>
                  <a:lnTo>
                    <a:pt x="50" y="419"/>
                  </a:lnTo>
                  <a:lnTo>
                    <a:pt x="70" y="441"/>
                  </a:lnTo>
                  <a:lnTo>
                    <a:pt x="94" y="463"/>
                  </a:lnTo>
                  <a:lnTo>
                    <a:pt x="120" y="483"/>
                  </a:lnTo>
                  <a:lnTo>
                    <a:pt x="150" y="501"/>
                  </a:lnTo>
                  <a:lnTo>
                    <a:pt x="182" y="518"/>
                  </a:lnTo>
                  <a:lnTo>
                    <a:pt x="216" y="532"/>
                  </a:lnTo>
                  <a:lnTo>
                    <a:pt x="251" y="544"/>
                  </a:lnTo>
                  <a:lnTo>
                    <a:pt x="290" y="552"/>
                  </a:lnTo>
                  <a:lnTo>
                    <a:pt x="329" y="560"/>
                  </a:lnTo>
                  <a:lnTo>
                    <a:pt x="371" y="564"/>
                  </a:lnTo>
                  <a:lnTo>
                    <a:pt x="412" y="566"/>
                  </a:lnTo>
                  <a:lnTo>
                    <a:pt x="420" y="566"/>
                  </a:lnTo>
                  <a:lnTo>
                    <a:pt x="426" y="566"/>
                  </a:lnTo>
                  <a:lnTo>
                    <a:pt x="433" y="566"/>
                  </a:lnTo>
                  <a:lnTo>
                    <a:pt x="440" y="566"/>
                  </a:lnTo>
                  <a:lnTo>
                    <a:pt x="446" y="566"/>
                  </a:lnTo>
                  <a:lnTo>
                    <a:pt x="453" y="564"/>
                  </a:lnTo>
                  <a:lnTo>
                    <a:pt x="459" y="564"/>
                  </a:lnTo>
                  <a:lnTo>
                    <a:pt x="466" y="563"/>
                  </a:lnTo>
                  <a:lnTo>
                    <a:pt x="448" y="724"/>
                  </a:lnTo>
                  <a:lnTo>
                    <a:pt x="540" y="552"/>
                  </a:lnTo>
                  <a:lnTo>
                    <a:pt x="571" y="545"/>
                  </a:lnTo>
                  <a:lnTo>
                    <a:pt x="600" y="536"/>
                  </a:lnTo>
                  <a:lnTo>
                    <a:pt x="628" y="525"/>
                  </a:lnTo>
                  <a:lnTo>
                    <a:pt x="655" y="513"/>
                  </a:lnTo>
                  <a:lnTo>
                    <a:pt x="680" y="499"/>
                  </a:lnTo>
                  <a:lnTo>
                    <a:pt x="702" y="484"/>
                  </a:lnTo>
                  <a:lnTo>
                    <a:pt x="725" y="469"/>
                  </a:lnTo>
                  <a:lnTo>
                    <a:pt x="744" y="451"/>
                  </a:lnTo>
                  <a:lnTo>
                    <a:pt x="762" y="433"/>
                  </a:lnTo>
                  <a:lnTo>
                    <a:pt x="778" y="414"/>
                  </a:lnTo>
                  <a:lnTo>
                    <a:pt x="792" y="394"/>
                  </a:lnTo>
                  <a:lnTo>
                    <a:pt x="803" y="373"/>
                  </a:lnTo>
                  <a:lnTo>
                    <a:pt x="812" y="352"/>
                  </a:lnTo>
                  <a:lnTo>
                    <a:pt x="818" y="330"/>
                  </a:lnTo>
                  <a:lnTo>
                    <a:pt x="823" y="307"/>
                  </a:lnTo>
                  <a:lnTo>
                    <a:pt x="824" y="284"/>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12" name="Freeform 36"/>
            <p:cNvSpPr>
              <a:spLocks noChangeArrowheads="1"/>
            </p:cNvSpPr>
            <p:nvPr/>
          </p:nvSpPr>
          <p:spPr bwMode="auto">
            <a:xfrm>
              <a:off x="2035" y="2690"/>
              <a:ext cx="173" cy="49"/>
            </a:xfrm>
            <a:custGeom>
              <a:avLst/>
              <a:gdLst>
                <a:gd name="T0" fmla="*/ 241 w 241"/>
                <a:gd name="T1" fmla="*/ 70 h 70"/>
                <a:gd name="T2" fmla="*/ 0 w 241"/>
                <a:gd name="T3" fmla="*/ 0 h 70"/>
                <a:gd name="T4" fmla="*/ 13 w 241"/>
                <a:gd name="T5" fmla="*/ 50 h 70"/>
                <a:gd name="T6" fmla="*/ 241 w 241"/>
                <a:gd name="T7" fmla="*/ 70 h 70"/>
              </a:gdLst>
              <a:ahLst/>
              <a:cxnLst>
                <a:cxn ang="0">
                  <a:pos x="T0" y="T1"/>
                </a:cxn>
                <a:cxn ang="0">
                  <a:pos x="T2" y="T3"/>
                </a:cxn>
                <a:cxn ang="0">
                  <a:pos x="T4" y="T5"/>
                </a:cxn>
                <a:cxn ang="0">
                  <a:pos x="T6" y="T7"/>
                </a:cxn>
              </a:cxnLst>
              <a:rect l="0" t="0" r="r" b="b"/>
              <a:pathLst>
                <a:path w="241" h="70">
                  <a:moveTo>
                    <a:pt x="241" y="70"/>
                  </a:moveTo>
                  <a:lnTo>
                    <a:pt x="0" y="0"/>
                  </a:lnTo>
                  <a:lnTo>
                    <a:pt x="13" y="50"/>
                  </a:lnTo>
                  <a:lnTo>
                    <a:pt x="241" y="70"/>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13" name="Freeform 37"/>
            <p:cNvSpPr>
              <a:spLocks noChangeArrowheads="1"/>
            </p:cNvSpPr>
            <p:nvPr/>
          </p:nvSpPr>
          <p:spPr bwMode="auto">
            <a:xfrm>
              <a:off x="1992" y="2802"/>
              <a:ext cx="224" cy="65"/>
            </a:xfrm>
            <a:custGeom>
              <a:avLst/>
              <a:gdLst>
                <a:gd name="T0" fmla="*/ 310 w 310"/>
                <a:gd name="T1" fmla="*/ 0 h 92"/>
                <a:gd name="T2" fmla="*/ 0 w 310"/>
                <a:gd name="T3" fmla="*/ 51 h 92"/>
                <a:gd name="T4" fmla="*/ 78 w 310"/>
                <a:gd name="T5" fmla="*/ 92 h 92"/>
                <a:gd name="T6" fmla="*/ 310 w 310"/>
                <a:gd name="T7" fmla="*/ 0 h 92"/>
              </a:gdLst>
              <a:ahLst/>
              <a:cxnLst>
                <a:cxn ang="0">
                  <a:pos x="T0" y="T1"/>
                </a:cxn>
                <a:cxn ang="0">
                  <a:pos x="T2" y="T3"/>
                </a:cxn>
                <a:cxn ang="0">
                  <a:pos x="T4" y="T5"/>
                </a:cxn>
                <a:cxn ang="0">
                  <a:pos x="T6" y="T7"/>
                </a:cxn>
              </a:cxnLst>
              <a:rect l="0" t="0" r="r" b="b"/>
              <a:pathLst>
                <a:path w="310" h="92">
                  <a:moveTo>
                    <a:pt x="310" y="0"/>
                  </a:moveTo>
                  <a:lnTo>
                    <a:pt x="0" y="51"/>
                  </a:lnTo>
                  <a:lnTo>
                    <a:pt x="78" y="92"/>
                  </a:lnTo>
                  <a:lnTo>
                    <a:pt x="310" y="0"/>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14" name="Freeform 38"/>
            <p:cNvSpPr>
              <a:spLocks noChangeArrowheads="1"/>
            </p:cNvSpPr>
            <p:nvPr/>
          </p:nvSpPr>
          <p:spPr bwMode="auto">
            <a:xfrm>
              <a:off x="2134" y="2875"/>
              <a:ext cx="78" cy="54"/>
            </a:xfrm>
            <a:custGeom>
              <a:avLst/>
              <a:gdLst>
                <a:gd name="T0" fmla="*/ 109 w 109"/>
                <a:gd name="T1" fmla="*/ 0 h 77"/>
                <a:gd name="T2" fmla="*/ 0 w 109"/>
                <a:gd name="T3" fmla="*/ 59 h 77"/>
                <a:gd name="T4" fmla="*/ 64 w 109"/>
                <a:gd name="T5" fmla="*/ 77 h 77"/>
                <a:gd name="T6" fmla="*/ 109 w 109"/>
                <a:gd name="T7" fmla="*/ 0 h 77"/>
              </a:gdLst>
              <a:ahLst/>
              <a:cxnLst>
                <a:cxn ang="0">
                  <a:pos x="T0" y="T1"/>
                </a:cxn>
                <a:cxn ang="0">
                  <a:pos x="T2" y="T3"/>
                </a:cxn>
                <a:cxn ang="0">
                  <a:pos x="T4" y="T5"/>
                </a:cxn>
                <a:cxn ang="0">
                  <a:pos x="T6" y="T7"/>
                </a:cxn>
              </a:cxnLst>
              <a:rect l="0" t="0" r="r" b="b"/>
              <a:pathLst>
                <a:path w="109" h="77">
                  <a:moveTo>
                    <a:pt x="109" y="0"/>
                  </a:moveTo>
                  <a:lnTo>
                    <a:pt x="0" y="59"/>
                  </a:lnTo>
                  <a:lnTo>
                    <a:pt x="64" y="77"/>
                  </a:lnTo>
                  <a:lnTo>
                    <a:pt x="109" y="0"/>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15" name="Freeform 39"/>
            <p:cNvSpPr>
              <a:spLocks noChangeArrowheads="1"/>
            </p:cNvSpPr>
            <p:nvPr/>
          </p:nvSpPr>
          <p:spPr bwMode="auto">
            <a:xfrm>
              <a:off x="3049" y="3080"/>
              <a:ext cx="426" cy="133"/>
            </a:xfrm>
            <a:custGeom>
              <a:avLst/>
              <a:gdLst>
                <a:gd name="T0" fmla="*/ 554 w 590"/>
                <a:gd name="T1" fmla="*/ 111 h 186"/>
                <a:gd name="T2" fmla="*/ 525 w 590"/>
                <a:gd name="T3" fmla="*/ 125 h 186"/>
                <a:gd name="T4" fmla="*/ 516 w 590"/>
                <a:gd name="T5" fmla="*/ 112 h 186"/>
                <a:gd name="T6" fmla="*/ 484 w 590"/>
                <a:gd name="T7" fmla="*/ 74 h 186"/>
                <a:gd name="T8" fmla="*/ 451 w 590"/>
                <a:gd name="T9" fmla="*/ 75 h 186"/>
                <a:gd name="T10" fmla="*/ 418 w 590"/>
                <a:gd name="T11" fmla="*/ 83 h 186"/>
                <a:gd name="T12" fmla="*/ 395 w 590"/>
                <a:gd name="T13" fmla="*/ 81 h 186"/>
                <a:gd name="T14" fmla="*/ 383 w 590"/>
                <a:gd name="T15" fmla="*/ 64 h 186"/>
                <a:gd name="T16" fmla="*/ 344 w 590"/>
                <a:gd name="T17" fmla="*/ 59 h 186"/>
                <a:gd name="T18" fmla="*/ 323 w 590"/>
                <a:gd name="T19" fmla="*/ 60 h 186"/>
                <a:gd name="T20" fmla="*/ 312 w 590"/>
                <a:gd name="T21" fmla="*/ 57 h 186"/>
                <a:gd name="T22" fmla="*/ 301 w 590"/>
                <a:gd name="T23" fmla="*/ 43 h 186"/>
                <a:gd name="T24" fmla="*/ 292 w 590"/>
                <a:gd name="T25" fmla="*/ 38 h 186"/>
                <a:gd name="T26" fmla="*/ 243 w 590"/>
                <a:gd name="T27" fmla="*/ 38 h 186"/>
                <a:gd name="T28" fmla="*/ 193 w 590"/>
                <a:gd name="T29" fmla="*/ 46 h 186"/>
                <a:gd name="T30" fmla="*/ 181 w 590"/>
                <a:gd name="T31" fmla="*/ 50 h 186"/>
                <a:gd name="T32" fmla="*/ 185 w 590"/>
                <a:gd name="T33" fmla="*/ 25 h 186"/>
                <a:gd name="T34" fmla="*/ 175 w 590"/>
                <a:gd name="T35" fmla="*/ 7 h 186"/>
                <a:gd name="T36" fmla="*/ 153 w 590"/>
                <a:gd name="T37" fmla="*/ 0 h 186"/>
                <a:gd name="T38" fmla="*/ 84 w 590"/>
                <a:gd name="T39" fmla="*/ 8 h 186"/>
                <a:gd name="T40" fmla="*/ 15 w 590"/>
                <a:gd name="T41" fmla="*/ 21 h 186"/>
                <a:gd name="T42" fmla="*/ 0 w 590"/>
                <a:gd name="T43" fmla="*/ 43 h 186"/>
                <a:gd name="T44" fmla="*/ 21 w 590"/>
                <a:gd name="T45" fmla="*/ 58 h 186"/>
                <a:gd name="T46" fmla="*/ 84 w 590"/>
                <a:gd name="T47" fmla="*/ 45 h 186"/>
                <a:gd name="T48" fmla="*/ 147 w 590"/>
                <a:gd name="T49" fmla="*/ 38 h 186"/>
                <a:gd name="T50" fmla="*/ 142 w 590"/>
                <a:gd name="T51" fmla="*/ 60 h 186"/>
                <a:gd name="T52" fmla="*/ 141 w 590"/>
                <a:gd name="T53" fmla="*/ 80 h 186"/>
                <a:gd name="T54" fmla="*/ 156 w 590"/>
                <a:gd name="T55" fmla="*/ 95 h 186"/>
                <a:gd name="T56" fmla="*/ 201 w 590"/>
                <a:gd name="T57" fmla="*/ 81 h 186"/>
                <a:gd name="T58" fmla="*/ 249 w 590"/>
                <a:gd name="T59" fmla="*/ 75 h 186"/>
                <a:gd name="T60" fmla="*/ 274 w 590"/>
                <a:gd name="T61" fmla="*/ 87 h 186"/>
                <a:gd name="T62" fmla="*/ 294 w 590"/>
                <a:gd name="T63" fmla="*/ 101 h 186"/>
                <a:gd name="T64" fmla="*/ 304 w 590"/>
                <a:gd name="T65" fmla="*/ 101 h 186"/>
                <a:gd name="T66" fmla="*/ 327 w 590"/>
                <a:gd name="T67" fmla="*/ 96 h 186"/>
                <a:gd name="T68" fmla="*/ 351 w 590"/>
                <a:gd name="T69" fmla="*/ 95 h 186"/>
                <a:gd name="T70" fmla="*/ 356 w 590"/>
                <a:gd name="T71" fmla="*/ 102 h 186"/>
                <a:gd name="T72" fmla="*/ 354 w 590"/>
                <a:gd name="T73" fmla="*/ 125 h 186"/>
                <a:gd name="T74" fmla="*/ 367 w 590"/>
                <a:gd name="T75" fmla="*/ 139 h 186"/>
                <a:gd name="T76" fmla="*/ 401 w 590"/>
                <a:gd name="T77" fmla="*/ 127 h 186"/>
                <a:gd name="T78" fmla="*/ 438 w 590"/>
                <a:gd name="T79" fmla="*/ 115 h 186"/>
                <a:gd name="T80" fmla="*/ 471 w 590"/>
                <a:gd name="T81" fmla="*/ 108 h 186"/>
                <a:gd name="T82" fmla="*/ 481 w 590"/>
                <a:gd name="T83" fmla="*/ 140 h 186"/>
                <a:gd name="T84" fmla="*/ 475 w 590"/>
                <a:gd name="T85" fmla="*/ 171 h 186"/>
                <a:gd name="T86" fmla="*/ 491 w 590"/>
                <a:gd name="T87" fmla="*/ 186 h 186"/>
                <a:gd name="T88" fmla="*/ 517 w 590"/>
                <a:gd name="T89" fmla="*/ 174 h 186"/>
                <a:gd name="T90" fmla="*/ 547 w 590"/>
                <a:gd name="T91" fmla="*/ 156 h 186"/>
                <a:gd name="T92" fmla="*/ 568 w 590"/>
                <a:gd name="T93" fmla="*/ 143 h 186"/>
                <a:gd name="T94" fmla="*/ 572 w 590"/>
                <a:gd name="T95" fmla="*/ 149 h 186"/>
                <a:gd name="T96" fmla="*/ 590 w 590"/>
                <a:gd name="T97"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0" h="186">
                  <a:moveTo>
                    <a:pt x="579" y="113"/>
                  </a:moveTo>
                  <a:lnTo>
                    <a:pt x="571" y="111"/>
                  </a:lnTo>
                  <a:lnTo>
                    <a:pt x="562" y="109"/>
                  </a:lnTo>
                  <a:lnTo>
                    <a:pt x="554" y="111"/>
                  </a:lnTo>
                  <a:lnTo>
                    <a:pt x="547" y="113"/>
                  </a:lnTo>
                  <a:lnTo>
                    <a:pt x="539" y="116"/>
                  </a:lnTo>
                  <a:lnTo>
                    <a:pt x="531" y="120"/>
                  </a:lnTo>
                  <a:lnTo>
                    <a:pt x="525" y="125"/>
                  </a:lnTo>
                  <a:lnTo>
                    <a:pt x="518" y="130"/>
                  </a:lnTo>
                  <a:lnTo>
                    <a:pt x="518" y="124"/>
                  </a:lnTo>
                  <a:lnTo>
                    <a:pt x="517" y="118"/>
                  </a:lnTo>
                  <a:lnTo>
                    <a:pt x="516" y="112"/>
                  </a:lnTo>
                  <a:lnTo>
                    <a:pt x="514" y="106"/>
                  </a:lnTo>
                  <a:lnTo>
                    <a:pt x="490" y="77"/>
                  </a:lnTo>
                  <a:lnTo>
                    <a:pt x="487" y="75"/>
                  </a:lnTo>
                  <a:lnTo>
                    <a:pt x="484" y="74"/>
                  </a:lnTo>
                  <a:lnTo>
                    <a:pt x="480" y="72"/>
                  </a:lnTo>
                  <a:lnTo>
                    <a:pt x="477" y="72"/>
                  </a:lnTo>
                  <a:lnTo>
                    <a:pt x="460" y="72"/>
                  </a:lnTo>
                  <a:lnTo>
                    <a:pt x="451" y="75"/>
                  </a:lnTo>
                  <a:lnTo>
                    <a:pt x="443" y="76"/>
                  </a:lnTo>
                  <a:lnTo>
                    <a:pt x="435" y="78"/>
                  </a:lnTo>
                  <a:lnTo>
                    <a:pt x="426" y="81"/>
                  </a:lnTo>
                  <a:lnTo>
                    <a:pt x="418" y="83"/>
                  </a:lnTo>
                  <a:lnTo>
                    <a:pt x="411" y="87"/>
                  </a:lnTo>
                  <a:lnTo>
                    <a:pt x="403" y="89"/>
                  </a:lnTo>
                  <a:lnTo>
                    <a:pt x="394" y="91"/>
                  </a:lnTo>
                  <a:lnTo>
                    <a:pt x="395" y="81"/>
                  </a:lnTo>
                  <a:lnTo>
                    <a:pt x="394" y="76"/>
                  </a:lnTo>
                  <a:lnTo>
                    <a:pt x="392" y="70"/>
                  </a:lnTo>
                  <a:lnTo>
                    <a:pt x="388" y="66"/>
                  </a:lnTo>
                  <a:lnTo>
                    <a:pt x="383" y="64"/>
                  </a:lnTo>
                  <a:lnTo>
                    <a:pt x="358" y="59"/>
                  </a:lnTo>
                  <a:lnTo>
                    <a:pt x="354" y="59"/>
                  </a:lnTo>
                  <a:lnTo>
                    <a:pt x="349" y="59"/>
                  </a:lnTo>
                  <a:lnTo>
                    <a:pt x="344" y="59"/>
                  </a:lnTo>
                  <a:lnTo>
                    <a:pt x="338" y="59"/>
                  </a:lnTo>
                  <a:lnTo>
                    <a:pt x="333" y="60"/>
                  </a:lnTo>
                  <a:lnTo>
                    <a:pt x="329" y="60"/>
                  </a:lnTo>
                  <a:lnTo>
                    <a:pt x="323" y="60"/>
                  </a:lnTo>
                  <a:lnTo>
                    <a:pt x="318" y="60"/>
                  </a:lnTo>
                  <a:lnTo>
                    <a:pt x="312" y="62"/>
                  </a:lnTo>
                  <a:lnTo>
                    <a:pt x="312" y="62"/>
                  </a:lnTo>
                  <a:lnTo>
                    <a:pt x="312" y="57"/>
                  </a:lnTo>
                  <a:lnTo>
                    <a:pt x="311" y="53"/>
                  </a:lnTo>
                  <a:lnTo>
                    <a:pt x="308" y="50"/>
                  </a:lnTo>
                  <a:lnTo>
                    <a:pt x="306" y="46"/>
                  </a:lnTo>
                  <a:lnTo>
                    <a:pt x="301" y="43"/>
                  </a:lnTo>
                  <a:lnTo>
                    <a:pt x="299" y="41"/>
                  </a:lnTo>
                  <a:lnTo>
                    <a:pt x="296" y="40"/>
                  </a:lnTo>
                  <a:lnTo>
                    <a:pt x="294" y="39"/>
                  </a:lnTo>
                  <a:lnTo>
                    <a:pt x="292" y="38"/>
                  </a:lnTo>
                  <a:lnTo>
                    <a:pt x="280" y="37"/>
                  </a:lnTo>
                  <a:lnTo>
                    <a:pt x="268" y="37"/>
                  </a:lnTo>
                  <a:lnTo>
                    <a:pt x="255" y="38"/>
                  </a:lnTo>
                  <a:lnTo>
                    <a:pt x="243" y="38"/>
                  </a:lnTo>
                  <a:lnTo>
                    <a:pt x="230" y="39"/>
                  </a:lnTo>
                  <a:lnTo>
                    <a:pt x="218" y="40"/>
                  </a:lnTo>
                  <a:lnTo>
                    <a:pt x="204" y="43"/>
                  </a:lnTo>
                  <a:lnTo>
                    <a:pt x="193" y="46"/>
                  </a:lnTo>
                  <a:lnTo>
                    <a:pt x="181" y="50"/>
                  </a:lnTo>
                  <a:lnTo>
                    <a:pt x="181" y="50"/>
                  </a:lnTo>
                  <a:lnTo>
                    <a:pt x="181" y="50"/>
                  </a:lnTo>
                  <a:lnTo>
                    <a:pt x="181" y="50"/>
                  </a:lnTo>
                  <a:lnTo>
                    <a:pt x="181" y="48"/>
                  </a:lnTo>
                  <a:lnTo>
                    <a:pt x="185" y="31"/>
                  </a:lnTo>
                  <a:lnTo>
                    <a:pt x="185" y="28"/>
                  </a:lnTo>
                  <a:lnTo>
                    <a:pt x="185" y="25"/>
                  </a:lnTo>
                  <a:lnTo>
                    <a:pt x="184" y="21"/>
                  </a:lnTo>
                  <a:lnTo>
                    <a:pt x="183" y="19"/>
                  </a:lnTo>
                  <a:lnTo>
                    <a:pt x="177" y="9"/>
                  </a:lnTo>
                  <a:lnTo>
                    <a:pt x="175" y="7"/>
                  </a:lnTo>
                  <a:lnTo>
                    <a:pt x="172" y="4"/>
                  </a:lnTo>
                  <a:lnTo>
                    <a:pt x="169" y="3"/>
                  </a:lnTo>
                  <a:lnTo>
                    <a:pt x="165" y="2"/>
                  </a:lnTo>
                  <a:lnTo>
                    <a:pt x="153" y="0"/>
                  </a:lnTo>
                  <a:lnTo>
                    <a:pt x="135" y="1"/>
                  </a:lnTo>
                  <a:lnTo>
                    <a:pt x="119" y="3"/>
                  </a:lnTo>
                  <a:lnTo>
                    <a:pt x="101" y="6"/>
                  </a:lnTo>
                  <a:lnTo>
                    <a:pt x="84" y="8"/>
                  </a:lnTo>
                  <a:lnTo>
                    <a:pt x="66" y="12"/>
                  </a:lnTo>
                  <a:lnTo>
                    <a:pt x="49" y="14"/>
                  </a:lnTo>
                  <a:lnTo>
                    <a:pt x="31" y="17"/>
                  </a:lnTo>
                  <a:lnTo>
                    <a:pt x="15" y="21"/>
                  </a:lnTo>
                  <a:lnTo>
                    <a:pt x="8" y="25"/>
                  </a:lnTo>
                  <a:lnTo>
                    <a:pt x="3" y="29"/>
                  </a:lnTo>
                  <a:lnTo>
                    <a:pt x="0" y="35"/>
                  </a:lnTo>
                  <a:lnTo>
                    <a:pt x="0" y="43"/>
                  </a:lnTo>
                  <a:lnTo>
                    <a:pt x="3" y="50"/>
                  </a:lnTo>
                  <a:lnTo>
                    <a:pt x="8" y="54"/>
                  </a:lnTo>
                  <a:lnTo>
                    <a:pt x="14" y="58"/>
                  </a:lnTo>
                  <a:lnTo>
                    <a:pt x="21" y="58"/>
                  </a:lnTo>
                  <a:lnTo>
                    <a:pt x="36" y="54"/>
                  </a:lnTo>
                  <a:lnTo>
                    <a:pt x="52" y="51"/>
                  </a:lnTo>
                  <a:lnTo>
                    <a:pt x="67" y="48"/>
                  </a:lnTo>
                  <a:lnTo>
                    <a:pt x="84" y="45"/>
                  </a:lnTo>
                  <a:lnTo>
                    <a:pt x="99" y="43"/>
                  </a:lnTo>
                  <a:lnTo>
                    <a:pt x="115" y="40"/>
                  </a:lnTo>
                  <a:lnTo>
                    <a:pt x="132" y="39"/>
                  </a:lnTo>
                  <a:lnTo>
                    <a:pt x="147" y="38"/>
                  </a:lnTo>
                  <a:lnTo>
                    <a:pt x="146" y="44"/>
                  </a:lnTo>
                  <a:lnTo>
                    <a:pt x="145" y="48"/>
                  </a:lnTo>
                  <a:lnTo>
                    <a:pt x="144" y="54"/>
                  </a:lnTo>
                  <a:lnTo>
                    <a:pt x="142" y="60"/>
                  </a:lnTo>
                  <a:lnTo>
                    <a:pt x="141" y="75"/>
                  </a:lnTo>
                  <a:lnTo>
                    <a:pt x="141" y="76"/>
                  </a:lnTo>
                  <a:lnTo>
                    <a:pt x="141" y="77"/>
                  </a:lnTo>
                  <a:lnTo>
                    <a:pt x="141" y="80"/>
                  </a:lnTo>
                  <a:lnTo>
                    <a:pt x="141" y="81"/>
                  </a:lnTo>
                  <a:lnTo>
                    <a:pt x="145" y="87"/>
                  </a:lnTo>
                  <a:lnTo>
                    <a:pt x="150" y="91"/>
                  </a:lnTo>
                  <a:lnTo>
                    <a:pt x="156" y="95"/>
                  </a:lnTo>
                  <a:lnTo>
                    <a:pt x="163" y="95"/>
                  </a:lnTo>
                  <a:lnTo>
                    <a:pt x="178" y="91"/>
                  </a:lnTo>
                  <a:lnTo>
                    <a:pt x="189" y="85"/>
                  </a:lnTo>
                  <a:lnTo>
                    <a:pt x="201" y="81"/>
                  </a:lnTo>
                  <a:lnTo>
                    <a:pt x="213" y="78"/>
                  </a:lnTo>
                  <a:lnTo>
                    <a:pt x="225" y="76"/>
                  </a:lnTo>
                  <a:lnTo>
                    <a:pt x="237" y="75"/>
                  </a:lnTo>
                  <a:lnTo>
                    <a:pt x="249" y="75"/>
                  </a:lnTo>
                  <a:lnTo>
                    <a:pt x="262" y="74"/>
                  </a:lnTo>
                  <a:lnTo>
                    <a:pt x="274" y="74"/>
                  </a:lnTo>
                  <a:lnTo>
                    <a:pt x="274" y="81"/>
                  </a:lnTo>
                  <a:lnTo>
                    <a:pt x="274" y="87"/>
                  </a:lnTo>
                  <a:lnTo>
                    <a:pt x="277" y="93"/>
                  </a:lnTo>
                  <a:lnTo>
                    <a:pt x="281" y="96"/>
                  </a:lnTo>
                  <a:lnTo>
                    <a:pt x="287" y="99"/>
                  </a:lnTo>
                  <a:lnTo>
                    <a:pt x="294" y="101"/>
                  </a:lnTo>
                  <a:lnTo>
                    <a:pt x="296" y="102"/>
                  </a:lnTo>
                  <a:lnTo>
                    <a:pt x="299" y="102"/>
                  </a:lnTo>
                  <a:lnTo>
                    <a:pt x="301" y="102"/>
                  </a:lnTo>
                  <a:lnTo>
                    <a:pt x="304" y="101"/>
                  </a:lnTo>
                  <a:lnTo>
                    <a:pt x="308" y="99"/>
                  </a:lnTo>
                  <a:lnTo>
                    <a:pt x="314" y="97"/>
                  </a:lnTo>
                  <a:lnTo>
                    <a:pt x="320" y="97"/>
                  </a:lnTo>
                  <a:lnTo>
                    <a:pt x="327" y="96"/>
                  </a:lnTo>
                  <a:lnTo>
                    <a:pt x="333" y="96"/>
                  </a:lnTo>
                  <a:lnTo>
                    <a:pt x="339" y="96"/>
                  </a:lnTo>
                  <a:lnTo>
                    <a:pt x="345" y="96"/>
                  </a:lnTo>
                  <a:lnTo>
                    <a:pt x="351" y="95"/>
                  </a:lnTo>
                  <a:lnTo>
                    <a:pt x="357" y="95"/>
                  </a:lnTo>
                  <a:lnTo>
                    <a:pt x="357" y="97"/>
                  </a:lnTo>
                  <a:lnTo>
                    <a:pt x="357" y="100"/>
                  </a:lnTo>
                  <a:lnTo>
                    <a:pt x="356" y="102"/>
                  </a:lnTo>
                  <a:lnTo>
                    <a:pt x="356" y="105"/>
                  </a:lnTo>
                  <a:lnTo>
                    <a:pt x="354" y="118"/>
                  </a:lnTo>
                  <a:lnTo>
                    <a:pt x="354" y="121"/>
                  </a:lnTo>
                  <a:lnTo>
                    <a:pt x="354" y="125"/>
                  </a:lnTo>
                  <a:lnTo>
                    <a:pt x="355" y="128"/>
                  </a:lnTo>
                  <a:lnTo>
                    <a:pt x="356" y="131"/>
                  </a:lnTo>
                  <a:lnTo>
                    <a:pt x="361" y="137"/>
                  </a:lnTo>
                  <a:lnTo>
                    <a:pt x="367" y="139"/>
                  </a:lnTo>
                  <a:lnTo>
                    <a:pt x="374" y="140"/>
                  </a:lnTo>
                  <a:lnTo>
                    <a:pt x="381" y="138"/>
                  </a:lnTo>
                  <a:lnTo>
                    <a:pt x="392" y="132"/>
                  </a:lnTo>
                  <a:lnTo>
                    <a:pt x="401" y="127"/>
                  </a:lnTo>
                  <a:lnTo>
                    <a:pt x="410" y="124"/>
                  </a:lnTo>
                  <a:lnTo>
                    <a:pt x="419" y="121"/>
                  </a:lnTo>
                  <a:lnTo>
                    <a:pt x="429" y="118"/>
                  </a:lnTo>
                  <a:lnTo>
                    <a:pt x="438" y="115"/>
                  </a:lnTo>
                  <a:lnTo>
                    <a:pt x="448" y="113"/>
                  </a:lnTo>
                  <a:lnTo>
                    <a:pt x="457" y="112"/>
                  </a:lnTo>
                  <a:lnTo>
                    <a:pt x="467" y="109"/>
                  </a:lnTo>
                  <a:lnTo>
                    <a:pt x="471" y="108"/>
                  </a:lnTo>
                  <a:lnTo>
                    <a:pt x="474" y="113"/>
                  </a:lnTo>
                  <a:lnTo>
                    <a:pt x="480" y="121"/>
                  </a:lnTo>
                  <a:lnTo>
                    <a:pt x="483" y="130"/>
                  </a:lnTo>
                  <a:lnTo>
                    <a:pt x="481" y="140"/>
                  </a:lnTo>
                  <a:lnTo>
                    <a:pt x="479" y="150"/>
                  </a:lnTo>
                  <a:lnTo>
                    <a:pt x="475" y="163"/>
                  </a:lnTo>
                  <a:lnTo>
                    <a:pt x="475" y="168"/>
                  </a:lnTo>
                  <a:lnTo>
                    <a:pt x="475" y="171"/>
                  </a:lnTo>
                  <a:lnTo>
                    <a:pt x="477" y="176"/>
                  </a:lnTo>
                  <a:lnTo>
                    <a:pt x="479" y="180"/>
                  </a:lnTo>
                  <a:lnTo>
                    <a:pt x="485" y="184"/>
                  </a:lnTo>
                  <a:lnTo>
                    <a:pt x="491" y="186"/>
                  </a:lnTo>
                  <a:lnTo>
                    <a:pt x="498" y="186"/>
                  </a:lnTo>
                  <a:lnTo>
                    <a:pt x="504" y="182"/>
                  </a:lnTo>
                  <a:lnTo>
                    <a:pt x="509" y="177"/>
                  </a:lnTo>
                  <a:lnTo>
                    <a:pt x="517" y="174"/>
                  </a:lnTo>
                  <a:lnTo>
                    <a:pt x="524" y="169"/>
                  </a:lnTo>
                  <a:lnTo>
                    <a:pt x="533" y="164"/>
                  </a:lnTo>
                  <a:lnTo>
                    <a:pt x="540" y="159"/>
                  </a:lnTo>
                  <a:lnTo>
                    <a:pt x="547" y="156"/>
                  </a:lnTo>
                  <a:lnTo>
                    <a:pt x="554" y="151"/>
                  </a:lnTo>
                  <a:lnTo>
                    <a:pt x="562" y="146"/>
                  </a:lnTo>
                  <a:lnTo>
                    <a:pt x="570" y="142"/>
                  </a:lnTo>
                  <a:lnTo>
                    <a:pt x="568" y="143"/>
                  </a:lnTo>
                  <a:lnTo>
                    <a:pt x="567" y="144"/>
                  </a:lnTo>
                  <a:lnTo>
                    <a:pt x="566" y="146"/>
                  </a:lnTo>
                  <a:lnTo>
                    <a:pt x="565" y="148"/>
                  </a:lnTo>
                  <a:lnTo>
                    <a:pt x="572" y="149"/>
                  </a:lnTo>
                  <a:lnTo>
                    <a:pt x="579" y="148"/>
                  </a:lnTo>
                  <a:lnTo>
                    <a:pt x="585" y="143"/>
                  </a:lnTo>
                  <a:lnTo>
                    <a:pt x="589" y="137"/>
                  </a:lnTo>
                  <a:lnTo>
                    <a:pt x="590" y="130"/>
                  </a:lnTo>
                  <a:lnTo>
                    <a:pt x="589" y="124"/>
                  </a:lnTo>
                  <a:lnTo>
                    <a:pt x="585" y="118"/>
                  </a:lnTo>
                  <a:lnTo>
                    <a:pt x="579" y="113"/>
                  </a:lnTo>
                  <a:close/>
                </a:path>
              </a:pathLst>
            </a:custGeom>
            <a:solidFill>
              <a:srgbClr val="FF99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16" name="Freeform 40"/>
            <p:cNvSpPr>
              <a:spLocks noChangeArrowheads="1"/>
            </p:cNvSpPr>
            <p:nvPr/>
          </p:nvSpPr>
          <p:spPr bwMode="auto">
            <a:xfrm>
              <a:off x="3076" y="2987"/>
              <a:ext cx="405" cy="87"/>
            </a:xfrm>
            <a:custGeom>
              <a:avLst/>
              <a:gdLst>
                <a:gd name="T0" fmla="*/ 548 w 560"/>
                <a:gd name="T1" fmla="*/ 87 h 123"/>
                <a:gd name="T2" fmla="*/ 546 w 560"/>
                <a:gd name="T3" fmla="*/ 63 h 123"/>
                <a:gd name="T4" fmla="*/ 536 w 560"/>
                <a:gd name="T5" fmla="*/ 49 h 123"/>
                <a:gd name="T6" fmla="*/ 511 w 560"/>
                <a:gd name="T7" fmla="*/ 48 h 123"/>
                <a:gd name="T8" fmla="*/ 490 w 560"/>
                <a:gd name="T9" fmla="*/ 51 h 123"/>
                <a:gd name="T10" fmla="*/ 469 w 560"/>
                <a:gd name="T11" fmla="*/ 58 h 123"/>
                <a:gd name="T12" fmla="*/ 454 w 560"/>
                <a:gd name="T13" fmla="*/ 48 h 123"/>
                <a:gd name="T14" fmla="*/ 432 w 560"/>
                <a:gd name="T15" fmla="*/ 32 h 123"/>
                <a:gd name="T16" fmla="*/ 404 w 560"/>
                <a:gd name="T17" fmla="*/ 30 h 123"/>
                <a:gd name="T18" fmla="*/ 370 w 560"/>
                <a:gd name="T19" fmla="*/ 36 h 123"/>
                <a:gd name="T20" fmla="*/ 338 w 560"/>
                <a:gd name="T21" fmla="*/ 46 h 123"/>
                <a:gd name="T22" fmla="*/ 307 w 560"/>
                <a:gd name="T23" fmla="*/ 44 h 123"/>
                <a:gd name="T24" fmla="*/ 262 w 560"/>
                <a:gd name="T25" fmla="*/ 37 h 123"/>
                <a:gd name="T26" fmla="*/ 210 w 560"/>
                <a:gd name="T27" fmla="*/ 49 h 123"/>
                <a:gd name="T28" fmla="*/ 190 w 560"/>
                <a:gd name="T29" fmla="*/ 20 h 123"/>
                <a:gd name="T30" fmla="*/ 184 w 560"/>
                <a:gd name="T31" fmla="*/ 8 h 123"/>
                <a:gd name="T32" fmla="*/ 138 w 560"/>
                <a:gd name="T33" fmla="*/ 1 h 123"/>
                <a:gd name="T34" fmla="*/ 83 w 560"/>
                <a:gd name="T35" fmla="*/ 3 h 123"/>
                <a:gd name="T36" fmla="*/ 29 w 560"/>
                <a:gd name="T37" fmla="*/ 14 h 123"/>
                <a:gd name="T38" fmla="*/ 2 w 560"/>
                <a:gd name="T39" fmla="*/ 30 h 123"/>
                <a:gd name="T40" fmla="*/ 4 w 560"/>
                <a:gd name="T41" fmla="*/ 50 h 123"/>
                <a:gd name="T42" fmla="*/ 24 w 560"/>
                <a:gd name="T43" fmla="*/ 55 h 123"/>
                <a:gd name="T44" fmla="*/ 72 w 560"/>
                <a:gd name="T45" fmla="*/ 42 h 123"/>
                <a:gd name="T46" fmla="*/ 121 w 560"/>
                <a:gd name="T47" fmla="*/ 38 h 123"/>
                <a:gd name="T48" fmla="*/ 153 w 560"/>
                <a:gd name="T49" fmla="*/ 39 h 123"/>
                <a:gd name="T50" fmla="*/ 152 w 560"/>
                <a:gd name="T51" fmla="*/ 46 h 123"/>
                <a:gd name="T52" fmla="*/ 152 w 560"/>
                <a:gd name="T53" fmla="*/ 70 h 123"/>
                <a:gd name="T54" fmla="*/ 170 w 560"/>
                <a:gd name="T55" fmla="*/ 86 h 123"/>
                <a:gd name="T56" fmla="*/ 213 w 560"/>
                <a:gd name="T57" fmla="*/ 87 h 123"/>
                <a:gd name="T58" fmla="*/ 255 w 560"/>
                <a:gd name="T59" fmla="*/ 75 h 123"/>
                <a:gd name="T60" fmla="*/ 286 w 560"/>
                <a:gd name="T61" fmla="*/ 71 h 123"/>
                <a:gd name="T62" fmla="*/ 295 w 560"/>
                <a:gd name="T63" fmla="*/ 75 h 123"/>
                <a:gd name="T64" fmla="*/ 305 w 560"/>
                <a:gd name="T65" fmla="*/ 100 h 123"/>
                <a:gd name="T66" fmla="*/ 326 w 560"/>
                <a:gd name="T67" fmla="*/ 93 h 123"/>
                <a:gd name="T68" fmla="*/ 357 w 560"/>
                <a:gd name="T69" fmla="*/ 77 h 123"/>
                <a:gd name="T70" fmla="*/ 388 w 560"/>
                <a:gd name="T71" fmla="*/ 69 h 123"/>
                <a:gd name="T72" fmla="*/ 414 w 560"/>
                <a:gd name="T73" fmla="*/ 66 h 123"/>
                <a:gd name="T74" fmla="*/ 426 w 560"/>
                <a:gd name="T75" fmla="*/ 68 h 123"/>
                <a:gd name="T76" fmla="*/ 430 w 560"/>
                <a:gd name="T77" fmla="*/ 82 h 123"/>
                <a:gd name="T78" fmla="*/ 423 w 560"/>
                <a:gd name="T79" fmla="*/ 93 h 123"/>
                <a:gd name="T80" fmla="*/ 419 w 560"/>
                <a:gd name="T81" fmla="*/ 101 h 123"/>
                <a:gd name="T82" fmla="*/ 426 w 560"/>
                <a:gd name="T83" fmla="*/ 118 h 123"/>
                <a:gd name="T84" fmla="*/ 446 w 560"/>
                <a:gd name="T85" fmla="*/ 120 h 123"/>
                <a:gd name="T86" fmla="*/ 453 w 560"/>
                <a:gd name="T87" fmla="*/ 113 h 123"/>
                <a:gd name="T88" fmla="*/ 462 w 560"/>
                <a:gd name="T89" fmla="*/ 104 h 123"/>
                <a:gd name="T90" fmla="*/ 482 w 560"/>
                <a:gd name="T91" fmla="*/ 92 h 123"/>
                <a:gd name="T92" fmla="*/ 504 w 560"/>
                <a:gd name="T93" fmla="*/ 86 h 123"/>
                <a:gd name="T94" fmla="*/ 518 w 560"/>
                <a:gd name="T95" fmla="*/ 107 h 123"/>
                <a:gd name="T96" fmla="*/ 546 w 560"/>
                <a:gd name="T97" fmla="*/ 123 h 123"/>
                <a:gd name="T98" fmla="*/ 560 w 560"/>
                <a:gd name="T99" fmla="*/ 108 h 123"/>
                <a:gd name="T100" fmla="*/ 554 w 560"/>
                <a:gd name="T101" fmla="*/ 9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0" h="123">
                  <a:moveTo>
                    <a:pt x="548" y="88"/>
                  </a:moveTo>
                  <a:lnTo>
                    <a:pt x="548" y="88"/>
                  </a:lnTo>
                  <a:lnTo>
                    <a:pt x="548" y="87"/>
                  </a:lnTo>
                  <a:lnTo>
                    <a:pt x="548" y="87"/>
                  </a:lnTo>
                  <a:lnTo>
                    <a:pt x="548" y="86"/>
                  </a:lnTo>
                  <a:lnTo>
                    <a:pt x="546" y="63"/>
                  </a:lnTo>
                  <a:lnTo>
                    <a:pt x="545" y="57"/>
                  </a:lnTo>
                  <a:lnTo>
                    <a:pt x="541" y="52"/>
                  </a:lnTo>
                  <a:lnTo>
                    <a:pt x="536" y="49"/>
                  </a:lnTo>
                  <a:lnTo>
                    <a:pt x="530" y="48"/>
                  </a:lnTo>
                  <a:lnTo>
                    <a:pt x="518" y="46"/>
                  </a:lnTo>
                  <a:lnTo>
                    <a:pt x="511" y="48"/>
                  </a:lnTo>
                  <a:lnTo>
                    <a:pt x="504" y="48"/>
                  </a:lnTo>
                  <a:lnTo>
                    <a:pt x="497" y="50"/>
                  </a:lnTo>
                  <a:lnTo>
                    <a:pt x="490" y="51"/>
                  </a:lnTo>
                  <a:lnTo>
                    <a:pt x="482" y="54"/>
                  </a:lnTo>
                  <a:lnTo>
                    <a:pt x="475" y="56"/>
                  </a:lnTo>
                  <a:lnTo>
                    <a:pt x="469" y="58"/>
                  </a:lnTo>
                  <a:lnTo>
                    <a:pt x="462" y="62"/>
                  </a:lnTo>
                  <a:lnTo>
                    <a:pt x="459" y="55"/>
                  </a:lnTo>
                  <a:lnTo>
                    <a:pt x="454" y="48"/>
                  </a:lnTo>
                  <a:lnTo>
                    <a:pt x="447" y="42"/>
                  </a:lnTo>
                  <a:lnTo>
                    <a:pt x="441" y="37"/>
                  </a:lnTo>
                  <a:lnTo>
                    <a:pt x="432" y="32"/>
                  </a:lnTo>
                  <a:lnTo>
                    <a:pt x="423" y="30"/>
                  </a:lnTo>
                  <a:lnTo>
                    <a:pt x="413" y="30"/>
                  </a:lnTo>
                  <a:lnTo>
                    <a:pt x="404" y="30"/>
                  </a:lnTo>
                  <a:lnTo>
                    <a:pt x="393" y="31"/>
                  </a:lnTo>
                  <a:lnTo>
                    <a:pt x="381" y="33"/>
                  </a:lnTo>
                  <a:lnTo>
                    <a:pt x="370" y="36"/>
                  </a:lnTo>
                  <a:lnTo>
                    <a:pt x="360" y="39"/>
                  </a:lnTo>
                  <a:lnTo>
                    <a:pt x="349" y="43"/>
                  </a:lnTo>
                  <a:lnTo>
                    <a:pt x="338" y="46"/>
                  </a:lnTo>
                  <a:lnTo>
                    <a:pt x="329" y="50"/>
                  </a:lnTo>
                  <a:lnTo>
                    <a:pt x="318" y="55"/>
                  </a:lnTo>
                  <a:lnTo>
                    <a:pt x="307" y="44"/>
                  </a:lnTo>
                  <a:lnTo>
                    <a:pt x="294" y="38"/>
                  </a:lnTo>
                  <a:lnTo>
                    <a:pt x="278" y="36"/>
                  </a:lnTo>
                  <a:lnTo>
                    <a:pt x="262" y="37"/>
                  </a:lnTo>
                  <a:lnTo>
                    <a:pt x="244" y="40"/>
                  </a:lnTo>
                  <a:lnTo>
                    <a:pt x="227" y="44"/>
                  </a:lnTo>
                  <a:lnTo>
                    <a:pt x="210" y="49"/>
                  </a:lnTo>
                  <a:lnTo>
                    <a:pt x="196" y="54"/>
                  </a:lnTo>
                  <a:lnTo>
                    <a:pt x="188" y="51"/>
                  </a:lnTo>
                  <a:lnTo>
                    <a:pt x="190" y="20"/>
                  </a:lnTo>
                  <a:lnTo>
                    <a:pt x="189" y="15"/>
                  </a:lnTo>
                  <a:lnTo>
                    <a:pt x="188" y="12"/>
                  </a:lnTo>
                  <a:lnTo>
                    <a:pt x="184" y="8"/>
                  </a:lnTo>
                  <a:lnTo>
                    <a:pt x="181" y="6"/>
                  </a:lnTo>
                  <a:lnTo>
                    <a:pt x="156" y="0"/>
                  </a:lnTo>
                  <a:lnTo>
                    <a:pt x="138" y="1"/>
                  </a:lnTo>
                  <a:lnTo>
                    <a:pt x="120" y="1"/>
                  </a:lnTo>
                  <a:lnTo>
                    <a:pt x="101" y="2"/>
                  </a:lnTo>
                  <a:lnTo>
                    <a:pt x="83" y="3"/>
                  </a:lnTo>
                  <a:lnTo>
                    <a:pt x="65" y="6"/>
                  </a:lnTo>
                  <a:lnTo>
                    <a:pt x="47" y="9"/>
                  </a:lnTo>
                  <a:lnTo>
                    <a:pt x="29" y="14"/>
                  </a:lnTo>
                  <a:lnTo>
                    <a:pt x="12" y="21"/>
                  </a:lnTo>
                  <a:lnTo>
                    <a:pt x="6" y="25"/>
                  </a:lnTo>
                  <a:lnTo>
                    <a:pt x="2" y="30"/>
                  </a:lnTo>
                  <a:lnTo>
                    <a:pt x="0" y="37"/>
                  </a:lnTo>
                  <a:lnTo>
                    <a:pt x="0" y="44"/>
                  </a:lnTo>
                  <a:lnTo>
                    <a:pt x="4" y="50"/>
                  </a:lnTo>
                  <a:lnTo>
                    <a:pt x="10" y="55"/>
                  </a:lnTo>
                  <a:lnTo>
                    <a:pt x="17" y="56"/>
                  </a:lnTo>
                  <a:lnTo>
                    <a:pt x="24" y="55"/>
                  </a:lnTo>
                  <a:lnTo>
                    <a:pt x="40" y="49"/>
                  </a:lnTo>
                  <a:lnTo>
                    <a:pt x="55" y="45"/>
                  </a:lnTo>
                  <a:lnTo>
                    <a:pt x="72" y="42"/>
                  </a:lnTo>
                  <a:lnTo>
                    <a:pt x="88" y="40"/>
                  </a:lnTo>
                  <a:lnTo>
                    <a:pt x="104" y="38"/>
                  </a:lnTo>
                  <a:lnTo>
                    <a:pt x="121" y="38"/>
                  </a:lnTo>
                  <a:lnTo>
                    <a:pt x="138" y="37"/>
                  </a:lnTo>
                  <a:lnTo>
                    <a:pt x="154" y="37"/>
                  </a:lnTo>
                  <a:lnTo>
                    <a:pt x="153" y="39"/>
                  </a:lnTo>
                  <a:lnTo>
                    <a:pt x="153" y="42"/>
                  </a:lnTo>
                  <a:lnTo>
                    <a:pt x="152" y="44"/>
                  </a:lnTo>
                  <a:lnTo>
                    <a:pt x="152" y="46"/>
                  </a:lnTo>
                  <a:lnTo>
                    <a:pt x="151" y="61"/>
                  </a:lnTo>
                  <a:lnTo>
                    <a:pt x="151" y="66"/>
                  </a:lnTo>
                  <a:lnTo>
                    <a:pt x="152" y="70"/>
                  </a:lnTo>
                  <a:lnTo>
                    <a:pt x="154" y="74"/>
                  </a:lnTo>
                  <a:lnTo>
                    <a:pt x="158" y="77"/>
                  </a:lnTo>
                  <a:lnTo>
                    <a:pt x="170" y="86"/>
                  </a:lnTo>
                  <a:lnTo>
                    <a:pt x="184" y="88"/>
                  </a:lnTo>
                  <a:lnTo>
                    <a:pt x="198" y="88"/>
                  </a:lnTo>
                  <a:lnTo>
                    <a:pt x="213" y="87"/>
                  </a:lnTo>
                  <a:lnTo>
                    <a:pt x="227" y="83"/>
                  </a:lnTo>
                  <a:lnTo>
                    <a:pt x="240" y="79"/>
                  </a:lnTo>
                  <a:lnTo>
                    <a:pt x="255" y="75"/>
                  </a:lnTo>
                  <a:lnTo>
                    <a:pt x="269" y="73"/>
                  </a:lnTo>
                  <a:lnTo>
                    <a:pt x="283" y="71"/>
                  </a:lnTo>
                  <a:lnTo>
                    <a:pt x="286" y="71"/>
                  </a:lnTo>
                  <a:lnTo>
                    <a:pt x="289" y="73"/>
                  </a:lnTo>
                  <a:lnTo>
                    <a:pt x="292" y="74"/>
                  </a:lnTo>
                  <a:lnTo>
                    <a:pt x="295" y="75"/>
                  </a:lnTo>
                  <a:lnTo>
                    <a:pt x="294" y="94"/>
                  </a:lnTo>
                  <a:lnTo>
                    <a:pt x="299" y="99"/>
                  </a:lnTo>
                  <a:lnTo>
                    <a:pt x="305" y="100"/>
                  </a:lnTo>
                  <a:lnTo>
                    <a:pt x="312" y="100"/>
                  </a:lnTo>
                  <a:lnTo>
                    <a:pt x="318" y="99"/>
                  </a:lnTo>
                  <a:lnTo>
                    <a:pt x="326" y="93"/>
                  </a:lnTo>
                  <a:lnTo>
                    <a:pt x="336" y="87"/>
                  </a:lnTo>
                  <a:lnTo>
                    <a:pt x="346" y="82"/>
                  </a:lnTo>
                  <a:lnTo>
                    <a:pt x="357" y="77"/>
                  </a:lnTo>
                  <a:lnTo>
                    <a:pt x="367" y="74"/>
                  </a:lnTo>
                  <a:lnTo>
                    <a:pt x="377" y="71"/>
                  </a:lnTo>
                  <a:lnTo>
                    <a:pt x="388" y="69"/>
                  </a:lnTo>
                  <a:lnTo>
                    <a:pt x="400" y="68"/>
                  </a:lnTo>
                  <a:lnTo>
                    <a:pt x="411" y="66"/>
                  </a:lnTo>
                  <a:lnTo>
                    <a:pt x="414" y="66"/>
                  </a:lnTo>
                  <a:lnTo>
                    <a:pt x="419" y="66"/>
                  </a:lnTo>
                  <a:lnTo>
                    <a:pt x="423" y="67"/>
                  </a:lnTo>
                  <a:lnTo>
                    <a:pt x="426" y="68"/>
                  </a:lnTo>
                  <a:lnTo>
                    <a:pt x="429" y="71"/>
                  </a:lnTo>
                  <a:lnTo>
                    <a:pt x="431" y="76"/>
                  </a:lnTo>
                  <a:lnTo>
                    <a:pt x="430" y="82"/>
                  </a:lnTo>
                  <a:lnTo>
                    <a:pt x="428" y="88"/>
                  </a:lnTo>
                  <a:lnTo>
                    <a:pt x="426" y="91"/>
                  </a:lnTo>
                  <a:lnTo>
                    <a:pt x="423" y="93"/>
                  </a:lnTo>
                  <a:lnTo>
                    <a:pt x="423" y="93"/>
                  </a:lnTo>
                  <a:lnTo>
                    <a:pt x="422" y="95"/>
                  </a:lnTo>
                  <a:lnTo>
                    <a:pt x="419" y="101"/>
                  </a:lnTo>
                  <a:lnTo>
                    <a:pt x="419" y="107"/>
                  </a:lnTo>
                  <a:lnTo>
                    <a:pt x="422" y="113"/>
                  </a:lnTo>
                  <a:lnTo>
                    <a:pt x="426" y="118"/>
                  </a:lnTo>
                  <a:lnTo>
                    <a:pt x="432" y="122"/>
                  </a:lnTo>
                  <a:lnTo>
                    <a:pt x="440" y="122"/>
                  </a:lnTo>
                  <a:lnTo>
                    <a:pt x="446" y="120"/>
                  </a:lnTo>
                  <a:lnTo>
                    <a:pt x="451" y="116"/>
                  </a:lnTo>
                  <a:lnTo>
                    <a:pt x="453" y="113"/>
                  </a:lnTo>
                  <a:lnTo>
                    <a:pt x="453" y="113"/>
                  </a:lnTo>
                  <a:lnTo>
                    <a:pt x="454" y="112"/>
                  </a:lnTo>
                  <a:lnTo>
                    <a:pt x="456" y="108"/>
                  </a:lnTo>
                  <a:lnTo>
                    <a:pt x="462" y="104"/>
                  </a:lnTo>
                  <a:lnTo>
                    <a:pt x="468" y="99"/>
                  </a:lnTo>
                  <a:lnTo>
                    <a:pt x="475" y="95"/>
                  </a:lnTo>
                  <a:lnTo>
                    <a:pt x="482" y="92"/>
                  </a:lnTo>
                  <a:lnTo>
                    <a:pt x="488" y="89"/>
                  </a:lnTo>
                  <a:lnTo>
                    <a:pt x="496" y="87"/>
                  </a:lnTo>
                  <a:lnTo>
                    <a:pt x="504" y="86"/>
                  </a:lnTo>
                  <a:lnTo>
                    <a:pt x="511" y="85"/>
                  </a:lnTo>
                  <a:lnTo>
                    <a:pt x="512" y="97"/>
                  </a:lnTo>
                  <a:lnTo>
                    <a:pt x="518" y="107"/>
                  </a:lnTo>
                  <a:lnTo>
                    <a:pt x="527" y="116"/>
                  </a:lnTo>
                  <a:lnTo>
                    <a:pt x="539" y="123"/>
                  </a:lnTo>
                  <a:lnTo>
                    <a:pt x="546" y="123"/>
                  </a:lnTo>
                  <a:lnTo>
                    <a:pt x="552" y="120"/>
                  </a:lnTo>
                  <a:lnTo>
                    <a:pt x="556" y="116"/>
                  </a:lnTo>
                  <a:lnTo>
                    <a:pt x="560" y="108"/>
                  </a:lnTo>
                  <a:lnTo>
                    <a:pt x="560" y="103"/>
                  </a:lnTo>
                  <a:lnTo>
                    <a:pt x="558" y="97"/>
                  </a:lnTo>
                  <a:lnTo>
                    <a:pt x="554" y="92"/>
                  </a:lnTo>
                  <a:lnTo>
                    <a:pt x="548" y="88"/>
                  </a:lnTo>
                  <a:close/>
                </a:path>
              </a:pathLst>
            </a:custGeom>
            <a:solidFill>
              <a:srgbClr val="FF99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17" name="Freeform 41"/>
            <p:cNvSpPr>
              <a:spLocks noChangeArrowheads="1"/>
            </p:cNvSpPr>
            <p:nvPr/>
          </p:nvSpPr>
          <p:spPr bwMode="auto">
            <a:xfrm>
              <a:off x="2296" y="2432"/>
              <a:ext cx="432" cy="85"/>
            </a:xfrm>
            <a:custGeom>
              <a:avLst/>
              <a:gdLst>
                <a:gd name="T0" fmla="*/ 559 w 598"/>
                <a:gd name="T1" fmla="*/ 33 h 120"/>
                <a:gd name="T2" fmla="*/ 532 w 598"/>
                <a:gd name="T3" fmla="*/ 54 h 120"/>
                <a:gd name="T4" fmla="*/ 520 w 598"/>
                <a:gd name="T5" fmla="*/ 43 h 120"/>
                <a:gd name="T6" fmla="*/ 481 w 598"/>
                <a:gd name="T7" fmla="*/ 11 h 120"/>
                <a:gd name="T8" fmla="*/ 450 w 598"/>
                <a:gd name="T9" fmla="*/ 18 h 120"/>
                <a:gd name="T10" fmla="*/ 420 w 598"/>
                <a:gd name="T11" fmla="*/ 33 h 120"/>
                <a:gd name="T12" fmla="*/ 396 w 598"/>
                <a:gd name="T13" fmla="*/ 34 h 120"/>
                <a:gd name="T14" fmla="*/ 382 w 598"/>
                <a:gd name="T15" fmla="*/ 21 h 120"/>
                <a:gd name="T16" fmla="*/ 341 w 598"/>
                <a:gd name="T17" fmla="*/ 23 h 120"/>
                <a:gd name="T18" fmla="*/ 321 w 598"/>
                <a:gd name="T19" fmla="*/ 29 h 120"/>
                <a:gd name="T20" fmla="*/ 309 w 598"/>
                <a:gd name="T21" fmla="*/ 28 h 120"/>
                <a:gd name="T22" fmla="*/ 296 w 598"/>
                <a:gd name="T23" fmla="*/ 15 h 120"/>
                <a:gd name="T24" fmla="*/ 285 w 598"/>
                <a:gd name="T25" fmla="*/ 12 h 120"/>
                <a:gd name="T26" fmla="*/ 238 w 598"/>
                <a:gd name="T27" fmla="*/ 23 h 120"/>
                <a:gd name="T28" fmla="*/ 191 w 598"/>
                <a:gd name="T29" fmla="*/ 40 h 120"/>
                <a:gd name="T30" fmla="*/ 180 w 598"/>
                <a:gd name="T31" fmla="*/ 45 h 120"/>
                <a:gd name="T32" fmla="*/ 179 w 598"/>
                <a:gd name="T33" fmla="*/ 19 h 120"/>
                <a:gd name="T34" fmla="*/ 166 w 598"/>
                <a:gd name="T35" fmla="*/ 4 h 120"/>
                <a:gd name="T36" fmla="*/ 143 w 598"/>
                <a:gd name="T37" fmla="*/ 2 h 120"/>
                <a:gd name="T38" fmla="*/ 76 w 598"/>
                <a:gd name="T39" fmla="*/ 23 h 120"/>
                <a:gd name="T40" fmla="*/ 12 w 598"/>
                <a:gd name="T41" fmla="*/ 49 h 120"/>
                <a:gd name="T42" fmla="*/ 1 w 598"/>
                <a:gd name="T43" fmla="*/ 73 h 120"/>
                <a:gd name="T44" fmla="*/ 24 w 598"/>
                <a:gd name="T45" fmla="*/ 84 h 120"/>
                <a:gd name="T46" fmla="*/ 84 w 598"/>
                <a:gd name="T47" fmla="*/ 60 h 120"/>
                <a:gd name="T48" fmla="*/ 144 w 598"/>
                <a:gd name="T49" fmla="*/ 40 h 120"/>
                <a:gd name="T50" fmla="*/ 144 w 598"/>
                <a:gd name="T51" fmla="*/ 62 h 120"/>
                <a:gd name="T52" fmla="*/ 147 w 598"/>
                <a:gd name="T53" fmla="*/ 82 h 120"/>
                <a:gd name="T54" fmla="*/ 164 w 598"/>
                <a:gd name="T55" fmla="*/ 93 h 120"/>
                <a:gd name="T56" fmla="*/ 205 w 598"/>
                <a:gd name="T57" fmla="*/ 72 h 120"/>
                <a:gd name="T58" fmla="*/ 252 w 598"/>
                <a:gd name="T59" fmla="*/ 56 h 120"/>
                <a:gd name="T60" fmla="*/ 279 w 598"/>
                <a:gd name="T61" fmla="*/ 64 h 120"/>
                <a:gd name="T62" fmla="*/ 300 w 598"/>
                <a:gd name="T63" fmla="*/ 74 h 120"/>
                <a:gd name="T64" fmla="*/ 310 w 598"/>
                <a:gd name="T65" fmla="*/ 72 h 120"/>
                <a:gd name="T66" fmla="*/ 332 w 598"/>
                <a:gd name="T67" fmla="*/ 64 h 120"/>
                <a:gd name="T68" fmla="*/ 356 w 598"/>
                <a:gd name="T69" fmla="*/ 58 h 120"/>
                <a:gd name="T70" fmla="*/ 362 w 598"/>
                <a:gd name="T71" fmla="*/ 62 h 120"/>
                <a:gd name="T72" fmla="*/ 364 w 598"/>
                <a:gd name="T73" fmla="*/ 86 h 120"/>
                <a:gd name="T74" fmla="*/ 380 w 598"/>
                <a:gd name="T75" fmla="*/ 98 h 120"/>
                <a:gd name="T76" fmla="*/ 411 w 598"/>
                <a:gd name="T77" fmla="*/ 79 h 120"/>
                <a:gd name="T78" fmla="*/ 445 w 598"/>
                <a:gd name="T79" fmla="*/ 60 h 120"/>
                <a:gd name="T80" fmla="*/ 475 w 598"/>
                <a:gd name="T81" fmla="*/ 48 h 120"/>
                <a:gd name="T82" fmla="*/ 493 w 598"/>
                <a:gd name="T83" fmla="*/ 77 h 120"/>
                <a:gd name="T84" fmla="*/ 493 w 598"/>
                <a:gd name="T85" fmla="*/ 109 h 120"/>
                <a:gd name="T86" fmla="*/ 511 w 598"/>
                <a:gd name="T87" fmla="*/ 120 h 120"/>
                <a:gd name="T88" fmla="*/ 533 w 598"/>
                <a:gd name="T89" fmla="*/ 102 h 120"/>
                <a:gd name="T90" fmla="*/ 560 w 598"/>
                <a:gd name="T91" fmla="*/ 79 h 120"/>
                <a:gd name="T92" fmla="*/ 579 w 598"/>
                <a:gd name="T93" fmla="*/ 62 h 120"/>
                <a:gd name="T94" fmla="*/ 584 w 598"/>
                <a:gd name="T95" fmla="*/ 67 h 120"/>
                <a:gd name="T96" fmla="*/ 598 w 598"/>
                <a:gd name="T97" fmla="*/ 4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8" h="120">
                  <a:moveTo>
                    <a:pt x="584" y="31"/>
                  </a:moveTo>
                  <a:lnTo>
                    <a:pt x="574" y="30"/>
                  </a:lnTo>
                  <a:lnTo>
                    <a:pt x="567" y="30"/>
                  </a:lnTo>
                  <a:lnTo>
                    <a:pt x="559" y="33"/>
                  </a:lnTo>
                  <a:lnTo>
                    <a:pt x="551" y="36"/>
                  </a:lnTo>
                  <a:lnTo>
                    <a:pt x="545" y="42"/>
                  </a:lnTo>
                  <a:lnTo>
                    <a:pt x="538" y="47"/>
                  </a:lnTo>
                  <a:lnTo>
                    <a:pt x="532" y="54"/>
                  </a:lnTo>
                  <a:lnTo>
                    <a:pt x="526" y="60"/>
                  </a:lnTo>
                  <a:lnTo>
                    <a:pt x="525" y="54"/>
                  </a:lnTo>
                  <a:lnTo>
                    <a:pt x="524" y="48"/>
                  </a:lnTo>
                  <a:lnTo>
                    <a:pt x="520" y="43"/>
                  </a:lnTo>
                  <a:lnTo>
                    <a:pt x="517" y="37"/>
                  </a:lnTo>
                  <a:lnTo>
                    <a:pt x="488" y="14"/>
                  </a:lnTo>
                  <a:lnTo>
                    <a:pt x="485" y="12"/>
                  </a:lnTo>
                  <a:lnTo>
                    <a:pt x="481" y="11"/>
                  </a:lnTo>
                  <a:lnTo>
                    <a:pt x="477" y="11"/>
                  </a:lnTo>
                  <a:lnTo>
                    <a:pt x="474" y="11"/>
                  </a:lnTo>
                  <a:lnTo>
                    <a:pt x="458" y="15"/>
                  </a:lnTo>
                  <a:lnTo>
                    <a:pt x="450" y="18"/>
                  </a:lnTo>
                  <a:lnTo>
                    <a:pt x="443" y="22"/>
                  </a:lnTo>
                  <a:lnTo>
                    <a:pt x="434" y="25"/>
                  </a:lnTo>
                  <a:lnTo>
                    <a:pt x="427" y="29"/>
                  </a:lnTo>
                  <a:lnTo>
                    <a:pt x="420" y="33"/>
                  </a:lnTo>
                  <a:lnTo>
                    <a:pt x="413" y="36"/>
                  </a:lnTo>
                  <a:lnTo>
                    <a:pt x="405" y="41"/>
                  </a:lnTo>
                  <a:lnTo>
                    <a:pt x="397" y="45"/>
                  </a:lnTo>
                  <a:lnTo>
                    <a:pt x="396" y="34"/>
                  </a:lnTo>
                  <a:lnTo>
                    <a:pt x="395" y="29"/>
                  </a:lnTo>
                  <a:lnTo>
                    <a:pt x="391" y="25"/>
                  </a:lnTo>
                  <a:lnTo>
                    <a:pt x="387" y="22"/>
                  </a:lnTo>
                  <a:lnTo>
                    <a:pt x="382" y="21"/>
                  </a:lnTo>
                  <a:lnTo>
                    <a:pt x="356" y="19"/>
                  </a:lnTo>
                  <a:lnTo>
                    <a:pt x="351" y="21"/>
                  </a:lnTo>
                  <a:lnTo>
                    <a:pt x="346" y="22"/>
                  </a:lnTo>
                  <a:lnTo>
                    <a:pt x="341" y="23"/>
                  </a:lnTo>
                  <a:lnTo>
                    <a:pt x="337" y="24"/>
                  </a:lnTo>
                  <a:lnTo>
                    <a:pt x="331" y="27"/>
                  </a:lnTo>
                  <a:lnTo>
                    <a:pt x="326" y="28"/>
                  </a:lnTo>
                  <a:lnTo>
                    <a:pt x="321" y="29"/>
                  </a:lnTo>
                  <a:lnTo>
                    <a:pt x="316" y="30"/>
                  </a:lnTo>
                  <a:lnTo>
                    <a:pt x="310" y="33"/>
                  </a:lnTo>
                  <a:lnTo>
                    <a:pt x="310" y="31"/>
                  </a:lnTo>
                  <a:lnTo>
                    <a:pt x="309" y="28"/>
                  </a:lnTo>
                  <a:lnTo>
                    <a:pt x="308" y="24"/>
                  </a:lnTo>
                  <a:lnTo>
                    <a:pt x="306" y="21"/>
                  </a:lnTo>
                  <a:lnTo>
                    <a:pt x="302" y="18"/>
                  </a:lnTo>
                  <a:lnTo>
                    <a:pt x="296" y="15"/>
                  </a:lnTo>
                  <a:lnTo>
                    <a:pt x="294" y="14"/>
                  </a:lnTo>
                  <a:lnTo>
                    <a:pt x="291" y="14"/>
                  </a:lnTo>
                  <a:lnTo>
                    <a:pt x="289" y="12"/>
                  </a:lnTo>
                  <a:lnTo>
                    <a:pt x="285" y="12"/>
                  </a:lnTo>
                  <a:lnTo>
                    <a:pt x="273" y="14"/>
                  </a:lnTo>
                  <a:lnTo>
                    <a:pt x="261" y="17"/>
                  </a:lnTo>
                  <a:lnTo>
                    <a:pt x="249" y="19"/>
                  </a:lnTo>
                  <a:lnTo>
                    <a:pt x="238" y="23"/>
                  </a:lnTo>
                  <a:lnTo>
                    <a:pt x="226" y="25"/>
                  </a:lnTo>
                  <a:lnTo>
                    <a:pt x="214" y="30"/>
                  </a:lnTo>
                  <a:lnTo>
                    <a:pt x="203" y="34"/>
                  </a:lnTo>
                  <a:lnTo>
                    <a:pt x="191" y="40"/>
                  </a:lnTo>
                  <a:lnTo>
                    <a:pt x="180" y="46"/>
                  </a:lnTo>
                  <a:lnTo>
                    <a:pt x="180" y="45"/>
                  </a:lnTo>
                  <a:lnTo>
                    <a:pt x="180" y="45"/>
                  </a:lnTo>
                  <a:lnTo>
                    <a:pt x="180" y="45"/>
                  </a:lnTo>
                  <a:lnTo>
                    <a:pt x="180" y="45"/>
                  </a:lnTo>
                  <a:lnTo>
                    <a:pt x="180" y="25"/>
                  </a:lnTo>
                  <a:lnTo>
                    <a:pt x="180" y="23"/>
                  </a:lnTo>
                  <a:lnTo>
                    <a:pt x="179" y="19"/>
                  </a:lnTo>
                  <a:lnTo>
                    <a:pt x="178" y="16"/>
                  </a:lnTo>
                  <a:lnTo>
                    <a:pt x="175" y="14"/>
                  </a:lnTo>
                  <a:lnTo>
                    <a:pt x="168" y="6"/>
                  </a:lnTo>
                  <a:lnTo>
                    <a:pt x="166" y="4"/>
                  </a:lnTo>
                  <a:lnTo>
                    <a:pt x="162" y="2"/>
                  </a:lnTo>
                  <a:lnTo>
                    <a:pt x="159" y="0"/>
                  </a:lnTo>
                  <a:lnTo>
                    <a:pt x="155" y="0"/>
                  </a:lnTo>
                  <a:lnTo>
                    <a:pt x="143" y="2"/>
                  </a:lnTo>
                  <a:lnTo>
                    <a:pt x="127" y="6"/>
                  </a:lnTo>
                  <a:lnTo>
                    <a:pt x="110" y="11"/>
                  </a:lnTo>
                  <a:lnTo>
                    <a:pt x="93" y="17"/>
                  </a:lnTo>
                  <a:lnTo>
                    <a:pt x="76" y="23"/>
                  </a:lnTo>
                  <a:lnTo>
                    <a:pt x="60" y="29"/>
                  </a:lnTo>
                  <a:lnTo>
                    <a:pt x="44" y="35"/>
                  </a:lnTo>
                  <a:lnTo>
                    <a:pt x="27" y="42"/>
                  </a:lnTo>
                  <a:lnTo>
                    <a:pt x="12" y="49"/>
                  </a:lnTo>
                  <a:lnTo>
                    <a:pt x="6" y="53"/>
                  </a:lnTo>
                  <a:lnTo>
                    <a:pt x="1" y="59"/>
                  </a:lnTo>
                  <a:lnTo>
                    <a:pt x="0" y="66"/>
                  </a:lnTo>
                  <a:lnTo>
                    <a:pt x="1" y="73"/>
                  </a:lnTo>
                  <a:lnTo>
                    <a:pt x="5" y="79"/>
                  </a:lnTo>
                  <a:lnTo>
                    <a:pt x="11" y="84"/>
                  </a:lnTo>
                  <a:lnTo>
                    <a:pt x="18" y="85"/>
                  </a:lnTo>
                  <a:lnTo>
                    <a:pt x="24" y="84"/>
                  </a:lnTo>
                  <a:lnTo>
                    <a:pt x="38" y="78"/>
                  </a:lnTo>
                  <a:lnTo>
                    <a:pt x="54" y="72"/>
                  </a:lnTo>
                  <a:lnTo>
                    <a:pt x="68" y="66"/>
                  </a:lnTo>
                  <a:lnTo>
                    <a:pt x="84" y="60"/>
                  </a:lnTo>
                  <a:lnTo>
                    <a:pt x="98" y="54"/>
                  </a:lnTo>
                  <a:lnTo>
                    <a:pt x="113" y="49"/>
                  </a:lnTo>
                  <a:lnTo>
                    <a:pt x="129" y="45"/>
                  </a:lnTo>
                  <a:lnTo>
                    <a:pt x="144" y="40"/>
                  </a:lnTo>
                  <a:lnTo>
                    <a:pt x="143" y="46"/>
                  </a:lnTo>
                  <a:lnTo>
                    <a:pt x="143" y="50"/>
                  </a:lnTo>
                  <a:lnTo>
                    <a:pt x="143" y="56"/>
                  </a:lnTo>
                  <a:lnTo>
                    <a:pt x="144" y="62"/>
                  </a:lnTo>
                  <a:lnTo>
                    <a:pt x="146" y="78"/>
                  </a:lnTo>
                  <a:lnTo>
                    <a:pt x="146" y="79"/>
                  </a:lnTo>
                  <a:lnTo>
                    <a:pt x="147" y="80"/>
                  </a:lnTo>
                  <a:lnTo>
                    <a:pt x="147" y="82"/>
                  </a:lnTo>
                  <a:lnTo>
                    <a:pt x="147" y="83"/>
                  </a:lnTo>
                  <a:lnTo>
                    <a:pt x="150" y="89"/>
                  </a:lnTo>
                  <a:lnTo>
                    <a:pt x="156" y="92"/>
                  </a:lnTo>
                  <a:lnTo>
                    <a:pt x="164" y="93"/>
                  </a:lnTo>
                  <a:lnTo>
                    <a:pt x="171" y="92"/>
                  </a:lnTo>
                  <a:lnTo>
                    <a:pt x="185" y="86"/>
                  </a:lnTo>
                  <a:lnTo>
                    <a:pt x="195" y="79"/>
                  </a:lnTo>
                  <a:lnTo>
                    <a:pt x="205" y="72"/>
                  </a:lnTo>
                  <a:lnTo>
                    <a:pt x="216" y="67"/>
                  </a:lnTo>
                  <a:lnTo>
                    <a:pt x="228" y="62"/>
                  </a:lnTo>
                  <a:lnTo>
                    <a:pt x="240" y="60"/>
                  </a:lnTo>
                  <a:lnTo>
                    <a:pt x="252" y="56"/>
                  </a:lnTo>
                  <a:lnTo>
                    <a:pt x="264" y="54"/>
                  </a:lnTo>
                  <a:lnTo>
                    <a:pt x="276" y="50"/>
                  </a:lnTo>
                  <a:lnTo>
                    <a:pt x="277" y="58"/>
                  </a:lnTo>
                  <a:lnTo>
                    <a:pt x="279" y="64"/>
                  </a:lnTo>
                  <a:lnTo>
                    <a:pt x="283" y="68"/>
                  </a:lnTo>
                  <a:lnTo>
                    <a:pt x="288" y="72"/>
                  </a:lnTo>
                  <a:lnTo>
                    <a:pt x="294" y="73"/>
                  </a:lnTo>
                  <a:lnTo>
                    <a:pt x="300" y="74"/>
                  </a:lnTo>
                  <a:lnTo>
                    <a:pt x="302" y="74"/>
                  </a:lnTo>
                  <a:lnTo>
                    <a:pt x="306" y="73"/>
                  </a:lnTo>
                  <a:lnTo>
                    <a:pt x="308" y="73"/>
                  </a:lnTo>
                  <a:lnTo>
                    <a:pt x="310" y="72"/>
                  </a:lnTo>
                  <a:lnTo>
                    <a:pt x="314" y="68"/>
                  </a:lnTo>
                  <a:lnTo>
                    <a:pt x="320" y="67"/>
                  </a:lnTo>
                  <a:lnTo>
                    <a:pt x="326" y="65"/>
                  </a:lnTo>
                  <a:lnTo>
                    <a:pt x="332" y="64"/>
                  </a:lnTo>
                  <a:lnTo>
                    <a:pt x="338" y="62"/>
                  </a:lnTo>
                  <a:lnTo>
                    <a:pt x="344" y="60"/>
                  </a:lnTo>
                  <a:lnTo>
                    <a:pt x="350" y="59"/>
                  </a:lnTo>
                  <a:lnTo>
                    <a:pt x="356" y="58"/>
                  </a:lnTo>
                  <a:lnTo>
                    <a:pt x="362" y="56"/>
                  </a:lnTo>
                  <a:lnTo>
                    <a:pt x="362" y="59"/>
                  </a:lnTo>
                  <a:lnTo>
                    <a:pt x="362" y="60"/>
                  </a:lnTo>
                  <a:lnTo>
                    <a:pt x="362" y="62"/>
                  </a:lnTo>
                  <a:lnTo>
                    <a:pt x="362" y="65"/>
                  </a:lnTo>
                  <a:lnTo>
                    <a:pt x="363" y="79"/>
                  </a:lnTo>
                  <a:lnTo>
                    <a:pt x="363" y="83"/>
                  </a:lnTo>
                  <a:lnTo>
                    <a:pt x="364" y="86"/>
                  </a:lnTo>
                  <a:lnTo>
                    <a:pt x="365" y="90"/>
                  </a:lnTo>
                  <a:lnTo>
                    <a:pt x="368" y="92"/>
                  </a:lnTo>
                  <a:lnTo>
                    <a:pt x="374" y="97"/>
                  </a:lnTo>
                  <a:lnTo>
                    <a:pt x="380" y="98"/>
                  </a:lnTo>
                  <a:lnTo>
                    <a:pt x="387" y="97"/>
                  </a:lnTo>
                  <a:lnTo>
                    <a:pt x="393" y="93"/>
                  </a:lnTo>
                  <a:lnTo>
                    <a:pt x="402" y="85"/>
                  </a:lnTo>
                  <a:lnTo>
                    <a:pt x="411" y="79"/>
                  </a:lnTo>
                  <a:lnTo>
                    <a:pt x="419" y="74"/>
                  </a:lnTo>
                  <a:lnTo>
                    <a:pt x="427" y="70"/>
                  </a:lnTo>
                  <a:lnTo>
                    <a:pt x="436" y="65"/>
                  </a:lnTo>
                  <a:lnTo>
                    <a:pt x="445" y="60"/>
                  </a:lnTo>
                  <a:lnTo>
                    <a:pt x="453" y="56"/>
                  </a:lnTo>
                  <a:lnTo>
                    <a:pt x="463" y="52"/>
                  </a:lnTo>
                  <a:lnTo>
                    <a:pt x="473" y="48"/>
                  </a:lnTo>
                  <a:lnTo>
                    <a:pt x="475" y="48"/>
                  </a:lnTo>
                  <a:lnTo>
                    <a:pt x="480" y="50"/>
                  </a:lnTo>
                  <a:lnTo>
                    <a:pt x="488" y="58"/>
                  </a:lnTo>
                  <a:lnTo>
                    <a:pt x="492" y="66"/>
                  </a:lnTo>
                  <a:lnTo>
                    <a:pt x="493" y="77"/>
                  </a:lnTo>
                  <a:lnTo>
                    <a:pt x="492" y="86"/>
                  </a:lnTo>
                  <a:lnTo>
                    <a:pt x="490" y="101"/>
                  </a:lnTo>
                  <a:lnTo>
                    <a:pt x="490" y="105"/>
                  </a:lnTo>
                  <a:lnTo>
                    <a:pt x="493" y="109"/>
                  </a:lnTo>
                  <a:lnTo>
                    <a:pt x="494" y="113"/>
                  </a:lnTo>
                  <a:lnTo>
                    <a:pt x="498" y="116"/>
                  </a:lnTo>
                  <a:lnTo>
                    <a:pt x="504" y="120"/>
                  </a:lnTo>
                  <a:lnTo>
                    <a:pt x="511" y="120"/>
                  </a:lnTo>
                  <a:lnTo>
                    <a:pt x="517" y="119"/>
                  </a:lnTo>
                  <a:lnTo>
                    <a:pt x="523" y="114"/>
                  </a:lnTo>
                  <a:lnTo>
                    <a:pt x="526" y="108"/>
                  </a:lnTo>
                  <a:lnTo>
                    <a:pt x="533" y="102"/>
                  </a:lnTo>
                  <a:lnTo>
                    <a:pt x="539" y="96"/>
                  </a:lnTo>
                  <a:lnTo>
                    <a:pt x="547" y="90"/>
                  </a:lnTo>
                  <a:lnTo>
                    <a:pt x="554" y="84"/>
                  </a:lnTo>
                  <a:lnTo>
                    <a:pt x="560" y="79"/>
                  </a:lnTo>
                  <a:lnTo>
                    <a:pt x="567" y="73"/>
                  </a:lnTo>
                  <a:lnTo>
                    <a:pt x="573" y="67"/>
                  </a:lnTo>
                  <a:lnTo>
                    <a:pt x="580" y="61"/>
                  </a:lnTo>
                  <a:lnTo>
                    <a:pt x="579" y="62"/>
                  </a:lnTo>
                  <a:lnTo>
                    <a:pt x="579" y="64"/>
                  </a:lnTo>
                  <a:lnTo>
                    <a:pt x="578" y="66"/>
                  </a:lnTo>
                  <a:lnTo>
                    <a:pt x="576" y="67"/>
                  </a:lnTo>
                  <a:lnTo>
                    <a:pt x="584" y="67"/>
                  </a:lnTo>
                  <a:lnTo>
                    <a:pt x="591" y="65"/>
                  </a:lnTo>
                  <a:lnTo>
                    <a:pt x="596" y="60"/>
                  </a:lnTo>
                  <a:lnTo>
                    <a:pt x="598" y="53"/>
                  </a:lnTo>
                  <a:lnTo>
                    <a:pt x="598" y="46"/>
                  </a:lnTo>
                  <a:lnTo>
                    <a:pt x="596" y="40"/>
                  </a:lnTo>
                  <a:lnTo>
                    <a:pt x="591" y="35"/>
                  </a:lnTo>
                  <a:lnTo>
                    <a:pt x="584" y="31"/>
                  </a:lnTo>
                  <a:close/>
                </a:path>
              </a:pathLst>
            </a:custGeom>
            <a:solidFill>
              <a:srgbClr val="FF99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18" name="Freeform 42"/>
            <p:cNvSpPr>
              <a:spLocks noChangeArrowheads="1"/>
            </p:cNvSpPr>
            <p:nvPr/>
          </p:nvSpPr>
          <p:spPr bwMode="auto">
            <a:xfrm>
              <a:off x="2305" y="2320"/>
              <a:ext cx="407" cy="75"/>
            </a:xfrm>
            <a:custGeom>
              <a:avLst/>
              <a:gdLst>
                <a:gd name="T0" fmla="*/ 549 w 564"/>
                <a:gd name="T1" fmla="*/ 35 h 106"/>
                <a:gd name="T2" fmla="*/ 542 w 564"/>
                <a:gd name="T3" fmla="*/ 12 h 106"/>
                <a:gd name="T4" fmla="*/ 530 w 564"/>
                <a:gd name="T5" fmla="*/ 0 h 106"/>
                <a:gd name="T6" fmla="*/ 504 w 564"/>
                <a:gd name="T7" fmla="*/ 4 h 106"/>
                <a:gd name="T8" fmla="*/ 483 w 564"/>
                <a:gd name="T9" fmla="*/ 11 h 106"/>
                <a:gd name="T10" fmla="*/ 464 w 564"/>
                <a:gd name="T11" fmla="*/ 22 h 106"/>
                <a:gd name="T12" fmla="*/ 447 w 564"/>
                <a:gd name="T13" fmla="*/ 14 h 106"/>
                <a:gd name="T14" fmla="*/ 424 w 564"/>
                <a:gd name="T15" fmla="*/ 4 h 106"/>
                <a:gd name="T16" fmla="*/ 395 w 564"/>
                <a:gd name="T17" fmla="*/ 6 h 106"/>
                <a:gd name="T18" fmla="*/ 364 w 564"/>
                <a:gd name="T19" fmla="*/ 19 h 106"/>
                <a:gd name="T20" fmla="*/ 334 w 564"/>
                <a:gd name="T21" fmla="*/ 35 h 106"/>
                <a:gd name="T22" fmla="*/ 302 w 564"/>
                <a:gd name="T23" fmla="*/ 38 h 106"/>
                <a:gd name="T24" fmla="*/ 257 w 564"/>
                <a:gd name="T25" fmla="*/ 41 h 106"/>
                <a:gd name="T26" fmla="*/ 210 w 564"/>
                <a:gd name="T27" fmla="*/ 62 h 106"/>
                <a:gd name="T28" fmla="*/ 184 w 564"/>
                <a:gd name="T29" fmla="*/ 38 h 106"/>
                <a:gd name="T30" fmla="*/ 175 w 564"/>
                <a:gd name="T31" fmla="*/ 28 h 106"/>
                <a:gd name="T32" fmla="*/ 128 w 564"/>
                <a:gd name="T33" fmla="*/ 29 h 106"/>
                <a:gd name="T34" fmla="*/ 75 w 564"/>
                <a:gd name="T35" fmla="*/ 42 h 106"/>
                <a:gd name="T36" fmla="*/ 25 w 564"/>
                <a:gd name="T37" fmla="*/ 63 h 106"/>
                <a:gd name="T38" fmla="*/ 1 w 564"/>
                <a:gd name="T39" fmla="*/ 84 h 106"/>
                <a:gd name="T40" fmla="*/ 7 w 564"/>
                <a:gd name="T41" fmla="*/ 103 h 106"/>
                <a:gd name="T42" fmla="*/ 26 w 564"/>
                <a:gd name="T43" fmla="*/ 104 h 106"/>
                <a:gd name="T44" fmla="*/ 72 w 564"/>
                <a:gd name="T45" fmla="*/ 82 h 106"/>
                <a:gd name="T46" fmla="*/ 118 w 564"/>
                <a:gd name="T47" fmla="*/ 68 h 106"/>
                <a:gd name="T48" fmla="*/ 150 w 564"/>
                <a:gd name="T49" fmla="*/ 63 h 106"/>
                <a:gd name="T50" fmla="*/ 150 w 564"/>
                <a:gd name="T51" fmla="*/ 72 h 106"/>
                <a:gd name="T52" fmla="*/ 155 w 564"/>
                <a:gd name="T53" fmla="*/ 94 h 106"/>
                <a:gd name="T54" fmla="*/ 175 w 564"/>
                <a:gd name="T55" fmla="*/ 106 h 106"/>
                <a:gd name="T56" fmla="*/ 218 w 564"/>
                <a:gd name="T57" fmla="*/ 98 h 106"/>
                <a:gd name="T58" fmla="*/ 257 w 564"/>
                <a:gd name="T59" fmla="*/ 80 h 106"/>
                <a:gd name="T60" fmla="*/ 288 w 564"/>
                <a:gd name="T61" fmla="*/ 70 h 106"/>
                <a:gd name="T62" fmla="*/ 296 w 564"/>
                <a:gd name="T63" fmla="*/ 72 h 106"/>
                <a:gd name="T64" fmla="*/ 311 w 564"/>
                <a:gd name="T65" fmla="*/ 94 h 106"/>
                <a:gd name="T66" fmla="*/ 331 w 564"/>
                <a:gd name="T67" fmla="*/ 84 h 106"/>
                <a:gd name="T68" fmla="*/ 357 w 564"/>
                <a:gd name="T69" fmla="*/ 62 h 106"/>
                <a:gd name="T70" fmla="*/ 388 w 564"/>
                <a:gd name="T71" fmla="*/ 48 h 106"/>
                <a:gd name="T72" fmla="*/ 413 w 564"/>
                <a:gd name="T73" fmla="*/ 39 h 106"/>
                <a:gd name="T74" fmla="*/ 424 w 564"/>
                <a:gd name="T75" fmla="*/ 39 h 106"/>
                <a:gd name="T76" fmla="*/ 431 w 564"/>
                <a:gd name="T77" fmla="*/ 53 h 106"/>
                <a:gd name="T78" fmla="*/ 425 w 564"/>
                <a:gd name="T79" fmla="*/ 65 h 106"/>
                <a:gd name="T80" fmla="*/ 424 w 564"/>
                <a:gd name="T81" fmla="*/ 73 h 106"/>
                <a:gd name="T82" fmla="*/ 433 w 564"/>
                <a:gd name="T83" fmla="*/ 90 h 106"/>
                <a:gd name="T84" fmla="*/ 453 w 564"/>
                <a:gd name="T85" fmla="*/ 86 h 106"/>
                <a:gd name="T86" fmla="*/ 459 w 564"/>
                <a:gd name="T87" fmla="*/ 79 h 106"/>
                <a:gd name="T88" fmla="*/ 465 w 564"/>
                <a:gd name="T89" fmla="*/ 68 h 106"/>
                <a:gd name="T90" fmla="*/ 483 w 564"/>
                <a:gd name="T91" fmla="*/ 53 h 106"/>
                <a:gd name="T92" fmla="*/ 504 w 564"/>
                <a:gd name="T93" fmla="*/ 42 h 106"/>
                <a:gd name="T94" fmla="*/ 515 w 564"/>
                <a:gd name="T95" fmla="*/ 51 h 106"/>
                <a:gd name="T96" fmla="*/ 527 w 564"/>
                <a:gd name="T97" fmla="*/ 65 h 106"/>
                <a:gd name="T98" fmla="*/ 547 w 564"/>
                <a:gd name="T99" fmla="*/ 72 h 106"/>
                <a:gd name="T100" fmla="*/ 563 w 564"/>
                <a:gd name="T101" fmla="*/ 61 h 106"/>
                <a:gd name="T102" fmla="*/ 560 w 564"/>
                <a:gd name="T103" fmla="*/ 4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4" h="106">
                  <a:moveTo>
                    <a:pt x="549" y="36"/>
                  </a:moveTo>
                  <a:lnTo>
                    <a:pt x="549" y="36"/>
                  </a:lnTo>
                  <a:lnTo>
                    <a:pt x="549" y="35"/>
                  </a:lnTo>
                  <a:lnTo>
                    <a:pt x="549" y="35"/>
                  </a:lnTo>
                  <a:lnTo>
                    <a:pt x="549" y="34"/>
                  </a:lnTo>
                  <a:lnTo>
                    <a:pt x="542" y="12"/>
                  </a:lnTo>
                  <a:lnTo>
                    <a:pt x="539" y="6"/>
                  </a:lnTo>
                  <a:lnTo>
                    <a:pt x="535" y="2"/>
                  </a:lnTo>
                  <a:lnTo>
                    <a:pt x="530" y="0"/>
                  </a:lnTo>
                  <a:lnTo>
                    <a:pt x="524" y="0"/>
                  </a:lnTo>
                  <a:lnTo>
                    <a:pt x="511" y="1"/>
                  </a:lnTo>
                  <a:lnTo>
                    <a:pt x="504" y="4"/>
                  </a:lnTo>
                  <a:lnTo>
                    <a:pt x="496" y="6"/>
                  </a:lnTo>
                  <a:lnTo>
                    <a:pt x="489" y="8"/>
                  </a:lnTo>
                  <a:lnTo>
                    <a:pt x="483" y="11"/>
                  </a:lnTo>
                  <a:lnTo>
                    <a:pt x="476" y="14"/>
                  </a:lnTo>
                  <a:lnTo>
                    <a:pt x="470" y="18"/>
                  </a:lnTo>
                  <a:lnTo>
                    <a:pt x="464" y="22"/>
                  </a:lnTo>
                  <a:lnTo>
                    <a:pt x="458" y="26"/>
                  </a:lnTo>
                  <a:lnTo>
                    <a:pt x="453" y="19"/>
                  </a:lnTo>
                  <a:lnTo>
                    <a:pt x="447" y="14"/>
                  </a:lnTo>
                  <a:lnTo>
                    <a:pt x="440" y="10"/>
                  </a:lnTo>
                  <a:lnTo>
                    <a:pt x="432" y="6"/>
                  </a:lnTo>
                  <a:lnTo>
                    <a:pt x="424" y="4"/>
                  </a:lnTo>
                  <a:lnTo>
                    <a:pt x="414" y="2"/>
                  </a:lnTo>
                  <a:lnTo>
                    <a:pt x="405" y="4"/>
                  </a:lnTo>
                  <a:lnTo>
                    <a:pt x="395" y="6"/>
                  </a:lnTo>
                  <a:lnTo>
                    <a:pt x="384" y="10"/>
                  </a:lnTo>
                  <a:lnTo>
                    <a:pt x="373" y="14"/>
                  </a:lnTo>
                  <a:lnTo>
                    <a:pt x="364" y="19"/>
                  </a:lnTo>
                  <a:lnTo>
                    <a:pt x="353" y="24"/>
                  </a:lnTo>
                  <a:lnTo>
                    <a:pt x="344" y="29"/>
                  </a:lnTo>
                  <a:lnTo>
                    <a:pt x="334" y="35"/>
                  </a:lnTo>
                  <a:lnTo>
                    <a:pt x="325" y="42"/>
                  </a:lnTo>
                  <a:lnTo>
                    <a:pt x="315" y="48"/>
                  </a:lnTo>
                  <a:lnTo>
                    <a:pt x="302" y="38"/>
                  </a:lnTo>
                  <a:lnTo>
                    <a:pt x="288" y="35"/>
                  </a:lnTo>
                  <a:lnTo>
                    <a:pt x="273" y="36"/>
                  </a:lnTo>
                  <a:lnTo>
                    <a:pt x="257" y="41"/>
                  </a:lnTo>
                  <a:lnTo>
                    <a:pt x="241" y="47"/>
                  </a:lnTo>
                  <a:lnTo>
                    <a:pt x="224" y="54"/>
                  </a:lnTo>
                  <a:lnTo>
                    <a:pt x="210" y="62"/>
                  </a:lnTo>
                  <a:lnTo>
                    <a:pt x="196" y="69"/>
                  </a:lnTo>
                  <a:lnTo>
                    <a:pt x="187" y="68"/>
                  </a:lnTo>
                  <a:lnTo>
                    <a:pt x="184" y="38"/>
                  </a:lnTo>
                  <a:lnTo>
                    <a:pt x="181" y="34"/>
                  </a:lnTo>
                  <a:lnTo>
                    <a:pt x="179" y="30"/>
                  </a:lnTo>
                  <a:lnTo>
                    <a:pt x="175" y="28"/>
                  </a:lnTo>
                  <a:lnTo>
                    <a:pt x="171" y="25"/>
                  </a:lnTo>
                  <a:lnTo>
                    <a:pt x="146" y="24"/>
                  </a:lnTo>
                  <a:lnTo>
                    <a:pt x="128" y="29"/>
                  </a:lnTo>
                  <a:lnTo>
                    <a:pt x="111" y="32"/>
                  </a:lnTo>
                  <a:lnTo>
                    <a:pt x="93" y="37"/>
                  </a:lnTo>
                  <a:lnTo>
                    <a:pt x="75" y="42"/>
                  </a:lnTo>
                  <a:lnTo>
                    <a:pt x="58" y="48"/>
                  </a:lnTo>
                  <a:lnTo>
                    <a:pt x="42" y="55"/>
                  </a:lnTo>
                  <a:lnTo>
                    <a:pt x="25" y="63"/>
                  </a:lnTo>
                  <a:lnTo>
                    <a:pt x="10" y="73"/>
                  </a:lnTo>
                  <a:lnTo>
                    <a:pt x="4" y="78"/>
                  </a:lnTo>
                  <a:lnTo>
                    <a:pt x="1" y="84"/>
                  </a:lnTo>
                  <a:lnTo>
                    <a:pt x="0" y="90"/>
                  </a:lnTo>
                  <a:lnTo>
                    <a:pt x="2" y="97"/>
                  </a:lnTo>
                  <a:lnTo>
                    <a:pt x="7" y="103"/>
                  </a:lnTo>
                  <a:lnTo>
                    <a:pt x="13" y="105"/>
                  </a:lnTo>
                  <a:lnTo>
                    <a:pt x="19" y="106"/>
                  </a:lnTo>
                  <a:lnTo>
                    <a:pt x="26" y="104"/>
                  </a:lnTo>
                  <a:lnTo>
                    <a:pt x="41" y="96"/>
                  </a:lnTo>
                  <a:lnTo>
                    <a:pt x="56" y="88"/>
                  </a:lnTo>
                  <a:lnTo>
                    <a:pt x="72" y="82"/>
                  </a:lnTo>
                  <a:lnTo>
                    <a:pt x="87" y="76"/>
                  </a:lnTo>
                  <a:lnTo>
                    <a:pt x="103" y="73"/>
                  </a:lnTo>
                  <a:lnTo>
                    <a:pt x="118" y="68"/>
                  </a:lnTo>
                  <a:lnTo>
                    <a:pt x="135" y="65"/>
                  </a:lnTo>
                  <a:lnTo>
                    <a:pt x="150" y="61"/>
                  </a:lnTo>
                  <a:lnTo>
                    <a:pt x="150" y="63"/>
                  </a:lnTo>
                  <a:lnTo>
                    <a:pt x="150" y="66"/>
                  </a:lnTo>
                  <a:lnTo>
                    <a:pt x="150" y="69"/>
                  </a:lnTo>
                  <a:lnTo>
                    <a:pt x="150" y="72"/>
                  </a:lnTo>
                  <a:lnTo>
                    <a:pt x="152" y="85"/>
                  </a:lnTo>
                  <a:lnTo>
                    <a:pt x="153" y="90"/>
                  </a:lnTo>
                  <a:lnTo>
                    <a:pt x="155" y="94"/>
                  </a:lnTo>
                  <a:lnTo>
                    <a:pt x="159" y="98"/>
                  </a:lnTo>
                  <a:lnTo>
                    <a:pt x="162" y="100"/>
                  </a:lnTo>
                  <a:lnTo>
                    <a:pt x="175" y="106"/>
                  </a:lnTo>
                  <a:lnTo>
                    <a:pt x="190" y="106"/>
                  </a:lnTo>
                  <a:lnTo>
                    <a:pt x="204" y="103"/>
                  </a:lnTo>
                  <a:lnTo>
                    <a:pt x="218" y="98"/>
                  </a:lnTo>
                  <a:lnTo>
                    <a:pt x="231" y="92"/>
                  </a:lnTo>
                  <a:lnTo>
                    <a:pt x="245" y="86"/>
                  </a:lnTo>
                  <a:lnTo>
                    <a:pt x="257" y="80"/>
                  </a:lnTo>
                  <a:lnTo>
                    <a:pt x="271" y="74"/>
                  </a:lnTo>
                  <a:lnTo>
                    <a:pt x="284" y="70"/>
                  </a:lnTo>
                  <a:lnTo>
                    <a:pt x="288" y="70"/>
                  </a:lnTo>
                  <a:lnTo>
                    <a:pt x="290" y="70"/>
                  </a:lnTo>
                  <a:lnTo>
                    <a:pt x="294" y="72"/>
                  </a:lnTo>
                  <a:lnTo>
                    <a:pt x="296" y="72"/>
                  </a:lnTo>
                  <a:lnTo>
                    <a:pt x="299" y="90"/>
                  </a:lnTo>
                  <a:lnTo>
                    <a:pt x="305" y="93"/>
                  </a:lnTo>
                  <a:lnTo>
                    <a:pt x="311" y="94"/>
                  </a:lnTo>
                  <a:lnTo>
                    <a:pt x="317" y="93"/>
                  </a:lnTo>
                  <a:lnTo>
                    <a:pt x="323" y="90"/>
                  </a:lnTo>
                  <a:lnTo>
                    <a:pt x="331" y="84"/>
                  </a:lnTo>
                  <a:lnTo>
                    <a:pt x="339" y="75"/>
                  </a:lnTo>
                  <a:lnTo>
                    <a:pt x="347" y="68"/>
                  </a:lnTo>
                  <a:lnTo>
                    <a:pt x="357" y="62"/>
                  </a:lnTo>
                  <a:lnTo>
                    <a:pt x="366" y="57"/>
                  </a:lnTo>
                  <a:lnTo>
                    <a:pt x="377" y="53"/>
                  </a:lnTo>
                  <a:lnTo>
                    <a:pt x="388" y="48"/>
                  </a:lnTo>
                  <a:lnTo>
                    <a:pt x="399" y="44"/>
                  </a:lnTo>
                  <a:lnTo>
                    <a:pt x="409" y="41"/>
                  </a:lnTo>
                  <a:lnTo>
                    <a:pt x="413" y="39"/>
                  </a:lnTo>
                  <a:lnTo>
                    <a:pt x="416" y="38"/>
                  </a:lnTo>
                  <a:lnTo>
                    <a:pt x="420" y="38"/>
                  </a:lnTo>
                  <a:lnTo>
                    <a:pt x="424" y="39"/>
                  </a:lnTo>
                  <a:lnTo>
                    <a:pt x="427" y="43"/>
                  </a:lnTo>
                  <a:lnTo>
                    <a:pt x="430" y="47"/>
                  </a:lnTo>
                  <a:lnTo>
                    <a:pt x="431" y="53"/>
                  </a:lnTo>
                  <a:lnTo>
                    <a:pt x="430" y="59"/>
                  </a:lnTo>
                  <a:lnTo>
                    <a:pt x="428" y="61"/>
                  </a:lnTo>
                  <a:lnTo>
                    <a:pt x="425" y="65"/>
                  </a:lnTo>
                  <a:lnTo>
                    <a:pt x="426" y="65"/>
                  </a:lnTo>
                  <a:lnTo>
                    <a:pt x="425" y="67"/>
                  </a:lnTo>
                  <a:lnTo>
                    <a:pt x="424" y="73"/>
                  </a:lnTo>
                  <a:lnTo>
                    <a:pt x="425" y="80"/>
                  </a:lnTo>
                  <a:lnTo>
                    <a:pt x="428" y="85"/>
                  </a:lnTo>
                  <a:lnTo>
                    <a:pt x="433" y="90"/>
                  </a:lnTo>
                  <a:lnTo>
                    <a:pt x="440" y="91"/>
                  </a:lnTo>
                  <a:lnTo>
                    <a:pt x="447" y="90"/>
                  </a:lnTo>
                  <a:lnTo>
                    <a:pt x="453" y="86"/>
                  </a:lnTo>
                  <a:lnTo>
                    <a:pt x="458" y="81"/>
                  </a:lnTo>
                  <a:lnTo>
                    <a:pt x="458" y="79"/>
                  </a:lnTo>
                  <a:lnTo>
                    <a:pt x="459" y="79"/>
                  </a:lnTo>
                  <a:lnTo>
                    <a:pt x="459" y="78"/>
                  </a:lnTo>
                  <a:lnTo>
                    <a:pt x="461" y="74"/>
                  </a:lnTo>
                  <a:lnTo>
                    <a:pt x="465" y="68"/>
                  </a:lnTo>
                  <a:lnTo>
                    <a:pt x="471" y="62"/>
                  </a:lnTo>
                  <a:lnTo>
                    <a:pt x="477" y="57"/>
                  </a:lnTo>
                  <a:lnTo>
                    <a:pt x="483" y="53"/>
                  </a:lnTo>
                  <a:lnTo>
                    <a:pt x="490" y="49"/>
                  </a:lnTo>
                  <a:lnTo>
                    <a:pt x="496" y="45"/>
                  </a:lnTo>
                  <a:lnTo>
                    <a:pt x="504" y="42"/>
                  </a:lnTo>
                  <a:lnTo>
                    <a:pt x="511" y="39"/>
                  </a:lnTo>
                  <a:lnTo>
                    <a:pt x="512" y="45"/>
                  </a:lnTo>
                  <a:lnTo>
                    <a:pt x="515" y="51"/>
                  </a:lnTo>
                  <a:lnTo>
                    <a:pt x="518" y="56"/>
                  </a:lnTo>
                  <a:lnTo>
                    <a:pt x="523" y="61"/>
                  </a:lnTo>
                  <a:lnTo>
                    <a:pt x="527" y="65"/>
                  </a:lnTo>
                  <a:lnTo>
                    <a:pt x="533" y="67"/>
                  </a:lnTo>
                  <a:lnTo>
                    <a:pt x="539" y="69"/>
                  </a:lnTo>
                  <a:lnTo>
                    <a:pt x="547" y="72"/>
                  </a:lnTo>
                  <a:lnTo>
                    <a:pt x="554" y="70"/>
                  </a:lnTo>
                  <a:lnTo>
                    <a:pt x="560" y="66"/>
                  </a:lnTo>
                  <a:lnTo>
                    <a:pt x="563" y="61"/>
                  </a:lnTo>
                  <a:lnTo>
                    <a:pt x="564" y="54"/>
                  </a:lnTo>
                  <a:lnTo>
                    <a:pt x="563" y="47"/>
                  </a:lnTo>
                  <a:lnTo>
                    <a:pt x="560" y="42"/>
                  </a:lnTo>
                  <a:lnTo>
                    <a:pt x="555" y="38"/>
                  </a:lnTo>
                  <a:lnTo>
                    <a:pt x="549" y="36"/>
                  </a:lnTo>
                  <a:close/>
                </a:path>
              </a:pathLst>
            </a:custGeom>
            <a:solidFill>
              <a:srgbClr val="FF99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19" name="Freeform 43"/>
            <p:cNvSpPr>
              <a:spLocks noChangeArrowheads="1"/>
            </p:cNvSpPr>
            <p:nvPr/>
          </p:nvSpPr>
          <p:spPr bwMode="auto">
            <a:xfrm>
              <a:off x="3129" y="2448"/>
              <a:ext cx="360" cy="387"/>
            </a:xfrm>
            <a:custGeom>
              <a:avLst/>
              <a:gdLst>
                <a:gd name="T0" fmla="*/ 461 w 498"/>
                <a:gd name="T1" fmla="*/ 277 h 538"/>
                <a:gd name="T2" fmla="*/ 262 w 498"/>
                <a:gd name="T3" fmla="*/ 222 h 538"/>
                <a:gd name="T4" fmla="*/ 262 w 498"/>
                <a:gd name="T5" fmla="*/ 179 h 538"/>
                <a:gd name="T6" fmla="*/ 293 w 498"/>
                <a:gd name="T7" fmla="*/ 136 h 538"/>
                <a:gd name="T8" fmla="*/ 293 w 498"/>
                <a:gd name="T9" fmla="*/ 120 h 538"/>
                <a:gd name="T10" fmla="*/ 291 w 498"/>
                <a:gd name="T11" fmla="*/ 83 h 538"/>
                <a:gd name="T12" fmla="*/ 283 w 498"/>
                <a:gd name="T13" fmla="*/ 42 h 538"/>
                <a:gd name="T14" fmla="*/ 265 w 498"/>
                <a:gd name="T15" fmla="*/ 9 h 538"/>
                <a:gd name="T16" fmla="*/ 257 w 498"/>
                <a:gd name="T17" fmla="*/ 5 h 538"/>
                <a:gd name="T18" fmla="*/ 247 w 498"/>
                <a:gd name="T19" fmla="*/ 2 h 538"/>
                <a:gd name="T20" fmla="*/ 234 w 498"/>
                <a:gd name="T21" fmla="*/ 0 h 538"/>
                <a:gd name="T22" fmla="*/ 220 w 498"/>
                <a:gd name="T23" fmla="*/ 0 h 538"/>
                <a:gd name="T24" fmla="*/ 205 w 498"/>
                <a:gd name="T25" fmla="*/ 0 h 538"/>
                <a:gd name="T26" fmla="*/ 189 w 498"/>
                <a:gd name="T27" fmla="*/ 0 h 538"/>
                <a:gd name="T28" fmla="*/ 172 w 498"/>
                <a:gd name="T29" fmla="*/ 2 h 538"/>
                <a:gd name="T30" fmla="*/ 155 w 498"/>
                <a:gd name="T31" fmla="*/ 3 h 538"/>
                <a:gd name="T32" fmla="*/ 140 w 498"/>
                <a:gd name="T33" fmla="*/ 6 h 538"/>
                <a:gd name="T34" fmla="*/ 124 w 498"/>
                <a:gd name="T35" fmla="*/ 8 h 538"/>
                <a:gd name="T36" fmla="*/ 110 w 498"/>
                <a:gd name="T37" fmla="*/ 12 h 538"/>
                <a:gd name="T38" fmla="*/ 97 w 498"/>
                <a:gd name="T39" fmla="*/ 14 h 538"/>
                <a:gd name="T40" fmla="*/ 86 w 498"/>
                <a:gd name="T41" fmla="*/ 15 h 538"/>
                <a:gd name="T42" fmla="*/ 79 w 498"/>
                <a:gd name="T43" fmla="*/ 18 h 538"/>
                <a:gd name="T44" fmla="*/ 74 w 498"/>
                <a:gd name="T45" fmla="*/ 19 h 538"/>
                <a:gd name="T46" fmla="*/ 72 w 498"/>
                <a:gd name="T47" fmla="*/ 19 h 538"/>
                <a:gd name="T48" fmla="*/ 90 w 498"/>
                <a:gd name="T49" fmla="*/ 44 h 538"/>
                <a:gd name="T50" fmla="*/ 79 w 498"/>
                <a:gd name="T51" fmla="*/ 69 h 538"/>
                <a:gd name="T52" fmla="*/ 94 w 498"/>
                <a:gd name="T53" fmla="*/ 87 h 538"/>
                <a:gd name="T54" fmla="*/ 79 w 498"/>
                <a:gd name="T55" fmla="*/ 133 h 538"/>
                <a:gd name="T56" fmla="*/ 99 w 498"/>
                <a:gd name="T57" fmla="*/ 137 h 538"/>
                <a:gd name="T58" fmla="*/ 102 w 498"/>
                <a:gd name="T59" fmla="*/ 196 h 538"/>
                <a:gd name="T60" fmla="*/ 152 w 498"/>
                <a:gd name="T61" fmla="*/ 201 h 538"/>
                <a:gd name="T62" fmla="*/ 154 w 498"/>
                <a:gd name="T63" fmla="*/ 218 h 538"/>
                <a:gd name="T64" fmla="*/ 147 w 498"/>
                <a:gd name="T65" fmla="*/ 246 h 538"/>
                <a:gd name="T66" fmla="*/ 0 w 498"/>
                <a:gd name="T67" fmla="*/ 301 h 538"/>
                <a:gd name="T68" fmla="*/ 6 w 498"/>
                <a:gd name="T69" fmla="*/ 513 h 538"/>
                <a:gd name="T70" fmla="*/ 498 w 498"/>
                <a:gd name="T71" fmla="*/ 538 h 538"/>
                <a:gd name="T72" fmla="*/ 461 w 498"/>
                <a:gd name="T73" fmla="*/ 277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8" h="538">
                  <a:moveTo>
                    <a:pt x="461" y="277"/>
                  </a:moveTo>
                  <a:lnTo>
                    <a:pt x="262" y="222"/>
                  </a:lnTo>
                  <a:lnTo>
                    <a:pt x="262" y="179"/>
                  </a:lnTo>
                  <a:lnTo>
                    <a:pt x="293" y="136"/>
                  </a:lnTo>
                  <a:lnTo>
                    <a:pt x="293" y="120"/>
                  </a:lnTo>
                  <a:lnTo>
                    <a:pt x="291" y="83"/>
                  </a:lnTo>
                  <a:lnTo>
                    <a:pt x="283" y="42"/>
                  </a:lnTo>
                  <a:lnTo>
                    <a:pt x="265" y="9"/>
                  </a:lnTo>
                  <a:lnTo>
                    <a:pt x="257" y="5"/>
                  </a:lnTo>
                  <a:lnTo>
                    <a:pt x="247" y="2"/>
                  </a:lnTo>
                  <a:lnTo>
                    <a:pt x="234" y="0"/>
                  </a:lnTo>
                  <a:lnTo>
                    <a:pt x="220" y="0"/>
                  </a:lnTo>
                  <a:lnTo>
                    <a:pt x="205" y="0"/>
                  </a:lnTo>
                  <a:lnTo>
                    <a:pt x="189" y="0"/>
                  </a:lnTo>
                  <a:lnTo>
                    <a:pt x="172" y="2"/>
                  </a:lnTo>
                  <a:lnTo>
                    <a:pt x="155" y="3"/>
                  </a:lnTo>
                  <a:lnTo>
                    <a:pt x="140" y="6"/>
                  </a:lnTo>
                  <a:lnTo>
                    <a:pt x="124" y="8"/>
                  </a:lnTo>
                  <a:lnTo>
                    <a:pt x="110" y="12"/>
                  </a:lnTo>
                  <a:lnTo>
                    <a:pt x="97" y="14"/>
                  </a:lnTo>
                  <a:lnTo>
                    <a:pt x="86" y="15"/>
                  </a:lnTo>
                  <a:lnTo>
                    <a:pt x="79" y="18"/>
                  </a:lnTo>
                  <a:lnTo>
                    <a:pt x="74" y="19"/>
                  </a:lnTo>
                  <a:lnTo>
                    <a:pt x="72" y="19"/>
                  </a:lnTo>
                  <a:lnTo>
                    <a:pt x="90" y="44"/>
                  </a:lnTo>
                  <a:lnTo>
                    <a:pt x="79" y="69"/>
                  </a:lnTo>
                  <a:lnTo>
                    <a:pt x="94" y="87"/>
                  </a:lnTo>
                  <a:lnTo>
                    <a:pt x="79" y="133"/>
                  </a:lnTo>
                  <a:lnTo>
                    <a:pt x="99" y="137"/>
                  </a:lnTo>
                  <a:lnTo>
                    <a:pt x="102" y="196"/>
                  </a:lnTo>
                  <a:lnTo>
                    <a:pt x="152" y="201"/>
                  </a:lnTo>
                  <a:lnTo>
                    <a:pt x="154" y="218"/>
                  </a:lnTo>
                  <a:lnTo>
                    <a:pt x="147" y="246"/>
                  </a:lnTo>
                  <a:lnTo>
                    <a:pt x="0" y="301"/>
                  </a:lnTo>
                  <a:lnTo>
                    <a:pt x="6" y="513"/>
                  </a:lnTo>
                  <a:lnTo>
                    <a:pt x="498" y="538"/>
                  </a:lnTo>
                  <a:lnTo>
                    <a:pt x="461" y="277"/>
                  </a:lnTo>
                  <a:close/>
                </a:path>
              </a:pathLst>
            </a:custGeom>
            <a:solidFill>
              <a:srgbClr val="0033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20" name="Freeform 44"/>
            <p:cNvSpPr>
              <a:spLocks noChangeArrowheads="1"/>
            </p:cNvSpPr>
            <p:nvPr/>
          </p:nvSpPr>
          <p:spPr bwMode="auto">
            <a:xfrm>
              <a:off x="2841" y="2844"/>
              <a:ext cx="65" cy="159"/>
            </a:xfrm>
            <a:custGeom>
              <a:avLst/>
              <a:gdLst>
                <a:gd name="T0" fmla="*/ 49 w 91"/>
                <a:gd name="T1" fmla="*/ 222 h 222"/>
                <a:gd name="T2" fmla="*/ 0 w 91"/>
                <a:gd name="T3" fmla="*/ 175 h 222"/>
                <a:gd name="T4" fmla="*/ 8 w 91"/>
                <a:gd name="T5" fmla="*/ 136 h 222"/>
                <a:gd name="T6" fmla="*/ 0 w 91"/>
                <a:gd name="T7" fmla="*/ 63 h 222"/>
                <a:gd name="T8" fmla="*/ 24 w 91"/>
                <a:gd name="T9" fmla="*/ 85 h 222"/>
                <a:gd name="T10" fmla="*/ 57 w 91"/>
                <a:gd name="T11" fmla="*/ 0 h 222"/>
                <a:gd name="T12" fmla="*/ 57 w 91"/>
                <a:gd name="T13" fmla="*/ 79 h 222"/>
                <a:gd name="T14" fmla="*/ 59 w 91"/>
                <a:gd name="T15" fmla="*/ 80 h 222"/>
                <a:gd name="T16" fmla="*/ 64 w 91"/>
                <a:gd name="T17" fmla="*/ 83 h 222"/>
                <a:gd name="T18" fmla="*/ 73 w 91"/>
                <a:gd name="T19" fmla="*/ 88 h 222"/>
                <a:gd name="T20" fmla="*/ 80 w 91"/>
                <a:gd name="T21" fmla="*/ 97 h 222"/>
                <a:gd name="T22" fmla="*/ 87 w 91"/>
                <a:gd name="T23" fmla="*/ 106 h 222"/>
                <a:gd name="T24" fmla="*/ 91 w 91"/>
                <a:gd name="T25" fmla="*/ 118 h 222"/>
                <a:gd name="T26" fmla="*/ 91 w 91"/>
                <a:gd name="T27" fmla="*/ 132 h 222"/>
                <a:gd name="T28" fmla="*/ 85 w 91"/>
                <a:gd name="T29" fmla="*/ 148 h 222"/>
                <a:gd name="T30" fmla="*/ 49 w 91"/>
                <a:gd name="T31"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222">
                  <a:moveTo>
                    <a:pt x="49" y="222"/>
                  </a:moveTo>
                  <a:lnTo>
                    <a:pt x="0" y="175"/>
                  </a:lnTo>
                  <a:lnTo>
                    <a:pt x="8" y="136"/>
                  </a:lnTo>
                  <a:lnTo>
                    <a:pt x="0" y="63"/>
                  </a:lnTo>
                  <a:lnTo>
                    <a:pt x="24" y="85"/>
                  </a:lnTo>
                  <a:lnTo>
                    <a:pt x="57" y="0"/>
                  </a:lnTo>
                  <a:lnTo>
                    <a:pt x="57" y="79"/>
                  </a:lnTo>
                  <a:lnTo>
                    <a:pt x="59" y="80"/>
                  </a:lnTo>
                  <a:lnTo>
                    <a:pt x="64" y="83"/>
                  </a:lnTo>
                  <a:lnTo>
                    <a:pt x="73" y="88"/>
                  </a:lnTo>
                  <a:lnTo>
                    <a:pt x="80" y="97"/>
                  </a:lnTo>
                  <a:lnTo>
                    <a:pt x="87" y="106"/>
                  </a:lnTo>
                  <a:lnTo>
                    <a:pt x="91" y="118"/>
                  </a:lnTo>
                  <a:lnTo>
                    <a:pt x="91" y="132"/>
                  </a:lnTo>
                  <a:lnTo>
                    <a:pt x="85" y="148"/>
                  </a:lnTo>
                  <a:lnTo>
                    <a:pt x="49" y="222"/>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Simple Lists</a:t>
            </a:r>
          </a:p>
        </p:txBody>
      </p:sp>
      <p:sp>
        <p:nvSpPr>
          <p:cNvPr id="51202" name="Rectangle 2"/>
          <p:cNvSpPr>
            <a:spLocks noGrp="1" noChangeArrowheads="1"/>
          </p:cNvSpPr>
          <p:nvPr>
            <p:ph type="body" idx="1"/>
          </p:nvPr>
        </p:nvSpPr>
        <p:spPr>
          <a:xfrm>
            <a:off x="457200" y="1905000"/>
            <a:ext cx="8229600" cy="4495800"/>
          </a:xfrm>
          <a:ln/>
        </p:spPr>
        <p:txBody>
          <a:bodyPr/>
          <a:lstStyle/>
          <a:p>
            <a:pPr marL="341313" indent="-341313">
              <a:lnSpc>
                <a:spcPct val="90000"/>
              </a:lnSpc>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 a list creates a user interface element for each item in the list</a:t>
            </a:r>
          </a:p>
          <a:p>
            <a:pPr marL="341313" indent="-341313">
              <a:lnSpc>
                <a:spcPct val="90000"/>
              </a:lnSpc>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Each item contains text (displayed to user) and an optional value (not displayed)</a:t>
            </a:r>
          </a:p>
          <a:p>
            <a:pPr marL="341313" indent="-341313">
              <a:lnSpc>
                <a:spcPct val="90000"/>
              </a:lnSpc>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The simple list controls:</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&lt;asp:ListBox&gt;</a:t>
            </a:r>
          </a:p>
          <a:p>
            <a:pPr marL="1084263" lvl="2">
              <a:lnSpc>
                <a:spcPct val="90000"/>
              </a:lnSpc>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Single or multiple select</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&lt;asp:DropDownList&gt;</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&lt;asp:RadioButtonList&gt;</a:t>
            </a:r>
          </a:p>
          <a:p>
            <a:pPr marL="741363" lvl="1" indent="-284163">
              <a:lnSpc>
                <a:spcPct val="90000"/>
              </a:lnSpc>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&lt;asp:CheckBoxList&gt;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Simple Lists</a:t>
            </a:r>
          </a:p>
        </p:txBody>
      </p:sp>
      <p:sp>
        <p:nvSpPr>
          <p:cNvPr id="52226"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Steps to data bind a list control</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Declare the list control</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Optionally set </a:t>
            </a:r>
            <a:r>
              <a:rPr lang="en-US">
                <a:latin typeface="Lucida Console" charset="0"/>
              </a:rPr>
              <a:t>DataValueField</a:t>
            </a:r>
            <a:r>
              <a:rPr lang="en-US"/>
              <a:t> </a:t>
            </a:r>
            <a:br>
              <a:rPr lang="en-US"/>
            </a:br>
            <a:r>
              <a:rPr lang="en-US"/>
              <a:t>and </a:t>
            </a:r>
            <a:r>
              <a:rPr lang="en-US">
                <a:latin typeface="Lucida Console" charset="0"/>
              </a:rPr>
              <a:t>DataTextField</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Set its </a:t>
            </a:r>
            <a:r>
              <a:rPr lang="en-US">
                <a:latin typeface="Lucida Console" charset="0"/>
              </a:rPr>
              <a:t>DataSource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Call </a:t>
            </a:r>
            <a:r>
              <a:rPr lang="en-US">
                <a:latin typeface="Lucida Console" charset="0"/>
              </a:rPr>
              <a:t>DataBind()</a:t>
            </a:r>
            <a:r>
              <a:rPr lang="en-US"/>
              <a:t> method</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Simple Lists</a:t>
            </a:r>
          </a:p>
        </p:txBody>
      </p:sp>
      <p:sp>
        <p:nvSpPr>
          <p:cNvPr id="53250"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Demo: DataBinding2.aspx</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 to simple lists</a:t>
            </a:r>
          </a:p>
        </p:txBody>
      </p:sp>
      <p:grpSp>
        <p:nvGrpSpPr>
          <p:cNvPr id="53251" name="Group 3"/>
          <p:cNvGrpSpPr>
            <a:grpSpLocks/>
          </p:cNvGrpSpPr>
          <p:nvPr/>
        </p:nvGrpSpPr>
        <p:grpSpPr bwMode="auto">
          <a:xfrm>
            <a:off x="3162300" y="3505200"/>
            <a:ext cx="2703513" cy="2360613"/>
            <a:chOff x="1992" y="2208"/>
            <a:chExt cx="1703" cy="1487"/>
          </a:xfrm>
        </p:grpSpPr>
        <p:sp>
          <p:nvSpPr>
            <p:cNvPr id="53252" name="Rectangle 4"/>
            <p:cNvSpPr>
              <a:spLocks noChangeArrowheads="1"/>
            </p:cNvSpPr>
            <p:nvPr/>
          </p:nvSpPr>
          <p:spPr bwMode="auto">
            <a:xfrm>
              <a:off x="1992" y="2208"/>
              <a:ext cx="1703" cy="1487"/>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53" name="Freeform 5"/>
            <p:cNvSpPr>
              <a:spLocks noChangeArrowheads="1"/>
            </p:cNvSpPr>
            <p:nvPr/>
          </p:nvSpPr>
          <p:spPr bwMode="auto">
            <a:xfrm>
              <a:off x="2855" y="2421"/>
              <a:ext cx="311" cy="402"/>
            </a:xfrm>
            <a:custGeom>
              <a:avLst/>
              <a:gdLst>
                <a:gd name="T0" fmla="*/ 258 w 431"/>
                <a:gd name="T1" fmla="*/ 252 h 559"/>
                <a:gd name="T2" fmla="*/ 256 w 431"/>
                <a:gd name="T3" fmla="*/ 222 h 559"/>
                <a:gd name="T4" fmla="*/ 272 w 431"/>
                <a:gd name="T5" fmla="*/ 212 h 559"/>
                <a:gd name="T6" fmla="*/ 293 w 431"/>
                <a:gd name="T7" fmla="*/ 190 h 559"/>
                <a:gd name="T8" fmla="*/ 309 w 431"/>
                <a:gd name="T9" fmla="*/ 156 h 559"/>
                <a:gd name="T10" fmla="*/ 310 w 431"/>
                <a:gd name="T11" fmla="*/ 134 h 559"/>
                <a:gd name="T12" fmla="*/ 302 w 431"/>
                <a:gd name="T13" fmla="*/ 135 h 559"/>
                <a:gd name="T14" fmla="*/ 288 w 431"/>
                <a:gd name="T15" fmla="*/ 135 h 559"/>
                <a:gd name="T16" fmla="*/ 273 w 431"/>
                <a:gd name="T17" fmla="*/ 130 h 559"/>
                <a:gd name="T18" fmla="*/ 267 w 431"/>
                <a:gd name="T19" fmla="*/ 122 h 559"/>
                <a:gd name="T20" fmla="*/ 267 w 431"/>
                <a:gd name="T21" fmla="*/ 98 h 559"/>
                <a:gd name="T22" fmla="*/ 260 w 431"/>
                <a:gd name="T23" fmla="*/ 65 h 559"/>
                <a:gd name="T24" fmla="*/ 233 w 431"/>
                <a:gd name="T25" fmla="*/ 40 h 559"/>
                <a:gd name="T26" fmla="*/ 205 w 431"/>
                <a:gd name="T27" fmla="*/ 31 h 559"/>
                <a:gd name="T28" fmla="*/ 175 w 431"/>
                <a:gd name="T29" fmla="*/ 12 h 559"/>
                <a:gd name="T30" fmla="*/ 125 w 431"/>
                <a:gd name="T31" fmla="*/ 0 h 559"/>
                <a:gd name="T32" fmla="*/ 61 w 431"/>
                <a:gd name="T33" fmla="*/ 21 h 559"/>
                <a:gd name="T34" fmla="*/ 52 w 431"/>
                <a:gd name="T35" fmla="*/ 82 h 559"/>
                <a:gd name="T36" fmla="*/ 42 w 431"/>
                <a:gd name="T37" fmla="*/ 101 h 559"/>
                <a:gd name="T38" fmla="*/ 40 w 431"/>
                <a:gd name="T39" fmla="*/ 122 h 559"/>
                <a:gd name="T40" fmla="*/ 51 w 431"/>
                <a:gd name="T41" fmla="*/ 143 h 559"/>
                <a:gd name="T42" fmla="*/ 72 w 431"/>
                <a:gd name="T43" fmla="*/ 162 h 559"/>
                <a:gd name="T44" fmla="*/ 76 w 431"/>
                <a:gd name="T45" fmla="*/ 194 h 559"/>
                <a:gd name="T46" fmla="*/ 64 w 431"/>
                <a:gd name="T47" fmla="*/ 219 h 559"/>
                <a:gd name="T48" fmla="*/ 69 w 431"/>
                <a:gd name="T49" fmla="*/ 224 h 559"/>
                <a:gd name="T50" fmla="*/ 81 w 431"/>
                <a:gd name="T51" fmla="*/ 233 h 559"/>
                <a:gd name="T52" fmla="*/ 103 w 431"/>
                <a:gd name="T53" fmla="*/ 240 h 559"/>
                <a:gd name="T54" fmla="*/ 132 w 431"/>
                <a:gd name="T55" fmla="*/ 238 h 559"/>
                <a:gd name="T56" fmla="*/ 147 w 431"/>
                <a:gd name="T57" fmla="*/ 236 h 559"/>
                <a:gd name="T58" fmla="*/ 150 w 431"/>
                <a:gd name="T59" fmla="*/ 234 h 559"/>
                <a:gd name="T60" fmla="*/ 0 w 431"/>
                <a:gd name="T61" fmla="*/ 349 h 559"/>
                <a:gd name="T62" fmla="*/ 93 w 431"/>
                <a:gd name="T63" fmla="*/ 559 h 559"/>
                <a:gd name="T64" fmla="*/ 95 w 431"/>
                <a:gd name="T65" fmla="*/ 525 h 559"/>
                <a:gd name="T66" fmla="*/ 98 w 431"/>
                <a:gd name="T67" fmla="*/ 485 h 559"/>
                <a:gd name="T68" fmla="*/ 105 w 431"/>
                <a:gd name="T69" fmla="*/ 484 h 559"/>
                <a:gd name="T70" fmla="*/ 124 w 431"/>
                <a:gd name="T71" fmla="*/ 508 h 559"/>
                <a:gd name="T72" fmla="*/ 143 w 431"/>
                <a:gd name="T73" fmla="*/ 537 h 559"/>
                <a:gd name="T74" fmla="*/ 151 w 431"/>
                <a:gd name="T75" fmla="*/ 551 h 559"/>
                <a:gd name="T76" fmla="*/ 166 w 431"/>
                <a:gd name="T77" fmla="*/ 547 h 559"/>
                <a:gd name="T78" fmla="*/ 199 w 431"/>
                <a:gd name="T79" fmla="*/ 538 h 559"/>
                <a:gd name="T80" fmla="*/ 237 w 431"/>
                <a:gd name="T81" fmla="*/ 530 h 559"/>
                <a:gd name="T82" fmla="*/ 264 w 431"/>
                <a:gd name="T83" fmla="*/ 526 h 559"/>
                <a:gd name="T84" fmla="*/ 296 w 431"/>
                <a:gd name="T85" fmla="*/ 526 h 559"/>
                <a:gd name="T86" fmla="*/ 347 w 431"/>
                <a:gd name="T87" fmla="*/ 525 h 559"/>
                <a:gd name="T88" fmla="*/ 395 w 431"/>
                <a:gd name="T89" fmla="*/ 525 h 559"/>
                <a:gd name="T90" fmla="*/ 416 w 431"/>
                <a:gd name="T91" fmla="*/ 525 h 559"/>
                <a:gd name="T92" fmla="*/ 414 w 431"/>
                <a:gd name="T93" fmla="*/ 275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1" h="559">
                  <a:moveTo>
                    <a:pt x="414" y="275"/>
                  </a:moveTo>
                  <a:lnTo>
                    <a:pt x="258" y="252"/>
                  </a:lnTo>
                  <a:lnTo>
                    <a:pt x="254" y="223"/>
                  </a:lnTo>
                  <a:lnTo>
                    <a:pt x="256" y="222"/>
                  </a:lnTo>
                  <a:lnTo>
                    <a:pt x="264" y="218"/>
                  </a:lnTo>
                  <a:lnTo>
                    <a:pt x="272" y="212"/>
                  </a:lnTo>
                  <a:lnTo>
                    <a:pt x="283" y="203"/>
                  </a:lnTo>
                  <a:lnTo>
                    <a:pt x="293" y="190"/>
                  </a:lnTo>
                  <a:lnTo>
                    <a:pt x="303" y="174"/>
                  </a:lnTo>
                  <a:lnTo>
                    <a:pt x="309" y="156"/>
                  </a:lnTo>
                  <a:lnTo>
                    <a:pt x="311" y="134"/>
                  </a:lnTo>
                  <a:lnTo>
                    <a:pt x="310" y="134"/>
                  </a:lnTo>
                  <a:lnTo>
                    <a:pt x="307" y="135"/>
                  </a:lnTo>
                  <a:lnTo>
                    <a:pt x="302" y="135"/>
                  </a:lnTo>
                  <a:lnTo>
                    <a:pt x="295" y="136"/>
                  </a:lnTo>
                  <a:lnTo>
                    <a:pt x="288" y="135"/>
                  </a:lnTo>
                  <a:lnTo>
                    <a:pt x="280" y="134"/>
                  </a:lnTo>
                  <a:lnTo>
                    <a:pt x="273" y="130"/>
                  </a:lnTo>
                  <a:lnTo>
                    <a:pt x="266" y="125"/>
                  </a:lnTo>
                  <a:lnTo>
                    <a:pt x="267" y="122"/>
                  </a:lnTo>
                  <a:lnTo>
                    <a:pt x="267" y="112"/>
                  </a:lnTo>
                  <a:lnTo>
                    <a:pt x="267" y="98"/>
                  </a:lnTo>
                  <a:lnTo>
                    <a:pt x="266" y="82"/>
                  </a:lnTo>
                  <a:lnTo>
                    <a:pt x="260" y="65"/>
                  </a:lnTo>
                  <a:lnTo>
                    <a:pt x="249" y="51"/>
                  </a:lnTo>
                  <a:lnTo>
                    <a:pt x="233" y="40"/>
                  </a:lnTo>
                  <a:lnTo>
                    <a:pt x="209" y="34"/>
                  </a:lnTo>
                  <a:lnTo>
                    <a:pt x="205" y="31"/>
                  </a:lnTo>
                  <a:lnTo>
                    <a:pt x="193" y="23"/>
                  </a:lnTo>
                  <a:lnTo>
                    <a:pt x="175" y="12"/>
                  </a:lnTo>
                  <a:lnTo>
                    <a:pt x="153" y="3"/>
                  </a:lnTo>
                  <a:lnTo>
                    <a:pt x="125" y="0"/>
                  </a:lnTo>
                  <a:lnTo>
                    <a:pt x="94" y="5"/>
                  </a:lnTo>
                  <a:lnTo>
                    <a:pt x="61" y="21"/>
                  </a:lnTo>
                  <a:lnTo>
                    <a:pt x="26" y="54"/>
                  </a:lnTo>
                  <a:lnTo>
                    <a:pt x="52" y="82"/>
                  </a:lnTo>
                  <a:lnTo>
                    <a:pt x="45" y="92"/>
                  </a:lnTo>
                  <a:lnTo>
                    <a:pt x="42" y="101"/>
                  </a:lnTo>
                  <a:lnTo>
                    <a:pt x="40" y="112"/>
                  </a:lnTo>
                  <a:lnTo>
                    <a:pt x="40" y="122"/>
                  </a:lnTo>
                  <a:lnTo>
                    <a:pt x="44" y="132"/>
                  </a:lnTo>
                  <a:lnTo>
                    <a:pt x="51" y="143"/>
                  </a:lnTo>
                  <a:lnTo>
                    <a:pt x="60" y="153"/>
                  </a:lnTo>
                  <a:lnTo>
                    <a:pt x="72" y="162"/>
                  </a:lnTo>
                  <a:lnTo>
                    <a:pt x="74" y="174"/>
                  </a:lnTo>
                  <a:lnTo>
                    <a:pt x="76" y="194"/>
                  </a:lnTo>
                  <a:lnTo>
                    <a:pt x="74" y="211"/>
                  </a:lnTo>
                  <a:lnTo>
                    <a:pt x="64" y="219"/>
                  </a:lnTo>
                  <a:lnTo>
                    <a:pt x="66" y="221"/>
                  </a:lnTo>
                  <a:lnTo>
                    <a:pt x="69" y="224"/>
                  </a:lnTo>
                  <a:lnTo>
                    <a:pt x="74" y="228"/>
                  </a:lnTo>
                  <a:lnTo>
                    <a:pt x="81" y="233"/>
                  </a:lnTo>
                  <a:lnTo>
                    <a:pt x="91" y="237"/>
                  </a:lnTo>
                  <a:lnTo>
                    <a:pt x="103" y="240"/>
                  </a:lnTo>
                  <a:lnTo>
                    <a:pt x="117" y="241"/>
                  </a:lnTo>
                  <a:lnTo>
                    <a:pt x="132" y="238"/>
                  </a:lnTo>
                  <a:lnTo>
                    <a:pt x="141" y="237"/>
                  </a:lnTo>
                  <a:lnTo>
                    <a:pt x="147" y="236"/>
                  </a:lnTo>
                  <a:lnTo>
                    <a:pt x="149" y="235"/>
                  </a:lnTo>
                  <a:lnTo>
                    <a:pt x="150" y="234"/>
                  </a:lnTo>
                  <a:lnTo>
                    <a:pt x="161" y="267"/>
                  </a:lnTo>
                  <a:lnTo>
                    <a:pt x="0" y="349"/>
                  </a:lnTo>
                  <a:lnTo>
                    <a:pt x="8" y="520"/>
                  </a:lnTo>
                  <a:lnTo>
                    <a:pt x="93" y="559"/>
                  </a:lnTo>
                  <a:lnTo>
                    <a:pt x="94" y="549"/>
                  </a:lnTo>
                  <a:lnTo>
                    <a:pt x="95" y="525"/>
                  </a:lnTo>
                  <a:lnTo>
                    <a:pt x="98" y="500"/>
                  </a:lnTo>
                  <a:lnTo>
                    <a:pt x="98" y="485"/>
                  </a:lnTo>
                  <a:lnTo>
                    <a:pt x="99" y="481"/>
                  </a:lnTo>
                  <a:lnTo>
                    <a:pt x="105" y="484"/>
                  </a:lnTo>
                  <a:lnTo>
                    <a:pt x="113" y="495"/>
                  </a:lnTo>
                  <a:lnTo>
                    <a:pt x="124" y="508"/>
                  </a:lnTo>
                  <a:lnTo>
                    <a:pt x="134" y="524"/>
                  </a:lnTo>
                  <a:lnTo>
                    <a:pt x="143" y="537"/>
                  </a:lnTo>
                  <a:lnTo>
                    <a:pt x="149" y="547"/>
                  </a:lnTo>
                  <a:lnTo>
                    <a:pt x="151" y="551"/>
                  </a:lnTo>
                  <a:lnTo>
                    <a:pt x="155" y="550"/>
                  </a:lnTo>
                  <a:lnTo>
                    <a:pt x="166" y="547"/>
                  </a:lnTo>
                  <a:lnTo>
                    <a:pt x="181" y="543"/>
                  </a:lnTo>
                  <a:lnTo>
                    <a:pt x="199" y="538"/>
                  </a:lnTo>
                  <a:lnTo>
                    <a:pt x="218" y="534"/>
                  </a:lnTo>
                  <a:lnTo>
                    <a:pt x="237" y="530"/>
                  </a:lnTo>
                  <a:lnTo>
                    <a:pt x="253" y="527"/>
                  </a:lnTo>
                  <a:lnTo>
                    <a:pt x="264" y="526"/>
                  </a:lnTo>
                  <a:lnTo>
                    <a:pt x="276" y="526"/>
                  </a:lnTo>
                  <a:lnTo>
                    <a:pt x="296" y="526"/>
                  </a:lnTo>
                  <a:lnTo>
                    <a:pt x="321" y="526"/>
                  </a:lnTo>
                  <a:lnTo>
                    <a:pt x="347" y="525"/>
                  </a:lnTo>
                  <a:lnTo>
                    <a:pt x="373" y="525"/>
                  </a:lnTo>
                  <a:lnTo>
                    <a:pt x="395" y="525"/>
                  </a:lnTo>
                  <a:lnTo>
                    <a:pt x="410" y="525"/>
                  </a:lnTo>
                  <a:lnTo>
                    <a:pt x="416" y="525"/>
                  </a:lnTo>
                  <a:lnTo>
                    <a:pt x="431" y="349"/>
                  </a:lnTo>
                  <a:lnTo>
                    <a:pt x="414" y="275"/>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54" name="Freeform 6"/>
            <p:cNvSpPr>
              <a:spLocks noChangeArrowheads="1"/>
            </p:cNvSpPr>
            <p:nvPr/>
          </p:nvSpPr>
          <p:spPr bwMode="auto">
            <a:xfrm>
              <a:off x="3448" y="2462"/>
              <a:ext cx="246" cy="341"/>
            </a:xfrm>
            <a:custGeom>
              <a:avLst/>
              <a:gdLst>
                <a:gd name="T0" fmla="*/ 189 w 341"/>
                <a:gd name="T1" fmla="*/ 238 h 475"/>
                <a:gd name="T2" fmla="*/ 199 w 341"/>
                <a:gd name="T3" fmla="*/ 179 h 475"/>
                <a:gd name="T4" fmla="*/ 275 w 341"/>
                <a:gd name="T5" fmla="*/ 171 h 475"/>
                <a:gd name="T6" fmla="*/ 275 w 341"/>
                <a:gd name="T7" fmla="*/ 128 h 475"/>
                <a:gd name="T8" fmla="*/ 270 w 341"/>
                <a:gd name="T9" fmla="*/ 92 h 475"/>
                <a:gd name="T10" fmla="*/ 262 w 341"/>
                <a:gd name="T11" fmla="*/ 63 h 475"/>
                <a:gd name="T12" fmla="*/ 249 w 341"/>
                <a:gd name="T13" fmla="*/ 41 h 475"/>
                <a:gd name="T14" fmla="*/ 233 w 341"/>
                <a:gd name="T15" fmla="*/ 24 h 475"/>
                <a:gd name="T16" fmla="*/ 216 w 341"/>
                <a:gd name="T17" fmla="*/ 12 h 475"/>
                <a:gd name="T18" fmla="*/ 196 w 341"/>
                <a:gd name="T19" fmla="*/ 5 h 475"/>
                <a:gd name="T20" fmla="*/ 176 w 341"/>
                <a:gd name="T21" fmla="*/ 0 h 475"/>
                <a:gd name="T22" fmla="*/ 156 w 341"/>
                <a:gd name="T23" fmla="*/ 0 h 475"/>
                <a:gd name="T24" fmla="*/ 136 w 341"/>
                <a:gd name="T25" fmla="*/ 1 h 475"/>
                <a:gd name="T26" fmla="*/ 116 w 341"/>
                <a:gd name="T27" fmla="*/ 4 h 475"/>
                <a:gd name="T28" fmla="*/ 100 w 341"/>
                <a:gd name="T29" fmla="*/ 7 h 475"/>
                <a:gd name="T30" fmla="*/ 85 w 341"/>
                <a:gd name="T31" fmla="*/ 12 h 475"/>
                <a:gd name="T32" fmla="*/ 74 w 341"/>
                <a:gd name="T33" fmla="*/ 16 h 475"/>
                <a:gd name="T34" fmla="*/ 66 w 341"/>
                <a:gd name="T35" fmla="*/ 18 h 475"/>
                <a:gd name="T36" fmla="*/ 64 w 341"/>
                <a:gd name="T37" fmla="*/ 19 h 475"/>
                <a:gd name="T38" fmla="*/ 8 w 341"/>
                <a:gd name="T39" fmla="*/ 26 h 475"/>
                <a:gd name="T40" fmla="*/ 8 w 341"/>
                <a:gd name="T41" fmla="*/ 37 h 475"/>
                <a:gd name="T42" fmla="*/ 10 w 341"/>
                <a:gd name="T43" fmla="*/ 47 h 475"/>
                <a:gd name="T44" fmla="*/ 14 w 341"/>
                <a:gd name="T45" fmla="*/ 55 h 475"/>
                <a:gd name="T46" fmla="*/ 20 w 341"/>
                <a:gd name="T47" fmla="*/ 61 h 475"/>
                <a:gd name="T48" fmla="*/ 26 w 341"/>
                <a:gd name="T49" fmla="*/ 66 h 475"/>
                <a:gd name="T50" fmla="*/ 33 w 341"/>
                <a:gd name="T51" fmla="*/ 69 h 475"/>
                <a:gd name="T52" fmla="*/ 41 w 341"/>
                <a:gd name="T53" fmla="*/ 73 h 475"/>
                <a:gd name="T54" fmla="*/ 48 w 341"/>
                <a:gd name="T55" fmla="*/ 74 h 475"/>
                <a:gd name="T56" fmla="*/ 45 w 341"/>
                <a:gd name="T57" fmla="*/ 85 h 475"/>
                <a:gd name="T58" fmla="*/ 41 w 341"/>
                <a:gd name="T59" fmla="*/ 96 h 475"/>
                <a:gd name="T60" fmla="*/ 40 w 341"/>
                <a:gd name="T61" fmla="*/ 106 h 475"/>
                <a:gd name="T62" fmla="*/ 39 w 341"/>
                <a:gd name="T63" fmla="*/ 117 h 475"/>
                <a:gd name="T64" fmla="*/ 40 w 341"/>
                <a:gd name="T65" fmla="*/ 135 h 475"/>
                <a:gd name="T66" fmla="*/ 44 w 341"/>
                <a:gd name="T67" fmla="*/ 150 h 475"/>
                <a:gd name="T68" fmla="*/ 50 w 341"/>
                <a:gd name="T69" fmla="*/ 166 h 475"/>
                <a:gd name="T70" fmla="*/ 58 w 341"/>
                <a:gd name="T71" fmla="*/ 179 h 475"/>
                <a:gd name="T72" fmla="*/ 68 w 341"/>
                <a:gd name="T73" fmla="*/ 190 h 475"/>
                <a:gd name="T74" fmla="*/ 79 w 341"/>
                <a:gd name="T75" fmla="*/ 198 h 475"/>
                <a:gd name="T76" fmla="*/ 91 w 341"/>
                <a:gd name="T77" fmla="*/ 205 h 475"/>
                <a:gd name="T78" fmla="*/ 106 w 341"/>
                <a:gd name="T79" fmla="*/ 209 h 475"/>
                <a:gd name="T80" fmla="*/ 108 w 341"/>
                <a:gd name="T81" fmla="*/ 232 h 475"/>
                <a:gd name="T82" fmla="*/ 0 w 341"/>
                <a:gd name="T83" fmla="*/ 286 h 475"/>
                <a:gd name="T84" fmla="*/ 26 w 341"/>
                <a:gd name="T85" fmla="*/ 475 h 475"/>
                <a:gd name="T86" fmla="*/ 306 w 341"/>
                <a:gd name="T87" fmla="*/ 475 h 475"/>
                <a:gd name="T88" fmla="*/ 341 w 341"/>
                <a:gd name="T89" fmla="*/ 297 h 475"/>
                <a:gd name="T90" fmla="*/ 189 w 341"/>
                <a:gd name="T91" fmla="*/ 238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1" h="475">
                  <a:moveTo>
                    <a:pt x="189" y="238"/>
                  </a:moveTo>
                  <a:lnTo>
                    <a:pt x="199" y="179"/>
                  </a:lnTo>
                  <a:lnTo>
                    <a:pt x="275" y="171"/>
                  </a:lnTo>
                  <a:lnTo>
                    <a:pt x="275" y="128"/>
                  </a:lnTo>
                  <a:lnTo>
                    <a:pt x="270" y="92"/>
                  </a:lnTo>
                  <a:lnTo>
                    <a:pt x="262" y="63"/>
                  </a:lnTo>
                  <a:lnTo>
                    <a:pt x="249" y="41"/>
                  </a:lnTo>
                  <a:lnTo>
                    <a:pt x="233" y="24"/>
                  </a:lnTo>
                  <a:lnTo>
                    <a:pt x="216" y="12"/>
                  </a:lnTo>
                  <a:lnTo>
                    <a:pt x="196" y="5"/>
                  </a:lnTo>
                  <a:lnTo>
                    <a:pt x="176" y="0"/>
                  </a:lnTo>
                  <a:lnTo>
                    <a:pt x="156" y="0"/>
                  </a:lnTo>
                  <a:lnTo>
                    <a:pt x="136" y="1"/>
                  </a:lnTo>
                  <a:lnTo>
                    <a:pt x="116" y="4"/>
                  </a:lnTo>
                  <a:lnTo>
                    <a:pt x="100" y="7"/>
                  </a:lnTo>
                  <a:lnTo>
                    <a:pt x="85" y="12"/>
                  </a:lnTo>
                  <a:lnTo>
                    <a:pt x="74" y="16"/>
                  </a:lnTo>
                  <a:lnTo>
                    <a:pt x="66" y="18"/>
                  </a:lnTo>
                  <a:lnTo>
                    <a:pt x="64" y="19"/>
                  </a:lnTo>
                  <a:lnTo>
                    <a:pt x="8" y="26"/>
                  </a:lnTo>
                  <a:lnTo>
                    <a:pt x="8" y="37"/>
                  </a:lnTo>
                  <a:lnTo>
                    <a:pt x="10" y="47"/>
                  </a:lnTo>
                  <a:lnTo>
                    <a:pt x="14" y="55"/>
                  </a:lnTo>
                  <a:lnTo>
                    <a:pt x="20" y="61"/>
                  </a:lnTo>
                  <a:lnTo>
                    <a:pt x="26" y="66"/>
                  </a:lnTo>
                  <a:lnTo>
                    <a:pt x="33" y="69"/>
                  </a:lnTo>
                  <a:lnTo>
                    <a:pt x="41" y="73"/>
                  </a:lnTo>
                  <a:lnTo>
                    <a:pt x="48" y="74"/>
                  </a:lnTo>
                  <a:lnTo>
                    <a:pt x="45" y="85"/>
                  </a:lnTo>
                  <a:lnTo>
                    <a:pt x="41" y="96"/>
                  </a:lnTo>
                  <a:lnTo>
                    <a:pt x="40" y="106"/>
                  </a:lnTo>
                  <a:lnTo>
                    <a:pt x="39" y="117"/>
                  </a:lnTo>
                  <a:lnTo>
                    <a:pt x="40" y="135"/>
                  </a:lnTo>
                  <a:lnTo>
                    <a:pt x="44" y="150"/>
                  </a:lnTo>
                  <a:lnTo>
                    <a:pt x="50" y="166"/>
                  </a:lnTo>
                  <a:lnTo>
                    <a:pt x="58" y="179"/>
                  </a:lnTo>
                  <a:lnTo>
                    <a:pt x="68" y="190"/>
                  </a:lnTo>
                  <a:lnTo>
                    <a:pt x="79" y="198"/>
                  </a:lnTo>
                  <a:lnTo>
                    <a:pt x="91" y="205"/>
                  </a:lnTo>
                  <a:lnTo>
                    <a:pt x="106" y="209"/>
                  </a:lnTo>
                  <a:lnTo>
                    <a:pt x="108" y="232"/>
                  </a:lnTo>
                  <a:lnTo>
                    <a:pt x="0" y="286"/>
                  </a:lnTo>
                  <a:lnTo>
                    <a:pt x="26" y="475"/>
                  </a:lnTo>
                  <a:lnTo>
                    <a:pt x="306" y="475"/>
                  </a:lnTo>
                  <a:lnTo>
                    <a:pt x="341" y="297"/>
                  </a:lnTo>
                  <a:lnTo>
                    <a:pt x="189" y="238"/>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55" name="Freeform 7"/>
            <p:cNvSpPr>
              <a:spLocks noChangeArrowheads="1"/>
            </p:cNvSpPr>
            <p:nvPr/>
          </p:nvSpPr>
          <p:spPr bwMode="auto">
            <a:xfrm>
              <a:off x="2734" y="3312"/>
              <a:ext cx="783" cy="382"/>
            </a:xfrm>
            <a:custGeom>
              <a:avLst/>
              <a:gdLst>
                <a:gd name="T0" fmla="*/ 246 w 1082"/>
                <a:gd name="T1" fmla="*/ 0 h 532"/>
                <a:gd name="T2" fmla="*/ 1082 w 1082"/>
                <a:gd name="T3" fmla="*/ 213 h 532"/>
                <a:gd name="T4" fmla="*/ 1054 w 1082"/>
                <a:gd name="T5" fmla="*/ 364 h 532"/>
                <a:gd name="T6" fmla="*/ 608 w 1082"/>
                <a:gd name="T7" fmla="*/ 532 h 532"/>
                <a:gd name="T8" fmla="*/ 0 w 1082"/>
                <a:gd name="T9" fmla="*/ 213 h 532"/>
                <a:gd name="T10" fmla="*/ 246 w 1082"/>
                <a:gd name="T11" fmla="*/ 0 h 532"/>
              </a:gdLst>
              <a:ahLst/>
              <a:cxnLst>
                <a:cxn ang="0">
                  <a:pos x="T0" y="T1"/>
                </a:cxn>
                <a:cxn ang="0">
                  <a:pos x="T2" y="T3"/>
                </a:cxn>
                <a:cxn ang="0">
                  <a:pos x="T4" y="T5"/>
                </a:cxn>
                <a:cxn ang="0">
                  <a:pos x="T6" y="T7"/>
                </a:cxn>
                <a:cxn ang="0">
                  <a:pos x="T8" y="T9"/>
                </a:cxn>
                <a:cxn ang="0">
                  <a:pos x="T10" y="T11"/>
                </a:cxn>
              </a:cxnLst>
              <a:rect l="0" t="0" r="r" b="b"/>
              <a:pathLst>
                <a:path w="1082" h="532">
                  <a:moveTo>
                    <a:pt x="246" y="0"/>
                  </a:moveTo>
                  <a:lnTo>
                    <a:pt x="1082" y="213"/>
                  </a:lnTo>
                  <a:lnTo>
                    <a:pt x="1054" y="364"/>
                  </a:lnTo>
                  <a:lnTo>
                    <a:pt x="608" y="532"/>
                  </a:lnTo>
                  <a:lnTo>
                    <a:pt x="0" y="213"/>
                  </a:lnTo>
                  <a:lnTo>
                    <a:pt x="246" y="0"/>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56" name="Freeform 8"/>
            <p:cNvSpPr>
              <a:spLocks noChangeArrowheads="1"/>
            </p:cNvSpPr>
            <p:nvPr/>
          </p:nvSpPr>
          <p:spPr bwMode="auto">
            <a:xfrm>
              <a:off x="2323" y="2961"/>
              <a:ext cx="204" cy="283"/>
            </a:xfrm>
            <a:custGeom>
              <a:avLst/>
              <a:gdLst>
                <a:gd name="T0" fmla="*/ 283 w 283"/>
                <a:gd name="T1" fmla="*/ 50 h 394"/>
                <a:gd name="T2" fmla="*/ 218 w 283"/>
                <a:gd name="T3" fmla="*/ 35 h 394"/>
                <a:gd name="T4" fmla="*/ 195 w 283"/>
                <a:gd name="T5" fmla="*/ 79 h 394"/>
                <a:gd name="T6" fmla="*/ 0 w 283"/>
                <a:gd name="T7" fmla="*/ 0 h 394"/>
                <a:gd name="T8" fmla="*/ 195 w 283"/>
                <a:gd name="T9" fmla="*/ 394 h 394"/>
                <a:gd name="T10" fmla="*/ 283 w 283"/>
                <a:gd name="T11" fmla="*/ 50 h 394"/>
              </a:gdLst>
              <a:ahLst/>
              <a:cxnLst>
                <a:cxn ang="0">
                  <a:pos x="T0" y="T1"/>
                </a:cxn>
                <a:cxn ang="0">
                  <a:pos x="T2" y="T3"/>
                </a:cxn>
                <a:cxn ang="0">
                  <a:pos x="T4" y="T5"/>
                </a:cxn>
                <a:cxn ang="0">
                  <a:pos x="T6" y="T7"/>
                </a:cxn>
                <a:cxn ang="0">
                  <a:pos x="T8" y="T9"/>
                </a:cxn>
                <a:cxn ang="0">
                  <a:pos x="T10" y="T11"/>
                </a:cxn>
              </a:cxnLst>
              <a:rect l="0" t="0" r="r" b="b"/>
              <a:pathLst>
                <a:path w="283" h="394">
                  <a:moveTo>
                    <a:pt x="283" y="50"/>
                  </a:moveTo>
                  <a:lnTo>
                    <a:pt x="218" y="35"/>
                  </a:lnTo>
                  <a:lnTo>
                    <a:pt x="195" y="79"/>
                  </a:lnTo>
                  <a:lnTo>
                    <a:pt x="0" y="0"/>
                  </a:lnTo>
                  <a:lnTo>
                    <a:pt x="195" y="394"/>
                  </a:lnTo>
                  <a:lnTo>
                    <a:pt x="283" y="50"/>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57" name="Freeform 9"/>
            <p:cNvSpPr>
              <a:spLocks noChangeArrowheads="1"/>
            </p:cNvSpPr>
            <p:nvPr/>
          </p:nvSpPr>
          <p:spPr bwMode="auto">
            <a:xfrm>
              <a:off x="2782" y="3439"/>
              <a:ext cx="188" cy="90"/>
            </a:xfrm>
            <a:custGeom>
              <a:avLst/>
              <a:gdLst>
                <a:gd name="T0" fmla="*/ 7 w 261"/>
                <a:gd name="T1" fmla="*/ 1 h 126"/>
                <a:gd name="T2" fmla="*/ 8 w 261"/>
                <a:gd name="T3" fmla="*/ 1 h 126"/>
                <a:gd name="T4" fmla="*/ 13 w 261"/>
                <a:gd name="T5" fmla="*/ 1 h 126"/>
                <a:gd name="T6" fmla="*/ 21 w 261"/>
                <a:gd name="T7" fmla="*/ 1 h 126"/>
                <a:gd name="T8" fmla="*/ 31 w 261"/>
                <a:gd name="T9" fmla="*/ 0 h 126"/>
                <a:gd name="T10" fmla="*/ 43 w 261"/>
                <a:gd name="T11" fmla="*/ 0 h 126"/>
                <a:gd name="T12" fmla="*/ 56 w 261"/>
                <a:gd name="T13" fmla="*/ 1 h 126"/>
                <a:gd name="T14" fmla="*/ 71 w 261"/>
                <a:gd name="T15" fmla="*/ 1 h 126"/>
                <a:gd name="T16" fmla="*/ 87 w 261"/>
                <a:gd name="T17" fmla="*/ 3 h 126"/>
                <a:gd name="T18" fmla="*/ 103 w 261"/>
                <a:gd name="T19" fmla="*/ 5 h 126"/>
                <a:gd name="T20" fmla="*/ 119 w 261"/>
                <a:gd name="T21" fmla="*/ 7 h 126"/>
                <a:gd name="T22" fmla="*/ 136 w 261"/>
                <a:gd name="T23" fmla="*/ 11 h 126"/>
                <a:gd name="T24" fmla="*/ 151 w 261"/>
                <a:gd name="T25" fmla="*/ 15 h 126"/>
                <a:gd name="T26" fmla="*/ 166 w 261"/>
                <a:gd name="T27" fmla="*/ 19 h 126"/>
                <a:gd name="T28" fmla="*/ 180 w 261"/>
                <a:gd name="T29" fmla="*/ 25 h 126"/>
                <a:gd name="T30" fmla="*/ 192 w 261"/>
                <a:gd name="T31" fmla="*/ 34 h 126"/>
                <a:gd name="T32" fmla="*/ 201 w 261"/>
                <a:gd name="T33" fmla="*/ 42 h 126"/>
                <a:gd name="T34" fmla="*/ 261 w 261"/>
                <a:gd name="T35" fmla="*/ 108 h 126"/>
                <a:gd name="T36" fmla="*/ 214 w 261"/>
                <a:gd name="T37" fmla="*/ 83 h 126"/>
                <a:gd name="T38" fmla="*/ 231 w 261"/>
                <a:gd name="T39" fmla="*/ 122 h 126"/>
                <a:gd name="T40" fmla="*/ 188 w 261"/>
                <a:gd name="T41" fmla="*/ 86 h 126"/>
                <a:gd name="T42" fmla="*/ 191 w 261"/>
                <a:gd name="T43" fmla="*/ 126 h 126"/>
                <a:gd name="T44" fmla="*/ 157 w 261"/>
                <a:gd name="T45" fmla="*/ 84 h 126"/>
                <a:gd name="T46" fmla="*/ 154 w 261"/>
                <a:gd name="T47" fmla="*/ 85 h 126"/>
                <a:gd name="T48" fmla="*/ 143 w 261"/>
                <a:gd name="T49" fmla="*/ 86 h 126"/>
                <a:gd name="T50" fmla="*/ 126 w 261"/>
                <a:gd name="T51" fmla="*/ 89 h 126"/>
                <a:gd name="T52" fmla="*/ 106 w 261"/>
                <a:gd name="T53" fmla="*/ 89 h 126"/>
                <a:gd name="T54" fmla="*/ 82 w 261"/>
                <a:gd name="T55" fmla="*/ 85 h 126"/>
                <a:gd name="T56" fmla="*/ 56 w 261"/>
                <a:gd name="T57" fmla="*/ 78 h 126"/>
                <a:gd name="T58" fmla="*/ 30 w 261"/>
                <a:gd name="T59" fmla="*/ 65 h 126"/>
                <a:gd name="T60" fmla="*/ 2 w 261"/>
                <a:gd name="T61" fmla="*/ 44 h 126"/>
                <a:gd name="T62" fmla="*/ 1 w 261"/>
                <a:gd name="T63" fmla="*/ 40 h 126"/>
                <a:gd name="T64" fmla="*/ 0 w 261"/>
                <a:gd name="T65" fmla="*/ 29 h 126"/>
                <a:gd name="T66" fmla="*/ 1 w 261"/>
                <a:gd name="T67" fmla="*/ 15 h 126"/>
                <a:gd name="T68" fmla="*/ 7 w 261"/>
                <a:gd name="T69" fmla="*/ 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1" h="126">
                  <a:moveTo>
                    <a:pt x="7" y="1"/>
                  </a:moveTo>
                  <a:lnTo>
                    <a:pt x="8" y="1"/>
                  </a:lnTo>
                  <a:lnTo>
                    <a:pt x="13" y="1"/>
                  </a:lnTo>
                  <a:lnTo>
                    <a:pt x="21" y="1"/>
                  </a:lnTo>
                  <a:lnTo>
                    <a:pt x="31" y="0"/>
                  </a:lnTo>
                  <a:lnTo>
                    <a:pt x="43" y="0"/>
                  </a:lnTo>
                  <a:lnTo>
                    <a:pt x="56" y="1"/>
                  </a:lnTo>
                  <a:lnTo>
                    <a:pt x="71" y="1"/>
                  </a:lnTo>
                  <a:lnTo>
                    <a:pt x="87" y="3"/>
                  </a:lnTo>
                  <a:lnTo>
                    <a:pt x="103" y="5"/>
                  </a:lnTo>
                  <a:lnTo>
                    <a:pt x="119" y="7"/>
                  </a:lnTo>
                  <a:lnTo>
                    <a:pt x="136" y="11"/>
                  </a:lnTo>
                  <a:lnTo>
                    <a:pt x="151" y="15"/>
                  </a:lnTo>
                  <a:lnTo>
                    <a:pt x="166" y="19"/>
                  </a:lnTo>
                  <a:lnTo>
                    <a:pt x="180" y="25"/>
                  </a:lnTo>
                  <a:lnTo>
                    <a:pt x="192" y="34"/>
                  </a:lnTo>
                  <a:lnTo>
                    <a:pt x="201" y="42"/>
                  </a:lnTo>
                  <a:lnTo>
                    <a:pt x="261" y="108"/>
                  </a:lnTo>
                  <a:lnTo>
                    <a:pt x="214" y="83"/>
                  </a:lnTo>
                  <a:lnTo>
                    <a:pt x="231" y="122"/>
                  </a:lnTo>
                  <a:lnTo>
                    <a:pt x="188" y="86"/>
                  </a:lnTo>
                  <a:lnTo>
                    <a:pt x="191" y="126"/>
                  </a:lnTo>
                  <a:lnTo>
                    <a:pt x="157" y="84"/>
                  </a:lnTo>
                  <a:lnTo>
                    <a:pt x="154" y="85"/>
                  </a:lnTo>
                  <a:lnTo>
                    <a:pt x="143" y="86"/>
                  </a:lnTo>
                  <a:lnTo>
                    <a:pt x="126" y="89"/>
                  </a:lnTo>
                  <a:lnTo>
                    <a:pt x="106" y="89"/>
                  </a:lnTo>
                  <a:lnTo>
                    <a:pt x="82" y="85"/>
                  </a:lnTo>
                  <a:lnTo>
                    <a:pt x="56" y="78"/>
                  </a:lnTo>
                  <a:lnTo>
                    <a:pt x="30" y="65"/>
                  </a:lnTo>
                  <a:lnTo>
                    <a:pt x="2" y="44"/>
                  </a:lnTo>
                  <a:lnTo>
                    <a:pt x="1" y="40"/>
                  </a:lnTo>
                  <a:lnTo>
                    <a:pt x="0" y="29"/>
                  </a:lnTo>
                  <a:lnTo>
                    <a:pt x="1" y="15"/>
                  </a:lnTo>
                  <a:lnTo>
                    <a:pt x="7" y="1"/>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58" name="Freeform 10"/>
            <p:cNvSpPr>
              <a:spLocks noChangeArrowheads="1"/>
            </p:cNvSpPr>
            <p:nvPr/>
          </p:nvSpPr>
          <p:spPr bwMode="auto">
            <a:xfrm>
              <a:off x="2284" y="2689"/>
              <a:ext cx="231" cy="275"/>
            </a:xfrm>
            <a:custGeom>
              <a:avLst/>
              <a:gdLst>
                <a:gd name="T0" fmla="*/ 269 w 321"/>
                <a:gd name="T1" fmla="*/ 68 h 383"/>
                <a:gd name="T2" fmla="*/ 321 w 321"/>
                <a:gd name="T3" fmla="*/ 185 h 383"/>
                <a:gd name="T4" fmla="*/ 294 w 321"/>
                <a:gd name="T5" fmla="*/ 199 h 383"/>
                <a:gd name="T6" fmla="*/ 297 w 321"/>
                <a:gd name="T7" fmla="*/ 290 h 383"/>
                <a:gd name="T8" fmla="*/ 251 w 321"/>
                <a:gd name="T9" fmla="*/ 296 h 383"/>
                <a:gd name="T10" fmla="*/ 239 w 321"/>
                <a:gd name="T11" fmla="*/ 383 h 383"/>
                <a:gd name="T12" fmla="*/ 61 w 321"/>
                <a:gd name="T13" fmla="*/ 320 h 383"/>
                <a:gd name="T14" fmla="*/ 65 w 321"/>
                <a:gd name="T15" fmla="*/ 279 h 383"/>
                <a:gd name="T16" fmla="*/ 61 w 321"/>
                <a:gd name="T17" fmla="*/ 278 h 383"/>
                <a:gd name="T18" fmla="*/ 52 w 321"/>
                <a:gd name="T19" fmla="*/ 273 h 383"/>
                <a:gd name="T20" fmla="*/ 40 w 321"/>
                <a:gd name="T21" fmla="*/ 265 h 383"/>
                <a:gd name="T22" fmla="*/ 28 w 321"/>
                <a:gd name="T23" fmla="*/ 252 h 383"/>
                <a:gd name="T24" fmla="*/ 17 w 321"/>
                <a:gd name="T25" fmla="*/ 236 h 383"/>
                <a:gd name="T26" fmla="*/ 11 w 321"/>
                <a:gd name="T27" fmla="*/ 217 h 383"/>
                <a:gd name="T28" fmla="*/ 12 w 321"/>
                <a:gd name="T29" fmla="*/ 193 h 383"/>
                <a:gd name="T30" fmla="*/ 23 w 321"/>
                <a:gd name="T31" fmla="*/ 165 h 383"/>
                <a:gd name="T32" fmla="*/ 19 w 321"/>
                <a:gd name="T33" fmla="*/ 160 h 383"/>
                <a:gd name="T34" fmla="*/ 12 w 321"/>
                <a:gd name="T35" fmla="*/ 149 h 383"/>
                <a:gd name="T36" fmla="*/ 4 w 321"/>
                <a:gd name="T37" fmla="*/ 131 h 383"/>
                <a:gd name="T38" fmla="*/ 0 w 321"/>
                <a:gd name="T39" fmla="*/ 110 h 383"/>
                <a:gd name="T40" fmla="*/ 4 w 321"/>
                <a:gd name="T41" fmla="*/ 86 h 383"/>
                <a:gd name="T42" fmla="*/ 18 w 321"/>
                <a:gd name="T43" fmla="*/ 61 h 383"/>
                <a:gd name="T44" fmla="*/ 49 w 321"/>
                <a:gd name="T45" fmla="*/ 37 h 383"/>
                <a:gd name="T46" fmla="*/ 99 w 321"/>
                <a:gd name="T47" fmla="*/ 14 h 383"/>
                <a:gd name="T48" fmla="*/ 294 w 321"/>
                <a:gd name="T49" fmla="*/ 0 h 383"/>
                <a:gd name="T50" fmla="*/ 269 w 321"/>
                <a:gd name="T51" fmla="*/ 68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1" h="383">
                  <a:moveTo>
                    <a:pt x="269" y="68"/>
                  </a:moveTo>
                  <a:lnTo>
                    <a:pt x="321" y="185"/>
                  </a:lnTo>
                  <a:lnTo>
                    <a:pt x="294" y="199"/>
                  </a:lnTo>
                  <a:lnTo>
                    <a:pt x="297" y="290"/>
                  </a:lnTo>
                  <a:lnTo>
                    <a:pt x="251" y="296"/>
                  </a:lnTo>
                  <a:lnTo>
                    <a:pt x="239" y="383"/>
                  </a:lnTo>
                  <a:lnTo>
                    <a:pt x="61" y="320"/>
                  </a:lnTo>
                  <a:lnTo>
                    <a:pt x="65" y="279"/>
                  </a:lnTo>
                  <a:lnTo>
                    <a:pt x="61" y="278"/>
                  </a:lnTo>
                  <a:lnTo>
                    <a:pt x="52" y="273"/>
                  </a:lnTo>
                  <a:lnTo>
                    <a:pt x="40" y="265"/>
                  </a:lnTo>
                  <a:lnTo>
                    <a:pt x="28" y="252"/>
                  </a:lnTo>
                  <a:lnTo>
                    <a:pt x="17" y="236"/>
                  </a:lnTo>
                  <a:lnTo>
                    <a:pt x="11" y="217"/>
                  </a:lnTo>
                  <a:lnTo>
                    <a:pt x="12" y="193"/>
                  </a:lnTo>
                  <a:lnTo>
                    <a:pt x="23" y="165"/>
                  </a:lnTo>
                  <a:lnTo>
                    <a:pt x="19" y="160"/>
                  </a:lnTo>
                  <a:lnTo>
                    <a:pt x="12" y="149"/>
                  </a:lnTo>
                  <a:lnTo>
                    <a:pt x="4" y="131"/>
                  </a:lnTo>
                  <a:lnTo>
                    <a:pt x="0" y="110"/>
                  </a:lnTo>
                  <a:lnTo>
                    <a:pt x="4" y="86"/>
                  </a:lnTo>
                  <a:lnTo>
                    <a:pt x="18" y="61"/>
                  </a:lnTo>
                  <a:lnTo>
                    <a:pt x="49" y="37"/>
                  </a:lnTo>
                  <a:lnTo>
                    <a:pt x="99" y="14"/>
                  </a:lnTo>
                  <a:lnTo>
                    <a:pt x="294" y="0"/>
                  </a:lnTo>
                  <a:lnTo>
                    <a:pt x="269" y="68"/>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59" name="Freeform 11"/>
            <p:cNvSpPr>
              <a:spLocks noChangeArrowheads="1"/>
            </p:cNvSpPr>
            <p:nvPr/>
          </p:nvSpPr>
          <p:spPr bwMode="auto">
            <a:xfrm>
              <a:off x="2344" y="2781"/>
              <a:ext cx="139" cy="42"/>
            </a:xfrm>
            <a:custGeom>
              <a:avLst/>
              <a:gdLst>
                <a:gd name="T0" fmla="*/ 0 w 193"/>
                <a:gd name="T1" fmla="*/ 20 h 59"/>
                <a:gd name="T2" fmla="*/ 143 w 193"/>
                <a:gd name="T3" fmla="*/ 20 h 59"/>
                <a:gd name="T4" fmla="*/ 146 w 193"/>
                <a:gd name="T5" fmla="*/ 12 h 59"/>
                <a:gd name="T6" fmla="*/ 151 w 193"/>
                <a:gd name="T7" fmla="*/ 6 h 59"/>
                <a:gd name="T8" fmla="*/ 158 w 193"/>
                <a:gd name="T9" fmla="*/ 1 h 59"/>
                <a:gd name="T10" fmla="*/ 167 w 193"/>
                <a:gd name="T11" fmla="*/ 0 h 59"/>
                <a:gd name="T12" fmla="*/ 177 w 193"/>
                <a:gd name="T13" fmla="*/ 2 h 59"/>
                <a:gd name="T14" fmla="*/ 186 w 193"/>
                <a:gd name="T15" fmla="*/ 8 h 59"/>
                <a:gd name="T16" fmla="*/ 191 w 193"/>
                <a:gd name="T17" fmla="*/ 17 h 59"/>
                <a:gd name="T18" fmla="*/ 193 w 193"/>
                <a:gd name="T19" fmla="*/ 29 h 59"/>
                <a:gd name="T20" fmla="*/ 191 w 193"/>
                <a:gd name="T21" fmla="*/ 41 h 59"/>
                <a:gd name="T22" fmla="*/ 186 w 193"/>
                <a:gd name="T23" fmla="*/ 51 h 59"/>
                <a:gd name="T24" fmla="*/ 177 w 193"/>
                <a:gd name="T25" fmla="*/ 57 h 59"/>
                <a:gd name="T26" fmla="*/ 167 w 193"/>
                <a:gd name="T27" fmla="*/ 59 h 59"/>
                <a:gd name="T28" fmla="*/ 157 w 193"/>
                <a:gd name="T29" fmla="*/ 57 h 59"/>
                <a:gd name="T30" fmla="*/ 150 w 193"/>
                <a:gd name="T31" fmla="*/ 51 h 59"/>
                <a:gd name="T32" fmla="*/ 144 w 193"/>
                <a:gd name="T33" fmla="*/ 43 h 59"/>
                <a:gd name="T34" fmla="*/ 142 w 193"/>
                <a:gd name="T35" fmla="*/ 32 h 59"/>
                <a:gd name="T36" fmla="*/ 0 w 193"/>
                <a:gd name="T37" fmla="*/ 32 h 59"/>
                <a:gd name="T38" fmla="*/ 0 w 193"/>
                <a:gd name="T39"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59">
                  <a:moveTo>
                    <a:pt x="0" y="20"/>
                  </a:moveTo>
                  <a:lnTo>
                    <a:pt x="143" y="20"/>
                  </a:lnTo>
                  <a:lnTo>
                    <a:pt x="146" y="12"/>
                  </a:lnTo>
                  <a:lnTo>
                    <a:pt x="151" y="6"/>
                  </a:lnTo>
                  <a:lnTo>
                    <a:pt x="158" y="1"/>
                  </a:lnTo>
                  <a:lnTo>
                    <a:pt x="167" y="0"/>
                  </a:lnTo>
                  <a:lnTo>
                    <a:pt x="177" y="2"/>
                  </a:lnTo>
                  <a:lnTo>
                    <a:pt x="186" y="8"/>
                  </a:lnTo>
                  <a:lnTo>
                    <a:pt x="191" y="17"/>
                  </a:lnTo>
                  <a:lnTo>
                    <a:pt x="193" y="29"/>
                  </a:lnTo>
                  <a:lnTo>
                    <a:pt x="191" y="41"/>
                  </a:lnTo>
                  <a:lnTo>
                    <a:pt x="186" y="51"/>
                  </a:lnTo>
                  <a:lnTo>
                    <a:pt x="177" y="57"/>
                  </a:lnTo>
                  <a:lnTo>
                    <a:pt x="167" y="59"/>
                  </a:lnTo>
                  <a:lnTo>
                    <a:pt x="157" y="57"/>
                  </a:lnTo>
                  <a:lnTo>
                    <a:pt x="150" y="51"/>
                  </a:lnTo>
                  <a:lnTo>
                    <a:pt x="144" y="43"/>
                  </a:lnTo>
                  <a:lnTo>
                    <a:pt x="142" y="32"/>
                  </a:lnTo>
                  <a:lnTo>
                    <a:pt x="0" y="32"/>
                  </a:lnTo>
                  <a:lnTo>
                    <a:pt x="0" y="2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60" name="Freeform 12"/>
            <p:cNvSpPr>
              <a:spLocks noChangeArrowheads="1"/>
            </p:cNvSpPr>
            <p:nvPr/>
          </p:nvSpPr>
          <p:spPr bwMode="auto">
            <a:xfrm>
              <a:off x="2032" y="2961"/>
              <a:ext cx="832" cy="620"/>
            </a:xfrm>
            <a:custGeom>
              <a:avLst/>
              <a:gdLst>
                <a:gd name="T0" fmla="*/ 14 w 1150"/>
                <a:gd name="T1" fmla="*/ 198 h 861"/>
                <a:gd name="T2" fmla="*/ 58 w 1150"/>
                <a:gd name="T3" fmla="*/ 144 h 861"/>
                <a:gd name="T4" fmla="*/ 118 w 1150"/>
                <a:gd name="T5" fmla="*/ 100 h 861"/>
                <a:gd name="T6" fmla="*/ 186 w 1150"/>
                <a:gd name="T7" fmla="*/ 66 h 861"/>
                <a:gd name="T8" fmla="*/ 256 w 1150"/>
                <a:gd name="T9" fmla="*/ 38 h 861"/>
                <a:gd name="T10" fmla="*/ 320 w 1150"/>
                <a:gd name="T11" fmla="*/ 19 h 861"/>
                <a:gd name="T12" fmla="*/ 370 w 1150"/>
                <a:gd name="T13" fmla="*/ 7 h 861"/>
                <a:gd name="T14" fmla="*/ 398 w 1150"/>
                <a:gd name="T15" fmla="*/ 1 h 861"/>
                <a:gd name="T16" fmla="*/ 608 w 1150"/>
                <a:gd name="T17" fmla="*/ 297 h 861"/>
                <a:gd name="T18" fmla="*/ 828 w 1150"/>
                <a:gd name="T19" fmla="*/ 19 h 861"/>
                <a:gd name="T20" fmla="*/ 1095 w 1150"/>
                <a:gd name="T21" fmla="*/ 51 h 861"/>
                <a:gd name="T22" fmla="*/ 1046 w 1150"/>
                <a:gd name="T23" fmla="*/ 361 h 861"/>
                <a:gd name="T24" fmla="*/ 827 w 1150"/>
                <a:gd name="T25" fmla="*/ 568 h 861"/>
                <a:gd name="T26" fmla="*/ 255 w 1150"/>
                <a:gd name="T27" fmla="*/ 205 h 861"/>
                <a:gd name="T28" fmla="*/ 525 w 1150"/>
                <a:gd name="T29" fmla="*/ 608 h 861"/>
                <a:gd name="T30" fmla="*/ 556 w 1150"/>
                <a:gd name="T31" fmla="*/ 612 h 861"/>
                <a:gd name="T32" fmla="*/ 612 w 1150"/>
                <a:gd name="T33" fmla="*/ 618 h 861"/>
                <a:gd name="T34" fmla="*/ 685 w 1150"/>
                <a:gd name="T35" fmla="*/ 626 h 861"/>
                <a:gd name="T36" fmla="*/ 766 w 1150"/>
                <a:gd name="T37" fmla="*/ 635 h 861"/>
                <a:gd name="T38" fmla="*/ 847 w 1150"/>
                <a:gd name="T39" fmla="*/ 643 h 861"/>
                <a:gd name="T40" fmla="*/ 920 w 1150"/>
                <a:gd name="T41" fmla="*/ 650 h 861"/>
                <a:gd name="T42" fmla="*/ 977 w 1150"/>
                <a:gd name="T43" fmla="*/ 655 h 861"/>
                <a:gd name="T44" fmla="*/ 994 w 1150"/>
                <a:gd name="T45" fmla="*/ 707 h 861"/>
                <a:gd name="T46" fmla="*/ 980 w 1150"/>
                <a:gd name="T47" fmla="*/ 713 h 861"/>
                <a:gd name="T48" fmla="*/ 941 w 1150"/>
                <a:gd name="T49" fmla="*/ 730 h 861"/>
                <a:gd name="T50" fmla="*/ 882 w 1150"/>
                <a:gd name="T51" fmla="*/ 754 h 861"/>
                <a:gd name="T52" fmla="*/ 805 w 1150"/>
                <a:gd name="T53" fmla="*/ 783 h 861"/>
                <a:gd name="T54" fmla="*/ 718 w 1150"/>
                <a:gd name="T55" fmla="*/ 810 h 861"/>
                <a:gd name="T56" fmla="*/ 623 w 1150"/>
                <a:gd name="T57" fmla="*/ 835 h 861"/>
                <a:gd name="T58" fmla="*/ 524 w 1150"/>
                <a:gd name="T59" fmla="*/ 853 h 861"/>
                <a:gd name="T60" fmla="*/ 426 w 1150"/>
                <a:gd name="T61" fmla="*/ 861 h 861"/>
                <a:gd name="T62" fmla="*/ 409 w 1150"/>
                <a:gd name="T63" fmla="*/ 847 h 861"/>
                <a:gd name="T64" fmla="*/ 366 w 1150"/>
                <a:gd name="T65" fmla="*/ 809 h 861"/>
                <a:gd name="T66" fmla="*/ 304 w 1150"/>
                <a:gd name="T67" fmla="*/ 752 h 861"/>
                <a:gd name="T68" fmla="*/ 233 w 1150"/>
                <a:gd name="T69" fmla="*/ 680 h 861"/>
                <a:gd name="T70" fmla="*/ 159 w 1150"/>
                <a:gd name="T71" fmla="*/ 599 h 861"/>
                <a:gd name="T72" fmla="*/ 91 w 1150"/>
                <a:gd name="T73" fmla="*/ 514 h 861"/>
                <a:gd name="T74" fmla="*/ 37 w 1150"/>
                <a:gd name="T75" fmla="*/ 432 h 861"/>
                <a:gd name="T76" fmla="*/ 7 w 1150"/>
                <a:gd name="T77" fmla="*/ 355 h 861"/>
                <a:gd name="T78" fmla="*/ 1 w 1150"/>
                <a:gd name="T79" fmla="*/ 290 h 861"/>
                <a:gd name="T80" fmla="*/ 1 w 1150"/>
                <a:gd name="T81" fmla="*/ 22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0" h="861">
                  <a:moveTo>
                    <a:pt x="1" y="228"/>
                  </a:moveTo>
                  <a:lnTo>
                    <a:pt x="14" y="198"/>
                  </a:lnTo>
                  <a:lnTo>
                    <a:pt x="33" y="169"/>
                  </a:lnTo>
                  <a:lnTo>
                    <a:pt x="58" y="144"/>
                  </a:lnTo>
                  <a:lnTo>
                    <a:pt x="86" y="122"/>
                  </a:lnTo>
                  <a:lnTo>
                    <a:pt x="118" y="100"/>
                  </a:lnTo>
                  <a:lnTo>
                    <a:pt x="151" y="82"/>
                  </a:lnTo>
                  <a:lnTo>
                    <a:pt x="186" y="66"/>
                  </a:lnTo>
                  <a:lnTo>
                    <a:pt x="222" y="51"/>
                  </a:lnTo>
                  <a:lnTo>
                    <a:pt x="256" y="38"/>
                  </a:lnTo>
                  <a:lnTo>
                    <a:pt x="290" y="27"/>
                  </a:lnTo>
                  <a:lnTo>
                    <a:pt x="320" y="19"/>
                  </a:lnTo>
                  <a:lnTo>
                    <a:pt x="347" y="12"/>
                  </a:lnTo>
                  <a:lnTo>
                    <a:pt x="370" y="7"/>
                  </a:lnTo>
                  <a:lnTo>
                    <a:pt x="387" y="2"/>
                  </a:lnTo>
                  <a:lnTo>
                    <a:pt x="398" y="1"/>
                  </a:lnTo>
                  <a:lnTo>
                    <a:pt x="402" y="0"/>
                  </a:lnTo>
                  <a:lnTo>
                    <a:pt x="608" y="297"/>
                  </a:lnTo>
                  <a:lnTo>
                    <a:pt x="682" y="2"/>
                  </a:lnTo>
                  <a:lnTo>
                    <a:pt x="828" y="19"/>
                  </a:lnTo>
                  <a:lnTo>
                    <a:pt x="992" y="167"/>
                  </a:lnTo>
                  <a:lnTo>
                    <a:pt x="1095" y="51"/>
                  </a:lnTo>
                  <a:lnTo>
                    <a:pt x="1150" y="106"/>
                  </a:lnTo>
                  <a:lnTo>
                    <a:pt x="1046" y="361"/>
                  </a:lnTo>
                  <a:lnTo>
                    <a:pt x="855" y="303"/>
                  </a:lnTo>
                  <a:lnTo>
                    <a:pt x="827" y="568"/>
                  </a:lnTo>
                  <a:lnTo>
                    <a:pt x="552" y="573"/>
                  </a:lnTo>
                  <a:lnTo>
                    <a:pt x="255" y="205"/>
                  </a:lnTo>
                  <a:lnTo>
                    <a:pt x="520" y="608"/>
                  </a:lnTo>
                  <a:lnTo>
                    <a:pt x="525" y="608"/>
                  </a:lnTo>
                  <a:lnTo>
                    <a:pt x="537" y="611"/>
                  </a:lnTo>
                  <a:lnTo>
                    <a:pt x="556" y="612"/>
                  </a:lnTo>
                  <a:lnTo>
                    <a:pt x="582" y="616"/>
                  </a:lnTo>
                  <a:lnTo>
                    <a:pt x="612" y="618"/>
                  </a:lnTo>
                  <a:lnTo>
                    <a:pt x="648" y="623"/>
                  </a:lnTo>
                  <a:lnTo>
                    <a:pt x="685" y="626"/>
                  </a:lnTo>
                  <a:lnTo>
                    <a:pt x="725" y="630"/>
                  </a:lnTo>
                  <a:lnTo>
                    <a:pt x="766" y="635"/>
                  </a:lnTo>
                  <a:lnTo>
                    <a:pt x="807" y="639"/>
                  </a:lnTo>
                  <a:lnTo>
                    <a:pt x="847" y="643"/>
                  </a:lnTo>
                  <a:lnTo>
                    <a:pt x="884" y="647"/>
                  </a:lnTo>
                  <a:lnTo>
                    <a:pt x="920" y="650"/>
                  </a:lnTo>
                  <a:lnTo>
                    <a:pt x="951" y="653"/>
                  </a:lnTo>
                  <a:lnTo>
                    <a:pt x="977" y="655"/>
                  </a:lnTo>
                  <a:lnTo>
                    <a:pt x="997" y="656"/>
                  </a:lnTo>
                  <a:lnTo>
                    <a:pt x="994" y="707"/>
                  </a:lnTo>
                  <a:lnTo>
                    <a:pt x="990" y="709"/>
                  </a:lnTo>
                  <a:lnTo>
                    <a:pt x="980" y="713"/>
                  </a:lnTo>
                  <a:lnTo>
                    <a:pt x="963" y="721"/>
                  </a:lnTo>
                  <a:lnTo>
                    <a:pt x="941" y="730"/>
                  </a:lnTo>
                  <a:lnTo>
                    <a:pt x="914" y="742"/>
                  </a:lnTo>
                  <a:lnTo>
                    <a:pt x="882" y="754"/>
                  </a:lnTo>
                  <a:lnTo>
                    <a:pt x="846" y="768"/>
                  </a:lnTo>
                  <a:lnTo>
                    <a:pt x="805" y="783"/>
                  </a:lnTo>
                  <a:lnTo>
                    <a:pt x="762" y="796"/>
                  </a:lnTo>
                  <a:lnTo>
                    <a:pt x="718" y="810"/>
                  </a:lnTo>
                  <a:lnTo>
                    <a:pt x="671" y="823"/>
                  </a:lnTo>
                  <a:lnTo>
                    <a:pt x="623" y="835"/>
                  </a:lnTo>
                  <a:lnTo>
                    <a:pt x="573" y="845"/>
                  </a:lnTo>
                  <a:lnTo>
                    <a:pt x="524" y="853"/>
                  </a:lnTo>
                  <a:lnTo>
                    <a:pt x="475" y="859"/>
                  </a:lnTo>
                  <a:lnTo>
                    <a:pt x="426" y="861"/>
                  </a:lnTo>
                  <a:lnTo>
                    <a:pt x="421" y="858"/>
                  </a:lnTo>
                  <a:lnTo>
                    <a:pt x="409" y="847"/>
                  </a:lnTo>
                  <a:lnTo>
                    <a:pt x="391" y="830"/>
                  </a:lnTo>
                  <a:lnTo>
                    <a:pt x="366" y="809"/>
                  </a:lnTo>
                  <a:lnTo>
                    <a:pt x="338" y="783"/>
                  </a:lnTo>
                  <a:lnTo>
                    <a:pt x="304" y="752"/>
                  </a:lnTo>
                  <a:lnTo>
                    <a:pt x="270" y="717"/>
                  </a:lnTo>
                  <a:lnTo>
                    <a:pt x="233" y="680"/>
                  </a:lnTo>
                  <a:lnTo>
                    <a:pt x="196" y="639"/>
                  </a:lnTo>
                  <a:lnTo>
                    <a:pt x="159" y="599"/>
                  </a:lnTo>
                  <a:lnTo>
                    <a:pt x="123" y="557"/>
                  </a:lnTo>
                  <a:lnTo>
                    <a:pt x="91" y="514"/>
                  </a:lnTo>
                  <a:lnTo>
                    <a:pt x="62" y="472"/>
                  </a:lnTo>
                  <a:lnTo>
                    <a:pt x="37" y="432"/>
                  </a:lnTo>
                  <a:lnTo>
                    <a:pt x="19" y="392"/>
                  </a:lnTo>
                  <a:lnTo>
                    <a:pt x="7" y="355"/>
                  </a:lnTo>
                  <a:lnTo>
                    <a:pt x="3" y="329"/>
                  </a:lnTo>
                  <a:lnTo>
                    <a:pt x="1" y="290"/>
                  </a:lnTo>
                  <a:lnTo>
                    <a:pt x="0" y="252"/>
                  </a:lnTo>
                  <a:lnTo>
                    <a:pt x="1" y="228"/>
                  </a:lnTo>
                  <a:close/>
                </a:path>
              </a:pathLst>
            </a:custGeom>
            <a:solidFill>
              <a:srgbClr val="0033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61" name="Freeform 13"/>
            <p:cNvSpPr>
              <a:spLocks noChangeArrowheads="1"/>
            </p:cNvSpPr>
            <p:nvPr/>
          </p:nvSpPr>
          <p:spPr bwMode="auto">
            <a:xfrm>
              <a:off x="3396" y="3497"/>
              <a:ext cx="69" cy="30"/>
            </a:xfrm>
            <a:custGeom>
              <a:avLst/>
              <a:gdLst>
                <a:gd name="T0" fmla="*/ 97 w 97"/>
                <a:gd name="T1" fmla="*/ 18 h 43"/>
                <a:gd name="T2" fmla="*/ 43 w 97"/>
                <a:gd name="T3" fmla="*/ 43 h 43"/>
                <a:gd name="T4" fmla="*/ 0 w 97"/>
                <a:gd name="T5" fmla="*/ 27 h 43"/>
                <a:gd name="T6" fmla="*/ 35 w 97"/>
                <a:gd name="T7" fmla="*/ 0 h 43"/>
                <a:gd name="T8" fmla="*/ 97 w 97"/>
                <a:gd name="T9" fmla="*/ 18 h 43"/>
              </a:gdLst>
              <a:ahLst/>
              <a:cxnLst>
                <a:cxn ang="0">
                  <a:pos x="T0" y="T1"/>
                </a:cxn>
                <a:cxn ang="0">
                  <a:pos x="T2" y="T3"/>
                </a:cxn>
                <a:cxn ang="0">
                  <a:pos x="T4" y="T5"/>
                </a:cxn>
                <a:cxn ang="0">
                  <a:pos x="T6" y="T7"/>
                </a:cxn>
                <a:cxn ang="0">
                  <a:pos x="T8" y="T9"/>
                </a:cxn>
              </a:cxnLst>
              <a:rect l="0" t="0" r="r" b="b"/>
              <a:pathLst>
                <a:path w="97" h="43">
                  <a:moveTo>
                    <a:pt x="97" y="18"/>
                  </a:moveTo>
                  <a:lnTo>
                    <a:pt x="43" y="43"/>
                  </a:lnTo>
                  <a:lnTo>
                    <a:pt x="0" y="27"/>
                  </a:lnTo>
                  <a:lnTo>
                    <a:pt x="35" y="0"/>
                  </a:lnTo>
                  <a:lnTo>
                    <a:pt x="97" y="18"/>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62" name="Freeform 14"/>
            <p:cNvSpPr>
              <a:spLocks noChangeArrowheads="1"/>
            </p:cNvSpPr>
            <p:nvPr/>
          </p:nvSpPr>
          <p:spPr bwMode="auto">
            <a:xfrm>
              <a:off x="3314" y="3537"/>
              <a:ext cx="70" cy="31"/>
            </a:xfrm>
            <a:custGeom>
              <a:avLst/>
              <a:gdLst>
                <a:gd name="T0" fmla="*/ 99 w 99"/>
                <a:gd name="T1" fmla="*/ 18 h 45"/>
                <a:gd name="T2" fmla="*/ 44 w 99"/>
                <a:gd name="T3" fmla="*/ 45 h 45"/>
                <a:gd name="T4" fmla="*/ 0 w 99"/>
                <a:gd name="T5" fmla="*/ 27 h 45"/>
                <a:gd name="T6" fmla="*/ 34 w 99"/>
                <a:gd name="T7" fmla="*/ 0 h 45"/>
                <a:gd name="T8" fmla="*/ 99 w 99"/>
                <a:gd name="T9" fmla="*/ 18 h 45"/>
              </a:gdLst>
              <a:ahLst/>
              <a:cxnLst>
                <a:cxn ang="0">
                  <a:pos x="T0" y="T1"/>
                </a:cxn>
                <a:cxn ang="0">
                  <a:pos x="T2" y="T3"/>
                </a:cxn>
                <a:cxn ang="0">
                  <a:pos x="T4" y="T5"/>
                </a:cxn>
                <a:cxn ang="0">
                  <a:pos x="T6" y="T7"/>
                </a:cxn>
                <a:cxn ang="0">
                  <a:pos x="T8" y="T9"/>
                </a:cxn>
              </a:cxnLst>
              <a:rect l="0" t="0" r="r" b="b"/>
              <a:pathLst>
                <a:path w="99" h="45">
                  <a:moveTo>
                    <a:pt x="99" y="18"/>
                  </a:moveTo>
                  <a:lnTo>
                    <a:pt x="44" y="45"/>
                  </a:lnTo>
                  <a:lnTo>
                    <a:pt x="0" y="27"/>
                  </a:lnTo>
                  <a:lnTo>
                    <a:pt x="34" y="0"/>
                  </a:lnTo>
                  <a:lnTo>
                    <a:pt x="99" y="18"/>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63" name="Freeform 15"/>
            <p:cNvSpPr>
              <a:spLocks noChangeArrowheads="1"/>
            </p:cNvSpPr>
            <p:nvPr/>
          </p:nvSpPr>
          <p:spPr bwMode="auto">
            <a:xfrm>
              <a:off x="3221" y="3585"/>
              <a:ext cx="71" cy="30"/>
            </a:xfrm>
            <a:custGeom>
              <a:avLst/>
              <a:gdLst>
                <a:gd name="T0" fmla="*/ 99 w 99"/>
                <a:gd name="T1" fmla="*/ 17 h 43"/>
                <a:gd name="T2" fmla="*/ 44 w 99"/>
                <a:gd name="T3" fmla="*/ 43 h 43"/>
                <a:gd name="T4" fmla="*/ 0 w 99"/>
                <a:gd name="T5" fmla="*/ 25 h 43"/>
                <a:gd name="T6" fmla="*/ 34 w 99"/>
                <a:gd name="T7" fmla="*/ 0 h 43"/>
                <a:gd name="T8" fmla="*/ 99 w 99"/>
                <a:gd name="T9" fmla="*/ 17 h 43"/>
              </a:gdLst>
              <a:ahLst/>
              <a:cxnLst>
                <a:cxn ang="0">
                  <a:pos x="T0" y="T1"/>
                </a:cxn>
                <a:cxn ang="0">
                  <a:pos x="T2" y="T3"/>
                </a:cxn>
                <a:cxn ang="0">
                  <a:pos x="T4" y="T5"/>
                </a:cxn>
                <a:cxn ang="0">
                  <a:pos x="T6" y="T7"/>
                </a:cxn>
                <a:cxn ang="0">
                  <a:pos x="T8" y="T9"/>
                </a:cxn>
              </a:cxnLst>
              <a:rect l="0" t="0" r="r" b="b"/>
              <a:pathLst>
                <a:path w="99" h="43">
                  <a:moveTo>
                    <a:pt x="99" y="17"/>
                  </a:moveTo>
                  <a:lnTo>
                    <a:pt x="44" y="43"/>
                  </a:lnTo>
                  <a:lnTo>
                    <a:pt x="0" y="25"/>
                  </a:lnTo>
                  <a:lnTo>
                    <a:pt x="34" y="0"/>
                  </a:lnTo>
                  <a:lnTo>
                    <a:pt x="99"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64" name="Freeform 16"/>
            <p:cNvSpPr>
              <a:spLocks noChangeArrowheads="1"/>
            </p:cNvSpPr>
            <p:nvPr/>
          </p:nvSpPr>
          <p:spPr bwMode="auto">
            <a:xfrm>
              <a:off x="3142" y="3552"/>
              <a:ext cx="68" cy="28"/>
            </a:xfrm>
            <a:custGeom>
              <a:avLst/>
              <a:gdLst>
                <a:gd name="T0" fmla="*/ 96 w 96"/>
                <a:gd name="T1" fmla="*/ 16 h 41"/>
                <a:gd name="T2" fmla="*/ 42 w 96"/>
                <a:gd name="T3" fmla="*/ 41 h 41"/>
                <a:gd name="T4" fmla="*/ 0 w 96"/>
                <a:gd name="T5" fmla="*/ 25 h 41"/>
                <a:gd name="T6" fmla="*/ 34 w 96"/>
                <a:gd name="T7" fmla="*/ 0 h 41"/>
                <a:gd name="T8" fmla="*/ 96 w 96"/>
                <a:gd name="T9" fmla="*/ 16 h 41"/>
              </a:gdLst>
              <a:ahLst/>
              <a:cxnLst>
                <a:cxn ang="0">
                  <a:pos x="T0" y="T1"/>
                </a:cxn>
                <a:cxn ang="0">
                  <a:pos x="T2" y="T3"/>
                </a:cxn>
                <a:cxn ang="0">
                  <a:pos x="T4" y="T5"/>
                </a:cxn>
                <a:cxn ang="0">
                  <a:pos x="T6" y="T7"/>
                </a:cxn>
                <a:cxn ang="0">
                  <a:pos x="T8" y="T9"/>
                </a:cxn>
              </a:cxnLst>
              <a:rect l="0" t="0" r="r" b="b"/>
              <a:pathLst>
                <a:path w="96" h="41">
                  <a:moveTo>
                    <a:pt x="96" y="16"/>
                  </a:moveTo>
                  <a:lnTo>
                    <a:pt x="42" y="41"/>
                  </a:lnTo>
                  <a:lnTo>
                    <a:pt x="0" y="25"/>
                  </a:lnTo>
                  <a:lnTo>
                    <a:pt x="34" y="0"/>
                  </a:lnTo>
                  <a:lnTo>
                    <a:pt x="96"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65" name="Freeform 17"/>
            <p:cNvSpPr>
              <a:spLocks noChangeArrowheads="1"/>
            </p:cNvSpPr>
            <p:nvPr/>
          </p:nvSpPr>
          <p:spPr bwMode="auto">
            <a:xfrm>
              <a:off x="3064" y="3519"/>
              <a:ext cx="65" cy="28"/>
            </a:xfrm>
            <a:custGeom>
              <a:avLst/>
              <a:gdLst>
                <a:gd name="T0" fmla="*/ 92 w 92"/>
                <a:gd name="T1" fmla="*/ 16 h 41"/>
                <a:gd name="T2" fmla="*/ 40 w 92"/>
                <a:gd name="T3" fmla="*/ 41 h 41"/>
                <a:gd name="T4" fmla="*/ 0 w 92"/>
                <a:gd name="T5" fmla="*/ 24 h 41"/>
                <a:gd name="T6" fmla="*/ 32 w 92"/>
                <a:gd name="T7" fmla="*/ 0 h 41"/>
                <a:gd name="T8" fmla="*/ 92 w 92"/>
                <a:gd name="T9" fmla="*/ 16 h 41"/>
              </a:gdLst>
              <a:ahLst/>
              <a:cxnLst>
                <a:cxn ang="0">
                  <a:pos x="T0" y="T1"/>
                </a:cxn>
                <a:cxn ang="0">
                  <a:pos x="T2" y="T3"/>
                </a:cxn>
                <a:cxn ang="0">
                  <a:pos x="T4" y="T5"/>
                </a:cxn>
                <a:cxn ang="0">
                  <a:pos x="T6" y="T7"/>
                </a:cxn>
                <a:cxn ang="0">
                  <a:pos x="T8" y="T9"/>
                </a:cxn>
              </a:cxnLst>
              <a:rect l="0" t="0" r="r" b="b"/>
              <a:pathLst>
                <a:path w="92" h="41">
                  <a:moveTo>
                    <a:pt x="92" y="16"/>
                  </a:moveTo>
                  <a:lnTo>
                    <a:pt x="40" y="41"/>
                  </a:lnTo>
                  <a:lnTo>
                    <a:pt x="0" y="24"/>
                  </a:lnTo>
                  <a:lnTo>
                    <a:pt x="32" y="0"/>
                  </a:lnTo>
                  <a:lnTo>
                    <a:pt x="92"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66" name="Freeform 18"/>
            <p:cNvSpPr>
              <a:spLocks noChangeArrowheads="1"/>
            </p:cNvSpPr>
            <p:nvPr/>
          </p:nvSpPr>
          <p:spPr bwMode="auto">
            <a:xfrm>
              <a:off x="2985" y="3485"/>
              <a:ext cx="63" cy="27"/>
            </a:xfrm>
            <a:custGeom>
              <a:avLst/>
              <a:gdLst>
                <a:gd name="T0" fmla="*/ 88 w 88"/>
                <a:gd name="T1" fmla="*/ 15 h 39"/>
                <a:gd name="T2" fmla="*/ 38 w 88"/>
                <a:gd name="T3" fmla="*/ 39 h 39"/>
                <a:gd name="T4" fmla="*/ 0 w 88"/>
                <a:gd name="T5" fmla="*/ 24 h 39"/>
                <a:gd name="T6" fmla="*/ 31 w 88"/>
                <a:gd name="T7" fmla="*/ 0 h 39"/>
                <a:gd name="T8" fmla="*/ 88 w 88"/>
                <a:gd name="T9" fmla="*/ 15 h 39"/>
              </a:gdLst>
              <a:ahLst/>
              <a:cxnLst>
                <a:cxn ang="0">
                  <a:pos x="T0" y="T1"/>
                </a:cxn>
                <a:cxn ang="0">
                  <a:pos x="T2" y="T3"/>
                </a:cxn>
                <a:cxn ang="0">
                  <a:pos x="T4" y="T5"/>
                </a:cxn>
                <a:cxn ang="0">
                  <a:pos x="T6" y="T7"/>
                </a:cxn>
                <a:cxn ang="0">
                  <a:pos x="T8" y="T9"/>
                </a:cxn>
              </a:cxnLst>
              <a:rect l="0" t="0" r="r" b="b"/>
              <a:pathLst>
                <a:path w="88" h="39">
                  <a:moveTo>
                    <a:pt x="88" y="15"/>
                  </a:moveTo>
                  <a:lnTo>
                    <a:pt x="38" y="39"/>
                  </a:lnTo>
                  <a:lnTo>
                    <a:pt x="0" y="24"/>
                  </a:lnTo>
                  <a:lnTo>
                    <a:pt x="31" y="0"/>
                  </a:lnTo>
                  <a:lnTo>
                    <a:pt x="88" y="15"/>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67" name="Freeform 19"/>
            <p:cNvSpPr>
              <a:spLocks noChangeArrowheads="1"/>
            </p:cNvSpPr>
            <p:nvPr/>
          </p:nvSpPr>
          <p:spPr bwMode="auto">
            <a:xfrm>
              <a:off x="3241" y="3513"/>
              <a:ext cx="69" cy="30"/>
            </a:xfrm>
            <a:custGeom>
              <a:avLst/>
              <a:gdLst>
                <a:gd name="T0" fmla="*/ 97 w 97"/>
                <a:gd name="T1" fmla="*/ 17 h 43"/>
                <a:gd name="T2" fmla="*/ 43 w 97"/>
                <a:gd name="T3" fmla="*/ 43 h 43"/>
                <a:gd name="T4" fmla="*/ 0 w 97"/>
                <a:gd name="T5" fmla="*/ 25 h 43"/>
                <a:gd name="T6" fmla="*/ 35 w 97"/>
                <a:gd name="T7" fmla="*/ 0 h 43"/>
                <a:gd name="T8" fmla="*/ 97 w 97"/>
                <a:gd name="T9" fmla="*/ 17 h 43"/>
              </a:gdLst>
              <a:ahLst/>
              <a:cxnLst>
                <a:cxn ang="0">
                  <a:pos x="T0" y="T1"/>
                </a:cxn>
                <a:cxn ang="0">
                  <a:pos x="T2" y="T3"/>
                </a:cxn>
                <a:cxn ang="0">
                  <a:pos x="T4" y="T5"/>
                </a:cxn>
                <a:cxn ang="0">
                  <a:pos x="T6" y="T7"/>
                </a:cxn>
                <a:cxn ang="0">
                  <a:pos x="T8" y="T9"/>
                </a:cxn>
              </a:cxnLst>
              <a:rect l="0" t="0" r="r" b="b"/>
              <a:pathLst>
                <a:path w="97" h="43">
                  <a:moveTo>
                    <a:pt x="97" y="17"/>
                  </a:moveTo>
                  <a:lnTo>
                    <a:pt x="43" y="43"/>
                  </a:lnTo>
                  <a:lnTo>
                    <a:pt x="0" y="25"/>
                  </a:lnTo>
                  <a:lnTo>
                    <a:pt x="35" y="0"/>
                  </a:lnTo>
                  <a:lnTo>
                    <a:pt x="97"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68" name="Freeform 20"/>
            <p:cNvSpPr>
              <a:spLocks noChangeArrowheads="1"/>
            </p:cNvSpPr>
            <p:nvPr/>
          </p:nvSpPr>
          <p:spPr bwMode="auto">
            <a:xfrm>
              <a:off x="3168" y="3488"/>
              <a:ext cx="68" cy="29"/>
            </a:xfrm>
            <a:custGeom>
              <a:avLst/>
              <a:gdLst>
                <a:gd name="T0" fmla="*/ 96 w 96"/>
                <a:gd name="T1" fmla="*/ 17 h 42"/>
                <a:gd name="T2" fmla="*/ 42 w 96"/>
                <a:gd name="T3" fmla="*/ 42 h 42"/>
                <a:gd name="T4" fmla="*/ 0 w 96"/>
                <a:gd name="T5" fmla="*/ 25 h 42"/>
                <a:gd name="T6" fmla="*/ 33 w 96"/>
                <a:gd name="T7" fmla="*/ 0 h 42"/>
                <a:gd name="T8" fmla="*/ 96 w 96"/>
                <a:gd name="T9" fmla="*/ 17 h 42"/>
              </a:gdLst>
              <a:ahLst/>
              <a:cxnLst>
                <a:cxn ang="0">
                  <a:pos x="T0" y="T1"/>
                </a:cxn>
                <a:cxn ang="0">
                  <a:pos x="T2" y="T3"/>
                </a:cxn>
                <a:cxn ang="0">
                  <a:pos x="T4" y="T5"/>
                </a:cxn>
                <a:cxn ang="0">
                  <a:pos x="T6" y="T7"/>
                </a:cxn>
                <a:cxn ang="0">
                  <a:pos x="T8" y="T9"/>
                </a:cxn>
              </a:cxnLst>
              <a:rect l="0" t="0" r="r" b="b"/>
              <a:pathLst>
                <a:path w="96" h="42">
                  <a:moveTo>
                    <a:pt x="96" y="17"/>
                  </a:moveTo>
                  <a:lnTo>
                    <a:pt x="42" y="42"/>
                  </a:lnTo>
                  <a:lnTo>
                    <a:pt x="0" y="25"/>
                  </a:lnTo>
                  <a:lnTo>
                    <a:pt x="33" y="0"/>
                  </a:lnTo>
                  <a:lnTo>
                    <a:pt x="96"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69" name="Freeform 21"/>
            <p:cNvSpPr>
              <a:spLocks noChangeArrowheads="1"/>
            </p:cNvSpPr>
            <p:nvPr/>
          </p:nvSpPr>
          <p:spPr bwMode="auto">
            <a:xfrm>
              <a:off x="3096" y="3462"/>
              <a:ext cx="66" cy="29"/>
            </a:xfrm>
            <a:custGeom>
              <a:avLst/>
              <a:gdLst>
                <a:gd name="T0" fmla="*/ 93 w 93"/>
                <a:gd name="T1" fmla="*/ 17 h 42"/>
                <a:gd name="T2" fmla="*/ 42 w 93"/>
                <a:gd name="T3" fmla="*/ 42 h 42"/>
                <a:gd name="T4" fmla="*/ 0 w 93"/>
                <a:gd name="T5" fmla="*/ 26 h 42"/>
                <a:gd name="T6" fmla="*/ 33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3" y="0"/>
                  </a:lnTo>
                  <a:lnTo>
                    <a:pt x="93"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70" name="Freeform 22"/>
            <p:cNvSpPr>
              <a:spLocks noChangeArrowheads="1"/>
            </p:cNvSpPr>
            <p:nvPr/>
          </p:nvSpPr>
          <p:spPr bwMode="auto">
            <a:xfrm>
              <a:off x="3024" y="3437"/>
              <a:ext cx="65" cy="28"/>
            </a:xfrm>
            <a:custGeom>
              <a:avLst/>
              <a:gdLst>
                <a:gd name="T0" fmla="*/ 91 w 91"/>
                <a:gd name="T1" fmla="*/ 15 h 40"/>
                <a:gd name="T2" fmla="*/ 40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0"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71" name="Freeform 23"/>
            <p:cNvSpPr>
              <a:spLocks noChangeArrowheads="1"/>
            </p:cNvSpPr>
            <p:nvPr/>
          </p:nvSpPr>
          <p:spPr bwMode="auto">
            <a:xfrm>
              <a:off x="2950" y="3411"/>
              <a:ext cx="65" cy="28"/>
            </a:xfrm>
            <a:custGeom>
              <a:avLst/>
              <a:gdLst>
                <a:gd name="T0" fmla="*/ 91 w 91"/>
                <a:gd name="T1" fmla="*/ 17 h 41"/>
                <a:gd name="T2" fmla="*/ 41 w 91"/>
                <a:gd name="T3" fmla="*/ 41 h 41"/>
                <a:gd name="T4" fmla="*/ 0 w 91"/>
                <a:gd name="T5" fmla="*/ 24 h 41"/>
                <a:gd name="T6" fmla="*/ 33 w 91"/>
                <a:gd name="T7" fmla="*/ 0 h 41"/>
                <a:gd name="T8" fmla="*/ 91 w 91"/>
                <a:gd name="T9" fmla="*/ 17 h 41"/>
              </a:gdLst>
              <a:ahLst/>
              <a:cxnLst>
                <a:cxn ang="0">
                  <a:pos x="T0" y="T1"/>
                </a:cxn>
                <a:cxn ang="0">
                  <a:pos x="T2" y="T3"/>
                </a:cxn>
                <a:cxn ang="0">
                  <a:pos x="T4" y="T5"/>
                </a:cxn>
                <a:cxn ang="0">
                  <a:pos x="T6" y="T7"/>
                </a:cxn>
                <a:cxn ang="0">
                  <a:pos x="T8" y="T9"/>
                </a:cxn>
              </a:cxnLst>
              <a:rect l="0" t="0" r="r" b="b"/>
              <a:pathLst>
                <a:path w="91" h="41">
                  <a:moveTo>
                    <a:pt x="91" y="17"/>
                  </a:moveTo>
                  <a:lnTo>
                    <a:pt x="41" y="41"/>
                  </a:lnTo>
                  <a:lnTo>
                    <a:pt x="0" y="24"/>
                  </a:lnTo>
                  <a:lnTo>
                    <a:pt x="33" y="0"/>
                  </a:lnTo>
                  <a:lnTo>
                    <a:pt x="91"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72" name="Freeform 24"/>
            <p:cNvSpPr>
              <a:spLocks noChangeArrowheads="1"/>
            </p:cNvSpPr>
            <p:nvPr/>
          </p:nvSpPr>
          <p:spPr bwMode="auto">
            <a:xfrm>
              <a:off x="2878" y="3386"/>
              <a:ext cx="63" cy="28"/>
            </a:xfrm>
            <a:custGeom>
              <a:avLst/>
              <a:gdLst>
                <a:gd name="T0" fmla="*/ 88 w 88"/>
                <a:gd name="T1" fmla="*/ 16 h 40"/>
                <a:gd name="T2" fmla="*/ 40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40"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73" name="Freeform 25"/>
            <p:cNvSpPr>
              <a:spLocks noChangeArrowheads="1"/>
            </p:cNvSpPr>
            <p:nvPr/>
          </p:nvSpPr>
          <p:spPr bwMode="auto">
            <a:xfrm>
              <a:off x="3328" y="3477"/>
              <a:ext cx="70" cy="29"/>
            </a:xfrm>
            <a:custGeom>
              <a:avLst/>
              <a:gdLst>
                <a:gd name="T0" fmla="*/ 98 w 98"/>
                <a:gd name="T1" fmla="*/ 16 h 42"/>
                <a:gd name="T2" fmla="*/ 43 w 98"/>
                <a:gd name="T3" fmla="*/ 42 h 42"/>
                <a:gd name="T4" fmla="*/ 0 w 98"/>
                <a:gd name="T5" fmla="*/ 25 h 42"/>
                <a:gd name="T6" fmla="*/ 34 w 98"/>
                <a:gd name="T7" fmla="*/ 0 h 42"/>
                <a:gd name="T8" fmla="*/ 98 w 98"/>
                <a:gd name="T9" fmla="*/ 16 h 42"/>
              </a:gdLst>
              <a:ahLst/>
              <a:cxnLst>
                <a:cxn ang="0">
                  <a:pos x="T0" y="T1"/>
                </a:cxn>
                <a:cxn ang="0">
                  <a:pos x="T2" y="T3"/>
                </a:cxn>
                <a:cxn ang="0">
                  <a:pos x="T4" y="T5"/>
                </a:cxn>
                <a:cxn ang="0">
                  <a:pos x="T6" y="T7"/>
                </a:cxn>
                <a:cxn ang="0">
                  <a:pos x="T8" y="T9"/>
                </a:cxn>
              </a:cxnLst>
              <a:rect l="0" t="0" r="r" b="b"/>
              <a:pathLst>
                <a:path w="98" h="42">
                  <a:moveTo>
                    <a:pt x="98" y="16"/>
                  </a:moveTo>
                  <a:lnTo>
                    <a:pt x="43" y="42"/>
                  </a:lnTo>
                  <a:lnTo>
                    <a:pt x="0" y="25"/>
                  </a:lnTo>
                  <a:lnTo>
                    <a:pt x="34" y="0"/>
                  </a:lnTo>
                  <a:lnTo>
                    <a:pt x="98"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74" name="Freeform 26"/>
            <p:cNvSpPr>
              <a:spLocks noChangeArrowheads="1"/>
            </p:cNvSpPr>
            <p:nvPr/>
          </p:nvSpPr>
          <p:spPr bwMode="auto">
            <a:xfrm>
              <a:off x="3261" y="3455"/>
              <a:ext cx="68" cy="29"/>
            </a:xfrm>
            <a:custGeom>
              <a:avLst/>
              <a:gdLst>
                <a:gd name="T0" fmla="*/ 95 w 95"/>
                <a:gd name="T1" fmla="*/ 17 h 42"/>
                <a:gd name="T2" fmla="*/ 41 w 95"/>
                <a:gd name="T3" fmla="*/ 42 h 42"/>
                <a:gd name="T4" fmla="*/ 0 w 95"/>
                <a:gd name="T5" fmla="*/ 25 h 42"/>
                <a:gd name="T6" fmla="*/ 33 w 95"/>
                <a:gd name="T7" fmla="*/ 0 h 42"/>
                <a:gd name="T8" fmla="*/ 95 w 95"/>
                <a:gd name="T9" fmla="*/ 17 h 42"/>
              </a:gdLst>
              <a:ahLst/>
              <a:cxnLst>
                <a:cxn ang="0">
                  <a:pos x="T0" y="T1"/>
                </a:cxn>
                <a:cxn ang="0">
                  <a:pos x="T2" y="T3"/>
                </a:cxn>
                <a:cxn ang="0">
                  <a:pos x="T4" y="T5"/>
                </a:cxn>
                <a:cxn ang="0">
                  <a:pos x="T6" y="T7"/>
                </a:cxn>
                <a:cxn ang="0">
                  <a:pos x="T8" y="T9"/>
                </a:cxn>
              </a:cxnLst>
              <a:rect l="0" t="0" r="r" b="b"/>
              <a:pathLst>
                <a:path w="95" h="42">
                  <a:moveTo>
                    <a:pt x="95" y="17"/>
                  </a:moveTo>
                  <a:lnTo>
                    <a:pt x="41" y="42"/>
                  </a:lnTo>
                  <a:lnTo>
                    <a:pt x="0" y="25"/>
                  </a:lnTo>
                  <a:lnTo>
                    <a:pt x="33" y="0"/>
                  </a:lnTo>
                  <a:lnTo>
                    <a:pt x="95"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75" name="Freeform 27"/>
            <p:cNvSpPr>
              <a:spLocks noChangeArrowheads="1"/>
            </p:cNvSpPr>
            <p:nvPr/>
          </p:nvSpPr>
          <p:spPr bwMode="auto">
            <a:xfrm>
              <a:off x="3192" y="3434"/>
              <a:ext cx="67" cy="29"/>
            </a:xfrm>
            <a:custGeom>
              <a:avLst/>
              <a:gdLst>
                <a:gd name="T0" fmla="*/ 94 w 94"/>
                <a:gd name="T1" fmla="*/ 17 h 42"/>
                <a:gd name="T2" fmla="*/ 41 w 94"/>
                <a:gd name="T3" fmla="*/ 42 h 42"/>
                <a:gd name="T4" fmla="*/ 0 w 94"/>
                <a:gd name="T5" fmla="*/ 25 h 42"/>
                <a:gd name="T6" fmla="*/ 33 w 94"/>
                <a:gd name="T7" fmla="*/ 0 h 42"/>
                <a:gd name="T8" fmla="*/ 94 w 94"/>
                <a:gd name="T9" fmla="*/ 17 h 42"/>
              </a:gdLst>
              <a:ahLst/>
              <a:cxnLst>
                <a:cxn ang="0">
                  <a:pos x="T0" y="T1"/>
                </a:cxn>
                <a:cxn ang="0">
                  <a:pos x="T2" y="T3"/>
                </a:cxn>
                <a:cxn ang="0">
                  <a:pos x="T4" y="T5"/>
                </a:cxn>
                <a:cxn ang="0">
                  <a:pos x="T6" y="T7"/>
                </a:cxn>
                <a:cxn ang="0">
                  <a:pos x="T8" y="T9"/>
                </a:cxn>
              </a:cxnLst>
              <a:rect l="0" t="0" r="r" b="b"/>
              <a:pathLst>
                <a:path w="94" h="42">
                  <a:moveTo>
                    <a:pt x="94" y="17"/>
                  </a:moveTo>
                  <a:lnTo>
                    <a:pt x="41" y="42"/>
                  </a:lnTo>
                  <a:lnTo>
                    <a:pt x="0" y="25"/>
                  </a:lnTo>
                  <a:lnTo>
                    <a:pt x="33" y="0"/>
                  </a:lnTo>
                  <a:lnTo>
                    <a:pt x="94"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76" name="Freeform 28"/>
            <p:cNvSpPr>
              <a:spLocks noChangeArrowheads="1"/>
            </p:cNvSpPr>
            <p:nvPr/>
          </p:nvSpPr>
          <p:spPr bwMode="auto">
            <a:xfrm>
              <a:off x="3124" y="3412"/>
              <a:ext cx="66" cy="29"/>
            </a:xfrm>
            <a:custGeom>
              <a:avLst/>
              <a:gdLst>
                <a:gd name="T0" fmla="*/ 93 w 93"/>
                <a:gd name="T1" fmla="*/ 17 h 42"/>
                <a:gd name="T2" fmla="*/ 42 w 93"/>
                <a:gd name="T3" fmla="*/ 42 h 42"/>
                <a:gd name="T4" fmla="*/ 0 w 93"/>
                <a:gd name="T5" fmla="*/ 26 h 42"/>
                <a:gd name="T6" fmla="*/ 34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4" y="0"/>
                  </a:lnTo>
                  <a:lnTo>
                    <a:pt x="93"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77" name="Freeform 29"/>
            <p:cNvSpPr>
              <a:spLocks noChangeArrowheads="1"/>
            </p:cNvSpPr>
            <p:nvPr/>
          </p:nvSpPr>
          <p:spPr bwMode="auto">
            <a:xfrm>
              <a:off x="3057" y="3393"/>
              <a:ext cx="65" cy="28"/>
            </a:xfrm>
            <a:custGeom>
              <a:avLst/>
              <a:gdLst>
                <a:gd name="T0" fmla="*/ 91 w 91"/>
                <a:gd name="T1" fmla="*/ 15 h 40"/>
                <a:gd name="T2" fmla="*/ 41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1"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78" name="Freeform 30"/>
            <p:cNvSpPr>
              <a:spLocks noChangeArrowheads="1"/>
            </p:cNvSpPr>
            <p:nvPr/>
          </p:nvSpPr>
          <p:spPr bwMode="auto">
            <a:xfrm>
              <a:off x="2990" y="3371"/>
              <a:ext cx="64" cy="28"/>
            </a:xfrm>
            <a:custGeom>
              <a:avLst/>
              <a:gdLst>
                <a:gd name="T0" fmla="*/ 90 w 90"/>
                <a:gd name="T1" fmla="*/ 17 h 41"/>
                <a:gd name="T2" fmla="*/ 39 w 90"/>
                <a:gd name="T3" fmla="*/ 41 h 41"/>
                <a:gd name="T4" fmla="*/ 0 w 90"/>
                <a:gd name="T5" fmla="*/ 24 h 41"/>
                <a:gd name="T6" fmla="*/ 31 w 90"/>
                <a:gd name="T7" fmla="*/ 0 h 41"/>
                <a:gd name="T8" fmla="*/ 90 w 90"/>
                <a:gd name="T9" fmla="*/ 17 h 41"/>
              </a:gdLst>
              <a:ahLst/>
              <a:cxnLst>
                <a:cxn ang="0">
                  <a:pos x="T0" y="T1"/>
                </a:cxn>
                <a:cxn ang="0">
                  <a:pos x="T2" y="T3"/>
                </a:cxn>
                <a:cxn ang="0">
                  <a:pos x="T4" y="T5"/>
                </a:cxn>
                <a:cxn ang="0">
                  <a:pos x="T6" y="T7"/>
                </a:cxn>
                <a:cxn ang="0">
                  <a:pos x="T8" y="T9"/>
                </a:cxn>
              </a:cxnLst>
              <a:rect l="0" t="0" r="r" b="b"/>
              <a:pathLst>
                <a:path w="90" h="41">
                  <a:moveTo>
                    <a:pt x="90" y="17"/>
                  </a:moveTo>
                  <a:lnTo>
                    <a:pt x="39" y="41"/>
                  </a:lnTo>
                  <a:lnTo>
                    <a:pt x="0" y="24"/>
                  </a:lnTo>
                  <a:lnTo>
                    <a:pt x="31" y="0"/>
                  </a:lnTo>
                  <a:lnTo>
                    <a:pt x="90"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79" name="Freeform 31"/>
            <p:cNvSpPr>
              <a:spLocks noChangeArrowheads="1"/>
            </p:cNvSpPr>
            <p:nvPr/>
          </p:nvSpPr>
          <p:spPr bwMode="auto">
            <a:xfrm>
              <a:off x="2921" y="3350"/>
              <a:ext cx="63" cy="28"/>
            </a:xfrm>
            <a:custGeom>
              <a:avLst/>
              <a:gdLst>
                <a:gd name="T0" fmla="*/ 88 w 88"/>
                <a:gd name="T1" fmla="*/ 16 h 40"/>
                <a:gd name="T2" fmla="*/ 39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39"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80" name="Freeform 32"/>
            <p:cNvSpPr>
              <a:spLocks noChangeArrowheads="1"/>
            </p:cNvSpPr>
            <p:nvPr/>
          </p:nvSpPr>
          <p:spPr bwMode="auto">
            <a:xfrm>
              <a:off x="2439" y="3005"/>
              <a:ext cx="70" cy="227"/>
            </a:xfrm>
            <a:custGeom>
              <a:avLst/>
              <a:gdLst>
                <a:gd name="T0" fmla="*/ 35 w 98"/>
                <a:gd name="T1" fmla="*/ 0 h 316"/>
                <a:gd name="T2" fmla="*/ 55 w 98"/>
                <a:gd name="T3" fmla="*/ 32 h 316"/>
                <a:gd name="T4" fmla="*/ 46 w 98"/>
                <a:gd name="T5" fmla="*/ 52 h 316"/>
                <a:gd name="T6" fmla="*/ 98 w 98"/>
                <a:gd name="T7" fmla="*/ 247 h 316"/>
                <a:gd name="T8" fmla="*/ 57 w 98"/>
                <a:gd name="T9" fmla="*/ 316 h 316"/>
                <a:gd name="T10" fmla="*/ 0 w 98"/>
                <a:gd name="T11" fmla="*/ 235 h 316"/>
                <a:gd name="T12" fmla="*/ 26 w 98"/>
                <a:gd name="T13" fmla="*/ 52 h 316"/>
                <a:gd name="T14" fmla="*/ 2 w 98"/>
                <a:gd name="T15" fmla="*/ 32 h 316"/>
                <a:gd name="T16" fmla="*/ 9 w 98"/>
                <a:gd name="T17" fmla="*/ 0 h 316"/>
                <a:gd name="T18" fmla="*/ 35 w 98"/>
                <a:gd name="T1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316">
                  <a:moveTo>
                    <a:pt x="35" y="0"/>
                  </a:moveTo>
                  <a:lnTo>
                    <a:pt x="55" y="32"/>
                  </a:lnTo>
                  <a:lnTo>
                    <a:pt x="46" y="52"/>
                  </a:lnTo>
                  <a:lnTo>
                    <a:pt x="98" y="247"/>
                  </a:lnTo>
                  <a:lnTo>
                    <a:pt x="57" y="316"/>
                  </a:lnTo>
                  <a:lnTo>
                    <a:pt x="0" y="235"/>
                  </a:lnTo>
                  <a:lnTo>
                    <a:pt x="26" y="52"/>
                  </a:lnTo>
                  <a:lnTo>
                    <a:pt x="2" y="32"/>
                  </a:lnTo>
                  <a:lnTo>
                    <a:pt x="9" y="0"/>
                  </a:lnTo>
                  <a:lnTo>
                    <a:pt x="35" y="0"/>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81" name="Freeform 33"/>
            <p:cNvSpPr>
              <a:spLocks noChangeArrowheads="1"/>
            </p:cNvSpPr>
            <p:nvPr/>
          </p:nvSpPr>
          <p:spPr bwMode="auto">
            <a:xfrm>
              <a:off x="2949" y="2853"/>
              <a:ext cx="746" cy="560"/>
            </a:xfrm>
            <a:custGeom>
              <a:avLst/>
              <a:gdLst>
                <a:gd name="T0" fmla="*/ 115 w 1031"/>
                <a:gd name="T1" fmla="*/ 0 h 778"/>
                <a:gd name="T2" fmla="*/ 0 w 1031"/>
                <a:gd name="T3" fmla="*/ 558 h 778"/>
                <a:gd name="T4" fmla="*/ 752 w 1031"/>
                <a:gd name="T5" fmla="*/ 778 h 778"/>
                <a:gd name="T6" fmla="*/ 825 w 1031"/>
                <a:gd name="T7" fmla="*/ 766 h 778"/>
                <a:gd name="T8" fmla="*/ 1031 w 1031"/>
                <a:gd name="T9" fmla="*/ 49 h 778"/>
                <a:gd name="T10" fmla="*/ 946 w 1031"/>
                <a:gd name="T11" fmla="*/ 12 h 778"/>
                <a:gd name="T12" fmla="*/ 115 w 1031"/>
                <a:gd name="T13" fmla="*/ 0 h 778"/>
              </a:gdLst>
              <a:ahLst/>
              <a:cxnLst>
                <a:cxn ang="0">
                  <a:pos x="T0" y="T1"/>
                </a:cxn>
                <a:cxn ang="0">
                  <a:pos x="T2" y="T3"/>
                </a:cxn>
                <a:cxn ang="0">
                  <a:pos x="T4" y="T5"/>
                </a:cxn>
                <a:cxn ang="0">
                  <a:pos x="T6" y="T7"/>
                </a:cxn>
                <a:cxn ang="0">
                  <a:pos x="T8" y="T9"/>
                </a:cxn>
                <a:cxn ang="0">
                  <a:pos x="T10" y="T11"/>
                </a:cxn>
                <a:cxn ang="0">
                  <a:pos x="T12" y="T13"/>
                </a:cxn>
              </a:cxnLst>
              <a:rect l="0" t="0" r="r" b="b"/>
              <a:pathLst>
                <a:path w="1031" h="778">
                  <a:moveTo>
                    <a:pt x="115" y="0"/>
                  </a:moveTo>
                  <a:lnTo>
                    <a:pt x="0" y="558"/>
                  </a:lnTo>
                  <a:lnTo>
                    <a:pt x="752" y="778"/>
                  </a:lnTo>
                  <a:lnTo>
                    <a:pt x="825" y="766"/>
                  </a:lnTo>
                  <a:lnTo>
                    <a:pt x="1031" y="49"/>
                  </a:lnTo>
                  <a:lnTo>
                    <a:pt x="946" y="12"/>
                  </a:lnTo>
                  <a:lnTo>
                    <a:pt x="115" y="0"/>
                  </a:lnTo>
                  <a:close/>
                </a:path>
              </a:pathLst>
            </a:custGeom>
            <a:solidFill>
              <a:srgbClr val="003366"/>
            </a:solidFill>
            <a:ln w="936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82" name="Freeform 34"/>
            <p:cNvSpPr>
              <a:spLocks noChangeArrowheads="1"/>
            </p:cNvSpPr>
            <p:nvPr/>
          </p:nvSpPr>
          <p:spPr bwMode="auto">
            <a:xfrm>
              <a:off x="3010" y="2910"/>
              <a:ext cx="558" cy="411"/>
            </a:xfrm>
            <a:custGeom>
              <a:avLst/>
              <a:gdLst>
                <a:gd name="T0" fmla="*/ 78 w 771"/>
                <a:gd name="T1" fmla="*/ 0 h 571"/>
                <a:gd name="T2" fmla="*/ 0 w 771"/>
                <a:gd name="T3" fmla="*/ 406 h 571"/>
                <a:gd name="T4" fmla="*/ 624 w 771"/>
                <a:gd name="T5" fmla="*/ 571 h 571"/>
                <a:gd name="T6" fmla="*/ 771 w 771"/>
                <a:gd name="T7" fmla="*/ 37 h 571"/>
                <a:gd name="T8" fmla="*/ 78 w 771"/>
                <a:gd name="T9" fmla="*/ 0 h 571"/>
              </a:gdLst>
              <a:ahLst/>
              <a:cxnLst>
                <a:cxn ang="0">
                  <a:pos x="T0" y="T1"/>
                </a:cxn>
                <a:cxn ang="0">
                  <a:pos x="T2" y="T3"/>
                </a:cxn>
                <a:cxn ang="0">
                  <a:pos x="T4" y="T5"/>
                </a:cxn>
                <a:cxn ang="0">
                  <a:pos x="T6" y="T7"/>
                </a:cxn>
                <a:cxn ang="0">
                  <a:pos x="T8" y="T9"/>
                </a:cxn>
              </a:cxnLst>
              <a:rect l="0" t="0" r="r" b="b"/>
              <a:pathLst>
                <a:path w="771" h="571">
                  <a:moveTo>
                    <a:pt x="78" y="0"/>
                  </a:moveTo>
                  <a:lnTo>
                    <a:pt x="0" y="406"/>
                  </a:lnTo>
                  <a:lnTo>
                    <a:pt x="624" y="571"/>
                  </a:lnTo>
                  <a:lnTo>
                    <a:pt x="771" y="37"/>
                  </a:lnTo>
                  <a:lnTo>
                    <a:pt x="78" y="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83" name="Freeform 35"/>
            <p:cNvSpPr>
              <a:spLocks noChangeArrowheads="1"/>
            </p:cNvSpPr>
            <p:nvPr/>
          </p:nvSpPr>
          <p:spPr bwMode="auto">
            <a:xfrm>
              <a:off x="2232" y="2208"/>
              <a:ext cx="596" cy="521"/>
            </a:xfrm>
            <a:custGeom>
              <a:avLst/>
              <a:gdLst>
                <a:gd name="T0" fmla="*/ 822 w 824"/>
                <a:gd name="T1" fmla="*/ 255 h 724"/>
                <a:gd name="T2" fmla="*/ 806 w 824"/>
                <a:gd name="T3" fmla="*/ 199 h 724"/>
                <a:gd name="T4" fmla="*/ 774 w 824"/>
                <a:gd name="T5" fmla="*/ 149 h 724"/>
                <a:gd name="T6" fmla="*/ 730 w 824"/>
                <a:gd name="T7" fmla="*/ 104 h 724"/>
                <a:gd name="T8" fmla="*/ 675 w 824"/>
                <a:gd name="T9" fmla="*/ 64 h 724"/>
                <a:gd name="T10" fmla="*/ 609 w 824"/>
                <a:gd name="T11" fmla="*/ 35 h 724"/>
                <a:gd name="T12" fmla="*/ 535 w 824"/>
                <a:gd name="T13" fmla="*/ 13 h 724"/>
                <a:gd name="T14" fmla="*/ 454 w 824"/>
                <a:gd name="T15" fmla="*/ 1 h 724"/>
                <a:gd name="T16" fmla="*/ 371 w 824"/>
                <a:gd name="T17" fmla="*/ 1 h 724"/>
                <a:gd name="T18" fmla="*/ 290 w 824"/>
                <a:gd name="T19" fmla="*/ 13 h 724"/>
                <a:gd name="T20" fmla="*/ 216 w 824"/>
                <a:gd name="T21" fmla="*/ 35 h 724"/>
                <a:gd name="T22" fmla="*/ 150 w 824"/>
                <a:gd name="T23" fmla="*/ 64 h 724"/>
                <a:gd name="T24" fmla="*/ 94 w 824"/>
                <a:gd name="T25" fmla="*/ 104 h 724"/>
                <a:gd name="T26" fmla="*/ 50 w 824"/>
                <a:gd name="T27" fmla="*/ 149 h 724"/>
                <a:gd name="T28" fmla="*/ 19 w 824"/>
                <a:gd name="T29" fmla="*/ 199 h 724"/>
                <a:gd name="T30" fmla="*/ 2 w 824"/>
                <a:gd name="T31" fmla="*/ 255 h 724"/>
                <a:gd name="T32" fmla="*/ 2 w 824"/>
                <a:gd name="T33" fmla="*/ 313 h 724"/>
                <a:gd name="T34" fmla="*/ 19 w 824"/>
                <a:gd name="T35" fmla="*/ 367 h 724"/>
                <a:gd name="T36" fmla="*/ 50 w 824"/>
                <a:gd name="T37" fmla="*/ 419 h 724"/>
                <a:gd name="T38" fmla="*/ 94 w 824"/>
                <a:gd name="T39" fmla="*/ 463 h 724"/>
                <a:gd name="T40" fmla="*/ 150 w 824"/>
                <a:gd name="T41" fmla="*/ 501 h 724"/>
                <a:gd name="T42" fmla="*/ 216 w 824"/>
                <a:gd name="T43" fmla="*/ 532 h 724"/>
                <a:gd name="T44" fmla="*/ 290 w 824"/>
                <a:gd name="T45" fmla="*/ 552 h 724"/>
                <a:gd name="T46" fmla="*/ 371 w 824"/>
                <a:gd name="T47" fmla="*/ 564 h 724"/>
                <a:gd name="T48" fmla="*/ 420 w 824"/>
                <a:gd name="T49" fmla="*/ 566 h 724"/>
                <a:gd name="T50" fmla="*/ 433 w 824"/>
                <a:gd name="T51" fmla="*/ 566 h 724"/>
                <a:gd name="T52" fmla="*/ 446 w 824"/>
                <a:gd name="T53" fmla="*/ 566 h 724"/>
                <a:gd name="T54" fmla="*/ 459 w 824"/>
                <a:gd name="T55" fmla="*/ 564 h 724"/>
                <a:gd name="T56" fmla="*/ 448 w 824"/>
                <a:gd name="T57" fmla="*/ 724 h 724"/>
                <a:gd name="T58" fmla="*/ 571 w 824"/>
                <a:gd name="T59" fmla="*/ 545 h 724"/>
                <a:gd name="T60" fmla="*/ 628 w 824"/>
                <a:gd name="T61" fmla="*/ 525 h 724"/>
                <a:gd name="T62" fmla="*/ 680 w 824"/>
                <a:gd name="T63" fmla="*/ 499 h 724"/>
                <a:gd name="T64" fmla="*/ 725 w 824"/>
                <a:gd name="T65" fmla="*/ 469 h 724"/>
                <a:gd name="T66" fmla="*/ 762 w 824"/>
                <a:gd name="T67" fmla="*/ 433 h 724"/>
                <a:gd name="T68" fmla="*/ 792 w 824"/>
                <a:gd name="T69" fmla="*/ 394 h 724"/>
                <a:gd name="T70" fmla="*/ 812 w 824"/>
                <a:gd name="T71" fmla="*/ 352 h 724"/>
                <a:gd name="T72" fmla="*/ 823 w 824"/>
                <a:gd name="T73" fmla="*/ 307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24" h="724">
                  <a:moveTo>
                    <a:pt x="824" y="284"/>
                  </a:moveTo>
                  <a:lnTo>
                    <a:pt x="822" y="255"/>
                  </a:lnTo>
                  <a:lnTo>
                    <a:pt x="816" y="227"/>
                  </a:lnTo>
                  <a:lnTo>
                    <a:pt x="806" y="199"/>
                  </a:lnTo>
                  <a:lnTo>
                    <a:pt x="792" y="174"/>
                  </a:lnTo>
                  <a:lnTo>
                    <a:pt x="774" y="149"/>
                  </a:lnTo>
                  <a:lnTo>
                    <a:pt x="754" y="125"/>
                  </a:lnTo>
                  <a:lnTo>
                    <a:pt x="730" y="104"/>
                  </a:lnTo>
                  <a:lnTo>
                    <a:pt x="704" y="84"/>
                  </a:lnTo>
                  <a:lnTo>
                    <a:pt x="675" y="64"/>
                  </a:lnTo>
                  <a:lnTo>
                    <a:pt x="643" y="49"/>
                  </a:lnTo>
                  <a:lnTo>
                    <a:pt x="609" y="35"/>
                  </a:lnTo>
                  <a:lnTo>
                    <a:pt x="572" y="23"/>
                  </a:lnTo>
                  <a:lnTo>
                    <a:pt x="535" y="13"/>
                  </a:lnTo>
                  <a:lnTo>
                    <a:pt x="496" y="6"/>
                  </a:lnTo>
                  <a:lnTo>
                    <a:pt x="454" y="1"/>
                  </a:lnTo>
                  <a:lnTo>
                    <a:pt x="412" y="0"/>
                  </a:lnTo>
                  <a:lnTo>
                    <a:pt x="371" y="1"/>
                  </a:lnTo>
                  <a:lnTo>
                    <a:pt x="329" y="6"/>
                  </a:lnTo>
                  <a:lnTo>
                    <a:pt x="290" y="13"/>
                  </a:lnTo>
                  <a:lnTo>
                    <a:pt x="251" y="23"/>
                  </a:lnTo>
                  <a:lnTo>
                    <a:pt x="216" y="35"/>
                  </a:lnTo>
                  <a:lnTo>
                    <a:pt x="182" y="49"/>
                  </a:lnTo>
                  <a:lnTo>
                    <a:pt x="150" y="64"/>
                  </a:lnTo>
                  <a:lnTo>
                    <a:pt x="120" y="84"/>
                  </a:lnTo>
                  <a:lnTo>
                    <a:pt x="94" y="104"/>
                  </a:lnTo>
                  <a:lnTo>
                    <a:pt x="70" y="125"/>
                  </a:lnTo>
                  <a:lnTo>
                    <a:pt x="50" y="149"/>
                  </a:lnTo>
                  <a:lnTo>
                    <a:pt x="32" y="174"/>
                  </a:lnTo>
                  <a:lnTo>
                    <a:pt x="19" y="199"/>
                  </a:lnTo>
                  <a:lnTo>
                    <a:pt x="8" y="227"/>
                  </a:lnTo>
                  <a:lnTo>
                    <a:pt x="2" y="255"/>
                  </a:lnTo>
                  <a:lnTo>
                    <a:pt x="0" y="284"/>
                  </a:lnTo>
                  <a:lnTo>
                    <a:pt x="2" y="313"/>
                  </a:lnTo>
                  <a:lnTo>
                    <a:pt x="8" y="341"/>
                  </a:lnTo>
                  <a:lnTo>
                    <a:pt x="19" y="367"/>
                  </a:lnTo>
                  <a:lnTo>
                    <a:pt x="32" y="394"/>
                  </a:lnTo>
                  <a:lnTo>
                    <a:pt x="50" y="419"/>
                  </a:lnTo>
                  <a:lnTo>
                    <a:pt x="70" y="441"/>
                  </a:lnTo>
                  <a:lnTo>
                    <a:pt x="94" y="463"/>
                  </a:lnTo>
                  <a:lnTo>
                    <a:pt x="120" y="483"/>
                  </a:lnTo>
                  <a:lnTo>
                    <a:pt x="150" y="501"/>
                  </a:lnTo>
                  <a:lnTo>
                    <a:pt x="182" y="518"/>
                  </a:lnTo>
                  <a:lnTo>
                    <a:pt x="216" y="532"/>
                  </a:lnTo>
                  <a:lnTo>
                    <a:pt x="251" y="544"/>
                  </a:lnTo>
                  <a:lnTo>
                    <a:pt x="290" y="552"/>
                  </a:lnTo>
                  <a:lnTo>
                    <a:pt x="329" y="560"/>
                  </a:lnTo>
                  <a:lnTo>
                    <a:pt x="371" y="564"/>
                  </a:lnTo>
                  <a:lnTo>
                    <a:pt x="412" y="566"/>
                  </a:lnTo>
                  <a:lnTo>
                    <a:pt x="420" y="566"/>
                  </a:lnTo>
                  <a:lnTo>
                    <a:pt x="426" y="566"/>
                  </a:lnTo>
                  <a:lnTo>
                    <a:pt x="433" y="566"/>
                  </a:lnTo>
                  <a:lnTo>
                    <a:pt x="440" y="566"/>
                  </a:lnTo>
                  <a:lnTo>
                    <a:pt x="446" y="566"/>
                  </a:lnTo>
                  <a:lnTo>
                    <a:pt x="453" y="564"/>
                  </a:lnTo>
                  <a:lnTo>
                    <a:pt x="459" y="564"/>
                  </a:lnTo>
                  <a:lnTo>
                    <a:pt x="466" y="563"/>
                  </a:lnTo>
                  <a:lnTo>
                    <a:pt x="448" y="724"/>
                  </a:lnTo>
                  <a:lnTo>
                    <a:pt x="540" y="552"/>
                  </a:lnTo>
                  <a:lnTo>
                    <a:pt x="571" y="545"/>
                  </a:lnTo>
                  <a:lnTo>
                    <a:pt x="600" y="536"/>
                  </a:lnTo>
                  <a:lnTo>
                    <a:pt x="628" y="525"/>
                  </a:lnTo>
                  <a:lnTo>
                    <a:pt x="655" y="513"/>
                  </a:lnTo>
                  <a:lnTo>
                    <a:pt x="680" y="499"/>
                  </a:lnTo>
                  <a:lnTo>
                    <a:pt x="702" y="484"/>
                  </a:lnTo>
                  <a:lnTo>
                    <a:pt x="725" y="469"/>
                  </a:lnTo>
                  <a:lnTo>
                    <a:pt x="744" y="451"/>
                  </a:lnTo>
                  <a:lnTo>
                    <a:pt x="762" y="433"/>
                  </a:lnTo>
                  <a:lnTo>
                    <a:pt x="778" y="414"/>
                  </a:lnTo>
                  <a:lnTo>
                    <a:pt x="792" y="394"/>
                  </a:lnTo>
                  <a:lnTo>
                    <a:pt x="803" y="373"/>
                  </a:lnTo>
                  <a:lnTo>
                    <a:pt x="812" y="352"/>
                  </a:lnTo>
                  <a:lnTo>
                    <a:pt x="818" y="330"/>
                  </a:lnTo>
                  <a:lnTo>
                    <a:pt x="823" y="307"/>
                  </a:lnTo>
                  <a:lnTo>
                    <a:pt x="824" y="284"/>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84" name="Freeform 36"/>
            <p:cNvSpPr>
              <a:spLocks noChangeArrowheads="1"/>
            </p:cNvSpPr>
            <p:nvPr/>
          </p:nvSpPr>
          <p:spPr bwMode="auto">
            <a:xfrm>
              <a:off x="2035" y="2690"/>
              <a:ext cx="173" cy="49"/>
            </a:xfrm>
            <a:custGeom>
              <a:avLst/>
              <a:gdLst>
                <a:gd name="T0" fmla="*/ 241 w 241"/>
                <a:gd name="T1" fmla="*/ 70 h 70"/>
                <a:gd name="T2" fmla="*/ 0 w 241"/>
                <a:gd name="T3" fmla="*/ 0 h 70"/>
                <a:gd name="T4" fmla="*/ 13 w 241"/>
                <a:gd name="T5" fmla="*/ 50 h 70"/>
                <a:gd name="T6" fmla="*/ 241 w 241"/>
                <a:gd name="T7" fmla="*/ 70 h 70"/>
              </a:gdLst>
              <a:ahLst/>
              <a:cxnLst>
                <a:cxn ang="0">
                  <a:pos x="T0" y="T1"/>
                </a:cxn>
                <a:cxn ang="0">
                  <a:pos x="T2" y="T3"/>
                </a:cxn>
                <a:cxn ang="0">
                  <a:pos x="T4" y="T5"/>
                </a:cxn>
                <a:cxn ang="0">
                  <a:pos x="T6" y="T7"/>
                </a:cxn>
              </a:cxnLst>
              <a:rect l="0" t="0" r="r" b="b"/>
              <a:pathLst>
                <a:path w="241" h="70">
                  <a:moveTo>
                    <a:pt x="241" y="70"/>
                  </a:moveTo>
                  <a:lnTo>
                    <a:pt x="0" y="0"/>
                  </a:lnTo>
                  <a:lnTo>
                    <a:pt x="13" y="50"/>
                  </a:lnTo>
                  <a:lnTo>
                    <a:pt x="241" y="70"/>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85" name="Freeform 37"/>
            <p:cNvSpPr>
              <a:spLocks noChangeArrowheads="1"/>
            </p:cNvSpPr>
            <p:nvPr/>
          </p:nvSpPr>
          <p:spPr bwMode="auto">
            <a:xfrm>
              <a:off x="1992" y="2802"/>
              <a:ext cx="224" cy="65"/>
            </a:xfrm>
            <a:custGeom>
              <a:avLst/>
              <a:gdLst>
                <a:gd name="T0" fmla="*/ 310 w 310"/>
                <a:gd name="T1" fmla="*/ 0 h 92"/>
                <a:gd name="T2" fmla="*/ 0 w 310"/>
                <a:gd name="T3" fmla="*/ 51 h 92"/>
                <a:gd name="T4" fmla="*/ 78 w 310"/>
                <a:gd name="T5" fmla="*/ 92 h 92"/>
                <a:gd name="T6" fmla="*/ 310 w 310"/>
                <a:gd name="T7" fmla="*/ 0 h 92"/>
              </a:gdLst>
              <a:ahLst/>
              <a:cxnLst>
                <a:cxn ang="0">
                  <a:pos x="T0" y="T1"/>
                </a:cxn>
                <a:cxn ang="0">
                  <a:pos x="T2" y="T3"/>
                </a:cxn>
                <a:cxn ang="0">
                  <a:pos x="T4" y="T5"/>
                </a:cxn>
                <a:cxn ang="0">
                  <a:pos x="T6" y="T7"/>
                </a:cxn>
              </a:cxnLst>
              <a:rect l="0" t="0" r="r" b="b"/>
              <a:pathLst>
                <a:path w="310" h="92">
                  <a:moveTo>
                    <a:pt x="310" y="0"/>
                  </a:moveTo>
                  <a:lnTo>
                    <a:pt x="0" y="51"/>
                  </a:lnTo>
                  <a:lnTo>
                    <a:pt x="78" y="92"/>
                  </a:lnTo>
                  <a:lnTo>
                    <a:pt x="310" y="0"/>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86" name="Freeform 38"/>
            <p:cNvSpPr>
              <a:spLocks noChangeArrowheads="1"/>
            </p:cNvSpPr>
            <p:nvPr/>
          </p:nvSpPr>
          <p:spPr bwMode="auto">
            <a:xfrm>
              <a:off x="2134" y="2875"/>
              <a:ext cx="78" cy="54"/>
            </a:xfrm>
            <a:custGeom>
              <a:avLst/>
              <a:gdLst>
                <a:gd name="T0" fmla="*/ 109 w 109"/>
                <a:gd name="T1" fmla="*/ 0 h 77"/>
                <a:gd name="T2" fmla="*/ 0 w 109"/>
                <a:gd name="T3" fmla="*/ 59 h 77"/>
                <a:gd name="T4" fmla="*/ 64 w 109"/>
                <a:gd name="T5" fmla="*/ 77 h 77"/>
                <a:gd name="T6" fmla="*/ 109 w 109"/>
                <a:gd name="T7" fmla="*/ 0 h 77"/>
              </a:gdLst>
              <a:ahLst/>
              <a:cxnLst>
                <a:cxn ang="0">
                  <a:pos x="T0" y="T1"/>
                </a:cxn>
                <a:cxn ang="0">
                  <a:pos x="T2" y="T3"/>
                </a:cxn>
                <a:cxn ang="0">
                  <a:pos x="T4" y="T5"/>
                </a:cxn>
                <a:cxn ang="0">
                  <a:pos x="T6" y="T7"/>
                </a:cxn>
              </a:cxnLst>
              <a:rect l="0" t="0" r="r" b="b"/>
              <a:pathLst>
                <a:path w="109" h="77">
                  <a:moveTo>
                    <a:pt x="109" y="0"/>
                  </a:moveTo>
                  <a:lnTo>
                    <a:pt x="0" y="59"/>
                  </a:lnTo>
                  <a:lnTo>
                    <a:pt x="64" y="77"/>
                  </a:lnTo>
                  <a:lnTo>
                    <a:pt x="109" y="0"/>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87" name="Freeform 39"/>
            <p:cNvSpPr>
              <a:spLocks noChangeArrowheads="1"/>
            </p:cNvSpPr>
            <p:nvPr/>
          </p:nvSpPr>
          <p:spPr bwMode="auto">
            <a:xfrm>
              <a:off x="3049" y="3080"/>
              <a:ext cx="426" cy="133"/>
            </a:xfrm>
            <a:custGeom>
              <a:avLst/>
              <a:gdLst>
                <a:gd name="T0" fmla="*/ 554 w 590"/>
                <a:gd name="T1" fmla="*/ 111 h 186"/>
                <a:gd name="T2" fmla="*/ 525 w 590"/>
                <a:gd name="T3" fmla="*/ 125 h 186"/>
                <a:gd name="T4" fmla="*/ 516 w 590"/>
                <a:gd name="T5" fmla="*/ 112 h 186"/>
                <a:gd name="T6" fmla="*/ 484 w 590"/>
                <a:gd name="T7" fmla="*/ 74 h 186"/>
                <a:gd name="T8" fmla="*/ 451 w 590"/>
                <a:gd name="T9" fmla="*/ 75 h 186"/>
                <a:gd name="T10" fmla="*/ 418 w 590"/>
                <a:gd name="T11" fmla="*/ 83 h 186"/>
                <a:gd name="T12" fmla="*/ 395 w 590"/>
                <a:gd name="T13" fmla="*/ 81 h 186"/>
                <a:gd name="T14" fmla="*/ 383 w 590"/>
                <a:gd name="T15" fmla="*/ 64 h 186"/>
                <a:gd name="T16" fmla="*/ 344 w 590"/>
                <a:gd name="T17" fmla="*/ 59 h 186"/>
                <a:gd name="T18" fmla="*/ 323 w 590"/>
                <a:gd name="T19" fmla="*/ 60 h 186"/>
                <a:gd name="T20" fmla="*/ 312 w 590"/>
                <a:gd name="T21" fmla="*/ 57 h 186"/>
                <a:gd name="T22" fmla="*/ 301 w 590"/>
                <a:gd name="T23" fmla="*/ 43 h 186"/>
                <a:gd name="T24" fmla="*/ 292 w 590"/>
                <a:gd name="T25" fmla="*/ 38 h 186"/>
                <a:gd name="T26" fmla="*/ 243 w 590"/>
                <a:gd name="T27" fmla="*/ 38 h 186"/>
                <a:gd name="T28" fmla="*/ 193 w 590"/>
                <a:gd name="T29" fmla="*/ 46 h 186"/>
                <a:gd name="T30" fmla="*/ 181 w 590"/>
                <a:gd name="T31" fmla="*/ 50 h 186"/>
                <a:gd name="T32" fmla="*/ 185 w 590"/>
                <a:gd name="T33" fmla="*/ 25 h 186"/>
                <a:gd name="T34" fmla="*/ 175 w 590"/>
                <a:gd name="T35" fmla="*/ 7 h 186"/>
                <a:gd name="T36" fmla="*/ 153 w 590"/>
                <a:gd name="T37" fmla="*/ 0 h 186"/>
                <a:gd name="T38" fmla="*/ 84 w 590"/>
                <a:gd name="T39" fmla="*/ 8 h 186"/>
                <a:gd name="T40" fmla="*/ 15 w 590"/>
                <a:gd name="T41" fmla="*/ 21 h 186"/>
                <a:gd name="T42" fmla="*/ 0 w 590"/>
                <a:gd name="T43" fmla="*/ 43 h 186"/>
                <a:gd name="T44" fmla="*/ 21 w 590"/>
                <a:gd name="T45" fmla="*/ 58 h 186"/>
                <a:gd name="T46" fmla="*/ 84 w 590"/>
                <a:gd name="T47" fmla="*/ 45 h 186"/>
                <a:gd name="T48" fmla="*/ 147 w 590"/>
                <a:gd name="T49" fmla="*/ 38 h 186"/>
                <a:gd name="T50" fmla="*/ 142 w 590"/>
                <a:gd name="T51" fmla="*/ 60 h 186"/>
                <a:gd name="T52" fmla="*/ 141 w 590"/>
                <a:gd name="T53" fmla="*/ 80 h 186"/>
                <a:gd name="T54" fmla="*/ 156 w 590"/>
                <a:gd name="T55" fmla="*/ 95 h 186"/>
                <a:gd name="T56" fmla="*/ 201 w 590"/>
                <a:gd name="T57" fmla="*/ 81 h 186"/>
                <a:gd name="T58" fmla="*/ 249 w 590"/>
                <a:gd name="T59" fmla="*/ 75 h 186"/>
                <a:gd name="T60" fmla="*/ 274 w 590"/>
                <a:gd name="T61" fmla="*/ 87 h 186"/>
                <a:gd name="T62" fmla="*/ 294 w 590"/>
                <a:gd name="T63" fmla="*/ 101 h 186"/>
                <a:gd name="T64" fmla="*/ 304 w 590"/>
                <a:gd name="T65" fmla="*/ 101 h 186"/>
                <a:gd name="T66" fmla="*/ 327 w 590"/>
                <a:gd name="T67" fmla="*/ 96 h 186"/>
                <a:gd name="T68" fmla="*/ 351 w 590"/>
                <a:gd name="T69" fmla="*/ 95 h 186"/>
                <a:gd name="T70" fmla="*/ 356 w 590"/>
                <a:gd name="T71" fmla="*/ 102 h 186"/>
                <a:gd name="T72" fmla="*/ 354 w 590"/>
                <a:gd name="T73" fmla="*/ 125 h 186"/>
                <a:gd name="T74" fmla="*/ 367 w 590"/>
                <a:gd name="T75" fmla="*/ 139 h 186"/>
                <a:gd name="T76" fmla="*/ 401 w 590"/>
                <a:gd name="T77" fmla="*/ 127 h 186"/>
                <a:gd name="T78" fmla="*/ 438 w 590"/>
                <a:gd name="T79" fmla="*/ 115 h 186"/>
                <a:gd name="T80" fmla="*/ 471 w 590"/>
                <a:gd name="T81" fmla="*/ 108 h 186"/>
                <a:gd name="T82" fmla="*/ 481 w 590"/>
                <a:gd name="T83" fmla="*/ 140 h 186"/>
                <a:gd name="T84" fmla="*/ 475 w 590"/>
                <a:gd name="T85" fmla="*/ 171 h 186"/>
                <a:gd name="T86" fmla="*/ 491 w 590"/>
                <a:gd name="T87" fmla="*/ 186 h 186"/>
                <a:gd name="T88" fmla="*/ 517 w 590"/>
                <a:gd name="T89" fmla="*/ 174 h 186"/>
                <a:gd name="T90" fmla="*/ 547 w 590"/>
                <a:gd name="T91" fmla="*/ 156 h 186"/>
                <a:gd name="T92" fmla="*/ 568 w 590"/>
                <a:gd name="T93" fmla="*/ 143 h 186"/>
                <a:gd name="T94" fmla="*/ 572 w 590"/>
                <a:gd name="T95" fmla="*/ 149 h 186"/>
                <a:gd name="T96" fmla="*/ 590 w 590"/>
                <a:gd name="T97"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0" h="186">
                  <a:moveTo>
                    <a:pt x="579" y="113"/>
                  </a:moveTo>
                  <a:lnTo>
                    <a:pt x="571" y="111"/>
                  </a:lnTo>
                  <a:lnTo>
                    <a:pt x="562" y="109"/>
                  </a:lnTo>
                  <a:lnTo>
                    <a:pt x="554" y="111"/>
                  </a:lnTo>
                  <a:lnTo>
                    <a:pt x="547" y="113"/>
                  </a:lnTo>
                  <a:lnTo>
                    <a:pt x="539" y="116"/>
                  </a:lnTo>
                  <a:lnTo>
                    <a:pt x="531" y="120"/>
                  </a:lnTo>
                  <a:lnTo>
                    <a:pt x="525" y="125"/>
                  </a:lnTo>
                  <a:lnTo>
                    <a:pt x="518" y="130"/>
                  </a:lnTo>
                  <a:lnTo>
                    <a:pt x="518" y="124"/>
                  </a:lnTo>
                  <a:lnTo>
                    <a:pt x="517" y="118"/>
                  </a:lnTo>
                  <a:lnTo>
                    <a:pt x="516" y="112"/>
                  </a:lnTo>
                  <a:lnTo>
                    <a:pt x="514" y="106"/>
                  </a:lnTo>
                  <a:lnTo>
                    <a:pt x="490" y="77"/>
                  </a:lnTo>
                  <a:lnTo>
                    <a:pt x="487" y="75"/>
                  </a:lnTo>
                  <a:lnTo>
                    <a:pt x="484" y="74"/>
                  </a:lnTo>
                  <a:lnTo>
                    <a:pt x="480" y="72"/>
                  </a:lnTo>
                  <a:lnTo>
                    <a:pt x="477" y="72"/>
                  </a:lnTo>
                  <a:lnTo>
                    <a:pt x="460" y="72"/>
                  </a:lnTo>
                  <a:lnTo>
                    <a:pt x="451" y="75"/>
                  </a:lnTo>
                  <a:lnTo>
                    <a:pt x="443" y="76"/>
                  </a:lnTo>
                  <a:lnTo>
                    <a:pt x="435" y="78"/>
                  </a:lnTo>
                  <a:lnTo>
                    <a:pt x="426" y="81"/>
                  </a:lnTo>
                  <a:lnTo>
                    <a:pt x="418" y="83"/>
                  </a:lnTo>
                  <a:lnTo>
                    <a:pt x="411" y="87"/>
                  </a:lnTo>
                  <a:lnTo>
                    <a:pt x="403" y="89"/>
                  </a:lnTo>
                  <a:lnTo>
                    <a:pt x="394" y="91"/>
                  </a:lnTo>
                  <a:lnTo>
                    <a:pt x="395" y="81"/>
                  </a:lnTo>
                  <a:lnTo>
                    <a:pt x="394" y="76"/>
                  </a:lnTo>
                  <a:lnTo>
                    <a:pt x="392" y="70"/>
                  </a:lnTo>
                  <a:lnTo>
                    <a:pt x="388" y="66"/>
                  </a:lnTo>
                  <a:lnTo>
                    <a:pt x="383" y="64"/>
                  </a:lnTo>
                  <a:lnTo>
                    <a:pt x="358" y="59"/>
                  </a:lnTo>
                  <a:lnTo>
                    <a:pt x="354" y="59"/>
                  </a:lnTo>
                  <a:lnTo>
                    <a:pt x="349" y="59"/>
                  </a:lnTo>
                  <a:lnTo>
                    <a:pt x="344" y="59"/>
                  </a:lnTo>
                  <a:lnTo>
                    <a:pt x="338" y="59"/>
                  </a:lnTo>
                  <a:lnTo>
                    <a:pt x="333" y="60"/>
                  </a:lnTo>
                  <a:lnTo>
                    <a:pt x="329" y="60"/>
                  </a:lnTo>
                  <a:lnTo>
                    <a:pt x="323" y="60"/>
                  </a:lnTo>
                  <a:lnTo>
                    <a:pt x="318" y="60"/>
                  </a:lnTo>
                  <a:lnTo>
                    <a:pt x="312" y="62"/>
                  </a:lnTo>
                  <a:lnTo>
                    <a:pt x="312" y="62"/>
                  </a:lnTo>
                  <a:lnTo>
                    <a:pt x="312" y="57"/>
                  </a:lnTo>
                  <a:lnTo>
                    <a:pt x="311" y="53"/>
                  </a:lnTo>
                  <a:lnTo>
                    <a:pt x="308" y="50"/>
                  </a:lnTo>
                  <a:lnTo>
                    <a:pt x="306" y="46"/>
                  </a:lnTo>
                  <a:lnTo>
                    <a:pt x="301" y="43"/>
                  </a:lnTo>
                  <a:lnTo>
                    <a:pt x="299" y="41"/>
                  </a:lnTo>
                  <a:lnTo>
                    <a:pt x="296" y="40"/>
                  </a:lnTo>
                  <a:lnTo>
                    <a:pt x="294" y="39"/>
                  </a:lnTo>
                  <a:lnTo>
                    <a:pt x="292" y="38"/>
                  </a:lnTo>
                  <a:lnTo>
                    <a:pt x="280" y="37"/>
                  </a:lnTo>
                  <a:lnTo>
                    <a:pt x="268" y="37"/>
                  </a:lnTo>
                  <a:lnTo>
                    <a:pt x="255" y="38"/>
                  </a:lnTo>
                  <a:lnTo>
                    <a:pt x="243" y="38"/>
                  </a:lnTo>
                  <a:lnTo>
                    <a:pt x="230" y="39"/>
                  </a:lnTo>
                  <a:lnTo>
                    <a:pt x="218" y="40"/>
                  </a:lnTo>
                  <a:lnTo>
                    <a:pt x="204" y="43"/>
                  </a:lnTo>
                  <a:lnTo>
                    <a:pt x="193" y="46"/>
                  </a:lnTo>
                  <a:lnTo>
                    <a:pt x="181" y="50"/>
                  </a:lnTo>
                  <a:lnTo>
                    <a:pt x="181" y="50"/>
                  </a:lnTo>
                  <a:lnTo>
                    <a:pt x="181" y="50"/>
                  </a:lnTo>
                  <a:lnTo>
                    <a:pt x="181" y="50"/>
                  </a:lnTo>
                  <a:lnTo>
                    <a:pt x="181" y="48"/>
                  </a:lnTo>
                  <a:lnTo>
                    <a:pt x="185" y="31"/>
                  </a:lnTo>
                  <a:lnTo>
                    <a:pt x="185" y="28"/>
                  </a:lnTo>
                  <a:lnTo>
                    <a:pt x="185" y="25"/>
                  </a:lnTo>
                  <a:lnTo>
                    <a:pt x="184" y="21"/>
                  </a:lnTo>
                  <a:lnTo>
                    <a:pt x="183" y="19"/>
                  </a:lnTo>
                  <a:lnTo>
                    <a:pt x="177" y="9"/>
                  </a:lnTo>
                  <a:lnTo>
                    <a:pt x="175" y="7"/>
                  </a:lnTo>
                  <a:lnTo>
                    <a:pt x="172" y="4"/>
                  </a:lnTo>
                  <a:lnTo>
                    <a:pt x="169" y="3"/>
                  </a:lnTo>
                  <a:lnTo>
                    <a:pt x="165" y="2"/>
                  </a:lnTo>
                  <a:lnTo>
                    <a:pt x="153" y="0"/>
                  </a:lnTo>
                  <a:lnTo>
                    <a:pt x="135" y="1"/>
                  </a:lnTo>
                  <a:lnTo>
                    <a:pt x="119" y="3"/>
                  </a:lnTo>
                  <a:lnTo>
                    <a:pt x="101" y="6"/>
                  </a:lnTo>
                  <a:lnTo>
                    <a:pt x="84" y="8"/>
                  </a:lnTo>
                  <a:lnTo>
                    <a:pt x="66" y="12"/>
                  </a:lnTo>
                  <a:lnTo>
                    <a:pt x="49" y="14"/>
                  </a:lnTo>
                  <a:lnTo>
                    <a:pt x="31" y="17"/>
                  </a:lnTo>
                  <a:lnTo>
                    <a:pt x="15" y="21"/>
                  </a:lnTo>
                  <a:lnTo>
                    <a:pt x="8" y="25"/>
                  </a:lnTo>
                  <a:lnTo>
                    <a:pt x="3" y="29"/>
                  </a:lnTo>
                  <a:lnTo>
                    <a:pt x="0" y="35"/>
                  </a:lnTo>
                  <a:lnTo>
                    <a:pt x="0" y="43"/>
                  </a:lnTo>
                  <a:lnTo>
                    <a:pt x="3" y="50"/>
                  </a:lnTo>
                  <a:lnTo>
                    <a:pt x="8" y="54"/>
                  </a:lnTo>
                  <a:lnTo>
                    <a:pt x="14" y="58"/>
                  </a:lnTo>
                  <a:lnTo>
                    <a:pt x="21" y="58"/>
                  </a:lnTo>
                  <a:lnTo>
                    <a:pt x="36" y="54"/>
                  </a:lnTo>
                  <a:lnTo>
                    <a:pt x="52" y="51"/>
                  </a:lnTo>
                  <a:lnTo>
                    <a:pt x="67" y="48"/>
                  </a:lnTo>
                  <a:lnTo>
                    <a:pt x="84" y="45"/>
                  </a:lnTo>
                  <a:lnTo>
                    <a:pt x="99" y="43"/>
                  </a:lnTo>
                  <a:lnTo>
                    <a:pt x="115" y="40"/>
                  </a:lnTo>
                  <a:lnTo>
                    <a:pt x="132" y="39"/>
                  </a:lnTo>
                  <a:lnTo>
                    <a:pt x="147" y="38"/>
                  </a:lnTo>
                  <a:lnTo>
                    <a:pt x="146" y="44"/>
                  </a:lnTo>
                  <a:lnTo>
                    <a:pt x="145" y="48"/>
                  </a:lnTo>
                  <a:lnTo>
                    <a:pt x="144" y="54"/>
                  </a:lnTo>
                  <a:lnTo>
                    <a:pt x="142" y="60"/>
                  </a:lnTo>
                  <a:lnTo>
                    <a:pt x="141" y="75"/>
                  </a:lnTo>
                  <a:lnTo>
                    <a:pt x="141" y="76"/>
                  </a:lnTo>
                  <a:lnTo>
                    <a:pt x="141" y="77"/>
                  </a:lnTo>
                  <a:lnTo>
                    <a:pt x="141" y="80"/>
                  </a:lnTo>
                  <a:lnTo>
                    <a:pt x="141" y="81"/>
                  </a:lnTo>
                  <a:lnTo>
                    <a:pt x="145" y="87"/>
                  </a:lnTo>
                  <a:lnTo>
                    <a:pt x="150" y="91"/>
                  </a:lnTo>
                  <a:lnTo>
                    <a:pt x="156" y="95"/>
                  </a:lnTo>
                  <a:lnTo>
                    <a:pt x="163" y="95"/>
                  </a:lnTo>
                  <a:lnTo>
                    <a:pt x="178" y="91"/>
                  </a:lnTo>
                  <a:lnTo>
                    <a:pt x="189" y="85"/>
                  </a:lnTo>
                  <a:lnTo>
                    <a:pt x="201" y="81"/>
                  </a:lnTo>
                  <a:lnTo>
                    <a:pt x="213" y="78"/>
                  </a:lnTo>
                  <a:lnTo>
                    <a:pt x="225" y="76"/>
                  </a:lnTo>
                  <a:lnTo>
                    <a:pt x="237" y="75"/>
                  </a:lnTo>
                  <a:lnTo>
                    <a:pt x="249" y="75"/>
                  </a:lnTo>
                  <a:lnTo>
                    <a:pt x="262" y="74"/>
                  </a:lnTo>
                  <a:lnTo>
                    <a:pt x="274" y="74"/>
                  </a:lnTo>
                  <a:lnTo>
                    <a:pt x="274" y="81"/>
                  </a:lnTo>
                  <a:lnTo>
                    <a:pt x="274" y="87"/>
                  </a:lnTo>
                  <a:lnTo>
                    <a:pt x="277" y="93"/>
                  </a:lnTo>
                  <a:lnTo>
                    <a:pt x="281" y="96"/>
                  </a:lnTo>
                  <a:lnTo>
                    <a:pt x="287" y="99"/>
                  </a:lnTo>
                  <a:lnTo>
                    <a:pt x="294" y="101"/>
                  </a:lnTo>
                  <a:lnTo>
                    <a:pt x="296" y="102"/>
                  </a:lnTo>
                  <a:lnTo>
                    <a:pt x="299" y="102"/>
                  </a:lnTo>
                  <a:lnTo>
                    <a:pt x="301" y="102"/>
                  </a:lnTo>
                  <a:lnTo>
                    <a:pt x="304" y="101"/>
                  </a:lnTo>
                  <a:lnTo>
                    <a:pt x="308" y="99"/>
                  </a:lnTo>
                  <a:lnTo>
                    <a:pt x="314" y="97"/>
                  </a:lnTo>
                  <a:lnTo>
                    <a:pt x="320" y="97"/>
                  </a:lnTo>
                  <a:lnTo>
                    <a:pt x="327" y="96"/>
                  </a:lnTo>
                  <a:lnTo>
                    <a:pt x="333" y="96"/>
                  </a:lnTo>
                  <a:lnTo>
                    <a:pt x="339" y="96"/>
                  </a:lnTo>
                  <a:lnTo>
                    <a:pt x="345" y="96"/>
                  </a:lnTo>
                  <a:lnTo>
                    <a:pt x="351" y="95"/>
                  </a:lnTo>
                  <a:lnTo>
                    <a:pt x="357" y="95"/>
                  </a:lnTo>
                  <a:lnTo>
                    <a:pt x="357" y="97"/>
                  </a:lnTo>
                  <a:lnTo>
                    <a:pt x="357" y="100"/>
                  </a:lnTo>
                  <a:lnTo>
                    <a:pt x="356" y="102"/>
                  </a:lnTo>
                  <a:lnTo>
                    <a:pt x="356" y="105"/>
                  </a:lnTo>
                  <a:lnTo>
                    <a:pt x="354" y="118"/>
                  </a:lnTo>
                  <a:lnTo>
                    <a:pt x="354" y="121"/>
                  </a:lnTo>
                  <a:lnTo>
                    <a:pt x="354" y="125"/>
                  </a:lnTo>
                  <a:lnTo>
                    <a:pt x="355" y="128"/>
                  </a:lnTo>
                  <a:lnTo>
                    <a:pt x="356" y="131"/>
                  </a:lnTo>
                  <a:lnTo>
                    <a:pt x="361" y="137"/>
                  </a:lnTo>
                  <a:lnTo>
                    <a:pt x="367" y="139"/>
                  </a:lnTo>
                  <a:lnTo>
                    <a:pt x="374" y="140"/>
                  </a:lnTo>
                  <a:lnTo>
                    <a:pt x="381" y="138"/>
                  </a:lnTo>
                  <a:lnTo>
                    <a:pt x="392" y="132"/>
                  </a:lnTo>
                  <a:lnTo>
                    <a:pt x="401" y="127"/>
                  </a:lnTo>
                  <a:lnTo>
                    <a:pt x="410" y="124"/>
                  </a:lnTo>
                  <a:lnTo>
                    <a:pt x="419" y="121"/>
                  </a:lnTo>
                  <a:lnTo>
                    <a:pt x="429" y="118"/>
                  </a:lnTo>
                  <a:lnTo>
                    <a:pt x="438" y="115"/>
                  </a:lnTo>
                  <a:lnTo>
                    <a:pt x="448" y="113"/>
                  </a:lnTo>
                  <a:lnTo>
                    <a:pt x="457" y="112"/>
                  </a:lnTo>
                  <a:lnTo>
                    <a:pt x="467" y="109"/>
                  </a:lnTo>
                  <a:lnTo>
                    <a:pt x="471" y="108"/>
                  </a:lnTo>
                  <a:lnTo>
                    <a:pt x="474" y="113"/>
                  </a:lnTo>
                  <a:lnTo>
                    <a:pt x="480" y="121"/>
                  </a:lnTo>
                  <a:lnTo>
                    <a:pt x="483" y="130"/>
                  </a:lnTo>
                  <a:lnTo>
                    <a:pt x="481" y="140"/>
                  </a:lnTo>
                  <a:lnTo>
                    <a:pt x="479" y="150"/>
                  </a:lnTo>
                  <a:lnTo>
                    <a:pt x="475" y="163"/>
                  </a:lnTo>
                  <a:lnTo>
                    <a:pt x="475" y="168"/>
                  </a:lnTo>
                  <a:lnTo>
                    <a:pt x="475" y="171"/>
                  </a:lnTo>
                  <a:lnTo>
                    <a:pt x="477" y="176"/>
                  </a:lnTo>
                  <a:lnTo>
                    <a:pt x="479" y="180"/>
                  </a:lnTo>
                  <a:lnTo>
                    <a:pt x="485" y="184"/>
                  </a:lnTo>
                  <a:lnTo>
                    <a:pt x="491" y="186"/>
                  </a:lnTo>
                  <a:lnTo>
                    <a:pt x="498" y="186"/>
                  </a:lnTo>
                  <a:lnTo>
                    <a:pt x="504" y="182"/>
                  </a:lnTo>
                  <a:lnTo>
                    <a:pt x="509" y="177"/>
                  </a:lnTo>
                  <a:lnTo>
                    <a:pt x="517" y="174"/>
                  </a:lnTo>
                  <a:lnTo>
                    <a:pt x="524" y="169"/>
                  </a:lnTo>
                  <a:lnTo>
                    <a:pt x="533" y="164"/>
                  </a:lnTo>
                  <a:lnTo>
                    <a:pt x="540" y="159"/>
                  </a:lnTo>
                  <a:lnTo>
                    <a:pt x="547" y="156"/>
                  </a:lnTo>
                  <a:lnTo>
                    <a:pt x="554" y="151"/>
                  </a:lnTo>
                  <a:lnTo>
                    <a:pt x="562" y="146"/>
                  </a:lnTo>
                  <a:lnTo>
                    <a:pt x="570" y="142"/>
                  </a:lnTo>
                  <a:lnTo>
                    <a:pt x="568" y="143"/>
                  </a:lnTo>
                  <a:lnTo>
                    <a:pt x="567" y="144"/>
                  </a:lnTo>
                  <a:lnTo>
                    <a:pt x="566" y="146"/>
                  </a:lnTo>
                  <a:lnTo>
                    <a:pt x="565" y="148"/>
                  </a:lnTo>
                  <a:lnTo>
                    <a:pt x="572" y="149"/>
                  </a:lnTo>
                  <a:lnTo>
                    <a:pt x="579" y="148"/>
                  </a:lnTo>
                  <a:lnTo>
                    <a:pt x="585" y="143"/>
                  </a:lnTo>
                  <a:lnTo>
                    <a:pt x="589" y="137"/>
                  </a:lnTo>
                  <a:lnTo>
                    <a:pt x="590" y="130"/>
                  </a:lnTo>
                  <a:lnTo>
                    <a:pt x="589" y="124"/>
                  </a:lnTo>
                  <a:lnTo>
                    <a:pt x="585" y="118"/>
                  </a:lnTo>
                  <a:lnTo>
                    <a:pt x="579" y="113"/>
                  </a:lnTo>
                  <a:close/>
                </a:path>
              </a:pathLst>
            </a:custGeom>
            <a:solidFill>
              <a:srgbClr val="FF99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88" name="Freeform 40"/>
            <p:cNvSpPr>
              <a:spLocks noChangeArrowheads="1"/>
            </p:cNvSpPr>
            <p:nvPr/>
          </p:nvSpPr>
          <p:spPr bwMode="auto">
            <a:xfrm>
              <a:off x="3076" y="2987"/>
              <a:ext cx="405" cy="87"/>
            </a:xfrm>
            <a:custGeom>
              <a:avLst/>
              <a:gdLst>
                <a:gd name="T0" fmla="*/ 548 w 560"/>
                <a:gd name="T1" fmla="*/ 87 h 123"/>
                <a:gd name="T2" fmla="*/ 546 w 560"/>
                <a:gd name="T3" fmla="*/ 63 h 123"/>
                <a:gd name="T4" fmla="*/ 536 w 560"/>
                <a:gd name="T5" fmla="*/ 49 h 123"/>
                <a:gd name="T6" fmla="*/ 511 w 560"/>
                <a:gd name="T7" fmla="*/ 48 h 123"/>
                <a:gd name="T8" fmla="*/ 490 w 560"/>
                <a:gd name="T9" fmla="*/ 51 h 123"/>
                <a:gd name="T10" fmla="*/ 469 w 560"/>
                <a:gd name="T11" fmla="*/ 58 h 123"/>
                <a:gd name="T12" fmla="*/ 454 w 560"/>
                <a:gd name="T13" fmla="*/ 48 h 123"/>
                <a:gd name="T14" fmla="*/ 432 w 560"/>
                <a:gd name="T15" fmla="*/ 32 h 123"/>
                <a:gd name="T16" fmla="*/ 404 w 560"/>
                <a:gd name="T17" fmla="*/ 30 h 123"/>
                <a:gd name="T18" fmla="*/ 370 w 560"/>
                <a:gd name="T19" fmla="*/ 36 h 123"/>
                <a:gd name="T20" fmla="*/ 338 w 560"/>
                <a:gd name="T21" fmla="*/ 46 h 123"/>
                <a:gd name="T22" fmla="*/ 307 w 560"/>
                <a:gd name="T23" fmla="*/ 44 h 123"/>
                <a:gd name="T24" fmla="*/ 262 w 560"/>
                <a:gd name="T25" fmla="*/ 37 h 123"/>
                <a:gd name="T26" fmla="*/ 210 w 560"/>
                <a:gd name="T27" fmla="*/ 49 h 123"/>
                <a:gd name="T28" fmla="*/ 190 w 560"/>
                <a:gd name="T29" fmla="*/ 20 h 123"/>
                <a:gd name="T30" fmla="*/ 184 w 560"/>
                <a:gd name="T31" fmla="*/ 8 h 123"/>
                <a:gd name="T32" fmla="*/ 138 w 560"/>
                <a:gd name="T33" fmla="*/ 1 h 123"/>
                <a:gd name="T34" fmla="*/ 83 w 560"/>
                <a:gd name="T35" fmla="*/ 3 h 123"/>
                <a:gd name="T36" fmla="*/ 29 w 560"/>
                <a:gd name="T37" fmla="*/ 14 h 123"/>
                <a:gd name="T38" fmla="*/ 2 w 560"/>
                <a:gd name="T39" fmla="*/ 30 h 123"/>
                <a:gd name="T40" fmla="*/ 4 w 560"/>
                <a:gd name="T41" fmla="*/ 50 h 123"/>
                <a:gd name="T42" fmla="*/ 24 w 560"/>
                <a:gd name="T43" fmla="*/ 55 h 123"/>
                <a:gd name="T44" fmla="*/ 72 w 560"/>
                <a:gd name="T45" fmla="*/ 42 h 123"/>
                <a:gd name="T46" fmla="*/ 121 w 560"/>
                <a:gd name="T47" fmla="*/ 38 h 123"/>
                <a:gd name="T48" fmla="*/ 153 w 560"/>
                <a:gd name="T49" fmla="*/ 39 h 123"/>
                <a:gd name="T50" fmla="*/ 152 w 560"/>
                <a:gd name="T51" fmla="*/ 46 h 123"/>
                <a:gd name="T52" fmla="*/ 152 w 560"/>
                <a:gd name="T53" fmla="*/ 70 h 123"/>
                <a:gd name="T54" fmla="*/ 170 w 560"/>
                <a:gd name="T55" fmla="*/ 86 h 123"/>
                <a:gd name="T56" fmla="*/ 213 w 560"/>
                <a:gd name="T57" fmla="*/ 87 h 123"/>
                <a:gd name="T58" fmla="*/ 255 w 560"/>
                <a:gd name="T59" fmla="*/ 75 h 123"/>
                <a:gd name="T60" fmla="*/ 286 w 560"/>
                <a:gd name="T61" fmla="*/ 71 h 123"/>
                <a:gd name="T62" fmla="*/ 295 w 560"/>
                <a:gd name="T63" fmla="*/ 75 h 123"/>
                <a:gd name="T64" fmla="*/ 305 w 560"/>
                <a:gd name="T65" fmla="*/ 100 h 123"/>
                <a:gd name="T66" fmla="*/ 326 w 560"/>
                <a:gd name="T67" fmla="*/ 93 h 123"/>
                <a:gd name="T68" fmla="*/ 357 w 560"/>
                <a:gd name="T69" fmla="*/ 77 h 123"/>
                <a:gd name="T70" fmla="*/ 388 w 560"/>
                <a:gd name="T71" fmla="*/ 69 h 123"/>
                <a:gd name="T72" fmla="*/ 414 w 560"/>
                <a:gd name="T73" fmla="*/ 66 h 123"/>
                <a:gd name="T74" fmla="*/ 426 w 560"/>
                <a:gd name="T75" fmla="*/ 68 h 123"/>
                <a:gd name="T76" fmla="*/ 430 w 560"/>
                <a:gd name="T77" fmla="*/ 82 h 123"/>
                <a:gd name="T78" fmla="*/ 423 w 560"/>
                <a:gd name="T79" fmla="*/ 93 h 123"/>
                <a:gd name="T80" fmla="*/ 419 w 560"/>
                <a:gd name="T81" fmla="*/ 101 h 123"/>
                <a:gd name="T82" fmla="*/ 426 w 560"/>
                <a:gd name="T83" fmla="*/ 118 h 123"/>
                <a:gd name="T84" fmla="*/ 446 w 560"/>
                <a:gd name="T85" fmla="*/ 120 h 123"/>
                <a:gd name="T86" fmla="*/ 453 w 560"/>
                <a:gd name="T87" fmla="*/ 113 h 123"/>
                <a:gd name="T88" fmla="*/ 462 w 560"/>
                <a:gd name="T89" fmla="*/ 104 h 123"/>
                <a:gd name="T90" fmla="*/ 482 w 560"/>
                <a:gd name="T91" fmla="*/ 92 h 123"/>
                <a:gd name="T92" fmla="*/ 504 w 560"/>
                <a:gd name="T93" fmla="*/ 86 h 123"/>
                <a:gd name="T94" fmla="*/ 518 w 560"/>
                <a:gd name="T95" fmla="*/ 107 h 123"/>
                <a:gd name="T96" fmla="*/ 546 w 560"/>
                <a:gd name="T97" fmla="*/ 123 h 123"/>
                <a:gd name="T98" fmla="*/ 560 w 560"/>
                <a:gd name="T99" fmla="*/ 108 h 123"/>
                <a:gd name="T100" fmla="*/ 554 w 560"/>
                <a:gd name="T101" fmla="*/ 9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0" h="123">
                  <a:moveTo>
                    <a:pt x="548" y="88"/>
                  </a:moveTo>
                  <a:lnTo>
                    <a:pt x="548" y="88"/>
                  </a:lnTo>
                  <a:lnTo>
                    <a:pt x="548" y="87"/>
                  </a:lnTo>
                  <a:lnTo>
                    <a:pt x="548" y="87"/>
                  </a:lnTo>
                  <a:lnTo>
                    <a:pt x="548" y="86"/>
                  </a:lnTo>
                  <a:lnTo>
                    <a:pt x="546" y="63"/>
                  </a:lnTo>
                  <a:lnTo>
                    <a:pt x="545" y="57"/>
                  </a:lnTo>
                  <a:lnTo>
                    <a:pt x="541" y="52"/>
                  </a:lnTo>
                  <a:lnTo>
                    <a:pt x="536" y="49"/>
                  </a:lnTo>
                  <a:lnTo>
                    <a:pt x="530" y="48"/>
                  </a:lnTo>
                  <a:lnTo>
                    <a:pt x="518" y="46"/>
                  </a:lnTo>
                  <a:lnTo>
                    <a:pt x="511" y="48"/>
                  </a:lnTo>
                  <a:lnTo>
                    <a:pt x="504" y="48"/>
                  </a:lnTo>
                  <a:lnTo>
                    <a:pt x="497" y="50"/>
                  </a:lnTo>
                  <a:lnTo>
                    <a:pt x="490" y="51"/>
                  </a:lnTo>
                  <a:lnTo>
                    <a:pt x="482" y="54"/>
                  </a:lnTo>
                  <a:lnTo>
                    <a:pt x="475" y="56"/>
                  </a:lnTo>
                  <a:lnTo>
                    <a:pt x="469" y="58"/>
                  </a:lnTo>
                  <a:lnTo>
                    <a:pt x="462" y="62"/>
                  </a:lnTo>
                  <a:lnTo>
                    <a:pt x="459" y="55"/>
                  </a:lnTo>
                  <a:lnTo>
                    <a:pt x="454" y="48"/>
                  </a:lnTo>
                  <a:lnTo>
                    <a:pt x="447" y="42"/>
                  </a:lnTo>
                  <a:lnTo>
                    <a:pt x="441" y="37"/>
                  </a:lnTo>
                  <a:lnTo>
                    <a:pt x="432" y="32"/>
                  </a:lnTo>
                  <a:lnTo>
                    <a:pt x="423" y="30"/>
                  </a:lnTo>
                  <a:lnTo>
                    <a:pt x="413" y="30"/>
                  </a:lnTo>
                  <a:lnTo>
                    <a:pt x="404" y="30"/>
                  </a:lnTo>
                  <a:lnTo>
                    <a:pt x="393" y="31"/>
                  </a:lnTo>
                  <a:lnTo>
                    <a:pt x="381" y="33"/>
                  </a:lnTo>
                  <a:lnTo>
                    <a:pt x="370" y="36"/>
                  </a:lnTo>
                  <a:lnTo>
                    <a:pt x="360" y="39"/>
                  </a:lnTo>
                  <a:lnTo>
                    <a:pt x="349" y="43"/>
                  </a:lnTo>
                  <a:lnTo>
                    <a:pt x="338" y="46"/>
                  </a:lnTo>
                  <a:lnTo>
                    <a:pt x="329" y="50"/>
                  </a:lnTo>
                  <a:lnTo>
                    <a:pt x="318" y="55"/>
                  </a:lnTo>
                  <a:lnTo>
                    <a:pt x="307" y="44"/>
                  </a:lnTo>
                  <a:lnTo>
                    <a:pt x="294" y="38"/>
                  </a:lnTo>
                  <a:lnTo>
                    <a:pt x="278" y="36"/>
                  </a:lnTo>
                  <a:lnTo>
                    <a:pt x="262" y="37"/>
                  </a:lnTo>
                  <a:lnTo>
                    <a:pt x="244" y="40"/>
                  </a:lnTo>
                  <a:lnTo>
                    <a:pt x="227" y="44"/>
                  </a:lnTo>
                  <a:lnTo>
                    <a:pt x="210" y="49"/>
                  </a:lnTo>
                  <a:lnTo>
                    <a:pt x="196" y="54"/>
                  </a:lnTo>
                  <a:lnTo>
                    <a:pt x="188" y="51"/>
                  </a:lnTo>
                  <a:lnTo>
                    <a:pt x="190" y="20"/>
                  </a:lnTo>
                  <a:lnTo>
                    <a:pt x="189" y="15"/>
                  </a:lnTo>
                  <a:lnTo>
                    <a:pt x="188" y="12"/>
                  </a:lnTo>
                  <a:lnTo>
                    <a:pt x="184" y="8"/>
                  </a:lnTo>
                  <a:lnTo>
                    <a:pt x="181" y="6"/>
                  </a:lnTo>
                  <a:lnTo>
                    <a:pt x="156" y="0"/>
                  </a:lnTo>
                  <a:lnTo>
                    <a:pt x="138" y="1"/>
                  </a:lnTo>
                  <a:lnTo>
                    <a:pt x="120" y="1"/>
                  </a:lnTo>
                  <a:lnTo>
                    <a:pt x="101" y="2"/>
                  </a:lnTo>
                  <a:lnTo>
                    <a:pt x="83" y="3"/>
                  </a:lnTo>
                  <a:lnTo>
                    <a:pt x="65" y="6"/>
                  </a:lnTo>
                  <a:lnTo>
                    <a:pt x="47" y="9"/>
                  </a:lnTo>
                  <a:lnTo>
                    <a:pt x="29" y="14"/>
                  </a:lnTo>
                  <a:lnTo>
                    <a:pt x="12" y="21"/>
                  </a:lnTo>
                  <a:lnTo>
                    <a:pt x="6" y="25"/>
                  </a:lnTo>
                  <a:lnTo>
                    <a:pt x="2" y="30"/>
                  </a:lnTo>
                  <a:lnTo>
                    <a:pt x="0" y="37"/>
                  </a:lnTo>
                  <a:lnTo>
                    <a:pt x="0" y="44"/>
                  </a:lnTo>
                  <a:lnTo>
                    <a:pt x="4" y="50"/>
                  </a:lnTo>
                  <a:lnTo>
                    <a:pt x="10" y="55"/>
                  </a:lnTo>
                  <a:lnTo>
                    <a:pt x="17" y="56"/>
                  </a:lnTo>
                  <a:lnTo>
                    <a:pt x="24" y="55"/>
                  </a:lnTo>
                  <a:lnTo>
                    <a:pt x="40" y="49"/>
                  </a:lnTo>
                  <a:lnTo>
                    <a:pt x="55" y="45"/>
                  </a:lnTo>
                  <a:lnTo>
                    <a:pt x="72" y="42"/>
                  </a:lnTo>
                  <a:lnTo>
                    <a:pt x="88" y="40"/>
                  </a:lnTo>
                  <a:lnTo>
                    <a:pt x="104" y="38"/>
                  </a:lnTo>
                  <a:lnTo>
                    <a:pt x="121" y="38"/>
                  </a:lnTo>
                  <a:lnTo>
                    <a:pt x="138" y="37"/>
                  </a:lnTo>
                  <a:lnTo>
                    <a:pt x="154" y="37"/>
                  </a:lnTo>
                  <a:lnTo>
                    <a:pt x="153" y="39"/>
                  </a:lnTo>
                  <a:lnTo>
                    <a:pt x="153" y="42"/>
                  </a:lnTo>
                  <a:lnTo>
                    <a:pt x="152" y="44"/>
                  </a:lnTo>
                  <a:lnTo>
                    <a:pt x="152" y="46"/>
                  </a:lnTo>
                  <a:lnTo>
                    <a:pt x="151" y="61"/>
                  </a:lnTo>
                  <a:lnTo>
                    <a:pt x="151" y="66"/>
                  </a:lnTo>
                  <a:lnTo>
                    <a:pt x="152" y="70"/>
                  </a:lnTo>
                  <a:lnTo>
                    <a:pt x="154" y="74"/>
                  </a:lnTo>
                  <a:lnTo>
                    <a:pt x="158" y="77"/>
                  </a:lnTo>
                  <a:lnTo>
                    <a:pt x="170" y="86"/>
                  </a:lnTo>
                  <a:lnTo>
                    <a:pt x="184" y="88"/>
                  </a:lnTo>
                  <a:lnTo>
                    <a:pt x="198" y="88"/>
                  </a:lnTo>
                  <a:lnTo>
                    <a:pt x="213" y="87"/>
                  </a:lnTo>
                  <a:lnTo>
                    <a:pt x="227" y="83"/>
                  </a:lnTo>
                  <a:lnTo>
                    <a:pt x="240" y="79"/>
                  </a:lnTo>
                  <a:lnTo>
                    <a:pt x="255" y="75"/>
                  </a:lnTo>
                  <a:lnTo>
                    <a:pt x="269" y="73"/>
                  </a:lnTo>
                  <a:lnTo>
                    <a:pt x="283" y="71"/>
                  </a:lnTo>
                  <a:lnTo>
                    <a:pt x="286" y="71"/>
                  </a:lnTo>
                  <a:lnTo>
                    <a:pt x="289" y="73"/>
                  </a:lnTo>
                  <a:lnTo>
                    <a:pt x="292" y="74"/>
                  </a:lnTo>
                  <a:lnTo>
                    <a:pt x="295" y="75"/>
                  </a:lnTo>
                  <a:lnTo>
                    <a:pt x="294" y="94"/>
                  </a:lnTo>
                  <a:lnTo>
                    <a:pt x="299" y="99"/>
                  </a:lnTo>
                  <a:lnTo>
                    <a:pt x="305" y="100"/>
                  </a:lnTo>
                  <a:lnTo>
                    <a:pt x="312" y="100"/>
                  </a:lnTo>
                  <a:lnTo>
                    <a:pt x="318" y="99"/>
                  </a:lnTo>
                  <a:lnTo>
                    <a:pt x="326" y="93"/>
                  </a:lnTo>
                  <a:lnTo>
                    <a:pt x="336" y="87"/>
                  </a:lnTo>
                  <a:lnTo>
                    <a:pt x="346" y="82"/>
                  </a:lnTo>
                  <a:lnTo>
                    <a:pt x="357" y="77"/>
                  </a:lnTo>
                  <a:lnTo>
                    <a:pt x="367" y="74"/>
                  </a:lnTo>
                  <a:lnTo>
                    <a:pt x="377" y="71"/>
                  </a:lnTo>
                  <a:lnTo>
                    <a:pt x="388" y="69"/>
                  </a:lnTo>
                  <a:lnTo>
                    <a:pt x="400" y="68"/>
                  </a:lnTo>
                  <a:lnTo>
                    <a:pt x="411" y="66"/>
                  </a:lnTo>
                  <a:lnTo>
                    <a:pt x="414" y="66"/>
                  </a:lnTo>
                  <a:lnTo>
                    <a:pt x="419" y="66"/>
                  </a:lnTo>
                  <a:lnTo>
                    <a:pt x="423" y="67"/>
                  </a:lnTo>
                  <a:lnTo>
                    <a:pt x="426" y="68"/>
                  </a:lnTo>
                  <a:lnTo>
                    <a:pt x="429" y="71"/>
                  </a:lnTo>
                  <a:lnTo>
                    <a:pt x="431" y="76"/>
                  </a:lnTo>
                  <a:lnTo>
                    <a:pt x="430" y="82"/>
                  </a:lnTo>
                  <a:lnTo>
                    <a:pt x="428" y="88"/>
                  </a:lnTo>
                  <a:lnTo>
                    <a:pt x="426" y="91"/>
                  </a:lnTo>
                  <a:lnTo>
                    <a:pt x="423" y="93"/>
                  </a:lnTo>
                  <a:lnTo>
                    <a:pt x="423" y="93"/>
                  </a:lnTo>
                  <a:lnTo>
                    <a:pt x="422" y="95"/>
                  </a:lnTo>
                  <a:lnTo>
                    <a:pt x="419" y="101"/>
                  </a:lnTo>
                  <a:lnTo>
                    <a:pt x="419" y="107"/>
                  </a:lnTo>
                  <a:lnTo>
                    <a:pt x="422" y="113"/>
                  </a:lnTo>
                  <a:lnTo>
                    <a:pt x="426" y="118"/>
                  </a:lnTo>
                  <a:lnTo>
                    <a:pt x="432" y="122"/>
                  </a:lnTo>
                  <a:lnTo>
                    <a:pt x="440" y="122"/>
                  </a:lnTo>
                  <a:lnTo>
                    <a:pt x="446" y="120"/>
                  </a:lnTo>
                  <a:lnTo>
                    <a:pt x="451" y="116"/>
                  </a:lnTo>
                  <a:lnTo>
                    <a:pt x="453" y="113"/>
                  </a:lnTo>
                  <a:lnTo>
                    <a:pt x="453" y="113"/>
                  </a:lnTo>
                  <a:lnTo>
                    <a:pt x="454" y="112"/>
                  </a:lnTo>
                  <a:lnTo>
                    <a:pt x="456" y="108"/>
                  </a:lnTo>
                  <a:lnTo>
                    <a:pt x="462" y="104"/>
                  </a:lnTo>
                  <a:lnTo>
                    <a:pt x="468" y="99"/>
                  </a:lnTo>
                  <a:lnTo>
                    <a:pt x="475" y="95"/>
                  </a:lnTo>
                  <a:lnTo>
                    <a:pt x="482" y="92"/>
                  </a:lnTo>
                  <a:lnTo>
                    <a:pt x="488" y="89"/>
                  </a:lnTo>
                  <a:lnTo>
                    <a:pt x="496" y="87"/>
                  </a:lnTo>
                  <a:lnTo>
                    <a:pt x="504" y="86"/>
                  </a:lnTo>
                  <a:lnTo>
                    <a:pt x="511" y="85"/>
                  </a:lnTo>
                  <a:lnTo>
                    <a:pt x="512" y="97"/>
                  </a:lnTo>
                  <a:lnTo>
                    <a:pt x="518" y="107"/>
                  </a:lnTo>
                  <a:lnTo>
                    <a:pt x="527" y="116"/>
                  </a:lnTo>
                  <a:lnTo>
                    <a:pt x="539" y="123"/>
                  </a:lnTo>
                  <a:lnTo>
                    <a:pt x="546" y="123"/>
                  </a:lnTo>
                  <a:lnTo>
                    <a:pt x="552" y="120"/>
                  </a:lnTo>
                  <a:lnTo>
                    <a:pt x="556" y="116"/>
                  </a:lnTo>
                  <a:lnTo>
                    <a:pt x="560" y="108"/>
                  </a:lnTo>
                  <a:lnTo>
                    <a:pt x="560" y="103"/>
                  </a:lnTo>
                  <a:lnTo>
                    <a:pt x="558" y="97"/>
                  </a:lnTo>
                  <a:lnTo>
                    <a:pt x="554" y="92"/>
                  </a:lnTo>
                  <a:lnTo>
                    <a:pt x="548" y="88"/>
                  </a:lnTo>
                  <a:close/>
                </a:path>
              </a:pathLst>
            </a:custGeom>
            <a:solidFill>
              <a:srgbClr val="FF99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89" name="Freeform 41"/>
            <p:cNvSpPr>
              <a:spLocks noChangeArrowheads="1"/>
            </p:cNvSpPr>
            <p:nvPr/>
          </p:nvSpPr>
          <p:spPr bwMode="auto">
            <a:xfrm>
              <a:off x="2296" y="2432"/>
              <a:ext cx="432" cy="85"/>
            </a:xfrm>
            <a:custGeom>
              <a:avLst/>
              <a:gdLst>
                <a:gd name="T0" fmla="*/ 559 w 598"/>
                <a:gd name="T1" fmla="*/ 33 h 120"/>
                <a:gd name="T2" fmla="*/ 532 w 598"/>
                <a:gd name="T3" fmla="*/ 54 h 120"/>
                <a:gd name="T4" fmla="*/ 520 w 598"/>
                <a:gd name="T5" fmla="*/ 43 h 120"/>
                <a:gd name="T6" fmla="*/ 481 w 598"/>
                <a:gd name="T7" fmla="*/ 11 h 120"/>
                <a:gd name="T8" fmla="*/ 450 w 598"/>
                <a:gd name="T9" fmla="*/ 18 h 120"/>
                <a:gd name="T10" fmla="*/ 420 w 598"/>
                <a:gd name="T11" fmla="*/ 33 h 120"/>
                <a:gd name="T12" fmla="*/ 396 w 598"/>
                <a:gd name="T13" fmla="*/ 34 h 120"/>
                <a:gd name="T14" fmla="*/ 382 w 598"/>
                <a:gd name="T15" fmla="*/ 21 h 120"/>
                <a:gd name="T16" fmla="*/ 341 w 598"/>
                <a:gd name="T17" fmla="*/ 23 h 120"/>
                <a:gd name="T18" fmla="*/ 321 w 598"/>
                <a:gd name="T19" fmla="*/ 29 h 120"/>
                <a:gd name="T20" fmla="*/ 309 w 598"/>
                <a:gd name="T21" fmla="*/ 28 h 120"/>
                <a:gd name="T22" fmla="*/ 296 w 598"/>
                <a:gd name="T23" fmla="*/ 15 h 120"/>
                <a:gd name="T24" fmla="*/ 285 w 598"/>
                <a:gd name="T25" fmla="*/ 12 h 120"/>
                <a:gd name="T26" fmla="*/ 238 w 598"/>
                <a:gd name="T27" fmla="*/ 23 h 120"/>
                <a:gd name="T28" fmla="*/ 191 w 598"/>
                <a:gd name="T29" fmla="*/ 40 h 120"/>
                <a:gd name="T30" fmla="*/ 180 w 598"/>
                <a:gd name="T31" fmla="*/ 45 h 120"/>
                <a:gd name="T32" fmla="*/ 179 w 598"/>
                <a:gd name="T33" fmla="*/ 19 h 120"/>
                <a:gd name="T34" fmla="*/ 166 w 598"/>
                <a:gd name="T35" fmla="*/ 4 h 120"/>
                <a:gd name="T36" fmla="*/ 143 w 598"/>
                <a:gd name="T37" fmla="*/ 2 h 120"/>
                <a:gd name="T38" fmla="*/ 76 w 598"/>
                <a:gd name="T39" fmla="*/ 23 h 120"/>
                <a:gd name="T40" fmla="*/ 12 w 598"/>
                <a:gd name="T41" fmla="*/ 49 h 120"/>
                <a:gd name="T42" fmla="*/ 1 w 598"/>
                <a:gd name="T43" fmla="*/ 73 h 120"/>
                <a:gd name="T44" fmla="*/ 24 w 598"/>
                <a:gd name="T45" fmla="*/ 84 h 120"/>
                <a:gd name="T46" fmla="*/ 84 w 598"/>
                <a:gd name="T47" fmla="*/ 60 h 120"/>
                <a:gd name="T48" fmla="*/ 144 w 598"/>
                <a:gd name="T49" fmla="*/ 40 h 120"/>
                <a:gd name="T50" fmla="*/ 144 w 598"/>
                <a:gd name="T51" fmla="*/ 62 h 120"/>
                <a:gd name="T52" fmla="*/ 147 w 598"/>
                <a:gd name="T53" fmla="*/ 82 h 120"/>
                <a:gd name="T54" fmla="*/ 164 w 598"/>
                <a:gd name="T55" fmla="*/ 93 h 120"/>
                <a:gd name="T56" fmla="*/ 205 w 598"/>
                <a:gd name="T57" fmla="*/ 72 h 120"/>
                <a:gd name="T58" fmla="*/ 252 w 598"/>
                <a:gd name="T59" fmla="*/ 56 h 120"/>
                <a:gd name="T60" fmla="*/ 279 w 598"/>
                <a:gd name="T61" fmla="*/ 64 h 120"/>
                <a:gd name="T62" fmla="*/ 300 w 598"/>
                <a:gd name="T63" fmla="*/ 74 h 120"/>
                <a:gd name="T64" fmla="*/ 310 w 598"/>
                <a:gd name="T65" fmla="*/ 72 h 120"/>
                <a:gd name="T66" fmla="*/ 332 w 598"/>
                <a:gd name="T67" fmla="*/ 64 h 120"/>
                <a:gd name="T68" fmla="*/ 356 w 598"/>
                <a:gd name="T69" fmla="*/ 58 h 120"/>
                <a:gd name="T70" fmla="*/ 362 w 598"/>
                <a:gd name="T71" fmla="*/ 62 h 120"/>
                <a:gd name="T72" fmla="*/ 364 w 598"/>
                <a:gd name="T73" fmla="*/ 86 h 120"/>
                <a:gd name="T74" fmla="*/ 380 w 598"/>
                <a:gd name="T75" fmla="*/ 98 h 120"/>
                <a:gd name="T76" fmla="*/ 411 w 598"/>
                <a:gd name="T77" fmla="*/ 79 h 120"/>
                <a:gd name="T78" fmla="*/ 445 w 598"/>
                <a:gd name="T79" fmla="*/ 60 h 120"/>
                <a:gd name="T80" fmla="*/ 475 w 598"/>
                <a:gd name="T81" fmla="*/ 48 h 120"/>
                <a:gd name="T82" fmla="*/ 493 w 598"/>
                <a:gd name="T83" fmla="*/ 77 h 120"/>
                <a:gd name="T84" fmla="*/ 493 w 598"/>
                <a:gd name="T85" fmla="*/ 109 h 120"/>
                <a:gd name="T86" fmla="*/ 511 w 598"/>
                <a:gd name="T87" fmla="*/ 120 h 120"/>
                <a:gd name="T88" fmla="*/ 533 w 598"/>
                <a:gd name="T89" fmla="*/ 102 h 120"/>
                <a:gd name="T90" fmla="*/ 560 w 598"/>
                <a:gd name="T91" fmla="*/ 79 h 120"/>
                <a:gd name="T92" fmla="*/ 579 w 598"/>
                <a:gd name="T93" fmla="*/ 62 h 120"/>
                <a:gd name="T94" fmla="*/ 584 w 598"/>
                <a:gd name="T95" fmla="*/ 67 h 120"/>
                <a:gd name="T96" fmla="*/ 598 w 598"/>
                <a:gd name="T97" fmla="*/ 4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8" h="120">
                  <a:moveTo>
                    <a:pt x="584" y="31"/>
                  </a:moveTo>
                  <a:lnTo>
                    <a:pt x="574" y="30"/>
                  </a:lnTo>
                  <a:lnTo>
                    <a:pt x="567" y="30"/>
                  </a:lnTo>
                  <a:lnTo>
                    <a:pt x="559" y="33"/>
                  </a:lnTo>
                  <a:lnTo>
                    <a:pt x="551" y="36"/>
                  </a:lnTo>
                  <a:lnTo>
                    <a:pt x="545" y="42"/>
                  </a:lnTo>
                  <a:lnTo>
                    <a:pt x="538" y="47"/>
                  </a:lnTo>
                  <a:lnTo>
                    <a:pt x="532" y="54"/>
                  </a:lnTo>
                  <a:lnTo>
                    <a:pt x="526" y="60"/>
                  </a:lnTo>
                  <a:lnTo>
                    <a:pt x="525" y="54"/>
                  </a:lnTo>
                  <a:lnTo>
                    <a:pt x="524" y="48"/>
                  </a:lnTo>
                  <a:lnTo>
                    <a:pt x="520" y="43"/>
                  </a:lnTo>
                  <a:lnTo>
                    <a:pt x="517" y="37"/>
                  </a:lnTo>
                  <a:lnTo>
                    <a:pt x="488" y="14"/>
                  </a:lnTo>
                  <a:lnTo>
                    <a:pt x="485" y="12"/>
                  </a:lnTo>
                  <a:lnTo>
                    <a:pt x="481" y="11"/>
                  </a:lnTo>
                  <a:lnTo>
                    <a:pt x="477" y="11"/>
                  </a:lnTo>
                  <a:lnTo>
                    <a:pt x="474" y="11"/>
                  </a:lnTo>
                  <a:lnTo>
                    <a:pt x="458" y="15"/>
                  </a:lnTo>
                  <a:lnTo>
                    <a:pt x="450" y="18"/>
                  </a:lnTo>
                  <a:lnTo>
                    <a:pt x="443" y="22"/>
                  </a:lnTo>
                  <a:lnTo>
                    <a:pt x="434" y="25"/>
                  </a:lnTo>
                  <a:lnTo>
                    <a:pt x="427" y="29"/>
                  </a:lnTo>
                  <a:lnTo>
                    <a:pt x="420" y="33"/>
                  </a:lnTo>
                  <a:lnTo>
                    <a:pt x="413" y="36"/>
                  </a:lnTo>
                  <a:lnTo>
                    <a:pt x="405" y="41"/>
                  </a:lnTo>
                  <a:lnTo>
                    <a:pt x="397" y="45"/>
                  </a:lnTo>
                  <a:lnTo>
                    <a:pt x="396" y="34"/>
                  </a:lnTo>
                  <a:lnTo>
                    <a:pt x="395" y="29"/>
                  </a:lnTo>
                  <a:lnTo>
                    <a:pt x="391" y="25"/>
                  </a:lnTo>
                  <a:lnTo>
                    <a:pt x="387" y="22"/>
                  </a:lnTo>
                  <a:lnTo>
                    <a:pt x="382" y="21"/>
                  </a:lnTo>
                  <a:lnTo>
                    <a:pt x="356" y="19"/>
                  </a:lnTo>
                  <a:lnTo>
                    <a:pt x="351" y="21"/>
                  </a:lnTo>
                  <a:lnTo>
                    <a:pt x="346" y="22"/>
                  </a:lnTo>
                  <a:lnTo>
                    <a:pt x="341" y="23"/>
                  </a:lnTo>
                  <a:lnTo>
                    <a:pt x="337" y="24"/>
                  </a:lnTo>
                  <a:lnTo>
                    <a:pt x="331" y="27"/>
                  </a:lnTo>
                  <a:lnTo>
                    <a:pt x="326" y="28"/>
                  </a:lnTo>
                  <a:lnTo>
                    <a:pt x="321" y="29"/>
                  </a:lnTo>
                  <a:lnTo>
                    <a:pt x="316" y="30"/>
                  </a:lnTo>
                  <a:lnTo>
                    <a:pt x="310" y="33"/>
                  </a:lnTo>
                  <a:lnTo>
                    <a:pt x="310" y="31"/>
                  </a:lnTo>
                  <a:lnTo>
                    <a:pt x="309" y="28"/>
                  </a:lnTo>
                  <a:lnTo>
                    <a:pt x="308" y="24"/>
                  </a:lnTo>
                  <a:lnTo>
                    <a:pt x="306" y="21"/>
                  </a:lnTo>
                  <a:lnTo>
                    <a:pt x="302" y="18"/>
                  </a:lnTo>
                  <a:lnTo>
                    <a:pt x="296" y="15"/>
                  </a:lnTo>
                  <a:lnTo>
                    <a:pt x="294" y="14"/>
                  </a:lnTo>
                  <a:lnTo>
                    <a:pt x="291" y="14"/>
                  </a:lnTo>
                  <a:lnTo>
                    <a:pt x="289" y="12"/>
                  </a:lnTo>
                  <a:lnTo>
                    <a:pt x="285" y="12"/>
                  </a:lnTo>
                  <a:lnTo>
                    <a:pt x="273" y="14"/>
                  </a:lnTo>
                  <a:lnTo>
                    <a:pt x="261" y="17"/>
                  </a:lnTo>
                  <a:lnTo>
                    <a:pt x="249" y="19"/>
                  </a:lnTo>
                  <a:lnTo>
                    <a:pt x="238" y="23"/>
                  </a:lnTo>
                  <a:lnTo>
                    <a:pt x="226" y="25"/>
                  </a:lnTo>
                  <a:lnTo>
                    <a:pt x="214" y="30"/>
                  </a:lnTo>
                  <a:lnTo>
                    <a:pt x="203" y="34"/>
                  </a:lnTo>
                  <a:lnTo>
                    <a:pt x="191" y="40"/>
                  </a:lnTo>
                  <a:lnTo>
                    <a:pt x="180" y="46"/>
                  </a:lnTo>
                  <a:lnTo>
                    <a:pt x="180" y="45"/>
                  </a:lnTo>
                  <a:lnTo>
                    <a:pt x="180" y="45"/>
                  </a:lnTo>
                  <a:lnTo>
                    <a:pt x="180" y="45"/>
                  </a:lnTo>
                  <a:lnTo>
                    <a:pt x="180" y="45"/>
                  </a:lnTo>
                  <a:lnTo>
                    <a:pt x="180" y="25"/>
                  </a:lnTo>
                  <a:lnTo>
                    <a:pt x="180" y="23"/>
                  </a:lnTo>
                  <a:lnTo>
                    <a:pt x="179" y="19"/>
                  </a:lnTo>
                  <a:lnTo>
                    <a:pt x="178" y="16"/>
                  </a:lnTo>
                  <a:lnTo>
                    <a:pt x="175" y="14"/>
                  </a:lnTo>
                  <a:lnTo>
                    <a:pt x="168" y="6"/>
                  </a:lnTo>
                  <a:lnTo>
                    <a:pt x="166" y="4"/>
                  </a:lnTo>
                  <a:lnTo>
                    <a:pt x="162" y="2"/>
                  </a:lnTo>
                  <a:lnTo>
                    <a:pt x="159" y="0"/>
                  </a:lnTo>
                  <a:lnTo>
                    <a:pt x="155" y="0"/>
                  </a:lnTo>
                  <a:lnTo>
                    <a:pt x="143" y="2"/>
                  </a:lnTo>
                  <a:lnTo>
                    <a:pt x="127" y="6"/>
                  </a:lnTo>
                  <a:lnTo>
                    <a:pt x="110" y="11"/>
                  </a:lnTo>
                  <a:lnTo>
                    <a:pt x="93" y="17"/>
                  </a:lnTo>
                  <a:lnTo>
                    <a:pt x="76" y="23"/>
                  </a:lnTo>
                  <a:lnTo>
                    <a:pt x="60" y="29"/>
                  </a:lnTo>
                  <a:lnTo>
                    <a:pt x="44" y="35"/>
                  </a:lnTo>
                  <a:lnTo>
                    <a:pt x="27" y="42"/>
                  </a:lnTo>
                  <a:lnTo>
                    <a:pt x="12" y="49"/>
                  </a:lnTo>
                  <a:lnTo>
                    <a:pt x="6" y="53"/>
                  </a:lnTo>
                  <a:lnTo>
                    <a:pt x="1" y="59"/>
                  </a:lnTo>
                  <a:lnTo>
                    <a:pt x="0" y="66"/>
                  </a:lnTo>
                  <a:lnTo>
                    <a:pt x="1" y="73"/>
                  </a:lnTo>
                  <a:lnTo>
                    <a:pt x="5" y="79"/>
                  </a:lnTo>
                  <a:lnTo>
                    <a:pt x="11" y="84"/>
                  </a:lnTo>
                  <a:lnTo>
                    <a:pt x="18" y="85"/>
                  </a:lnTo>
                  <a:lnTo>
                    <a:pt x="24" y="84"/>
                  </a:lnTo>
                  <a:lnTo>
                    <a:pt x="38" y="78"/>
                  </a:lnTo>
                  <a:lnTo>
                    <a:pt x="54" y="72"/>
                  </a:lnTo>
                  <a:lnTo>
                    <a:pt x="68" y="66"/>
                  </a:lnTo>
                  <a:lnTo>
                    <a:pt x="84" y="60"/>
                  </a:lnTo>
                  <a:lnTo>
                    <a:pt x="98" y="54"/>
                  </a:lnTo>
                  <a:lnTo>
                    <a:pt x="113" y="49"/>
                  </a:lnTo>
                  <a:lnTo>
                    <a:pt x="129" y="45"/>
                  </a:lnTo>
                  <a:lnTo>
                    <a:pt x="144" y="40"/>
                  </a:lnTo>
                  <a:lnTo>
                    <a:pt x="143" y="46"/>
                  </a:lnTo>
                  <a:lnTo>
                    <a:pt x="143" y="50"/>
                  </a:lnTo>
                  <a:lnTo>
                    <a:pt x="143" y="56"/>
                  </a:lnTo>
                  <a:lnTo>
                    <a:pt x="144" y="62"/>
                  </a:lnTo>
                  <a:lnTo>
                    <a:pt x="146" y="78"/>
                  </a:lnTo>
                  <a:lnTo>
                    <a:pt x="146" y="79"/>
                  </a:lnTo>
                  <a:lnTo>
                    <a:pt x="147" y="80"/>
                  </a:lnTo>
                  <a:lnTo>
                    <a:pt x="147" y="82"/>
                  </a:lnTo>
                  <a:lnTo>
                    <a:pt x="147" y="83"/>
                  </a:lnTo>
                  <a:lnTo>
                    <a:pt x="150" y="89"/>
                  </a:lnTo>
                  <a:lnTo>
                    <a:pt x="156" y="92"/>
                  </a:lnTo>
                  <a:lnTo>
                    <a:pt x="164" y="93"/>
                  </a:lnTo>
                  <a:lnTo>
                    <a:pt x="171" y="92"/>
                  </a:lnTo>
                  <a:lnTo>
                    <a:pt x="185" y="86"/>
                  </a:lnTo>
                  <a:lnTo>
                    <a:pt x="195" y="79"/>
                  </a:lnTo>
                  <a:lnTo>
                    <a:pt x="205" y="72"/>
                  </a:lnTo>
                  <a:lnTo>
                    <a:pt x="216" y="67"/>
                  </a:lnTo>
                  <a:lnTo>
                    <a:pt x="228" y="62"/>
                  </a:lnTo>
                  <a:lnTo>
                    <a:pt x="240" y="60"/>
                  </a:lnTo>
                  <a:lnTo>
                    <a:pt x="252" y="56"/>
                  </a:lnTo>
                  <a:lnTo>
                    <a:pt x="264" y="54"/>
                  </a:lnTo>
                  <a:lnTo>
                    <a:pt x="276" y="50"/>
                  </a:lnTo>
                  <a:lnTo>
                    <a:pt x="277" y="58"/>
                  </a:lnTo>
                  <a:lnTo>
                    <a:pt x="279" y="64"/>
                  </a:lnTo>
                  <a:lnTo>
                    <a:pt x="283" y="68"/>
                  </a:lnTo>
                  <a:lnTo>
                    <a:pt x="288" y="72"/>
                  </a:lnTo>
                  <a:lnTo>
                    <a:pt x="294" y="73"/>
                  </a:lnTo>
                  <a:lnTo>
                    <a:pt x="300" y="74"/>
                  </a:lnTo>
                  <a:lnTo>
                    <a:pt x="302" y="74"/>
                  </a:lnTo>
                  <a:lnTo>
                    <a:pt x="306" y="73"/>
                  </a:lnTo>
                  <a:lnTo>
                    <a:pt x="308" y="73"/>
                  </a:lnTo>
                  <a:lnTo>
                    <a:pt x="310" y="72"/>
                  </a:lnTo>
                  <a:lnTo>
                    <a:pt x="314" y="68"/>
                  </a:lnTo>
                  <a:lnTo>
                    <a:pt x="320" y="67"/>
                  </a:lnTo>
                  <a:lnTo>
                    <a:pt x="326" y="65"/>
                  </a:lnTo>
                  <a:lnTo>
                    <a:pt x="332" y="64"/>
                  </a:lnTo>
                  <a:lnTo>
                    <a:pt x="338" y="62"/>
                  </a:lnTo>
                  <a:lnTo>
                    <a:pt x="344" y="60"/>
                  </a:lnTo>
                  <a:lnTo>
                    <a:pt x="350" y="59"/>
                  </a:lnTo>
                  <a:lnTo>
                    <a:pt x="356" y="58"/>
                  </a:lnTo>
                  <a:lnTo>
                    <a:pt x="362" y="56"/>
                  </a:lnTo>
                  <a:lnTo>
                    <a:pt x="362" y="59"/>
                  </a:lnTo>
                  <a:lnTo>
                    <a:pt x="362" y="60"/>
                  </a:lnTo>
                  <a:lnTo>
                    <a:pt x="362" y="62"/>
                  </a:lnTo>
                  <a:lnTo>
                    <a:pt x="362" y="65"/>
                  </a:lnTo>
                  <a:lnTo>
                    <a:pt x="363" y="79"/>
                  </a:lnTo>
                  <a:lnTo>
                    <a:pt x="363" y="83"/>
                  </a:lnTo>
                  <a:lnTo>
                    <a:pt x="364" y="86"/>
                  </a:lnTo>
                  <a:lnTo>
                    <a:pt x="365" y="90"/>
                  </a:lnTo>
                  <a:lnTo>
                    <a:pt x="368" y="92"/>
                  </a:lnTo>
                  <a:lnTo>
                    <a:pt x="374" y="97"/>
                  </a:lnTo>
                  <a:lnTo>
                    <a:pt x="380" y="98"/>
                  </a:lnTo>
                  <a:lnTo>
                    <a:pt x="387" y="97"/>
                  </a:lnTo>
                  <a:lnTo>
                    <a:pt x="393" y="93"/>
                  </a:lnTo>
                  <a:lnTo>
                    <a:pt x="402" y="85"/>
                  </a:lnTo>
                  <a:lnTo>
                    <a:pt x="411" y="79"/>
                  </a:lnTo>
                  <a:lnTo>
                    <a:pt x="419" y="74"/>
                  </a:lnTo>
                  <a:lnTo>
                    <a:pt x="427" y="70"/>
                  </a:lnTo>
                  <a:lnTo>
                    <a:pt x="436" y="65"/>
                  </a:lnTo>
                  <a:lnTo>
                    <a:pt x="445" y="60"/>
                  </a:lnTo>
                  <a:lnTo>
                    <a:pt x="453" y="56"/>
                  </a:lnTo>
                  <a:lnTo>
                    <a:pt x="463" y="52"/>
                  </a:lnTo>
                  <a:lnTo>
                    <a:pt x="473" y="48"/>
                  </a:lnTo>
                  <a:lnTo>
                    <a:pt x="475" y="48"/>
                  </a:lnTo>
                  <a:lnTo>
                    <a:pt x="480" y="50"/>
                  </a:lnTo>
                  <a:lnTo>
                    <a:pt x="488" y="58"/>
                  </a:lnTo>
                  <a:lnTo>
                    <a:pt x="492" y="66"/>
                  </a:lnTo>
                  <a:lnTo>
                    <a:pt x="493" y="77"/>
                  </a:lnTo>
                  <a:lnTo>
                    <a:pt x="492" y="86"/>
                  </a:lnTo>
                  <a:lnTo>
                    <a:pt x="490" y="101"/>
                  </a:lnTo>
                  <a:lnTo>
                    <a:pt x="490" y="105"/>
                  </a:lnTo>
                  <a:lnTo>
                    <a:pt x="493" y="109"/>
                  </a:lnTo>
                  <a:lnTo>
                    <a:pt x="494" y="113"/>
                  </a:lnTo>
                  <a:lnTo>
                    <a:pt x="498" y="116"/>
                  </a:lnTo>
                  <a:lnTo>
                    <a:pt x="504" y="120"/>
                  </a:lnTo>
                  <a:lnTo>
                    <a:pt x="511" y="120"/>
                  </a:lnTo>
                  <a:lnTo>
                    <a:pt x="517" y="119"/>
                  </a:lnTo>
                  <a:lnTo>
                    <a:pt x="523" y="114"/>
                  </a:lnTo>
                  <a:lnTo>
                    <a:pt x="526" y="108"/>
                  </a:lnTo>
                  <a:lnTo>
                    <a:pt x="533" y="102"/>
                  </a:lnTo>
                  <a:lnTo>
                    <a:pt x="539" y="96"/>
                  </a:lnTo>
                  <a:lnTo>
                    <a:pt x="547" y="90"/>
                  </a:lnTo>
                  <a:lnTo>
                    <a:pt x="554" y="84"/>
                  </a:lnTo>
                  <a:lnTo>
                    <a:pt x="560" y="79"/>
                  </a:lnTo>
                  <a:lnTo>
                    <a:pt x="567" y="73"/>
                  </a:lnTo>
                  <a:lnTo>
                    <a:pt x="573" y="67"/>
                  </a:lnTo>
                  <a:lnTo>
                    <a:pt x="580" y="61"/>
                  </a:lnTo>
                  <a:lnTo>
                    <a:pt x="579" y="62"/>
                  </a:lnTo>
                  <a:lnTo>
                    <a:pt x="579" y="64"/>
                  </a:lnTo>
                  <a:lnTo>
                    <a:pt x="578" y="66"/>
                  </a:lnTo>
                  <a:lnTo>
                    <a:pt x="576" y="67"/>
                  </a:lnTo>
                  <a:lnTo>
                    <a:pt x="584" y="67"/>
                  </a:lnTo>
                  <a:lnTo>
                    <a:pt x="591" y="65"/>
                  </a:lnTo>
                  <a:lnTo>
                    <a:pt x="596" y="60"/>
                  </a:lnTo>
                  <a:lnTo>
                    <a:pt x="598" y="53"/>
                  </a:lnTo>
                  <a:lnTo>
                    <a:pt x="598" y="46"/>
                  </a:lnTo>
                  <a:lnTo>
                    <a:pt x="596" y="40"/>
                  </a:lnTo>
                  <a:lnTo>
                    <a:pt x="591" y="35"/>
                  </a:lnTo>
                  <a:lnTo>
                    <a:pt x="584" y="31"/>
                  </a:lnTo>
                  <a:close/>
                </a:path>
              </a:pathLst>
            </a:custGeom>
            <a:solidFill>
              <a:srgbClr val="FF99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90" name="Freeform 42"/>
            <p:cNvSpPr>
              <a:spLocks noChangeArrowheads="1"/>
            </p:cNvSpPr>
            <p:nvPr/>
          </p:nvSpPr>
          <p:spPr bwMode="auto">
            <a:xfrm>
              <a:off x="2305" y="2320"/>
              <a:ext cx="407" cy="75"/>
            </a:xfrm>
            <a:custGeom>
              <a:avLst/>
              <a:gdLst>
                <a:gd name="T0" fmla="*/ 549 w 564"/>
                <a:gd name="T1" fmla="*/ 35 h 106"/>
                <a:gd name="T2" fmla="*/ 542 w 564"/>
                <a:gd name="T3" fmla="*/ 12 h 106"/>
                <a:gd name="T4" fmla="*/ 530 w 564"/>
                <a:gd name="T5" fmla="*/ 0 h 106"/>
                <a:gd name="T6" fmla="*/ 504 w 564"/>
                <a:gd name="T7" fmla="*/ 4 h 106"/>
                <a:gd name="T8" fmla="*/ 483 w 564"/>
                <a:gd name="T9" fmla="*/ 11 h 106"/>
                <a:gd name="T10" fmla="*/ 464 w 564"/>
                <a:gd name="T11" fmla="*/ 22 h 106"/>
                <a:gd name="T12" fmla="*/ 447 w 564"/>
                <a:gd name="T13" fmla="*/ 14 h 106"/>
                <a:gd name="T14" fmla="*/ 424 w 564"/>
                <a:gd name="T15" fmla="*/ 4 h 106"/>
                <a:gd name="T16" fmla="*/ 395 w 564"/>
                <a:gd name="T17" fmla="*/ 6 h 106"/>
                <a:gd name="T18" fmla="*/ 364 w 564"/>
                <a:gd name="T19" fmla="*/ 19 h 106"/>
                <a:gd name="T20" fmla="*/ 334 w 564"/>
                <a:gd name="T21" fmla="*/ 35 h 106"/>
                <a:gd name="T22" fmla="*/ 302 w 564"/>
                <a:gd name="T23" fmla="*/ 38 h 106"/>
                <a:gd name="T24" fmla="*/ 257 w 564"/>
                <a:gd name="T25" fmla="*/ 41 h 106"/>
                <a:gd name="T26" fmla="*/ 210 w 564"/>
                <a:gd name="T27" fmla="*/ 62 h 106"/>
                <a:gd name="T28" fmla="*/ 184 w 564"/>
                <a:gd name="T29" fmla="*/ 38 h 106"/>
                <a:gd name="T30" fmla="*/ 175 w 564"/>
                <a:gd name="T31" fmla="*/ 28 h 106"/>
                <a:gd name="T32" fmla="*/ 128 w 564"/>
                <a:gd name="T33" fmla="*/ 29 h 106"/>
                <a:gd name="T34" fmla="*/ 75 w 564"/>
                <a:gd name="T35" fmla="*/ 42 h 106"/>
                <a:gd name="T36" fmla="*/ 25 w 564"/>
                <a:gd name="T37" fmla="*/ 63 h 106"/>
                <a:gd name="T38" fmla="*/ 1 w 564"/>
                <a:gd name="T39" fmla="*/ 84 h 106"/>
                <a:gd name="T40" fmla="*/ 7 w 564"/>
                <a:gd name="T41" fmla="*/ 103 h 106"/>
                <a:gd name="T42" fmla="*/ 26 w 564"/>
                <a:gd name="T43" fmla="*/ 104 h 106"/>
                <a:gd name="T44" fmla="*/ 72 w 564"/>
                <a:gd name="T45" fmla="*/ 82 h 106"/>
                <a:gd name="T46" fmla="*/ 118 w 564"/>
                <a:gd name="T47" fmla="*/ 68 h 106"/>
                <a:gd name="T48" fmla="*/ 150 w 564"/>
                <a:gd name="T49" fmla="*/ 63 h 106"/>
                <a:gd name="T50" fmla="*/ 150 w 564"/>
                <a:gd name="T51" fmla="*/ 72 h 106"/>
                <a:gd name="T52" fmla="*/ 155 w 564"/>
                <a:gd name="T53" fmla="*/ 94 h 106"/>
                <a:gd name="T54" fmla="*/ 175 w 564"/>
                <a:gd name="T55" fmla="*/ 106 h 106"/>
                <a:gd name="T56" fmla="*/ 218 w 564"/>
                <a:gd name="T57" fmla="*/ 98 h 106"/>
                <a:gd name="T58" fmla="*/ 257 w 564"/>
                <a:gd name="T59" fmla="*/ 80 h 106"/>
                <a:gd name="T60" fmla="*/ 288 w 564"/>
                <a:gd name="T61" fmla="*/ 70 h 106"/>
                <a:gd name="T62" fmla="*/ 296 w 564"/>
                <a:gd name="T63" fmla="*/ 72 h 106"/>
                <a:gd name="T64" fmla="*/ 311 w 564"/>
                <a:gd name="T65" fmla="*/ 94 h 106"/>
                <a:gd name="T66" fmla="*/ 331 w 564"/>
                <a:gd name="T67" fmla="*/ 84 h 106"/>
                <a:gd name="T68" fmla="*/ 357 w 564"/>
                <a:gd name="T69" fmla="*/ 62 h 106"/>
                <a:gd name="T70" fmla="*/ 388 w 564"/>
                <a:gd name="T71" fmla="*/ 48 h 106"/>
                <a:gd name="T72" fmla="*/ 413 w 564"/>
                <a:gd name="T73" fmla="*/ 39 h 106"/>
                <a:gd name="T74" fmla="*/ 424 w 564"/>
                <a:gd name="T75" fmla="*/ 39 h 106"/>
                <a:gd name="T76" fmla="*/ 431 w 564"/>
                <a:gd name="T77" fmla="*/ 53 h 106"/>
                <a:gd name="T78" fmla="*/ 425 w 564"/>
                <a:gd name="T79" fmla="*/ 65 h 106"/>
                <a:gd name="T80" fmla="*/ 424 w 564"/>
                <a:gd name="T81" fmla="*/ 73 h 106"/>
                <a:gd name="T82" fmla="*/ 433 w 564"/>
                <a:gd name="T83" fmla="*/ 90 h 106"/>
                <a:gd name="T84" fmla="*/ 453 w 564"/>
                <a:gd name="T85" fmla="*/ 86 h 106"/>
                <a:gd name="T86" fmla="*/ 459 w 564"/>
                <a:gd name="T87" fmla="*/ 79 h 106"/>
                <a:gd name="T88" fmla="*/ 465 w 564"/>
                <a:gd name="T89" fmla="*/ 68 h 106"/>
                <a:gd name="T90" fmla="*/ 483 w 564"/>
                <a:gd name="T91" fmla="*/ 53 h 106"/>
                <a:gd name="T92" fmla="*/ 504 w 564"/>
                <a:gd name="T93" fmla="*/ 42 h 106"/>
                <a:gd name="T94" fmla="*/ 515 w 564"/>
                <a:gd name="T95" fmla="*/ 51 h 106"/>
                <a:gd name="T96" fmla="*/ 527 w 564"/>
                <a:gd name="T97" fmla="*/ 65 h 106"/>
                <a:gd name="T98" fmla="*/ 547 w 564"/>
                <a:gd name="T99" fmla="*/ 72 h 106"/>
                <a:gd name="T100" fmla="*/ 563 w 564"/>
                <a:gd name="T101" fmla="*/ 61 h 106"/>
                <a:gd name="T102" fmla="*/ 560 w 564"/>
                <a:gd name="T103" fmla="*/ 4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4" h="106">
                  <a:moveTo>
                    <a:pt x="549" y="36"/>
                  </a:moveTo>
                  <a:lnTo>
                    <a:pt x="549" y="36"/>
                  </a:lnTo>
                  <a:lnTo>
                    <a:pt x="549" y="35"/>
                  </a:lnTo>
                  <a:lnTo>
                    <a:pt x="549" y="35"/>
                  </a:lnTo>
                  <a:lnTo>
                    <a:pt x="549" y="34"/>
                  </a:lnTo>
                  <a:lnTo>
                    <a:pt x="542" y="12"/>
                  </a:lnTo>
                  <a:lnTo>
                    <a:pt x="539" y="6"/>
                  </a:lnTo>
                  <a:lnTo>
                    <a:pt x="535" y="2"/>
                  </a:lnTo>
                  <a:lnTo>
                    <a:pt x="530" y="0"/>
                  </a:lnTo>
                  <a:lnTo>
                    <a:pt x="524" y="0"/>
                  </a:lnTo>
                  <a:lnTo>
                    <a:pt x="511" y="1"/>
                  </a:lnTo>
                  <a:lnTo>
                    <a:pt x="504" y="4"/>
                  </a:lnTo>
                  <a:lnTo>
                    <a:pt x="496" y="6"/>
                  </a:lnTo>
                  <a:lnTo>
                    <a:pt x="489" y="8"/>
                  </a:lnTo>
                  <a:lnTo>
                    <a:pt x="483" y="11"/>
                  </a:lnTo>
                  <a:lnTo>
                    <a:pt x="476" y="14"/>
                  </a:lnTo>
                  <a:lnTo>
                    <a:pt x="470" y="18"/>
                  </a:lnTo>
                  <a:lnTo>
                    <a:pt x="464" y="22"/>
                  </a:lnTo>
                  <a:lnTo>
                    <a:pt x="458" y="26"/>
                  </a:lnTo>
                  <a:lnTo>
                    <a:pt x="453" y="19"/>
                  </a:lnTo>
                  <a:lnTo>
                    <a:pt x="447" y="14"/>
                  </a:lnTo>
                  <a:lnTo>
                    <a:pt x="440" y="10"/>
                  </a:lnTo>
                  <a:lnTo>
                    <a:pt x="432" y="6"/>
                  </a:lnTo>
                  <a:lnTo>
                    <a:pt x="424" y="4"/>
                  </a:lnTo>
                  <a:lnTo>
                    <a:pt x="414" y="2"/>
                  </a:lnTo>
                  <a:lnTo>
                    <a:pt x="405" y="4"/>
                  </a:lnTo>
                  <a:lnTo>
                    <a:pt x="395" y="6"/>
                  </a:lnTo>
                  <a:lnTo>
                    <a:pt x="384" y="10"/>
                  </a:lnTo>
                  <a:lnTo>
                    <a:pt x="373" y="14"/>
                  </a:lnTo>
                  <a:lnTo>
                    <a:pt x="364" y="19"/>
                  </a:lnTo>
                  <a:lnTo>
                    <a:pt x="353" y="24"/>
                  </a:lnTo>
                  <a:lnTo>
                    <a:pt x="344" y="29"/>
                  </a:lnTo>
                  <a:lnTo>
                    <a:pt x="334" y="35"/>
                  </a:lnTo>
                  <a:lnTo>
                    <a:pt x="325" y="42"/>
                  </a:lnTo>
                  <a:lnTo>
                    <a:pt x="315" y="48"/>
                  </a:lnTo>
                  <a:lnTo>
                    <a:pt x="302" y="38"/>
                  </a:lnTo>
                  <a:lnTo>
                    <a:pt x="288" y="35"/>
                  </a:lnTo>
                  <a:lnTo>
                    <a:pt x="273" y="36"/>
                  </a:lnTo>
                  <a:lnTo>
                    <a:pt x="257" y="41"/>
                  </a:lnTo>
                  <a:lnTo>
                    <a:pt x="241" y="47"/>
                  </a:lnTo>
                  <a:lnTo>
                    <a:pt x="224" y="54"/>
                  </a:lnTo>
                  <a:lnTo>
                    <a:pt x="210" y="62"/>
                  </a:lnTo>
                  <a:lnTo>
                    <a:pt x="196" y="69"/>
                  </a:lnTo>
                  <a:lnTo>
                    <a:pt x="187" y="68"/>
                  </a:lnTo>
                  <a:lnTo>
                    <a:pt x="184" y="38"/>
                  </a:lnTo>
                  <a:lnTo>
                    <a:pt x="181" y="34"/>
                  </a:lnTo>
                  <a:lnTo>
                    <a:pt x="179" y="30"/>
                  </a:lnTo>
                  <a:lnTo>
                    <a:pt x="175" y="28"/>
                  </a:lnTo>
                  <a:lnTo>
                    <a:pt x="171" y="25"/>
                  </a:lnTo>
                  <a:lnTo>
                    <a:pt x="146" y="24"/>
                  </a:lnTo>
                  <a:lnTo>
                    <a:pt x="128" y="29"/>
                  </a:lnTo>
                  <a:lnTo>
                    <a:pt x="111" y="32"/>
                  </a:lnTo>
                  <a:lnTo>
                    <a:pt x="93" y="37"/>
                  </a:lnTo>
                  <a:lnTo>
                    <a:pt x="75" y="42"/>
                  </a:lnTo>
                  <a:lnTo>
                    <a:pt x="58" y="48"/>
                  </a:lnTo>
                  <a:lnTo>
                    <a:pt x="42" y="55"/>
                  </a:lnTo>
                  <a:lnTo>
                    <a:pt x="25" y="63"/>
                  </a:lnTo>
                  <a:lnTo>
                    <a:pt x="10" y="73"/>
                  </a:lnTo>
                  <a:lnTo>
                    <a:pt x="4" y="78"/>
                  </a:lnTo>
                  <a:lnTo>
                    <a:pt x="1" y="84"/>
                  </a:lnTo>
                  <a:lnTo>
                    <a:pt x="0" y="90"/>
                  </a:lnTo>
                  <a:lnTo>
                    <a:pt x="2" y="97"/>
                  </a:lnTo>
                  <a:lnTo>
                    <a:pt x="7" y="103"/>
                  </a:lnTo>
                  <a:lnTo>
                    <a:pt x="13" y="105"/>
                  </a:lnTo>
                  <a:lnTo>
                    <a:pt x="19" y="106"/>
                  </a:lnTo>
                  <a:lnTo>
                    <a:pt x="26" y="104"/>
                  </a:lnTo>
                  <a:lnTo>
                    <a:pt x="41" y="96"/>
                  </a:lnTo>
                  <a:lnTo>
                    <a:pt x="56" y="88"/>
                  </a:lnTo>
                  <a:lnTo>
                    <a:pt x="72" y="82"/>
                  </a:lnTo>
                  <a:lnTo>
                    <a:pt x="87" y="76"/>
                  </a:lnTo>
                  <a:lnTo>
                    <a:pt x="103" y="73"/>
                  </a:lnTo>
                  <a:lnTo>
                    <a:pt x="118" y="68"/>
                  </a:lnTo>
                  <a:lnTo>
                    <a:pt x="135" y="65"/>
                  </a:lnTo>
                  <a:lnTo>
                    <a:pt x="150" y="61"/>
                  </a:lnTo>
                  <a:lnTo>
                    <a:pt x="150" y="63"/>
                  </a:lnTo>
                  <a:lnTo>
                    <a:pt x="150" y="66"/>
                  </a:lnTo>
                  <a:lnTo>
                    <a:pt x="150" y="69"/>
                  </a:lnTo>
                  <a:lnTo>
                    <a:pt x="150" y="72"/>
                  </a:lnTo>
                  <a:lnTo>
                    <a:pt x="152" y="85"/>
                  </a:lnTo>
                  <a:lnTo>
                    <a:pt x="153" y="90"/>
                  </a:lnTo>
                  <a:lnTo>
                    <a:pt x="155" y="94"/>
                  </a:lnTo>
                  <a:lnTo>
                    <a:pt x="159" y="98"/>
                  </a:lnTo>
                  <a:lnTo>
                    <a:pt x="162" y="100"/>
                  </a:lnTo>
                  <a:lnTo>
                    <a:pt x="175" y="106"/>
                  </a:lnTo>
                  <a:lnTo>
                    <a:pt x="190" y="106"/>
                  </a:lnTo>
                  <a:lnTo>
                    <a:pt x="204" y="103"/>
                  </a:lnTo>
                  <a:lnTo>
                    <a:pt x="218" y="98"/>
                  </a:lnTo>
                  <a:lnTo>
                    <a:pt x="231" y="92"/>
                  </a:lnTo>
                  <a:lnTo>
                    <a:pt x="245" y="86"/>
                  </a:lnTo>
                  <a:lnTo>
                    <a:pt x="257" y="80"/>
                  </a:lnTo>
                  <a:lnTo>
                    <a:pt x="271" y="74"/>
                  </a:lnTo>
                  <a:lnTo>
                    <a:pt x="284" y="70"/>
                  </a:lnTo>
                  <a:lnTo>
                    <a:pt x="288" y="70"/>
                  </a:lnTo>
                  <a:lnTo>
                    <a:pt x="290" y="70"/>
                  </a:lnTo>
                  <a:lnTo>
                    <a:pt x="294" y="72"/>
                  </a:lnTo>
                  <a:lnTo>
                    <a:pt x="296" y="72"/>
                  </a:lnTo>
                  <a:lnTo>
                    <a:pt x="299" y="90"/>
                  </a:lnTo>
                  <a:lnTo>
                    <a:pt x="305" y="93"/>
                  </a:lnTo>
                  <a:lnTo>
                    <a:pt x="311" y="94"/>
                  </a:lnTo>
                  <a:lnTo>
                    <a:pt x="317" y="93"/>
                  </a:lnTo>
                  <a:lnTo>
                    <a:pt x="323" y="90"/>
                  </a:lnTo>
                  <a:lnTo>
                    <a:pt x="331" y="84"/>
                  </a:lnTo>
                  <a:lnTo>
                    <a:pt x="339" y="75"/>
                  </a:lnTo>
                  <a:lnTo>
                    <a:pt x="347" y="68"/>
                  </a:lnTo>
                  <a:lnTo>
                    <a:pt x="357" y="62"/>
                  </a:lnTo>
                  <a:lnTo>
                    <a:pt x="366" y="57"/>
                  </a:lnTo>
                  <a:lnTo>
                    <a:pt x="377" y="53"/>
                  </a:lnTo>
                  <a:lnTo>
                    <a:pt x="388" y="48"/>
                  </a:lnTo>
                  <a:lnTo>
                    <a:pt x="399" y="44"/>
                  </a:lnTo>
                  <a:lnTo>
                    <a:pt x="409" y="41"/>
                  </a:lnTo>
                  <a:lnTo>
                    <a:pt x="413" y="39"/>
                  </a:lnTo>
                  <a:lnTo>
                    <a:pt x="416" y="38"/>
                  </a:lnTo>
                  <a:lnTo>
                    <a:pt x="420" y="38"/>
                  </a:lnTo>
                  <a:lnTo>
                    <a:pt x="424" y="39"/>
                  </a:lnTo>
                  <a:lnTo>
                    <a:pt x="427" y="43"/>
                  </a:lnTo>
                  <a:lnTo>
                    <a:pt x="430" y="47"/>
                  </a:lnTo>
                  <a:lnTo>
                    <a:pt x="431" y="53"/>
                  </a:lnTo>
                  <a:lnTo>
                    <a:pt x="430" y="59"/>
                  </a:lnTo>
                  <a:lnTo>
                    <a:pt x="428" y="61"/>
                  </a:lnTo>
                  <a:lnTo>
                    <a:pt x="425" y="65"/>
                  </a:lnTo>
                  <a:lnTo>
                    <a:pt x="426" y="65"/>
                  </a:lnTo>
                  <a:lnTo>
                    <a:pt x="425" y="67"/>
                  </a:lnTo>
                  <a:lnTo>
                    <a:pt x="424" y="73"/>
                  </a:lnTo>
                  <a:lnTo>
                    <a:pt x="425" y="80"/>
                  </a:lnTo>
                  <a:lnTo>
                    <a:pt x="428" y="85"/>
                  </a:lnTo>
                  <a:lnTo>
                    <a:pt x="433" y="90"/>
                  </a:lnTo>
                  <a:lnTo>
                    <a:pt x="440" y="91"/>
                  </a:lnTo>
                  <a:lnTo>
                    <a:pt x="447" y="90"/>
                  </a:lnTo>
                  <a:lnTo>
                    <a:pt x="453" y="86"/>
                  </a:lnTo>
                  <a:lnTo>
                    <a:pt x="458" y="81"/>
                  </a:lnTo>
                  <a:lnTo>
                    <a:pt x="458" y="79"/>
                  </a:lnTo>
                  <a:lnTo>
                    <a:pt x="459" y="79"/>
                  </a:lnTo>
                  <a:lnTo>
                    <a:pt x="459" y="78"/>
                  </a:lnTo>
                  <a:lnTo>
                    <a:pt x="461" y="74"/>
                  </a:lnTo>
                  <a:lnTo>
                    <a:pt x="465" y="68"/>
                  </a:lnTo>
                  <a:lnTo>
                    <a:pt x="471" y="62"/>
                  </a:lnTo>
                  <a:lnTo>
                    <a:pt x="477" y="57"/>
                  </a:lnTo>
                  <a:lnTo>
                    <a:pt x="483" y="53"/>
                  </a:lnTo>
                  <a:lnTo>
                    <a:pt x="490" y="49"/>
                  </a:lnTo>
                  <a:lnTo>
                    <a:pt x="496" y="45"/>
                  </a:lnTo>
                  <a:lnTo>
                    <a:pt x="504" y="42"/>
                  </a:lnTo>
                  <a:lnTo>
                    <a:pt x="511" y="39"/>
                  </a:lnTo>
                  <a:lnTo>
                    <a:pt x="512" y="45"/>
                  </a:lnTo>
                  <a:lnTo>
                    <a:pt x="515" y="51"/>
                  </a:lnTo>
                  <a:lnTo>
                    <a:pt x="518" y="56"/>
                  </a:lnTo>
                  <a:lnTo>
                    <a:pt x="523" y="61"/>
                  </a:lnTo>
                  <a:lnTo>
                    <a:pt x="527" y="65"/>
                  </a:lnTo>
                  <a:lnTo>
                    <a:pt x="533" y="67"/>
                  </a:lnTo>
                  <a:lnTo>
                    <a:pt x="539" y="69"/>
                  </a:lnTo>
                  <a:lnTo>
                    <a:pt x="547" y="72"/>
                  </a:lnTo>
                  <a:lnTo>
                    <a:pt x="554" y="70"/>
                  </a:lnTo>
                  <a:lnTo>
                    <a:pt x="560" y="66"/>
                  </a:lnTo>
                  <a:lnTo>
                    <a:pt x="563" y="61"/>
                  </a:lnTo>
                  <a:lnTo>
                    <a:pt x="564" y="54"/>
                  </a:lnTo>
                  <a:lnTo>
                    <a:pt x="563" y="47"/>
                  </a:lnTo>
                  <a:lnTo>
                    <a:pt x="560" y="42"/>
                  </a:lnTo>
                  <a:lnTo>
                    <a:pt x="555" y="38"/>
                  </a:lnTo>
                  <a:lnTo>
                    <a:pt x="549" y="36"/>
                  </a:lnTo>
                  <a:close/>
                </a:path>
              </a:pathLst>
            </a:custGeom>
            <a:solidFill>
              <a:srgbClr val="FF99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91" name="Freeform 43"/>
            <p:cNvSpPr>
              <a:spLocks noChangeArrowheads="1"/>
            </p:cNvSpPr>
            <p:nvPr/>
          </p:nvSpPr>
          <p:spPr bwMode="auto">
            <a:xfrm>
              <a:off x="3129" y="2448"/>
              <a:ext cx="360" cy="387"/>
            </a:xfrm>
            <a:custGeom>
              <a:avLst/>
              <a:gdLst>
                <a:gd name="T0" fmla="*/ 461 w 498"/>
                <a:gd name="T1" fmla="*/ 277 h 538"/>
                <a:gd name="T2" fmla="*/ 262 w 498"/>
                <a:gd name="T3" fmla="*/ 222 h 538"/>
                <a:gd name="T4" fmla="*/ 262 w 498"/>
                <a:gd name="T5" fmla="*/ 179 h 538"/>
                <a:gd name="T6" fmla="*/ 293 w 498"/>
                <a:gd name="T7" fmla="*/ 136 h 538"/>
                <a:gd name="T8" fmla="*/ 293 w 498"/>
                <a:gd name="T9" fmla="*/ 120 h 538"/>
                <a:gd name="T10" fmla="*/ 291 w 498"/>
                <a:gd name="T11" fmla="*/ 83 h 538"/>
                <a:gd name="T12" fmla="*/ 283 w 498"/>
                <a:gd name="T13" fmla="*/ 42 h 538"/>
                <a:gd name="T14" fmla="*/ 265 w 498"/>
                <a:gd name="T15" fmla="*/ 9 h 538"/>
                <a:gd name="T16" fmla="*/ 257 w 498"/>
                <a:gd name="T17" fmla="*/ 5 h 538"/>
                <a:gd name="T18" fmla="*/ 247 w 498"/>
                <a:gd name="T19" fmla="*/ 2 h 538"/>
                <a:gd name="T20" fmla="*/ 234 w 498"/>
                <a:gd name="T21" fmla="*/ 0 h 538"/>
                <a:gd name="T22" fmla="*/ 220 w 498"/>
                <a:gd name="T23" fmla="*/ 0 h 538"/>
                <a:gd name="T24" fmla="*/ 205 w 498"/>
                <a:gd name="T25" fmla="*/ 0 h 538"/>
                <a:gd name="T26" fmla="*/ 189 w 498"/>
                <a:gd name="T27" fmla="*/ 0 h 538"/>
                <a:gd name="T28" fmla="*/ 172 w 498"/>
                <a:gd name="T29" fmla="*/ 2 h 538"/>
                <a:gd name="T30" fmla="*/ 155 w 498"/>
                <a:gd name="T31" fmla="*/ 3 h 538"/>
                <a:gd name="T32" fmla="*/ 140 w 498"/>
                <a:gd name="T33" fmla="*/ 6 h 538"/>
                <a:gd name="T34" fmla="*/ 124 w 498"/>
                <a:gd name="T35" fmla="*/ 8 h 538"/>
                <a:gd name="T36" fmla="*/ 110 w 498"/>
                <a:gd name="T37" fmla="*/ 12 h 538"/>
                <a:gd name="T38" fmla="*/ 97 w 498"/>
                <a:gd name="T39" fmla="*/ 14 h 538"/>
                <a:gd name="T40" fmla="*/ 86 w 498"/>
                <a:gd name="T41" fmla="*/ 15 h 538"/>
                <a:gd name="T42" fmla="*/ 79 w 498"/>
                <a:gd name="T43" fmla="*/ 18 h 538"/>
                <a:gd name="T44" fmla="*/ 74 w 498"/>
                <a:gd name="T45" fmla="*/ 19 h 538"/>
                <a:gd name="T46" fmla="*/ 72 w 498"/>
                <a:gd name="T47" fmla="*/ 19 h 538"/>
                <a:gd name="T48" fmla="*/ 90 w 498"/>
                <a:gd name="T49" fmla="*/ 44 h 538"/>
                <a:gd name="T50" fmla="*/ 79 w 498"/>
                <a:gd name="T51" fmla="*/ 69 h 538"/>
                <a:gd name="T52" fmla="*/ 94 w 498"/>
                <a:gd name="T53" fmla="*/ 87 h 538"/>
                <a:gd name="T54" fmla="*/ 79 w 498"/>
                <a:gd name="T55" fmla="*/ 133 h 538"/>
                <a:gd name="T56" fmla="*/ 99 w 498"/>
                <a:gd name="T57" fmla="*/ 137 h 538"/>
                <a:gd name="T58" fmla="*/ 102 w 498"/>
                <a:gd name="T59" fmla="*/ 196 h 538"/>
                <a:gd name="T60" fmla="*/ 152 w 498"/>
                <a:gd name="T61" fmla="*/ 201 h 538"/>
                <a:gd name="T62" fmla="*/ 154 w 498"/>
                <a:gd name="T63" fmla="*/ 218 h 538"/>
                <a:gd name="T64" fmla="*/ 147 w 498"/>
                <a:gd name="T65" fmla="*/ 246 h 538"/>
                <a:gd name="T66" fmla="*/ 0 w 498"/>
                <a:gd name="T67" fmla="*/ 301 h 538"/>
                <a:gd name="T68" fmla="*/ 6 w 498"/>
                <a:gd name="T69" fmla="*/ 513 h 538"/>
                <a:gd name="T70" fmla="*/ 498 w 498"/>
                <a:gd name="T71" fmla="*/ 538 h 538"/>
                <a:gd name="T72" fmla="*/ 461 w 498"/>
                <a:gd name="T73" fmla="*/ 277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8" h="538">
                  <a:moveTo>
                    <a:pt x="461" y="277"/>
                  </a:moveTo>
                  <a:lnTo>
                    <a:pt x="262" y="222"/>
                  </a:lnTo>
                  <a:lnTo>
                    <a:pt x="262" y="179"/>
                  </a:lnTo>
                  <a:lnTo>
                    <a:pt x="293" y="136"/>
                  </a:lnTo>
                  <a:lnTo>
                    <a:pt x="293" y="120"/>
                  </a:lnTo>
                  <a:lnTo>
                    <a:pt x="291" y="83"/>
                  </a:lnTo>
                  <a:lnTo>
                    <a:pt x="283" y="42"/>
                  </a:lnTo>
                  <a:lnTo>
                    <a:pt x="265" y="9"/>
                  </a:lnTo>
                  <a:lnTo>
                    <a:pt x="257" y="5"/>
                  </a:lnTo>
                  <a:lnTo>
                    <a:pt x="247" y="2"/>
                  </a:lnTo>
                  <a:lnTo>
                    <a:pt x="234" y="0"/>
                  </a:lnTo>
                  <a:lnTo>
                    <a:pt x="220" y="0"/>
                  </a:lnTo>
                  <a:lnTo>
                    <a:pt x="205" y="0"/>
                  </a:lnTo>
                  <a:lnTo>
                    <a:pt x="189" y="0"/>
                  </a:lnTo>
                  <a:lnTo>
                    <a:pt x="172" y="2"/>
                  </a:lnTo>
                  <a:lnTo>
                    <a:pt x="155" y="3"/>
                  </a:lnTo>
                  <a:lnTo>
                    <a:pt x="140" y="6"/>
                  </a:lnTo>
                  <a:lnTo>
                    <a:pt x="124" y="8"/>
                  </a:lnTo>
                  <a:lnTo>
                    <a:pt x="110" y="12"/>
                  </a:lnTo>
                  <a:lnTo>
                    <a:pt x="97" y="14"/>
                  </a:lnTo>
                  <a:lnTo>
                    <a:pt x="86" y="15"/>
                  </a:lnTo>
                  <a:lnTo>
                    <a:pt x="79" y="18"/>
                  </a:lnTo>
                  <a:lnTo>
                    <a:pt x="74" y="19"/>
                  </a:lnTo>
                  <a:lnTo>
                    <a:pt x="72" y="19"/>
                  </a:lnTo>
                  <a:lnTo>
                    <a:pt x="90" y="44"/>
                  </a:lnTo>
                  <a:lnTo>
                    <a:pt x="79" y="69"/>
                  </a:lnTo>
                  <a:lnTo>
                    <a:pt x="94" y="87"/>
                  </a:lnTo>
                  <a:lnTo>
                    <a:pt x="79" y="133"/>
                  </a:lnTo>
                  <a:lnTo>
                    <a:pt x="99" y="137"/>
                  </a:lnTo>
                  <a:lnTo>
                    <a:pt x="102" y="196"/>
                  </a:lnTo>
                  <a:lnTo>
                    <a:pt x="152" y="201"/>
                  </a:lnTo>
                  <a:lnTo>
                    <a:pt x="154" y="218"/>
                  </a:lnTo>
                  <a:lnTo>
                    <a:pt x="147" y="246"/>
                  </a:lnTo>
                  <a:lnTo>
                    <a:pt x="0" y="301"/>
                  </a:lnTo>
                  <a:lnTo>
                    <a:pt x="6" y="513"/>
                  </a:lnTo>
                  <a:lnTo>
                    <a:pt x="498" y="538"/>
                  </a:lnTo>
                  <a:lnTo>
                    <a:pt x="461" y="277"/>
                  </a:lnTo>
                  <a:close/>
                </a:path>
              </a:pathLst>
            </a:custGeom>
            <a:solidFill>
              <a:srgbClr val="0033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92" name="Freeform 44"/>
            <p:cNvSpPr>
              <a:spLocks noChangeArrowheads="1"/>
            </p:cNvSpPr>
            <p:nvPr/>
          </p:nvSpPr>
          <p:spPr bwMode="auto">
            <a:xfrm>
              <a:off x="2841" y="2844"/>
              <a:ext cx="65" cy="159"/>
            </a:xfrm>
            <a:custGeom>
              <a:avLst/>
              <a:gdLst>
                <a:gd name="T0" fmla="*/ 49 w 91"/>
                <a:gd name="T1" fmla="*/ 222 h 222"/>
                <a:gd name="T2" fmla="*/ 0 w 91"/>
                <a:gd name="T3" fmla="*/ 175 h 222"/>
                <a:gd name="T4" fmla="*/ 8 w 91"/>
                <a:gd name="T5" fmla="*/ 136 h 222"/>
                <a:gd name="T6" fmla="*/ 0 w 91"/>
                <a:gd name="T7" fmla="*/ 63 h 222"/>
                <a:gd name="T8" fmla="*/ 24 w 91"/>
                <a:gd name="T9" fmla="*/ 85 h 222"/>
                <a:gd name="T10" fmla="*/ 57 w 91"/>
                <a:gd name="T11" fmla="*/ 0 h 222"/>
                <a:gd name="T12" fmla="*/ 57 w 91"/>
                <a:gd name="T13" fmla="*/ 79 h 222"/>
                <a:gd name="T14" fmla="*/ 59 w 91"/>
                <a:gd name="T15" fmla="*/ 80 h 222"/>
                <a:gd name="T16" fmla="*/ 64 w 91"/>
                <a:gd name="T17" fmla="*/ 83 h 222"/>
                <a:gd name="T18" fmla="*/ 73 w 91"/>
                <a:gd name="T19" fmla="*/ 88 h 222"/>
                <a:gd name="T20" fmla="*/ 80 w 91"/>
                <a:gd name="T21" fmla="*/ 97 h 222"/>
                <a:gd name="T22" fmla="*/ 87 w 91"/>
                <a:gd name="T23" fmla="*/ 106 h 222"/>
                <a:gd name="T24" fmla="*/ 91 w 91"/>
                <a:gd name="T25" fmla="*/ 118 h 222"/>
                <a:gd name="T26" fmla="*/ 91 w 91"/>
                <a:gd name="T27" fmla="*/ 132 h 222"/>
                <a:gd name="T28" fmla="*/ 85 w 91"/>
                <a:gd name="T29" fmla="*/ 148 h 222"/>
                <a:gd name="T30" fmla="*/ 49 w 91"/>
                <a:gd name="T31"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222">
                  <a:moveTo>
                    <a:pt x="49" y="222"/>
                  </a:moveTo>
                  <a:lnTo>
                    <a:pt x="0" y="175"/>
                  </a:lnTo>
                  <a:lnTo>
                    <a:pt x="8" y="136"/>
                  </a:lnTo>
                  <a:lnTo>
                    <a:pt x="0" y="63"/>
                  </a:lnTo>
                  <a:lnTo>
                    <a:pt x="24" y="85"/>
                  </a:lnTo>
                  <a:lnTo>
                    <a:pt x="57" y="0"/>
                  </a:lnTo>
                  <a:lnTo>
                    <a:pt x="57" y="79"/>
                  </a:lnTo>
                  <a:lnTo>
                    <a:pt x="59" y="80"/>
                  </a:lnTo>
                  <a:lnTo>
                    <a:pt x="64" y="83"/>
                  </a:lnTo>
                  <a:lnTo>
                    <a:pt x="73" y="88"/>
                  </a:lnTo>
                  <a:lnTo>
                    <a:pt x="80" y="97"/>
                  </a:lnTo>
                  <a:lnTo>
                    <a:pt x="87" y="106"/>
                  </a:lnTo>
                  <a:lnTo>
                    <a:pt x="91" y="118"/>
                  </a:lnTo>
                  <a:lnTo>
                    <a:pt x="91" y="132"/>
                  </a:lnTo>
                  <a:lnTo>
                    <a:pt x="85" y="148"/>
                  </a:lnTo>
                  <a:lnTo>
                    <a:pt x="49" y="222"/>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Background</a:t>
            </a:r>
            <a:br>
              <a:rPr lang="en-US"/>
            </a:br>
            <a:r>
              <a:rPr lang="en-US" sz="3200"/>
              <a:t>What is ASP?</a:t>
            </a:r>
          </a:p>
        </p:txBody>
      </p:sp>
      <p:sp>
        <p:nvSpPr>
          <p:cNvPr id="8194" name="Rectangle 2"/>
          <p:cNvSpPr>
            <a:spLocks noGrp="1" noChangeArrowheads="1"/>
          </p:cNvSpPr>
          <p:nvPr>
            <p:ph type="body" idx="1"/>
          </p:nvPr>
        </p:nvSpPr>
        <p:spPr>
          <a:xfrm>
            <a:off x="457200" y="1905000"/>
            <a:ext cx="83820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Server-side programming technology</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Consists of static HTML interspersed with script</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 intrinsic objects (Request, Response, Server, Application, Session) provide services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Commonly uses ADO to interact with databases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Application and session variables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Application and session begin/end events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 manages threads, database connections, ...</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Database</a:t>
            </a:r>
          </a:p>
        </p:txBody>
      </p:sp>
      <p:sp>
        <p:nvSpPr>
          <p:cNvPr id="5427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 can be used to populate server controls with data from a database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Each UI element corresponds to a row</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Bind to a </a:t>
            </a:r>
            <a:r>
              <a:rPr lang="en-US">
                <a:latin typeface="Lucida Console" charset="0"/>
              </a:rPr>
              <a:t>DataReader</a:t>
            </a:r>
            <a:r>
              <a:rPr lang="en-US"/>
              <a:t> (preferred)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Bind to a </a:t>
            </a:r>
            <a:r>
              <a:rPr lang="en-US">
                <a:latin typeface="Lucida Console" charset="0"/>
              </a:rPr>
              <a:t>DataView</a:t>
            </a:r>
            <a:r>
              <a:rPr lang="en-US"/>
              <a:t> of a </a:t>
            </a:r>
            <a:r>
              <a:rPr lang="en-US">
                <a:latin typeface="Lucida Console" charset="0"/>
              </a:rPr>
              <a:t>DataSet</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Specify value and text with </a:t>
            </a:r>
            <a:r>
              <a:rPr lang="en-US">
                <a:latin typeface="Lucida Console" charset="0"/>
              </a:rPr>
              <a:t>DataValueField</a:t>
            </a:r>
            <a:r>
              <a:rPr lang="en-US"/>
              <a:t> and </a:t>
            </a:r>
            <a:r>
              <a:rPr lang="en-US">
                <a:latin typeface="Lucida Console" charset="0"/>
              </a:rPr>
              <a:t>DataTextField</a:t>
            </a:r>
            <a:r>
              <a:rPr lang="en-US"/>
              <a:t>, respectively</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Each of these corresponds to a column</a:t>
            </a:r>
          </a:p>
          <a:p>
            <a:pPr marL="741363" lvl="1" indent="-284163">
              <a:buClr>
                <a:srgbClr val="003366"/>
              </a:buClr>
              <a:buSzPct val="55000"/>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Data Source Example</a:t>
            </a:r>
          </a:p>
        </p:txBody>
      </p:sp>
      <p:sp>
        <p:nvSpPr>
          <p:cNvPr id="55298" name="Text Box 2"/>
          <p:cNvSpPr txBox="1">
            <a:spLocks noChangeArrowheads="1"/>
          </p:cNvSpPr>
          <p:nvPr/>
        </p:nvSpPr>
        <p:spPr bwMode="auto">
          <a:xfrm>
            <a:off x="228600" y="1981200"/>
            <a:ext cx="8686800" cy="4238625"/>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2000" b="1">
                <a:latin typeface="Lucida Console" charset="0"/>
              </a:rPr>
              <a:t>DataView GetSampleData() {</a:t>
            </a:r>
          </a:p>
          <a:p>
            <a:pPr lvl="1" indent="0">
              <a:buClrTx/>
              <a:buFontTx/>
              <a:buNone/>
            </a:pPr>
            <a:r>
              <a:rPr lang="en-US" sz="2000" b="1">
                <a:latin typeface="Lucida Console" charset="0"/>
              </a:rPr>
              <a:t>  DataSet ds;</a:t>
            </a:r>
          </a:p>
          <a:p>
            <a:pPr lvl="1" indent="0">
              <a:buClrTx/>
              <a:buFontTx/>
              <a:buNone/>
            </a:pPr>
            <a:r>
              <a:rPr lang="en-US" sz="2000" b="1">
                <a:latin typeface="Lucida Console" charset="0"/>
              </a:rPr>
              <a:t>  SqlConnection cxn;</a:t>
            </a:r>
          </a:p>
          <a:p>
            <a:pPr lvl="1" indent="0">
              <a:buClrTx/>
              <a:buFontTx/>
              <a:buNone/>
            </a:pPr>
            <a:r>
              <a:rPr lang="en-US" sz="2000" b="1">
                <a:latin typeface="Lucida Console" charset="0"/>
              </a:rPr>
              <a:t>  SqlDataAdapter adp;</a:t>
            </a:r>
          </a:p>
          <a:p>
            <a:pPr lvl="1" indent="0">
              <a:buClrTx/>
              <a:buFontTx/>
              <a:buNone/>
            </a:pPr>
            <a:r>
              <a:rPr lang="en-US" sz="2000" b="1">
                <a:latin typeface="Lucida Console" charset="0"/>
              </a:rPr>
              <a:t>  cxn = new SqlConnection("server=localhost; " +   </a:t>
            </a:r>
          </a:p>
          <a:p>
            <a:pPr lvl="1" indent="0">
              <a:buClrTx/>
              <a:buFontTx/>
              <a:buNone/>
            </a:pPr>
            <a:r>
              <a:rPr lang="en-US" sz="2000" b="1">
                <a:latin typeface="Lucida Console" charset="0"/>
              </a:rPr>
              <a:t>    "uid=sa;pwd=;database=Northwind");</a:t>
            </a:r>
          </a:p>
          <a:p>
            <a:pPr lvl="1" indent="0">
              <a:buClrTx/>
              <a:buFontTx/>
              <a:buNone/>
            </a:pPr>
            <a:r>
              <a:rPr lang="en-US" sz="2000" b="1">
                <a:latin typeface="Lucida Console" charset="0"/>
              </a:rPr>
              <a:t>  adp = new SqlDataAdapter(</a:t>
            </a:r>
          </a:p>
          <a:p>
            <a:pPr lvl="1" indent="0">
              <a:buClrTx/>
              <a:buFontTx/>
              <a:buNone/>
            </a:pPr>
            <a:r>
              <a:rPr lang="en-US" sz="2000" b="1">
                <a:latin typeface="Lucida Console" charset="0"/>
              </a:rPr>
              <a:t>    "select CategoryID, CategoryName from Categories",</a:t>
            </a:r>
          </a:p>
          <a:p>
            <a:pPr lvl="1" indent="0">
              <a:buClrTx/>
              <a:buFontTx/>
              <a:buNone/>
            </a:pPr>
            <a:r>
              <a:rPr lang="en-US" sz="2000" b="1">
                <a:latin typeface="Lucida Console" charset="0"/>
              </a:rPr>
              <a:t>    cxn);</a:t>
            </a:r>
          </a:p>
          <a:p>
            <a:pPr lvl="1" indent="0">
              <a:buClrTx/>
              <a:buFontTx/>
              <a:buNone/>
            </a:pPr>
            <a:r>
              <a:rPr lang="en-US" sz="2000" b="1">
                <a:latin typeface="Lucida Console" charset="0"/>
              </a:rPr>
              <a:t>  ds = new DataSet();</a:t>
            </a:r>
          </a:p>
          <a:p>
            <a:pPr lvl="1" indent="0">
              <a:buClrTx/>
              <a:buFontTx/>
              <a:buNone/>
            </a:pPr>
            <a:r>
              <a:rPr lang="en-US" sz="2000" b="1">
                <a:latin typeface="Lucida Console" charset="0"/>
              </a:rPr>
              <a:t>  adp.Fill(ds, "Categories");</a:t>
            </a:r>
          </a:p>
          <a:p>
            <a:pPr lvl="1" indent="0">
              <a:buClrTx/>
              <a:buFontTx/>
              <a:buNone/>
            </a:pPr>
            <a:r>
              <a:rPr lang="en-US" sz="2000" b="1">
                <a:latin typeface="Lucida Console" charset="0"/>
              </a:rPr>
              <a:t>  return ds.Tables["Categories"].DefaultView;</a:t>
            </a:r>
          </a:p>
          <a:p>
            <a:pPr lvl="1" indent="0">
              <a:buClrTx/>
              <a:buFontTx/>
              <a:buNone/>
            </a:pPr>
            <a:r>
              <a:rPr lang="en-US" sz="2000" b="1">
                <a:latin typeface="Lucida Console" charset="0"/>
              </a:rPr>
              <a: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List Binding Examples</a:t>
            </a:r>
          </a:p>
        </p:txBody>
      </p:sp>
      <p:sp>
        <p:nvSpPr>
          <p:cNvPr id="56322" name="Text Box 2"/>
          <p:cNvSpPr txBox="1">
            <a:spLocks noChangeArrowheads="1"/>
          </p:cNvSpPr>
          <p:nvPr/>
        </p:nvSpPr>
        <p:spPr bwMode="auto">
          <a:xfrm>
            <a:off x="457200" y="1830388"/>
            <a:ext cx="6705600" cy="2195512"/>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1800" b="1">
                <a:latin typeface="Lucida Console" charset="0"/>
              </a:rPr>
              <a:t>void Page_Load(object s, EventArgs e) {</a:t>
            </a:r>
          </a:p>
          <a:p>
            <a:pPr lvl="1" indent="0">
              <a:buClrTx/>
              <a:buFontTx/>
              <a:buNone/>
            </a:pPr>
            <a:r>
              <a:rPr lang="en-US" sz="1800" b="1">
                <a:latin typeface="Lucida Console" charset="0"/>
              </a:rPr>
              <a:t>   ListBox1.DataSource = GetSampleData();</a:t>
            </a:r>
          </a:p>
          <a:p>
            <a:pPr lvl="1" indent="0">
              <a:buClrTx/>
              <a:buFontTx/>
              <a:buNone/>
            </a:pPr>
            <a:r>
              <a:rPr lang="en-US" sz="1800" b="1">
                <a:latin typeface="Lucida Console" charset="0"/>
              </a:rPr>
              <a:t>   ListBox1.DataValueField = "CategoryID";</a:t>
            </a:r>
          </a:p>
          <a:p>
            <a:pPr lvl="1" indent="0">
              <a:buClrTx/>
              <a:buFontTx/>
              <a:buNone/>
            </a:pPr>
            <a:r>
              <a:rPr lang="en-US" sz="1800" b="1">
                <a:latin typeface="Lucida Console" charset="0"/>
              </a:rPr>
              <a:t>   ListBox1.DataTextField = "CategoryName";</a:t>
            </a:r>
          </a:p>
          <a:p>
            <a:pPr lvl="1" indent="0">
              <a:buClrTx/>
              <a:buFontTx/>
              <a:buNone/>
            </a:pPr>
            <a:r>
              <a:rPr lang="en-US" sz="1800" b="1">
                <a:latin typeface="Lucida Console" charset="0"/>
              </a:rPr>
              <a:t>   ListBox1.DataBind();</a:t>
            </a:r>
          </a:p>
          <a:p>
            <a:pPr lvl="1" indent="0">
              <a:buClrTx/>
              <a:buFontTx/>
              <a:buNone/>
            </a:pPr>
            <a:r>
              <a:rPr lang="en-US" sz="1800" b="1">
                <a:latin typeface="Lucida Console" charset="0"/>
              </a:rPr>
              <a:t>}</a:t>
            </a:r>
          </a:p>
          <a:p>
            <a:pPr lvl="1" indent="0">
              <a:buClrTx/>
              <a:buFontTx/>
              <a:buNone/>
            </a:pPr>
            <a:r>
              <a:rPr lang="en-US" sz="1800" b="1">
                <a:latin typeface="Lucida Console" charset="0"/>
              </a:rPr>
              <a:t>&lt;asp:ListBox id="ListBox1" runat="server" /&gt;</a:t>
            </a:r>
          </a:p>
        </p:txBody>
      </p:sp>
      <p:sp>
        <p:nvSpPr>
          <p:cNvPr id="56323" name="Text Box 3"/>
          <p:cNvSpPr txBox="1">
            <a:spLocks noChangeArrowheads="1"/>
          </p:cNvSpPr>
          <p:nvPr/>
        </p:nvSpPr>
        <p:spPr bwMode="auto">
          <a:xfrm>
            <a:off x="2362200" y="4192588"/>
            <a:ext cx="6172200" cy="2195512"/>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1800" b="1">
                <a:latin typeface="Lucida Console" charset="0"/>
              </a:rPr>
              <a:t>void Page_Load(object s, EventArgs e) {</a:t>
            </a:r>
          </a:p>
          <a:p>
            <a:pPr lvl="1" indent="0">
              <a:buClrTx/>
              <a:buFontTx/>
              <a:buNone/>
            </a:pPr>
            <a:r>
              <a:rPr lang="en-US" sz="1800" b="1">
                <a:latin typeface="Lucida Console" charset="0"/>
              </a:rPr>
              <a:t>   ListBox1.DataBind();</a:t>
            </a:r>
          </a:p>
          <a:p>
            <a:pPr lvl="1" indent="0">
              <a:buClrTx/>
              <a:buFontTx/>
              <a:buNone/>
            </a:pPr>
            <a:r>
              <a:rPr lang="en-US" sz="1800" b="1">
                <a:latin typeface="Lucida Console" charset="0"/>
              </a:rPr>
              <a:t>}</a:t>
            </a:r>
          </a:p>
          <a:p>
            <a:pPr lvl="1" indent="0">
              <a:buClrTx/>
              <a:buFontTx/>
              <a:buNone/>
            </a:pPr>
            <a:r>
              <a:rPr lang="en-US" sz="1800" b="1">
                <a:latin typeface="Lucida Console" charset="0"/>
              </a:rPr>
              <a:t>&lt;asp:ListBox id="ListBox1" runat="server" </a:t>
            </a:r>
          </a:p>
          <a:p>
            <a:pPr lvl="1" indent="0">
              <a:buClrTx/>
              <a:buFontTx/>
              <a:buNone/>
            </a:pPr>
            <a:r>
              <a:rPr lang="en-US" sz="1800" b="1">
                <a:latin typeface="Lucida Console" charset="0"/>
              </a:rPr>
              <a:t>  DataSource=&lt;%# GetSampleData() %&gt;</a:t>
            </a:r>
          </a:p>
          <a:p>
            <a:pPr lvl="1" indent="0">
              <a:buClrTx/>
              <a:buFontTx/>
              <a:buNone/>
            </a:pPr>
            <a:r>
              <a:rPr lang="en-US" sz="1800" b="1">
                <a:latin typeface="Lucida Console" charset="0"/>
              </a:rPr>
              <a:t>  DataValueField=“CategoryID” </a:t>
            </a:r>
          </a:p>
          <a:p>
            <a:pPr lvl="1" indent="0">
              <a:buClrTx/>
              <a:buFontTx/>
              <a:buNone/>
            </a:pPr>
            <a:r>
              <a:rPr lang="en-US" sz="1800" b="1">
                <a:latin typeface="Lucida Console" charset="0"/>
              </a:rPr>
              <a:t>  DataTextField=“CategoryName” /&gt;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Binding to a Database</a:t>
            </a:r>
          </a:p>
        </p:txBody>
      </p:sp>
      <p:sp>
        <p:nvSpPr>
          <p:cNvPr id="57346"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Demo: DataBinding3.aspx</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 to a database</a:t>
            </a:r>
          </a:p>
        </p:txBody>
      </p:sp>
      <p:grpSp>
        <p:nvGrpSpPr>
          <p:cNvPr id="57347" name="Group 3"/>
          <p:cNvGrpSpPr>
            <a:grpSpLocks/>
          </p:cNvGrpSpPr>
          <p:nvPr/>
        </p:nvGrpSpPr>
        <p:grpSpPr bwMode="auto">
          <a:xfrm>
            <a:off x="3162300" y="3505200"/>
            <a:ext cx="2703513" cy="2360613"/>
            <a:chOff x="1992" y="2208"/>
            <a:chExt cx="1703" cy="1487"/>
          </a:xfrm>
        </p:grpSpPr>
        <p:sp>
          <p:nvSpPr>
            <p:cNvPr id="57348" name="Rectangle 4"/>
            <p:cNvSpPr>
              <a:spLocks noChangeArrowheads="1"/>
            </p:cNvSpPr>
            <p:nvPr/>
          </p:nvSpPr>
          <p:spPr bwMode="auto">
            <a:xfrm>
              <a:off x="1992" y="2208"/>
              <a:ext cx="1703" cy="1487"/>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49" name="Freeform 5"/>
            <p:cNvSpPr>
              <a:spLocks noChangeArrowheads="1"/>
            </p:cNvSpPr>
            <p:nvPr/>
          </p:nvSpPr>
          <p:spPr bwMode="auto">
            <a:xfrm>
              <a:off x="2855" y="2421"/>
              <a:ext cx="311" cy="402"/>
            </a:xfrm>
            <a:custGeom>
              <a:avLst/>
              <a:gdLst>
                <a:gd name="T0" fmla="*/ 258 w 431"/>
                <a:gd name="T1" fmla="*/ 252 h 559"/>
                <a:gd name="T2" fmla="*/ 256 w 431"/>
                <a:gd name="T3" fmla="*/ 222 h 559"/>
                <a:gd name="T4" fmla="*/ 272 w 431"/>
                <a:gd name="T5" fmla="*/ 212 h 559"/>
                <a:gd name="T6" fmla="*/ 293 w 431"/>
                <a:gd name="T7" fmla="*/ 190 h 559"/>
                <a:gd name="T8" fmla="*/ 309 w 431"/>
                <a:gd name="T9" fmla="*/ 156 h 559"/>
                <a:gd name="T10" fmla="*/ 310 w 431"/>
                <a:gd name="T11" fmla="*/ 134 h 559"/>
                <a:gd name="T12" fmla="*/ 302 w 431"/>
                <a:gd name="T13" fmla="*/ 135 h 559"/>
                <a:gd name="T14" fmla="*/ 288 w 431"/>
                <a:gd name="T15" fmla="*/ 135 h 559"/>
                <a:gd name="T16" fmla="*/ 273 w 431"/>
                <a:gd name="T17" fmla="*/ 130 h 559"/>
                <a:gd name="T18" fmla="*/ 267 w 431"/>
                <a:gd name="T19" fmla="*/ 122 h 559"/>
                <a:gd name="T20" fmla="*/ 267 w 431"/>
                <a:gd name="T21" fmla="*/ 98 h 559"/>
                <a:gd name="T22" fmla="*/ 260 w 431"/>
                <a:gd name="T23" fmla="*/ 65 h 559"/>
                <a:gd name="T24" fmla="*/ 233 w 431"/>
                <a:gd name="T25" fmla="*/ 40 h 559"/>
                <a:gd name="T26" fmla="*/ 205 w 431"/>
                <a:gd name="T27" fmla="*/ 31 h 559"/>
                <a:gd name="T28" fmla="*/ 175 w 431"/>
                <a:gd name="T29" fmla="*/ 12 h 559"/>
                <a:gd name="T30" fmla="*/ 125 w 431"/>
                <a:gd name="T31" fmla="*/ 0 h 559"/>
                <a:gd name="T32" fmla="*/ 61 w 431"/>
                <a:gd name="T33" fmla="*/ 21 h 559"/>
                <a:gd name="T34" fmla="*/ 52 w 431"/>
                <a:gd name="T35" fmla="*/ 82 h 559"/>
                <a:gd name="T36" fmla="*/ 42 w 431"/>
                <a:gd name="T37" fmla="*/ 101 h 559"/>
                <a:gd name="T38" fmla="*/ 40 w 431"/>
                <a:gd name="T39" fmla="*/ 122 h 559"/>
                <a:gd name="T40" fmla="*/ 51 w 431"/>
                <a:gd name="T41" fmla="*/ 143 h 559"/>
                <a:gd name="T42" fmla="*/ 72 w 431"/>
                <a:gd name="T43" fmla="*/ 162 h 559"/>
                <a:gd name="T44" fmla="*/ 76 w 431"/>
                <a:gd name="T45" fmla="*/ 194 h 559"/>
                <a:gd name="T46" fmla="*/ 64 w 431"/>
                <a:gd name="T47" fmla="*/ 219 h 559"/>
                <a:gd name="T48" fmla="*/ 69 w 431"/>
                <a:gd name="T49" fmla="*/ 224 h 559"/>
                <a:gd name="T50" fmla="*/ 81 w 431"/>
                <a:gd name="T51" fmla="*/ 233 h 559"/>
                <a:gd name="T52" fmla="*/ 103 w 431"/>
                <a:gd name="T53" fmla="*/ 240 h 559"/>
                <a:gd name="T54" fmla="*/ 132 w 431"/>
                <a:gd name="T55" fmla="*/ 238 h 559"/>
                <a:gd name="T56" fmla="*/ 147 w 431"/>
                <a:gd name="T57" fmla="*/ 236 h 559"/>
                <a:gd name="T58" fmla="*/ 150 w 431"/>
                <a:gd name="T59" fmla="*/ 234 h 559"/>
                <a:gd name="T60" fmla="*/ 0 w 431"/>
                <a:gd name="T61" fmla="*/ 349 h 559"/>
                <a:gd name="T62" fmla="*/ 93 w 431"/>
                <a:gd name="T63" fmla="*/ 559 h 559"/>
                <a:gd name="T64" fmla="*/ 95 w 431"/>
                <a:gd name="T65" fmla="*/ 525 h 559"/>
                <a:gd name="T66" fmla="*/ 98 w 431"/>
                <a:gd name="T67" fmla="*/ 485 h 559"/>
                <a:gd name="T68" fmla="*/ 105 w 431"/>
                <a:gd name="T69" fmla="*/ 484 h 559"/>
                <a:gd name="T70" fmla="*/ 124 w 431"/>
                <a:gd name="T71" fmla="*/ 508 h 559"/>
                <a:gd name="T72" fmla="*/ 143 w 431"/>
                <a:gd name="T73" fmla="*/ 537 h 559"/>
                <a:gd name="T74" fmla="*/ 151 w 431"/>
                <a:gd name="T75" fmla="*/ 551 h 559"/>
                <a:gd name="T76" fmla="*/ 166 w 431"/>
                <a:gd name="T77" fmla="*/ 547 h 559"/>
                <a:gd name="T78" fmla="*/ 199 w 431"/>
                <a:gd name="T79" fmla="*/ 538 h 559"/>
                <a:gd name="T80" fmla="*/ 237 w 431"/>
                <a:gd name="T81" fmla="*/ 530 h 559"/>
                <a:gd name="T82" fmla="*/ 264 w 431"/>
                <a:gd name="T83" fmla="*/ 526 h 559"/>
                <a:gd name="T84" fmla="*/ 296 w 431"/>
                <a:gd name="T85" fmla="*/ 526 h 559"/>
                <a:gd name="T86" fmla="*/ 347 w 431"/>
                <a:gd name="T87" fmla="*/ 525 h 559"/>
                <a:gd name="T88" fmla="*/ 395 w 431"/>
                <a:gd name="T89" fmla="*/ 525 h 559"/>
                <a:gd name="T90" fmla="*/ 416 w 431"/>
                <a:gd name="T91" fmla="*/ 525 h 559"/>
                <a:gd name="T92" fmla="*/ 414 w 431"/>
                <a:gd name="T93" fmla="*/ 275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1" h="559">
                  <a:moveTo>
                    <a:pt x="414" y="275"/>
                  </a:moveTo>
                  <a:lnTo>
                    <a:pt x="258" y="252"/>
                  </a:lnTo>
                  <a:lnTo>
                    <a:pt x="254" y="223"/>
                  </a:lnTo>
                  <a:lnTo>
                    <a:pt x="256" y="222"/>
                  </a:lnTo>
                  <a:lnTo>
                    <a:pt x="264" y="218"/>
                  </a:lnTo>
                  <a:lnTo>
                    <a:pt x="272" y="212"/>
                  </a:lnTo>
                  <a:lnTo>
                    <a:pt x="283" y="203"/>
                  </a:lnTo>
                  <a:lnTo>
                    <a:pt x="293" y="190"/>
                  </a:lnTo>
                  <a:lnTo>
                    <a:pt x="303" y="174"/>
                  </a:lnTo>
                  <a:lnTo>
                    <a:pt x="309" y="156"/>
                  </a:lnTo>
                  <a:lnTo>
                    <a:pt x="311" y="134"/>
                  </a:lnTo>
                  <a:lnTo>
                    <a:pt x="310" y="134"/>
                  </a:lnTo>
                  <a:lnTo>
                    <a:pt x="307" y="135"/>
                  </a:lnTo>
                  <a:lnTo>
                    <a:pt x="302" y="135"/>
                  </a:lnTo>
                  <a:lnTo>
                    <a:pt x="295" y="136"/>
                  </a:lnTo>
                  <a:lnTo>
                    <a:pt x="288" y="135"/>
                  </a:lnTo>
                  <a:lnTo>
                    <a:pt x="280" y="134"/>
                  </a:lnTo>
                  <a:lnTo>
                    <a:pt x="273" y="130"/>
                  </a:lnTo>
                  <a:lnTo>
                    <a:pt x="266" y="125"/>
                  </a:lnTo>
                  <a:lnTo>
                    <a:pt x="267" y="122"/>
                  </a:lnTo>
                  <a:lnTo>
                    <a:pt x="267" y="112"/>
                  </a:lnTo>
                  <a:lnTo>
                    <a:pt x="267" y="98"/>
                  </a:lnTo>
                  <a:lnTo>
                    <a:pt x="266" y="82"/>
                  </a:lnTo>
                  <a:lnTo>
                    <a:pt x="260" y="65"/>
                  </a:lnTo>
                  <a:lnTo>
                    <a:pt x="249" y="51"/>
                  </a:lnTo>
                  <a:lnTo>
                    <a:pt x="233" y="40"/>
                  </a:lnTo>
                  <a:lnTo>
                    <a:pt x="209" y="34"/>
                  </a:lnTo>
                  <a:lnTo>
                    <a:pt x="205" y="31"/>
                  </a:lnTo>
                  <a:lnTo>
                    <a:pt x="193" y="23"/>
                  </a:lnTo>
                  <a:lnTo>
                    <a:pt x="175" y="12"/>
                  </a:lnTo>
                  <a:lnTo>
                    <a:pt x="153" y="3"/>
                  </a:lnTo>
                  <a:lnTo>
                    <a:pt x="125" y="0"/>
                  </a:lnTo>
                  <a:lnTo>
                    <a:pt x="94" y="5"/>
                  </a:lnTo>
                  <a:lnTo>
                    <a:pt x="61" y="21"/>
                  </a:lnTo>
                  <a:lnTo>
                    <a:pt x="26" y="54"/>
                  </a:lnTo>
                  <a:lnTo>
                    <a:pt x="52" y="82"/>
                  </a:lnTo>
                  <a:lnTo>
                    <a:pt x="45" y="92"/>
                  </a:lnTo>
                  <a:lnTo>
                    <a:pt x="42" y="101"/>
                  </a:lnTo>
                  <a:lnTo>
                    <a:pt x="40" y="112"/>
                  </a:lnTo>
                  <a:lnTo>
                    <a:pt x="40" y="122"/>
                  </a:lnTo>
                  <a:lnTo>
                    <a:pt x="44" y="132"/>
                  </a:lnTo>
                  <a:lnTo>
                    <a:pt x="51" y="143"/>
                  </a:lnTo>
                  <a:lnTo>
                    <a:pt x="60" y="153"/>
                  </a:lnTo>
                  <a:lnTo>
                    <a:pt x="72" y="162"/>
                  </a:lnTo>
                  <a:lnTo>
                    <a:pt x="74" y="174"/>
                  </a:lnTo>
                  <a:lnTo>
                    <a:pt x="76" y="194"/>
                  </a:lnTo>
                  <a:lnTo>
                    <a:pt x="74" y="211"/>
                  </a:lnTo>
                  <a:lnTo>
                    <a:pt x="64" y="219"/>
                  </a:lnTo>
                  <a:lnTo>
                    <a:pt x="66" y="221"/>
                  </a:lnTo>
                  <a:lnTo>
                    <a:pt x="69" y="224"/>
                  </a:lnTo>
                  <a:lnTo>
                    <a:pt x="74" y="228"/>
                  </a:lnTo>
                  <a:lnTo>
                    <a:pt x="81" y="233"/>
                  </a:lnTo>
                  <a:lnTo>
                    <a:pt x="91" y="237"/>
                  </a:lnTo>
                  <a:lnTo>
                    <a:pt x="103" y="240"/>
                  </a:lnTo>
                  <a:lnTo>
                    <a:pt x="117" y="241"/>
                  </a:lnTo>
                  <a:lnTo>
                    <a:pt x="132" y="238"/>
                  </a:lnTo>
                  <a:lnTo>
                    <a:pt x="141" y="237"/>
                  </a:lnTo>
                  <a:lnTo>
                    <a:pt x="147" y="236"/>
                  </a:lnTo>
                  <a:lnTo>
                    <a:pt x="149" y="235"/>
                  </a:lnTo>
                  <a:lnTo>
                    <a:pt x="150" y="234"/>
                  </a:lnTo>
                  <a:lnTo>
                    <a:pt x="161" y="267"/>
                  </a:lnTo>
                  <a:lnTo>
                    <a:pt x="0" y="349"/>
                  </a:lnTo>
                  <a:lnTo>
                    <a:pt x="8" y="520"/>
                  </a:lnTo>
                  <a:lnTo>
                    <a:pt x="93" y="559"/>
                  </a:lnTo>
                  <a:lnTo>
                    <a:pt x="94" y="549"/>
                  </a:lnTo>
                  <a:lnTo>
                    <a:pt x="95" y="525"/>
                  </a:lnTo>
                  <a:lnTo>
                    <a:pt x="98" y="500"/>
                  </a:lnTo>
                  <a:lnTo>
                    <a:pt x="98" y="485"/>
                  </a:lnTo>
                  <a:lnTo>
                    <a:pt x="99" y="481"/>
                  </a:lnTo>
                  <a:lnTo>
                    <a:pt x="105" y="484"/>
                  </a:lnTo>
                  <a:lnTo>
                    <a:pt x="113" y="495"/>
                  </a:lnTo>
                  <a:lnTo>
                    <a:pt x="124" y="508"/>
                  </a:lnTo>
                  <a:lnTo>
                    <a:pt x="134" y="524"/>
                  </a:lnTo>
                  <a:lnTo>
                    <a:pt x="143" y="537"/>
                  </a:lnTo>
                  <a:lnTo>
                    <a:pt x="149" y="547"/>
                  </a:lnTo>
                  <a:lnTo>
                    <a:pt x="151" y="551"/>
                  </a:lnTo>
                  <a:lnTo>
                    <a:pt x="155" y="550"/>
                  </a:lnTo>
                  <a:lnTo>
                    <a:pt x="166" y="547"/>
                  </a:lnTo>
                  <a:lnTo>
                    <a:pt x="181" y="543"/>
                  </a:lnTo>
                  <a:lnTo>
                    <a:pt x="199" y="538"/>
                  </a:lnTo>
                  <a:lnTo>
                    <a:pt x="218" y="534"/>
                  </a:lnTo>
                  <a:lnTo>
                    <a:pt x="237" y="530"/>
                  </a:lnTo>
                  <a:lnTo>
                    <a:pt x="253" y="527"/>
                  </a:lnTo>
                  <a:lnTo>
                    <a:pt x="264" y="526"/>
                  </a:lnTo>
                  <a:lnTo>
                    <a:pt x="276" y="526"/>
                  </a:lnTo>
                  <a:lnTo>
                    <a:pt x="296" y="526"/>
                  </a:lnTo>
                  <a:lnTo>
                    <a:pt x="321" y="526"/>
                  </a:lnTo>
                  <a:lnTo>
                    <a:pt x="347" y="525"/>
                  </a:lnTo>
                  <a:lnTo>
                    <a:pt x="373" y="525"/>
                  </a:lnTo>
                  <a:lnTo>
                    <a:pt x="395" y="525"/>
                  </a:lnTo>
                  <a:lnTo>
                    <a:pt x="410" y="525"/>
                  </a:lnTo>
                  <a:lnTo>
                    <a:pt x="416" y="525"/>
                  </a:lnTo>
                  <a:lnTo>
                    <a:pt x="431" y="349"/>
                  </a:lnTo>
                  <a:lnTo>
                    <a:pt x="414" y="275"/>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50" name="Freeform 6"/>
            <p:cNvSpPr>
              <a:spLocks noChangeArrowheads="1"/>
            </p:cNvSpPr>
            <p:nvPr/>
          </p:nvSpPr>
          <p:spPr bwMode="auto">
            <a:xfrm>
              <a:off x="3448" y="2462"/>
              <a:ext cx="246" cy="341"/>
            </a:xfrm>
            <a:custGeom>
              <a:avLst/>
              <a:gdLst>
                <a:gd name="T0" fmla="*/ 189 w 341"/>
                <a:gd name="T1" fmla="*/ 238 h 475"/>
                <a:gd name="T2" fmla="*/ 199 w 341"/>
                <a:gd name="T3" fmla="*/ 179 h 475"/>
                <a:gd name="T4" fmla="*/ 275 w 341"/>
                <a:gd name="T5" fmla="*/ 171 h 475"/>
                <a:gd name="T6" fmla="*/ 275 w 341"/>
                <a:gd name="T7" fmla="*/ 128 h 475"/>
                <a:gd name="T8" fmla="*/ 270 w 341"/>
                <a:gd name="T9" fmla="*/ 92 h 475"/>
                <a:gd name="T10" fmla="*/ 262 w 341"/>
                <a:gd name="T11" fmla="*/ 63 h 475"/>
                <a:gd name="T12" fmla="*/ 249 w 341"/>
                <a:gd name="T13" fmla="*/ 41 h 475"/>
                <a:gd name="T14" fmla="*/ 233 w 341"/>
                <a:gd name="T15" fmla="*/ 24 h 475"/>
                <a:gd name="T16" fmla="*/ 216 w 341"/>
                <a:gd name="T17" fmla="*/ 12 h 475"/>
                <a:gd name="T18" fmla="*/ 196 w 341"/>
                <a:gd name="T19" fmla="*/ 5 h 475"/>
                <a:gd name="T20" fmla="*/ 176 w 341"/>
                <a:gd name="T21" fmla="*/ 0 h 475"/>
                <a:gd name="T22" fmla="*/ 156 w 341"/>
                <a:gd name="T23" fmla="*/ 0 h 475"/>
                <a:gd name="T24" fmla="*/ 136 w 341"/>
                <a:gd name="T25" fmla="*/ 1 h 475"/>
                <a:gd name="T26" fmla="*/ 116 w 341"/>
                <a:gd name="T27" fmla="*/ 4 h 475"/>
                <a:gd name="T28" fmla="*/ 100 w 341"/>
                <a:gd name="T29" fmla="*/ 7 h 475"/>
                <a:gd name="T30" fmla="*/ 85 w 341"/>
                <a:gd name="T31" fmla="*/ 12 h 475"/>
                <a:gd name="T32" fmla="*/ 74 w 341"/>
                <a:gd name="T33" fmla="*/ 16 h 475"/>
                <a:gd name="T34" fmla="*/ 66 w 341"/>
                <a:gd name="T35" fmla="*/ 18 h 475"/>
                <a:gd name="T36" fmla="*/ 64 w 341"/>
                <a:gd name="T37" fmla="*/ 19 h 475"/>
                <a:gd name="T38" fmla="*/ 8 w 341"/>
                <a:gd name="T39" fmla="*/ 26 h 475"/>
                <a:gd name="T40" fmla="*/ 8 w 341"/>
                <a:gd name="T41" fmla="*/ 37 h 475"/>
                <a:gd name="T42" fmla="*/ 10 w 341"/>
                <a:gd name="T43" fmla="*/ 47 h 475"/>
                <a:gd name="T44" fmla="*/ 14 w 341"/>
                <a:gd name="T45" fmla="*/ 55 h 475"/>
                <a:gd name="T46" fmla="*/ 20 w 341"/>
                <a:gd name="T47" fmla="*/ 61 h 475"/>
                <a:gd name="T48" fmla="*/ 26 w 341"/>
                <a:gd name="T49" fmla="*/ 66 h 475"/>
                <a:gd name="T50" fmla="*/ 33 w 341"/>
                <a:gd name="T51" fmla="*/ 69 h 475"/>
                <a:gd name="T52" fmla="*/ 41 w 341"/>
                <a:gd name="T53" fmla="*/ 73 h 475"/>
                <a:gd name="T54" fmla="*/ 48 w 341"/>
                <a:gd name="T55" fmla="*/ 74 h 475"/>
                <a:gd name="T56" fmla="*/ 45 w 341"/>
                <a:gd name="T57" fmla="*/ 85 h 475"/>
                <a:gd name="T58" fmla="*/ 41 w 341"/>
                <a:gd name="T59" fmla="*/ 96 h 475"/>
                <a:gd name="T60" fmla="*/ 40 w 341"/>
                <a:gd name="T61" fmla="*/ 106 h 475"/>
                <a:gd name="T62" fmla="*/ 39 w 341"/>
                <a:gd name="T63" fmla="*/ 117 h 475"/>
                <a:gd name="T64" fmla="*/ 40 w 341"/>
                <a:gd name="T65" fmla="*/ 135 h 475"/>
                <a:gd name="T66" fmla="*/ 44 w 341"/>
                <a:gd name="T67" fmla="*/ 150 h 475"/>
                <a:gd name="T68" fmla="*/ 50 w 341"/>
                <a:gd name="T69" fmla="*/ 166 h 475"/>
                <a:gd name="T70" fmla="*/ 58 w 341"/>
                <a:gd name="T71" fmla="*/ 179 h 475"/>
                <a:gd name="T72" fmla="*/ 68 w 341"/>
                <a:gd name="T73" fmla="*/ 190 h 475"/>
                <a:gd name="T74" fmla="*/ 79 w 341"/>
                <a:gd name="T75" fmla="*/ 198 h 475"/>
                <a:gd name="T76" fmla="*/ 91 w 341"/>
                <a:gd name="T77" fmla="*/ 205 h 475"/>
                <a:gd name="T78" fmla="*/ 106 w 341"/>
                <a:gd name="T79" fmla="*/ 209 h 475"/>
                <a:gd name="T80" fmla="*/ 108 w 341"/>
                <a:gd name="T81" fmla="*/ 232 h 475"/>
                <a:gd name="T82" fmla="*/ 0 w 341"/>
                <a:gd name="T83" fmla="*/ 286 h 475"/>
                <a:gd name="T84" fmla="*/ 26 w 341"/>
                <a:gd name="T85" fmla="*/ 475 h 475"/>
                <a:gd name="T86" fmla="*/ 306 w 341"/>
                <a:gd name="T87" fmla="*/ 475 h 475"/>
                <a:gd name="T88" fmla="*/ 341 w 341"/>
                <a:gd name="T89" fmla="*/ 297 h 475"/>
                <a:gd name="T90" fmla="*/ 189 w 341"/>
                <a:gd name="T91" fmla="*/ 238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1" h="475">
                  <a:moveTo>
                    <a:pt x="189" y="238"/>
                  </a:moveTo>
                  <a:lnTo>
                    <a:pt x="199" y="179"/>
                  </a:lnTo>
                  <a:lnTo>
                    <a:pt x="275" y="171"/>
                  </a:lnTo>
                  <a:lnTo>
                    <a:pt x="275" y="128"/>
                  </a:lnTo>
                  <a:lnTo>
                    <a:pt x="270" y="92"/>
                  </a:lnTo>
                  <a:lnTo>
                    <a:pt x="262" y="63"/>
                  </a:lnTo>
                  <a:lnTo>
                    <a:pt x="249" y="41"/>
                  </a:lnTo>
                  <a:lnTo>
                    <a:pt x="233" y="24"/>
                  </a:lnTo>
                  <a:lnTo>
                    <a:pt x="216" y="12"/>
                  </a:lnTo>
                  <a:lnTo>
                    <a:pt x="196" y="5"/>
                  </a:lnTo>
                  <a:lnTo>
                    <a:pt x="176" y="0"/>
                  </a:lnTo>
                  <a:lnTo>
                    <a:pt x="156" y="0"/>
                  </a:lnTo>
                  <a:lnTo>
                    <a:pt x="136" y="1"/>
                  </a:lnTo>
                  <a:lnTo>
                    <a:pt x="116" y="4"/>
                  </a:lnTo>
                  <a:lnTo>
                    <a:pt x="100" y="7"/>
                  </a:lnTo>
                  <a:lnTo>
                    <a:pt x="85" y="12"/>
                  </a:lnTo>
                  <a:lnTo>
                    <a:pt x="74" y="16"/>
                  </a:lnTo>
                  <a:lnTo>
                    <a:pt x="66" y="18"/>
                  </a:lnTo>
                  <a:lnTo>
                    <a:pt x="64" y="19"/>
                  </a:lnTo>
                  <a:lnTo>
                    <a:pt x="8" y="26"/>
                  </a:lnTo>
                  <a:lnTo>
                    <a:pt x="8" y="37"/>
                  </a:lnTo>
                  <a:lnTo>
                    <a:pt x="10" y="47"/>
                  </a:lnTo>
                  <a:lnTo>
                    <a:pt x="14" y="55"/>
                  </a:lnTo>
                  <a:lnTo>
                    <a:pt x="20" y="61"/>
                  </a:lnTo>
                  <a:lnTo>
                    <a:pt x="26" y="66"/>
                  </a:lnTo>
                  <a:lnTo>
                    <a:pt x="33" y="69"/>
                  </a:lnTo>
                  <a:lnTo>
                    <a:pt x="41" y="73"/>
                  </a:lnTo>
                  <a:lnTo>
                    <a:pt x="48" y="74"/>
                  </a:lnTo>
                  <a:lnTo>
                    <a:pt x="45" y="85"/>
                  </a:lnTo>
                  <a:lnTo>
                    <a:pt x="41" y="96"/>
                  </a:lnTo>
                  <a:lnTo>
                    <a:pt x="40" y="106"/>
                  </a:lnTo>
                  <a:lnTo>
                    <a:pt x="39" y="117"/>
                  </a:lnTo>
                  <a:lnTo>
                    <a:pt x="40" y="135"/>
                  </a:lnTo>
                  <a:lnTo>
                    <a:pt x="44" y="150"/>
                  </a:lnTo>
                  <a:lnTo>
                    <a:pt x="50" y="166"/>
                  </a:lnTo>
                  <a:lnTo>
                    <a:pt x="58" y="179"/>
                  </a:lnTo>
                  <a:lnTo>
                    <a:pt x="68" y="190"/>
                  </a:lnTo>
                  <a:lnTo>
                    <a:pt x="79" y="198"/>
                  </a:lnTo>
                  <a:lnTo>
                    <a:pt x="91" y="205"/>
                  </a:lnTo>
                  <a:lnTo>
                    <a:pt x="106" y="209"/>
                  </a:lnTo>
                  <a:lnTo>
                    <a:pt x="108" y="232"/>
                  </a:lnTo>
                  <a:lnTo>
                    <a:pt x="0" y="286"/>
                  </a:lnTo>
                  <a:lnTo>
                    <a:pt x="26" y="475"/>
                  </a:lnTo>
                  <a:lnTo>
                    <a:pt x="306" y="475"/>
                  </a:lnTo>
                  <a:lnTo>
                    <a:pt x="341" y="297"/>
                  </a:lnTo>
                  <a:lnTo>
                    <a:pt x="189" y="238"/>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51" name="Freeform 7"/>
            <p:cNvSpPr>
              <a:spLocks noChangeArrowheads="1"/>
            </p:cNvSpPr>
            <p:nvPr/>
          </p:nvSpPr>
          <p:spPr bwMode="auto">
            <a:xfrm>
              <a:off x="2734" y="3312"/>
              <a:ext cx="783" cy="382"/>
            </a:xfrm>
            <a:custGeom>
              <a:avLst/>
              <a:gdLst>
                <a:gd name="T0" fmla="*/ 246 w 1082"/>
                <a:gd name="T1" fmla="*/ 0 h 532"/>
                <a:gd name="T2" fmla="*/ 1082 w 1082"/>
                <a:gd name="T3" fmla="*/ 213 h 532"/>
                <a:gd name="T4" fmla="*/ 1054 w 1082"/>
                <a:gd name="T5" fmla="*/ 364 h 532"/>
                <a:gd name="T6" fmla="*/ 608 w 1082"/>
                <a:gd name="T7" fmla="*/ 532 h 532"/>
                <a:gd name="T8" fmla="*/ 0 w 1082"/>
                <a:gd name="T9" fmla="*/ 213 h 532"/>
                <a:gd name="T10" fmla="*/ 246 w 1082"/>
                <a:gd name="T11" fmla="*/ 0 h 532"/>
              </a:gdLst>
              <a:ahLst/>
              <a:cxnLst>
                <a:cxn ang="0">
                  <a:pos x="T0" y="T1"/>
                </a:cxn>
                <a:cxn ang="0">
                  <a:pos x="T2" y="T3"/>
                </a:cxn>
                <a:cxn ang="0">
                  <a:pos x="T4" y="T5"/>
                </a:cxn>
                <a:cxn ang="0">
                  <a:pos x="T6" y="T7"/>
                </a:cxn>
                <a:cxn ang="0">
                  <a:pos x="T8" y="T9"/>
                </a:cxn>
                <a:cxn ang="0">
                  <a:pos x="T10" y="T11"/>
                </a:cxn>
              </a:cxnLst>
              <a:rect l="0" t="0" r="r" b="b"/>
              <a:pathLst>
                <a:path w="1082" h="532">
                  <a:moveTo>
                    <a:pt x="246" y="0"/>
                  </a:moveTo>
                  <a:lnTo>
                    <a:pt x="1082" y="213"/>
                  </a:lnTo>
                  <a:lnTo>
                    <a:pt x="1054" y="364"/>
                  </a:lnTo>
                  <a:lnTo>
                    <a:pt x="608" y="532"/>
                  </a:lnTo>
                  <a:lnTo>
                    <a:pt x="0" y="213"/>
                  </a:lnTo>
                  <a:lnTo>
                    <a:pt x="246" y="0"/>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52" name="Freeform 8"/>
            <p:cNvSpPr>
              <a:spLocks noChangeArrowheads="1"/>
            </p:cNvSpPr>
            <p:nvPr/>
          </p:nvSpPr>
          <p:spPr bwMode="auto">
            <a:xfrm>
              <a:off x="2323" y="2961"/>
              <a:ext cx="204" cy="283"/>
            </a:xfrm>
            <a:custGeom>
              <a:avLst/>
              <a:gdLst>
                <a:gd name="T0" fmla="*/ 283 w 283"/>
                <a:gd name="T1" fmla="*/ 50 h 394"/>
                <a:gd name="T2" fmla="*/ 218 w 283"/>
                <a:gd name="T3" fmla="*/ 35 h 394"/>
                <a:gd name="T4" fmla="*/ 195 w 283"/>
                <a:gd name="T5" fmla="*/ 79 h 394"/>
                <a:gd name="T6" fmla="*/ 0 w 283"/>
                <a:gd name="T7" fmla="*/ 0 h 394"/>
                <a:gd name="T8" fmla="*/ 195 w 283"/>
                <a:gd name="T9" fmla="*/ 394 h 394"/>
                <a:gd name="T10" fmla="*/ 283 w 283"/>
                <a:gd name="T11" fmla="*/ 50 h 394"/>
              </a:gdLst>
              <a:ahLst/>
              <a:cxnLst>
                <a:cxn ang="0">
                  <a:pos x="T0" y="T1"/>
                </a:cxn>
                <a:cxn ang="0">
                  <a:pos x="T2" y="T3"/>
                </a:cxn>
                <a:cxn ang="0">
                  <a:pos x="T4" y="T5"/>
                </a:cxn>
                <a:cxn ang="0">
                  <a:pos x="T6" y="T7"/>
                </a:cxn>
                <a:cxn ang="0">
                  <a:pos x="T8" y="T9"/>
                </a:cxn>
                <a:cxn ang="0">
                  <a:pos x="T10" y="T11"/>
                </a:cxn>
              </a:cxnLst>
              <a:rect l="0" t="0" r="r" b="b"/>
              <a:pathLst>
                <a:path w="283" h="394">
                  <a:moveTo>
                    <a:pt x="283" y="50"/>
                  </a:moveTo>
                  <a:lnTo>
                    <a:pt x="218" y="35"/>
                  </a:lnTo>
                  <a:lnTo>
                    <a:pt x="195" y="79"/>
                  </a:lnTo>
                  <a:lnTo>
                    <a:pt x="0" y="0"/>
                  </a:lnTo>
                  <a:lnTo>
                    <a:pt x="195" y="394"/>
                  </a:lnTo>
                  <a:lnTo>
                    <a:pt x="283" y="50"/>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53" name="Freeform 9"/>
            <p:cNvSpPr>
              <a:spLocks noChangeArrowheads="1"/>
            </p:cNvSpPr>
            <p:nvPr/>
          </p:nvSpPr>
          <p:spPr bwMode="auto">
            <a:xfrm>
              <a:off x="2782" y="3439"/>
              <a:ext cx="188" cy="90"/>
            </a:xfrm>
            <a:custGeom>
              <a:avLst/>
              <a:gdLst>
                <a:gd name="T0" fmla="*/ 7 w 261"/>
                <a:gd name="T1" fmla="*/ 1 h 126"/>
                <a:gd name="T2" fmla="*/ 8 w 261"/>
                <a:gd name="T3" fmla="*/ 1 h 126"/>
                <a:gd name="T4" fmla="*/ 13 w 261"/>
                <a:gd name="T5" fmla="*/ 1 h 126"/>
                <a:gd name="T6" fmla="*/ 21 w 261"/>
                <a:gd name="T7" fmla="*/ 1 h 126"/>
                <a:gd name="T8" fmla="*/ 31 w 261"/>
                <a:gd name="T9" fmla="*/ 0 h 126"/>
                <a:gd name="T10" fmla="*/ 43 w 261"/>
                <a:gd name="T11" fmla="*/ 0 h 126"/>
                <a:gd name="T12" fmla="*/ 56 w 261"/>
                <a:gd name="T13" fmla="*/ 1 h 126"/>
                <a:gd name="T14" fmla="*/ 71 w 261"/>
                <a:gd name="T15" fmla="*/ 1 h 126"/>
                <a:gd name="T16" fmla="*/ 87 w 261"/>
                <a:gd name="T17" fmla="*/ 3 h 126"/>
                <a:gd name="T18" fmla="*/ 103 w 261"/>
                <a:gd name="T19" fmla="*/ 5 h 126"/>
                <a:gd name="T20" fmla="*/ 119 w 261"/>
                <a:gd name="T21" fmla="*/ 7 h 126"/>
                <a:gd name="T22" fmla="*/ 136 w 261"/>
                <a:gd name="T23" fmla="*/ 11 h 126"/>
                <a:gd name="T24" fmla="*/ 151 w 261"/>
                <a:gd name="T25" fmla="*/ 15 h 126"/>
                <a:gd name="T26" fmla="*/ 166 w 261"/>
                <a:gd name="T27" fmla="*/ 19 h 126"/>
                <a:gd name="T28" fmla="*/ 180 w 261"/>
                <a:gd name="T29" fmla="*/ 25 h 126"/>
                <a:gd name="T30" fmla="*/ 192 w 261"/>
                <a:gd name="T31" fmla="*/ 34 h 126"/>
                <a:gd name="T32" fmla="*/ 201 w 261"/>
                <a:gd name="T33" fmla="*/ 42 h 126"/>
                <a:gd name="T34" fmla="*/ 261 w 261"/>
                <a:gd name="T35" fmla="*/ 108 h 126"/>
                <a:gd name="T36" fmla="*/ 214 w 261"/>
                <a:gd name="T37" fmla="*/ 83 h 126"/>
                <a:gd name="T38" fmla="*/ 231 w 261"/>
                <a:gd name="T39" fmla="*/ 122 h 126"/>
                <a:gd name="T40" fmla="*/ 188 w 261"/>
                <a:gd name="T41" fmla="*/ 86 h 126"/>
                <a:gd name="T42" fmla="*/ 191 w 261"/>
                <a:gd name="T43" fmla="*/ 126 h 126"/>
                <a:gd name="T44" fmla="*/ 157 w 261"/>
                <a:gd name="T45" fmla="*/ 84 h 126"/>
                <a:gd name="T46" fmla="*/ 154 w 261"/>
                <a:gd name="T47" fmla="*/ 85 h 126"/>
                <a:gd name="T48" fmla="*/ 143 w 261"/>
                <a:gd name="T49" fmla="*/ 86 h 126"/>
                <a:gd name="T50" fmla="*/ 126 w 261"/>
                <a:gd name="T51" fmla="*/ 89 h 126"/>
                <a:gd name="T52" fmla="*/ 106 w 261"/>
                <a:gd name="T53" fmla="*/ 89 h 126"/>
                <a:gd name="T54" fmla="*/ 82 w 261"/>
                <a:gd name="T55" fmla="*/ 85 h 126"/>
                <a:gd name="T56" fmla="*/ 56 w 261"/>
                <a:gd name="T57" fmla="*/ 78 h 126"/>
                <a:gd name="T58" fmla="*/ 30 w 261"/>
                <a:gd name="T59" fmla="*/ 65 h 126"/>
                <a:gd name="T60" fmla="*/ 2 w 261"/>
                <a:gd name="T61" fmla="*/ 44 h 126"/>
                <a:gd name="T62" fmla="*/ 1 w 261"/>
                <a:gd name="T63" fmla="*/ 40 h 126"/>
                <a:gd name="T64" fmla="*/ 0 w 261"/>
                <a:gd name="T65" fmla="*/ 29 h 126"/>
                <a:gd name="T66" fmla="*/ 1 w 261"/>
                <a:gd name="T67" fmla="*/ 15 h 126"/>
                <a:gd name="T68" fmla="*/ 7 w 261"/>
                <a:gd name="T69" fmla="*/ 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1" h="126">
                  <a:moveTo>
                    <a:pt x="7" y="1"/>
                  </a:moveTo>
                  <a:lnTo>
                    <a:pt x="8" y="1"/>
                  </a:lnTo>
                  <a:lnTo>
                    <a:pt x="13" y="1"/>
                  </a:lnTo>
                  <a:lnTo>
                    <a:pt x="21" y="1"/>
                  </a:lnTo>
                  <a:lnTo>
                    <a:pt x="31" y="0"/>
                  </a:lnTo>
                  <a:lnTo>
                    <a:pt x="43" y="0"/>
                  </a:lnTo>
                  <a:lnTo>
                    <a:pt x="56" y="1"/>
                  </a:lnTo>
                  <a:lnTo>
                    <a:pt x="71" y="1"/>
                  </a:lnTo>
                  <a:lnTo>
                    <a:pt x="87" y="3"/>
                  </a:lnTo>
                  <a:lnTo>
                    <a:pt x="103" y="5"/>
                  </a:lnTo>
                  <a:lnTo>
                    <a:pt x="119" y="7"/>
                  </a:lnTo>
                  <a:lnTo>
                    <a:pt x="136" y="11"/>
                  </a:lnTo>
                  <a:lnTo>
                    <a:pt x="151" y="15"/>
                  </a:lnTo>
                  <a:lnTo>
                    <a:pt x="166" y="19"/>
                  </a:lnTo>
                  <a:lnTo>
                    <a:pt x="180" y="25"/>
                  </a:lnTo>
                  <a:lnTo>
                    <a:pt x="192" y="34"/>
                  </a:lnTo>
                  <a:lnTo>
                    <a:pt x="201" y="42"/>
                  </a:lnTo>
                  <a:lnTo>
                    <a:pt x="261" y="108"/>
                  </a:lnTo>
                  <a:lnTo>
                    <a:pt x="214" y="83"/>
                  </a:lnTo>
                  <a:lnTo>
                    <a:pt x="231" y="122"/>
                  </a:lnTo>
                  <a:lnTo>
                    <a:pt x="188" y="86"/>
                  </a:lnTo>
                  <a:lnTo>
                    <a:pt x="191" y="126"/>
                  </a:lnTo>
                  <a:lnTo>
                    <a:pt x="157" y="84"/>
                  </a:lnTo>
                  <a:lnTo>
                    <a:pt x="154" y="85"/>
                  </a:lnTo>
                  <a:lnTo>
                    <a:pt x="143" y="86"/>
                  </a:lnTo>
                  <a:lnTo>
                    <a:pt x="126" y="89"/>
                  </a:lnTo>
                  <a:lnTo>
                    <a:pt x="106" y="89"/>
                  </a:lnTo>
                  <a:lnTo>
                    <a:pt x="82" y="85"/>
                  </a:lnTo>
                  <a:lnTo>
                    <a:pt x="56" y="78"/>
                  </a:lnTo>
                  <a:lnTo>
                    <a:pt x="30" y="65"/>
                  </a:lnTo>
                  <a:lnTo>
                    <a:pt x="2" y="44"/>
                  </a:lnTo>
                  <a:lnTo>
                    <a:pt x="1" y="40"/>
                  </a:lnTo>
                  <a:lnTo>
                    <a:pt x="0" y="29"/>
                  </a:lnTo>
                  <a:lnTo>
                    <a:pt x="1" y="15"/>
                  </a:lnTo>
                  <a:lnTo>
                    <a:pt x="7" y="1"/>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54" name="Freeform 10"/>
            <p:cNvSpPr>
              <a:spLocks noChangeArrowheads="1"/>
            </p:cNvSpPr>
            <p:nvPr/>
          </p:nvSpPr>
          <p:spPr bwMode="auto">
            <a:xfrm>
              <a:off x="2284" y="2689"/>
              <a:ext cx="231" cy="275"/>
            </a:xfrm>
            <a:custGeom>
              <a:avLst/>
              <a:gdLst>
                <a:gd name="T0" fmla="*/ 269 w 321"/>
                <a:gd name="T1" fmla="*/ 68 h 383"/>
                <a:gd name="T2" fmla="*/ 321 w 321"/>
                <a:gd name="T3" fmla="*/ 185 h 383"/>
                <a:gd name="T4" fmla="*/ 294 w 321"/>
                <a:gd name="T5" fmla="*/ 199 h 383"/>
                <a:gd name="T6" fmla="*/ 297 w 321"/>
                <a:gd name="T7" fmla="*/ 290 h 383"/>
                <a:gd name="T8" fmla="*/ 251 w 321"/>
                <a:gd name="T9" fmla="*/ 296 h 383"/>
                <a:gd name="T10" fmla="*/ 239 w 321"/>
                <a:gd name="T11" fmla="*/ 383 h 383"/>
                <a:gd name="T12" fmla="*/ 61 w 321"/>
                <a:gd name="T13" fmla="*/ 320 h 383"/>
                <a:gd name="T14" fmla="*/ 65 w 321"/>
                <a:gd name="T15" fmla="*/ 279 h 383"/>
                <a:gd name="T16" fmla="*/ 61 w 321"/>
                <a:gd name="T17" fmla="*/ 278 h 383"/>
                <a:gd name="T18" fmla="*/ 52 w 321"/>
                <a:gd name="T19" fmla="*/ 273 h 383"/>
                <a:gd name="T20" fmla="*/ 40 w 321"/>
                <a:gd name="T21" fmla="*/ 265 h 383"/>
                <a:gd name="T22" fmla="*/ 28 w 321"/>
                <a:gd name="T23" fmla="*/ 252 h 383"/>
                <a:gd name="T24" fmla="*/ 17 w 321"/>
                <a:gd name="T25" fmla="*/ 236 h 383"/>
                <a:gd name="T26" fmla="*/ 11 w 321"/>
                <a:gd name="T27" fmla="*/ 217 h 383"/>
                <a:gd name="T28" fmla="*/ 12 w 321"/>
                <a:gd name="T29" fmla="*/ 193 h 383"/>
                <a:gd name="T30" fmla="*/ 23 w 321"/>
                <a:gd name="T31" fmla="*/ 165 h 383"/>
                <a:gd name="T32" fmla="*/ 19 w 321"/>
                <a:gd name="T33" fmla="*/ 160 h 383"/>
                <a:gd name="T34" fmla="*/ 12 w 321"/>
                <a:gd name="T35" fmla="*/ 149 h 383"/>
                <a:gd name="T36" fmla="*/ 4 w 321"/>
                <a:gd name="T37" fmla="*/ 131 h 383"/>
                <a:gd name="T38" fmla="*/ 0 w 321"/>
                <a:gd name="T39" fmla="*/ 110 h 383"/>
                <a:gd name="T40" fmla="*/ 4 w 321"/>
                <a:gd name="T41" fmla="*/ 86 h 383"/>
                <a:gd name="T42" fmla="*/ 18 w 321"/>
                <a:gd name="T43" fmla="*/ 61 h 383"/>
                <a:gd name="T44" fmla="*/ 49 w 321"/>
                <a:gd name="T45" fmla="*/ 37 h 383"/>
                <a:gd name="T46" fmla="*/ 99 w 321"/>
                <a:gd name="T47" fmla="*/ 14 h 383"/>
                <a:gd name="T48" fmla="*/ 294 w 321"/>
                <a:gd name="T49" fmla="*/ 0 h 383"/>
                <a:gd name="T50" fmla="*/ 269 w 321"/>
                <a:gd name="T51" fmla="*/ 68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1" h="383">
                  <a:moveTo>
                    <a:pt x="269" y="68"/>
                  </a:moveTo>
                  <a:lnTo>
                    <a:pt x="321" y="185"/>
                  </a:lnTo>
                  <a:lnTo>
                    <a:pt x="294" y="199"/>
                  </a:lnTo>
                  <a:lnTo>
                    <a:pt x="297" y="290"/>
                  </a:lnTo>
                  <a:lnTo>
                    <a:pt x="251" y="296"/>
                  </a:lnTo>
                  <a:lnTo>
                    <a:pt x="239" y="383"/>
                  </a:lnTo>
                  <a:lnTo>
                    <a:pt x="61" y="320"/>
                  </a:lnTo>
                  <a:lnTo>
                    <a:pt x="65" y="279"/>
                  </a:lnTo>
                  <a:lnTo>
                    <a:pt x="61" y="278"/>
                  </a:lnTo>
                  <a:lnTo>
                    <a:pt x="52" y="273"/>
                  </a:lnTo>
                  <a:lnTo>
                    <a:pt x="40" y="265"/>
                  </a:lnTo>
                  <a:lnTo>
                    <a:pt x="28" y="252"/>
                  </a:lnTo>
                  <a:lnTo>
                    <a:pt x="17" y="236"/>
                  </a:lnTo>
                  <a:lnTo>
                    <a:pt x="11" y="217"/>
                  </a:lnTo>
                  <a:lnTo>
                    <a:pt x="12" y="193"/>
                  </a:lnTo>
                  <a:lnTo>
                    <a:pt x="23" y="165"/>
                  </a:lnTo>
                  <a:lnTo>
                    <a:pt x="19" y="160"/>
                  </a:lnTo>
                  <a:lnTo>
                    <a:pt x="12" y="149"/>
                  </a:lnTo>
                  <a:lnTo>
                    <a:pt x="4" y="131"/>
                  </a:lnTo>
                  <a:lnTo>
                    <a:pt x="0" y="110"/>
                  </a:lnTo>
                  <a:lnTo>
                    <a:pt x="4" y="86"/>
                  </a:lnTo>
                  <a:lnTo>
                    <a:pt x="18" y="61"/>
                  </a:lnTo>
                  <a:lnTo>
                    <a:pt x="49" y="37"/>
                  </a:lnTo>
                  <a:lnTo>
                    <a:pt x="99" y="14"/>
                  </a:lnTo>
                  <a:lnTo>
                    <a:pt x="294" y="0"/>
                  </a:lnTo>
                  <a:lnTo>
                    <a:pt x="269" y="68"/>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55" name="Freeform 11"/>
            <p:cNvSpPr>
              <a:spLocks noChangeArrowheads="1"/>
            </p:cNvSpPr>
            <p:nvPr/>
          </p:nvSpPr>
          <p:spPr bwMode="auto">
            <a:xfrm>
              <a:off x="2344" y="2781"/>
              <a:ext cx="139" cy="42"/>
            </a:xfrm>
            <a:custGeom>
              <a:avLst/>
              <a:gdLst>
                <a:gd name="T0" fmla="*/ 0 w 193"/>
                <a:gd name="T1" fmla="*/ 20 h 59"/>
                <a:gd name="T2" fmla="*/ 143 w 193"/>
                <a:gd name="T3" fmla="*/ 20 h 59"/>
                <a:gd name="T4" fmla="*/ 146 w 193"/>
                <a:gd name="T5" fmla="*/ 12 h 59"/>
                <a:gd name="T6" fmla="*/ 151 w 193"/>
                <a:gd name="T7" fmla="*/ 6 h 59"/>
                <a:gd name="T8" fmla="*/ 158 w 193"/>
                <a:gd name="T9" fmla="*/ 1 h 59"/>
                <a:gd name="T10" fmla="*/ 167 w 193"/>
                <a:gd name="T11" fmla="*/ 0 h 59"/>
                <a:gd name="T12" fmla="*/ 177 w 193"/>
                <a:gd name="T13" fmla="*/ 2 h 59"/>
                <a:gd name="T14" fmla="*/ 186 w 193"/>
                <a:gd name="T15" fmla="*/ 8 h 59"/>
                <a:gd name="T16" fmla="*/ 191 w 193"/>
                <a:gd name="T17" fmla="*/ 17 h 59"/>
                <a:gd name="T18" fmla="*/ 193 w 193"/>
                <a:gd name="T19" fmla="*/ 29 h 59"/>
                <a:gd name="T20" fmla="*/ 191 w 193"/>
                <a:gd name="T21" fmla="*/ 41 h 59"/>
                <a:gd name="T22" fmla="*/ 186 w 193"/>
                <a:gd name="T23" fmla="*/ 51 h 59"/>
                <a:gd name="T24" fmla="*/ 177 w 193"/>
                <a:gd name="T25" fmla="*/ 57 h 59"/>
                <a:gd name="T26" fmla="*/ 167 w 193"/>
                <a:gd name="T27" fmla="*/ 59 h 59"/>
                <a:gd name="T28" fmla="*/ 157 w 193"/>
                <a:gd name="T29" fmla="*/ 57 h 59"/>
                <a:gd name="T30" fmla="*/ 150 w 193"/>
                <a:gd name="T31" fmla="*/ 51 h 59"/>
                <a:gd name="T32" fmla="*/ 144 w 193"/>
                <a:gd name="T33" fmla="*/ 43 h 59"/>
                <a:gd name="T34" fmla="*/ 142 w 193"/>
                <a:gd name="T35" fmla="*/ 32 h 59"/>
                <a:gd name="T36" fmla="*/ 0 w 193"/>
                <a:gd name="T37" fmla="*/ 32 h 59"/>
                <a:gd name="T38" fmla="*/ 0 w 193"/>
                <a:gd name="T39"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59">
                  <a:moveTo>
                    <a:pt x="0" y="20"/>
                  </a:moveTo>
                  <a:lnTo>
                    <a:pt x="143" y="20"/>
                  </a:lnTo>
                  <a:lnTo>
                    <a:pt x="146" y="12"/>
                  </a:lnTo>
                  <a:lnTo>
                    <a:pt x="151" y="6"/>
                  </a:lnTo>
                  <a:lnTo>
                    <a:pt x="158" y="1"/>
                  </a:lnTo>
                  <a:lnTo>
                    <a:pt x="167" y="0"/>
                  </a:lnTo>
                  <a:lnTo>
                    <a:pt x="177" y="2"/>
                  </a:lnTo>
                  <a:lnTo>
                    <a:pt x="186" y="8"/>
                  </a:lnTo>
                  <a:lnTo>
                    <a:pt x="191" y="17"/>
                  </a:lnTo>
                  <a:lnTo>
                    <a:pt x="193" y="29"/>
                  </a:lnTo>
                  <a:lnTo>
                    <a:pt x="191" y="41"/>
                  </a:lnTo>
                  <a:lnTo>
                    <a:pt x="186" y="51"/>
                  </a:lnTo>
                  <a:lnTo>
                    <a:pt x="177" y="57"/>
                  </a:lnTo>
                  <a:lnTo>
                    <a:pt x="167" y="59"/>
                  </a:lnTo>
                  <a:lnTo>
                    <a:pt x="157" y="57"/>
                  </a:lnTo>
                  <a:lnTo>
                    <a:pt x="150" y="51"/>
                  </a:lnTo>
                  <a:lnTo>
                    <a:pt x="144" y="43"/>
                  </a:lnTo>
                  <a:lnTo>
                    <a:pt x="142" y="32"/>
                  </a:lnTo>
                  <a:lnTo>
                    <a:pt x="0" y="32"/>
                  </a:lnTo>
                  <a:lnTo>
                    <a:pt x="0" y="2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56" name="Freeform 12"/>
            <p:cNvSpPr>
              <a:spLocks noChangeArrowheads="1"/>
            </p:cNvSpPr>
            <p:nvPr/>
          </p:nvSpPr>
          <p:spPr bwMode="auto">
            <a:xfrm>
              <a:off x="2032" y="2961"/>
              <a:ext cx="832" cy="620"/>
            </a:xfrm>
            <a:custGeom>
              <a:avLst/>
              <a:gdLst>
                <a:gd name="T0" fmla="*/ 14 w 1150"/>
                <a:gd name="T1" fmla="*/ 198 h 861"/>
                <a:gd name="T2" fmla="*/ 58 w 1150"/>
                <a:gd name="T3" fmla="*/ 144 h 861"/>
                <a:gd name="T4" fmla="*/ 118 w 1150"/>
                <a:gd name="T5" fmla="*/ 100 h 861"/>
                <a:gd name="T6" fmla="*/ 186 w 1150"/>
                <a:gd name="T7" fmla="*/ 66 h 861"/>
                <a:gd name="T8" fmla="*/ 256 w 1150"/>
                <a:gd name="T9" fmla="*/ 38 h 861"/>
                <a:gd name="T10" fmla="*/ 320 w 1150"/>
                <a:gd name="T11" fmla="*/ 19 h 861"/>
                <a:gd name="T12" fmla="*/ 370 w 1150"/>
                <a:gd name="T13" fmla="*/ 7 h 861"/>
                <a:gd name="T14" fmla="*/ 398 w 1150"/>
                <a:gd name="T15" fmla="*/ 1 h 861"/>
                <a:gd name="T16" fmla="*/ 608 w 1150"/>
                <a:gd name="T17" fmla="*/ 297 h 861"/>
                <a:gd name="T18" fmla="*/ 828 w 1150"/>
                <a:gd name="T19" fmla="*/ 19 h 861"/>
                <a:gd name="T20" fmla="*/ 1095 w 1150"/>
                <a:gd name="T21" fmla="*/ 51 h 861"/>
                <a:gd name="T22" fmla="*/ 1046 w 1150"/>
                <a:gd name="T23" fmla="*/ 361 h 861"/>
                <a:gd name="T24" fmla="*/ 827 w 1150"/>
                <a:gd name="T25" fmla="*/ 568 h 861"/>
                <a:gd name="T26" fmla="*/ 255 w 1150"/>
                <a:gd name="T27" fmla="*/ 205 h 861"/>
                <a:gd name="T28" fmla="*/ 525 w 1150"/>
                <a:gd name="T29" fmla="*/ 608 h 861"/>
                <a:gd name="T30" fmla="*/ 556 w 1150"/>
                <a:gd name="T31" fmla="*/ 612 h 861"/>
                <a:gd name="T32" fmla="*/ 612 w 1150"/>
                <a:gd name="T33" fmla="*/ 618 h 861"/>
                <a:gd name="T34" fmla="*/ 685 w 1150"/>
                <a:gd name="T35" fmla="*/ 626 h 861"/>
                <a:gd name="T36" fmla="*/ 766 w 1150"/>
                <a:gd name="T37" fmla="*/ 635 h 861"/>
                <a:gd name="T38" fmla="*/ 847 w 1150"/>
                <a:gd name="T39" fmla="*/ 643 h 861"/>
                <a:gd name="T40" fmla="*/ 920 w 1150"/>
                <a:gd name="T41" fmla="*/ 650 h 861"/>
                <a:gd name="T42" fmla="*/ 977 w 1150"/>
                <a:gd name="T43" fmla="*/ 655 h 861"/>
                <a:gd name="T44" fmla="*/ 994 w 1150"/>
                <a:gd name="T45" fmla="*/ 707 h 861"/>
                <a:gd name="T46" fmla="*/ 980 w 1150"/>
                <a:gd name="T47" fmla="*/ 713 h 861"/>
                <a:gd name="T48" fmla="*/ 941 w 1150"/>
                <a:gd name="T49" fmla="*/ 730 h 861"/>
                <a:gd name="T50" fmla="*/ 882 w 1150"/>
                <a:gd name="T51" fmla="*/ 754 h 861"/>
                <a:gd name="T52" fmla="*/ 805 w 1150"/>
                <a:gd name="T53" fmla="*/ 783 h 861"/>
                <a:gd name="T54" fmla="*/ 718 w 1150"/>
                <a:gd name="T55" fmla="*/ 810 h 861"/>
                <a:gd name="T56" fmla="*/ 623 w 1150"/>
                <a:gd name="T57" fmla="*/ 835 h 861"/>
                <a:gd name="T58" fmla="*/ 524 w 1150"/>
                <a:gd name="T59" fmla="*/ 853 h 861"/>
                <a:gd name="T60" fmla="*/ 426 w 1150"/>
                <a:gd name="T61" fmla="*/ 861 h 861"/>
                <a:gd name="T62" fmla="*/ 409 w 1150"/>
                <a:gd name="T63" fmla="*/ 847 h 861"/>
                <a:gd name="T64" fmla="*/ 366 w 1150"/>
                <a:gd name="T65" fmla="*/ 809 h 861"/>
                <a:gd name="T66" fmla="*/ 304 w 1150"/>
                <a:gd name="T67" fmla="*/ 752 h 861"/>
                <a:gd name="T68" fmla="*/ 233 w 1150"/>
                <a:gd name="T69" fmla="*/ 680 h 861"/>
                <a:gd name="T70" fmla="*/ 159 w 1150"/>
                <a:gd name="T71" fmla="*/ 599 h 861"/>
                <a:gd name="T72" fmla="*/ 91 w 1150"/>
                <a:gd name="T73" fmla="*/ 514 h 861"/>
                <a:gd name="T74" fmla="*/ 37 w 1150"/>
                <a:gd name="T75" fmla="*/ 432 h 861"/>
                <a:gd name="T76" fmla="*/ 7 w 1150"/>
                <a:gd name="T77" fmla="*/ 355 h 861"/>
                <a:gd name="T78" fmla="*/ 1 w 1150"/>
                <a:gd name="T79" fmla="*/ 290 h 861"/>
                <a:gd name="T80" fmla="*/ 1 w 1150"/>
                <a:gd name="T81" fmla="*/ 22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0" h="861">
                  <a:moveTo>
                    <a:pt x="1" y="228"/>
                  </a:moveTo>
                  <a:lnTo>
                    <a:pt x="14" y="198"/>
                  </a:lnTo>
                  <a:lnTo>
                    <a:pt x="33" y="169"/>
                  </a:lnTo>
                  <a:lnTo>
                    <a:pt x="58" y="144"/>
                  </a:lnTo>
                  <a:lnTo>
                    <a:pt x="86" y="122"/>
                  </a:lnTo>
                  <a:lnTo>
                    <a:pt x="118" y="100"/>
                  </a:lnTo>
                  <a:lnTo>
                    <a:pt x="151" y="82"/>
                  </a:lnTo>
                  <a:lnTo>
                    <a:pt x="186" y="66"/>
                  </a:lnTo>
                  <a:lnTo>
                    <a:pt x="222" y="51"/>
                  </a:lnTo>
                  <a:lnTo>
                    <a:pt x="256" y="38"/>
                  </a:lnTo>
                  <a:lnTo>
                    <a:pt x="290" y="27"/>
                  </a:lnTo>
                  <a:lnTo>
                    <a:pt x="320" y="19"/>
                  </a:lnTo>
                  <a:lnTo>
                    <a:pt x="347" y="12"/>
                  </a:lnTo>
                  <a:lnTo>
                    <a:pt x="370" y="7"/>
                  </a:lnTo>
                  <a:lnTo>
                    <a:pt x="387" y="2"/>
                  </a:lnTo>
                  <a:lnTo>
                    <a:pt x="398" y="1"/>
                  </a:lnTo>
                  <a:lnTo>
                    <a:pt x="402" y="0"/>
                  </a:lnTo>
                  <a:lnTo>
                    <a:pt x="608" y="297"/>
                  </a:lnTo>
                  <a:lnTo>
                    <a:pt x="682" y="2"/>
                  </a:lnTo>
                  <a:lnTo>
                    <a:pt x="828" y="19"/>
                  </a:lnTo>
                  <a:lnTo>
                    <a:pt x="992" y="167"/>
                  </a:lnTo>
                  <a:lnTo>
                    <a:pt x="1095" y="51"/>
                  </a:lnTo>
                  <a:lnTo>
                    <a:pt x="1150" y="106"/>
                  </a:lnTo>
                  <a:lnTo>
                    <a:pt x="1046" y="361"/>
                  </a:lnTo>
                  <a:lnTo>
                    <a:pt x="855" y="303"/>
                  </a:lnTo>
                  <a:lnTo>
                    <a:pt x="827" y="568"/>
                  </a:lnTo>
                  <a:lnTo>
                    <a:pt x="552" y="573"/>
                  </a:lnTo>
                  <a:lnTo>
                    <a:pt x="255" y="205"/>
                  </a:lnTo>
                  <a:lnTo>
                    <a:pt x="520" y="608"/>
                  </a:lnTo>
                  <a:lnTo>
                    <a:pt x="525" y="608"/>
                  </a:lnTo>
                  <a:lnTo>
                    <a:pt x="537" y="611"/>
                  </a:lnTo>
                  <a:lnTo>
                    <a:pt x="556" y="612"/>
                  </a:lnTo>
                  <a:lnTo>
                    <a:pt x="582" y="616"/>
                  </a:lnTo>
                  <a:lnTo>
                    <a:pt x="612" y="618"/>
                  </a:lnTo>
                  <a:lnTo>
                    <a:pt x="648" y="623"/>
                  </a:lnTo>
                  <a:lnTo>
                    <a:pt x="685" y="626"/>
                  </a:lnTo>
                  <a:lnTo>
                    <a:pt x="725" y="630"/>
                  </a:lnTo>
                  <a:lnTo>
                    <a:pt x="766" y="635"/>
                  </a:lnTo>
                  <a:lnTo>
                    <a:pt x="807" y="639"/>
                  </a:lnTo>
                  <a:lnTo>
                    <a:pt x="847" y="643"/>
                  </a:lnTo>
                  <a:lnTo>
                    <a:pt x="884" y="647"/>
                  </a:lnTo>
                  <a:lnTo>
                    <a:pt x="920" y="650"/>
                  </a:lnTo>
                  <a:lnTo>
                    <a:pt x="951" y="653"/>
                  </a:lnTo>
                  <a:lnTo>
                    <a:pt x="977" y="655"/>
                  </a:lnTo>
                  <a:lnTo>
                    <a:pt x="997" y="656"/>
                  </a:lnTo>
                  <a:lnTo>
                    <a:pt x="994" y="707"/>
                  </a:lnTo>
                  <a:lnTo>
                    <a:pt x="990" y="709"/>
                  </a:lnTo>
                  <a:lnTo>
                    <a:pt x="980" y="713"/>
                  </a:lnTo>
                  <a:lnTo>
                    <a:pt x="963" y="721"/>
                  </a:lnTo>
                  <a:lnTo>
                    <a:pt x="941" y="730"/>
                  </a:lnTo>
                  <a:lnTo>
                    <a:pt x="914" y="742"/>
                  </a:lnTo>
                  <a:lnTo>
                    <a:pt x="882" y="754"/>
                  </a:lnTo>
                  <a:lnTo>
                    <a:pt x="846" y="768"/>
                  </a:lnTo>
                  <a:lnTo>
                    <a:pt x="805" y="783"/>
                  </a:lnTo>
                  <a:lnTo>
                    <a:pt x="762" y="796"/>
                  </a:lnTo>
                  <a:lnTo>
                    <a:pt x="718" y="810"/>
                  </a:lnTo>
                  <a:lnTo>
                    <a:pt x="671" y="823"/>
                  </a:lnTo>
                  <a:lnTo>
                    <a:pt x="623" y="835"/>
                  </a:lnTo>
                  <a:lnTo>
                    <a:pt x="573" y="845"/>
                  </a:lnTo>
                  <a:lnTo>
                    <a:pt x="524" y="853"/>
                  </a:lnTo>
                  <a:lnTo>
                    <a:pt x="475" y="859"/>
                  </a:lnTo>
                  <a:lnTo>
                    <a:pt x="426" y="861"/>
                  </a:lnTo>
                  <a:lnTo>
                    <a:pt x="421" y="858"/>
                  </a:lnTo>
                  <a:lnTo>
                    <a:pt x="409" y="847"/>
                  </a:lnTo>
                  <a:lnTo>
                    <a:pt x="391" y="830"/>
                  </a:lnTo>
                  <a:lnTo>
                    <a:pt x="366" y="809"/>
                  </a:lnTo>
                  <a:lnTo>
                    <a:pt x="338" y="783"/>
                  </a:lnTo>
                  <a:lnTo>
                    <a:pt x="304" y="752"/>
                  </a:lnTo>
                  <a:lnTo>
                    <a:pt x="270" y="717"/>
                  </a:lnTo>
                  <a:lnTo>
                    <a:pt x="233" y="680"/>
                  </a:lnTo>
                  <a:lnTo>
                    <a:pt x="196" y="639"/>
                  </a:lnTo>
                  <a:lnTo>
                    <a:pt x="159" y="599"/>
                  </a:lnTo>
                  <a:lnTo>
                    <a:pt x="123" y="557"/>
                  </a:lnTo>
                  <a:lnTo>
                    <a:pt x="91" y="514"/>
                  </a:lnTo>
                  <a:lnTo>
                    <a:pt x="62" y="472"/>
                  </a:lnTo>
                  <a:lnTo>
                    <a:pt x="37" y="432"/>
                  </a:lnTo>
                  <a:lnTo>
                    <a:pt x="19" y="392"/>
                  </a:lnTo>
                  <a:lnTo>
                    <a:pt x="7" y="355"/>
                  </a:lnTo>
                  <a:lnTo>
                    <a:pt x="3" y="329"/>
                  </a:lnTo>
                  <a:lnTo>
                    <a:pt x="1" y="290"/>
                  </a:lnTo>
                  <a:lnTo>
                    <a:pt x="0" y="252"/>
                  </a:lnTo>
                  <a:lnTo>
                    <a:pt x="1" y="228"/>
                  </a:lnTo>
                  <a:close/>
                </a:path>
              </a:pathLst>
            </a:custGeom>
            <a:solidFill>
              <a:srgbClr val="0033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57" name="Freeform 13"/>
            <p:cNvSpPr>
              <a:spLocks noChangeArrowheads="1"/>
            </p:cNvSpPr>
            <p:nvPr/>
          </p:nvSpPr>
          <p:spPr bwMode="auto">
            <a:xfrm>
              <a:off x="3396" y="3497"/>
              <a:ext cx="69" cy="30"/>
            </a:xfrm>
            <a:custGeom>
              <a:avLst/>
              <a:gdLst>
                <a:gd name="T0" fmla="*/ 97 w 97"/>
                <a:gd name="T1" fmla="*/ 18 h 43"/>
                <a:gd name="T2" fmla="*/ 43 w 97"/>
                <a:gd name="T3" fmla="*/ 43 h 43"/>
                <a:gd name="T4" fmla="*/ 0 w 97"/>
                <a:gd name="T5" fmla="*/ 27 h 43"/>
                <a:gd name="T6" fmla="*/ 35 w 97"/>
                <a:gd name="T7" fmla="*/ 0 h 43"/>
                <a:gd name="T8" fmla="*/ 97 w 97"/>
                <a:gd name="T9" fmla="*/ 18 h 43"/>
              </a:gdLst>
              <a:ahLst/>
              <a:cxnLst>
                <a:cxn ang="0">
                  <a:pos x="T0" y="T1"/>
                </a:cxn>
                <a:cxn ang="0">
                  <a:pos x="T2" y="T3"/>
                </a:cxn>
                <a:cxn ang="0">
                  <a:pos x="T4" y="T5"/>
                </a:cxn>
                <a:cxn ang="0">
                  <a:pos x="T6" y="T7"/>
                </a:cxn>
                <a:cxn ang="0">
                  <a:pos x="T8" y="T9"/>
                </a:cxn>
              </a:cxnLst>
              <a:rect l="0" t="0" r="r" b="b"/>
              <a:pathLst>
                <a:path w="97" h="43">
                  <a:moveTo>
                    <a:pt x="97" y="18"/>
                  </a:moveTo>
                  <a:lnTo>
                    <a:pt x="43" y="43"/>
                  </a:lnTo>
                  <a:lnTo>
                    <a:pt x="0" y="27"/>
                  </a:lnTo>
                  <a:lnTo>
                    <a:pt x="35" y="0"/>
                  </a:lnTo>
                  <a:lnTo>
                    <a:pt x="97" y="18"/>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58" name="Freeform 14"/>
            <p:cNvSpPr>
              <a:spLocks noChangeArrowheads="1"/>
            </p:cNvSpPr>
            <p:nvPr/>
          </p:nvSpPr>
          <p:spPr bwMode="auto">
            <a:xfrm>
              <a:off x="3314" y="3537"/>
              <a:ext cx="70" cy="31"/>
            </a:xfrm>
            <a:custGeom>
              <a:avLst/>
              <a:gdLst>
                <a:gd name="T0" fmla="*/ 99 w 99"/>
                <a:gd name="T1" fmla="*/ 18 h 45"/>
                <a:gd name="T2" fmla="*/ 44 w 99"/>
                <a:gd name="T3" fmla="*/ 45 h 45"/>
                <a:gd name="T4" fmla="*/ 0 w 99"/>
                <a:gd name="T5" fmla="*/ 27 h 45"/>
                <a:gd name="T6" fmla="*/ 34 w 99"/>
                <a:gd name="T7" fmla="*/ 0 h 45"/>
                <a:gd name="T8" fmla="*/ 99 w 99"/>
                <a:gd name="T9" fmla="*/ 18 h 45"/>
              </a:gdLst>
              <a:ahLst/>
              <a:cxnLst>
                <a:cxn ang="0">
                  <a:pos x="T0" y="T1"/>
                </a:cxn>
                <a:cxn ang="0">
                  <a:pos x="T2" y="T3"/>
                </a:cxn>
                <a:cxn ang="0">
                  <a:pos x="T4" y="T5"/>
                </a:cxn>
                <a:cxn ang="0">
                  <a:pos x="T6" y="T7"/>
                </a:cxn>
                <a:cxn ang="0">
                  <a:pos x="T8" y="T9"/>
                </a:cxn>
              </a:cxnLst>
              <a:rect l="0" t="0" r="r" b="b"/>
              <a:pathLst>
                <a:path w="99" h="45">
                  <a:moveTo>
                    <a:pt x="99" y="18"/>
                  </a:moveTo>
                  <a:lnTo>
                    <a:pt x="44" y="45"/>
                  </a:lnTo>
                  <a:lnTo>
                    <a:pt x="0" y="27"/>
                  </a:lnTo>
                  <a:lnTo>
                    <a:pt x="34" y="0"/>
                  </a:lnTo>
                  <a:lnTo>
                    <a:pt x="99" y="18"/>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59" name="Freeform 15"/>
            <p:cNvSpPr>
              <a:spLocks noChangeArrowheads="1"/>
            </p:cNvSpPr>
            <p:nvPr/>
          </p:nvSpPr>
          <p:spPr bwMode="auto">
            <a:xfrm>
              <a:off x="3221" y="3585"/>
              <a:ext cx="71" cy="30"/>
            </a:xfrm>
            <a:custGeom>
              <a:avLst/>
              <a:gdLst>
                <a:gd name="T0" fmla="*/ 99 w 99"/>
                <a:gd name="T1" fmla="*/ 17 h 43"/>
                <a:gd name="T2" fmla="*/ 44 w 99"/>
                <a:gd name="T3" fmla="*/ 43 h 43"/>
                <a:gd name="T4" fmla="*/ 0 w 99"/>
                <a:gd name="T5" fmla="*/ 25 h 43"/>
                <a:gd name="T6" fmla="*/ 34 w 99"/>
                <a:gd name="T7" fmla="*/ 0 h 43"/>
                <a:gd name="T8" fmla="*/ 99 w 99"/>
                <a:gd name="T9" fmla="*/ 17 h 43"/>
              </a:gdLst>
              <a:ahLst/>
              <a:cxnLst>
                <a:cxn ang="0">
                  <a:pos x="T0" y="T1"/>
                </a:cxn>
                <a:cxn ang="0">
                  <a:pos x="T2" y="T3"/>
                </a:cxn>
                <a:cxn ang="0">
                  <a:pos x="T4" y="T5"/>
                </a:cxn>
                <a:cxn ang="0">
                  <a:pos x="T6" y="T7"/>
                </a:cxn>
                <a:cxn ang="0">
                  <a:pos x="T8" y="T9"/>
                </a:cxn>
              </a:cxnLst>
              <a:rect l="0" t="0" r="r" b="b"/>
              <a:pathLst>
                <a:path w="99" h="43">
                  <a:moveTo>
                    <a:pt x="99" y="17"/>
                  </a:moveTo>
                  <a:lnTo>
                    <a:pt x="44" y="43"/>
                  </a:lnTo>
                  <a:lnTo>
                    <a:pt x="0" y="25"/>
                  </a:lnTo>
                  <a:lnTo>
                    <a:pt x="34" y="0"/>
                  </a:lnTo>
                  <a:lnTo>
                    <a:pt x="99"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60" name="Freeform 16"/>
            <p:cNvSpPr>
              <a:spLocks noChangeArrowheads="1"/>
            </p:cNvSpPr>
            <p:nvPr/>
          </p:nvSpPr>
          <p:spPr bwMode="auto">
            <a:xfrm>
              <a:off x="3142" y="3552"/>
              <a:ext cx="68" cy="28"/>
            </a:xfrm>
            <a:custGeom>
              <a:avLst/>
              <a:gdLst>
                <a:gd name="T0" fmla="*/ 96 w 96"/>
                <a:gd name="T1" fmla="*/ 16 h 41"/>
                <a:gd name="T2" fmla="*/ 42 w 96"/>
                <a:gd name="T3" fmla="*/ 41 h 41"/>
                <a:gd name="T4" fmla="*/ 0 w 96"/>
                <a:gd name="T5" fmla="*/ 25 h 41"/>
                <a:gd name="T6" fmla="*/ 34 w 96"/>
                <a:gd name="T7" fmla="*/ 0 h 41"/>
                <a:gd name="T8" fmla="*/ 96 w 96"/>
                <a:gd name="T9" fmla="*/ 16 h 41"/>
              </a:gdLst>
              <a:ahLst/>
              <a:cxnLst>
                <a:cxn ang="0">
                  <a:pos x="T0" y="T1"/>
                </a:cxn>
                <a:cxn ang="0">
                  <a:pos x="T2" y="T3"/>
                </a:cxn>
                <a:cxn ang="0">
                  <a:pos x="T4" y="T5"/>
                </a:cxn>
                <a:cxn ang="0">
                  <a:pos x="T6" y="T7"/>
                </a:cxn>
                <a:cxn ang="0">
                  <a:pos x="T8" y="T9"/>
                </a:cxn>
              </a:cxnLst>
              <a:rect l="0" t="0" r="r" b="b"/>
              <a:pathLst>
                <a:path w="96" h="41">
                  <a:moveTo>
                    <a:pt x="96" y="16"/>
                  </a:moveTo>
                  <a:lnTo>
                    <a:pt x="42" y="41"/>
                  </a:lnTo>
                  <a:lnTo>
                    <a:pt x="0" y="25"/>
                  </a:lnTo>
                  <a:lnTo>
                    <a:pt x="34" y="0"/>
                  </a:lnTo>
                  <a:lnTo>
                    <a:pt x="96"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61" name="Freeform 17"/>
            <p:cNvSpPr>
              <a:spLocks noChangeArrowheads="1"/>
            </p:cNvSpPr>
            <p:nvPr/>
          </p:nvSpPr>
          <p:spPr bwMode="auto">
            <a:xfrm>
              <a:off x="3064" y="3519"/>
              <a:ext cx="65" cy="28"/>
            </a:xfrm>
            <a:custGeom>
              <a:avLst/>
              <a:gdLst>
                <a:gd name="T0" fmla="*/ 92 w 92"/>
                <a:gd name="T1" fmla="*/ 16 h 41"/>
                <a:gd name="T2" fmla="*/ 40 w 92"/>
                <a:gd name="T3" fmla="*/ 41 h 41"/>
                <a:gd name="T4" fmla="*/ 0 w 92"/>
                <a:gd name="T5" fmla="*/ 24 h 41"/>
                <a:gd name="T6" fmla="*/ 32 w 92"/>
                <a:gd name="T7" fmla="*/ 0 h 41"/>
                <a:gd name="T8" fmla="*/ 92 w 92"/>
                <a:gd name="T9" fmla="*/ 16 h 41"/>
              </a:gdLst>
              <a:ahLst/>
              <a:cxnLst>
                <a:cxn ang="0">
                  <a:pos x="T0" y="T1"/>
                </a:cxn>
                <a:cxn ang="0">
                  <a:pos x="T2" y="T3"/>
                </a:cxn>
                <a:cxn ang="0">
                  <a:pos x="T4" y="T5"/>
                </a:cxn>
                <a:cxn ang="0">
                  <a:pos x="T6" y="T7"/>
                </a:cxn>
                <a:cxn ang="0">
                  <a:pos x="T8" y="T9"/>
                </a:cxn>
              </a:cxnLst>
              <a:rect l="0" t="0" r="r" b="b"/>
              <a:pathLst>
                <a:path w="92" h="41">
                  <a:moveTo>
                    <a:pt x="92" y="16"/>
                  </a:moveTo>
                  <a:lnTo>
                    <a:pt x="40" y="41"/>
                  </a:lnTo>
                  <a:lnTo>
                    <a:pt x="0" y="24"/>
                  </a:lnTo>
                  <a:lnTo>
                    <a:pt x="32" y="0"/>
                  </a:lnTo>
                  <a:lnTo>
                    <a:pt x="92"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62" name="Freeform 18"/>
            <p:cNvSpPr>
              <a:spLocks noChangeArrowheads="1"/>
            </p:cNvSpPr>
            <p:nvPr/>
          </p:nvSpPr>
          <p:spPr bwMode="auto">
            <a:xfrm>
              <a:off x="2985" y="3485"/>
              <a:ext cx="63" cy="27"/>
            </a:xfrm>
            <a:custGeom>
              <a:avLst/>
              <a:gdLst>
                <a:gd name="T0" fmla="*/ 88 w 88"/>
                <a:gd name="T1" fmla="*/ 15 h 39"/>
                <a:gd name="T2" fmla="*/ 38 w 88"/>
                <a:gd name="T3" fmla="*/ 39 h 39"/>
                <a:gd name="T4" fmla="*/ 0 w 88"/>
                <a:gd name="T5" fmla="*/ 24 h 39"/>
                <a:gd name="T6" fmla="*/ 31 w 88"/>
                <a:gd name="T7" fmla="*/ 0 h 39"/>
                <a:gd name="T8" fmla="*/ 88 w 88"/>
                <a:gd name="T9" fmla="*/ 15 h 39"/>
              </a:gdLst>
              <a:ahLst/>
              <a:cxnLst>
                <a:cxn ang="0">
                  <a:pos x="T0" y="T1"/>
                </a:cxn>
                <a:cxn ang="0">
                  <a:pos x="T2" y="T3"/>
                </a:cxn>
                <a:cxn ang="0">
                  <a:pos x="T4" y="T5"/>
                </a:cxn>
                <a:cxn ang="0">
                  <a:pos x="T6" y="T7"/>
                </a:cxn>
                <a:cxn ang="0">
                  <a:pos x="T8" y="T9"/>
                </a:cxn>
              </a:cxnLst>
              <a:rect l="0" t="0" r="r" b="b"/>
              <a:pathLst>
                <a:path w="88" h="39">
                  <a:moveTo>
                    <a:pt x="88" y="15"/>
                  </a:moveTo>
                  <a:lnTo>
                    <a:pt x="38" y="39"/>
                  </a:lnTo>
                  <a:lnTo>
                    <a:pt x="0" y="24"/>
                  </a:lnTo>
                  <a:lnTo>
                    <a:pt x="31" y="0"/>
                  </a:lnTo>
                  <a:lnTo>
                    <a:pt x="88" y="15"/>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63" name="Freeform 19"/>
            <p:cNvSpPr>
              <a:spLocks noChangeArrowheads="1"/>
            </p:cNvSpPr>
            <p:nvPr/>
          </p:nvSpPr>
          <p:spPr bwMode="auto">
            <a:xfrm>
              <a:off x="3241" y="3513"/>
              <a:ext cx="69" cy="30"/>
            </a:xfrm>
            <a:custGeom>
              <a:avLst/>
              <a:gdLst>
                <a:gd name="T0" fmla="*/ 97 w 97"/>
                <a:gd name="T1" fmla="*/ 17 h 43"/>
                <a:gd name="T2" fmla="*/ 43 w 97"/>
                <a:gd name="T3" fmla="*/ 43 h 43"/>
                <a:gd name="T4" fmla="*/ 0 w 97"/>
                <a:gd name="T5" fmla="*/ 25 h 43"/>
                <a:gd name="T6" fmla="*/ 35 w 97"/>
                <a:gd name="T7" fmla="*/ 0 h 43"/>
                <a:gd name="T8" fmla="*/ 97 w 97"/>
                <a:gd name="T9" fmla="*/ 17 h 43"/>
              </a:gdLst>
              <a:ahLst/>
              <a:cxnLst>
                <a:cxn ang="0">
                  <a:pos x="T0" y="T1"/>
                </a:cxn>
                <a:cxn ang="0">
                  <a:pos x="T2" y="T3"/>
                </a:cxn>
                <a:cxn ang="0">
                  <a:pos x="T4" y="T5"/>
                </a:cxn>
                <a:cxn ang="0">
                  <a:pos x="T6" y="T7"/>
                </a:cxn>
                <a:cxn ang="0">
                  <a:pos x="T8" y="T9"/>
                </a:cxn>
              </a:cxnLst>
              <a:rect l="0" t="0" r="r" b="b"/>
              <a:pathLst>
                <a:path w="97" h="43">
                  <a:moveTo>
                    <a:pt x="97" y="17"/>
                  </a:moveTo>
                  <a:lnTo>
                    <a:pt x="43" y="43"/>
                  </a:lnTo>
                  <a:lnTo>
                    <a:pt x="0" y="25"/>
                  </a:lnTo>
                  <a:lnTo>
                    <a:pt x="35" y="0"/>
                  </a:lnTo>
                  <a:lnTo>
                    <a:pt x="97"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64" name="Freeform 20"/>
            <p:cNvSpPr>
              <a:spLocks noChangeArrowheads="1"/>
            </p:cNvSpPr>
            <p:nvPr/>
          </p:nvSpPr>
          <p:spPr bwMode="auto">
            <a:xfrm>
              <a:off x="3168" y="3488"/>
              <a:ext cx="68" cy="29"/>
            </a:xfrm>
            <a:custGeom>
              <a:avLst/>
              <a:gdLst>
                <a:gd name="T0" fmla="*/ 96 w 96"/>
                <a:gd name="T1" fmla="*/ 17 h 42"/>
                <a:gd name="T2" fmla="*/ 42 w 96"/>
                <a:gd name="T3" fmla="*/ 42 h 42"/>
                <a:gd name="T4" fmla="*/ 0 w 96"/>
                <a:gd name="T5" fmla="*/ 25 h 42"/>
                <a:gd name="T6" fmla="*/ 33 w 96"/>
                <a:gd name="T7" fmla="*/ 0 h 42"/>
                <a:gd name="T8" fmla="*/ 96 w 96"/>
                <a:gd name="T9" fmla="*/ 17 h 42"/>
              </a:gdLst>
              <a:ahLst/>
              <a:cxnLst>
                <a:cxn ang="0">
                  <a:pos x="T0" y="T1"/>
                </a:cxn>
                <a:cxn ang="0">
                  <a:pos x="T2" y="T3"/>
                </a:cxn>
                <a:cxn ang="0">
                  <a:pos x="T4" y="T5"/>
                </a:cxn>
                <a:cxn ang="0">
                  <a:pos x="T6" y="T7"/>
                </a:cxn>
                <a:cxn ang="0">
                  <a:pos x="T8" y="T9"/>
                </a:cxn>
              </a:cxnLst>
              <a:rect l="0" t="0" r="r" b="b"/>
              <a:pathLst>
                <a:path w="96" h="42">
                  <a:moveTo>
                    <a:pt x="96" y="17"/>
                  </a:moveTo>
                  <a:lnTo>
                    <a:pt x="42" y="42"/>
                  </a:lnTo>
                  <a:lnTo>
                    <a:pt x="0" y="25"/>
                  </a:lnTo>
                  <a:lnTo>
                    <a:pt x="33" y="0"/>
                  </a:lnTo>
                  <a:lnTo>
                    <a:pt x="96"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65" name="Freeform 21"/>
            <p:cNvSpPr>
              <a:spLocks noChangeArrowheads="1"/>
            </p:cNvSpPr>
            <p:nvPr/>
          </p:nvSpPr>
          <p:spPr bwMode="auto">
            <a:xfrm>
              <a:off x="3096" y="3462"/>
              <a:ext cx="66" cy="29"/>
            </a:xfrm>
            <a:custGeom>
              <a:avLst/>
              <a:gdLst>
                <a:gd name="T0" fmla="*/ 93 w 93"/>
                <a:gd name="T1" fmla="*/ 17 h 42"/>
                <a:gd name="T2" fmla="*/ 42 w 93"/>
                <a:gd name="T3" fmla="*/ 42 h 42"/>
                <a:gd name="T4" fmla="*/ 0 w 93"/>
                <a:gd name="T5" fmla="*/ 26 h 42"/>
                <a:gd name="T6" fmla="*/ 33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3" y="0"/>
                  </a:lnTo>
                  <a:lnTo>
                    <a:pt x="93"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66" name="Freeform 22"/>
            <p:cNvSpPr>
              <a:spLocks noChangeArrowheads="1"/>
            </p:cNvSpPr>
            <p:nvPr/>
          </p:nvSpPr>
          <p:spPr bwMode="auto">
            <a:xfrm>
              <a:off x="3024" y="3437"/>
              <a:ext cx="65" cy="28"/>
            </a:xfrm>
            <a:custGeom>
              <a:avLst/>
              <a:gdLst>
                <a:gd name="T0" fmla="*/ 91 w 91"/>
                <a:gd name="T1" fmla="*/ 15 h 40"/>
                <a:gd name="T2" fmla="*/ 40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0"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67" name="Freeform 23"/>
            <p:cNvSpPr>
              <a:spLocks noChangeArrowheads="1"/>
            </p:cNvSpPr>
            <p:nvPr/>
          </p:nvSpPr>
          <p:spPr bwMode="auto">
            <a:xfrm>
              <a:off x="2950" y="3411"/>
              <a:ext cx="65" cy="28"/>
            </a:xfrm>
            <a:custGeom>
              <a:avLst/>
              <a:gdLst>
                <a:gd name="T0" fmla="*/ 91 w 91"/>
                <a:gd name="T1" fmla="*/ 17 h 41"/>
                <a:gd name="T2" fmla="*/ 41 w 91"/>
                <a:gd name="T3" fmla="*/ 41 h 41"/>
                <a:gd name="T4" fmla="*/ 0 w 91"/>
                <a:gd name="T5" fmla="*/ 24 h 41"/>
                <a:gd name="T6" fmla="*/ 33 w 91"/>
                <a:gd name="T7" fmla="*/ 0 h 41"/>
                <a:gd name="T8" fmla="*/ 91 w 91"/>
                <a:gd name="T9" fmla="*/ 17 h 41"/>
              </a:gdLst>
              <a:ahLst/>
              <a:cxnLst>
                <a:cxn ang="0">
                  <a:pos x="T0" y="T1"/>
                </a:cxn>
                <a:cxn ang="0">
                  <a:pos x="T2" y="T3"/>
                </a:cxn>
                <a:cxn ang="0">
                  <a:pos x="T4" y="T5"/>
                </a:cxn>
                <a:cxn ang="0">
                  <a:pos x="T6" y="T7"/>
                </a:cxn>
                <a:cxn ang="0">
                  <a:pos x="T8" y="T9"/>
                </a:cxn>
              </a:cxnLst>
              <a:rect l="0" t="0" r="r" b="b"/>
              <a:pathLst>
                <a:path w="91" h="41">
                  <a:moveTo>
                    <a:pt x="91" y="17"/>
                  </a:moveTo>
                  <a:lnTo>
                    <a:pt x="41" y="41"/>
                  </a:lnTo>
                  <a:lnTo>
                    <a:pt x="0" y="24"/>
                  </a:lnTo>
                  <a:lnTo>
                    <a:pt x="33" y="0"/>
                  </a:lnTo>
                  <a:lnTo>
                    <a:pt x="91"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68" name="Freeform 24"/>
            <p:cNvSpPr>
              <a:spLocks noChangeArrowheads="1"/>
            </p:cNvSpPr>
            <p:nvPr/>
          </p:nvSpPr>
          <p:spPr bwMode="auto">
            <a:xfrm>
              <a:off x="2878" y="3386"/>
              <a:ext cx="63" cy="28"/>
            </a:xfrm>
            <a:custGeom>
              <a:avLst/>
              <a:gdLst>
                <a:gd name="T0" fmla="*/ 88 w 88"/>
                <a:gd name="T1" fmla="*/ 16 h 40"/>
                <a:gd name="T2" fmla="*/ 40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40"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69" name="Freeform 25"/>
            <p:cNvSpPr>
              <a:spLocks noChangeArrowheads="1"/>
            </p:cNvSpPr>
            <p:nvPr/>
          </p:nvSpPr>
          <p:spPr bwMode="auto">
            <a:xfrm>
              <a:off x="3328" y="3477"/>
              <a:ext cx="70" cy="29"/>
            </a:xfrm>
            <a:custGeom>
              <a:avLst/>
              <a:gdLst>
                <a:gd name="T0" fmla="*/ 98 w 98"/>
                <a:gd name="T1" fmla="*/ 16 h 42"/>
                <a:gd name="T2" fmla="*/ 43 w 98"/>
                <a:gd name="T3" fmla="*/ 42 h 42"/>
                <a:gd name="T4" fmla="*/ 0 w 98"/>
                <a:gd name="T5" fmla="*/ 25 h 42"/>
                <a:gd name="T6" fmla="*/ 34 w 98"/>
                <a:gd name="T7" fmla="*/ 0 h 42"/>
                <a:gd name="T8" fmla="*/ 98 w 98"/>
                <a:gd name="T9" fmla="*/ 16 h 42"/>
              </a:gdLst>
              <a:ahLst/>
              <a:cxnLst>
                <a:cxn ang="0">
                  <a:pos x="T0" y="T1"/>
                </a:cxn>
                <a:cxn ang="0">
                  <a:pos x="T2" y="T3"/>
                </a:cxn>
                <a:cxn ang="0">
                  <a:pos x="T4" y="T5"/>
                </a:cxn>
                <a:cxn ang="0">
                  <a:pos x="T6" y="T7"/>
                </a:cxn>
                <a:cxn ang="0">
                  <a:pos x="T8" y="T9"/>
                </a:cxn>
              </a:cxnLst>
              <a:rect l="0" t="0" r="r" b="b"/>
              <a:pathLst>
                <a:path w="98" h="42">
                  <a:moveTo>
                    <a:pt x="98" y="16"/>
                  </a:moveTo>
                  <a:lnTo>
                    <a:pt x="43" y="42"/>
                  </a:lnTo>
                  <a:lnTo>
                    <a:pt x="0" y="25"/>
                  </a:lnTo>
                  <a:lnTo>
                    <a:pt x="34" y="0"/>
                  </a:lnTo>
                  <a:lnTo>
                    <a:pt x="98"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70" name="Freeform 26"/>
            <p:cNvSpPr>
              <a:spLocks noChangeArrowheads="1"/>
            </p:cNvSpPr>
            <p:nvPr/>
          </p:nvSpPr>
          <p:spPr bwMode="auto">
            <a:xfrm>
              <a:off x="3261" y="3455"/>
              <a:ext cx="68" cy="29"/>
            </a:xfrm>
            <a:custGeom>
              <a:avLst/>
              <a:gdLst>
                <a:gd name="T0" fmla="*/ 95 w 95"/>
                <a:gd name="T1" fmla="*/ 17 h 42"/>
                <a:gd name="T2" fmla="*/ 41 w 95"/>
                <a:gd name="T3" fmla="*/ 42 h 42"/>
                <a:gd name="T4" fmla="*/ 0 w 95"/>
                <a:gd name="T5" fmla="*/ 25 h 42"/>
                <a:gd name="T6" fmla="*/ 33 w 95"/>
                <a:gd name="T7" fmla="*/ 0 h 42"/>
                <a:gd name="T8" fmla="*/ 95 w 95"/>
                <a:gd name="T9" fmla="*/ 17 h 42"/>
              </a:gdLst>
              <a:ahLst/>
              <a:cxnLst>
                <a:cxn ang="0">
                  <a:pos x="T0" y="T1"/>
                </a:cxn>
                <a:cxn ang="0">
                  <a:pos x="T2" y="T3"/>
                </a:cxn>
                <a:cxn ang="0">
                  <a:pos x="T4" y="T5"/>
                </a:cxn>
                <a:cxn ang="0">
                  <a:pos x="T6" y="T7"/>
                </a:cxn>
                <a:cxn ang="0">
                  <a:pos x="T8" y="T9"/>
                </a:cxn>
              </a:cxnLst>
              <a:rect l="0" t="0" r="r" b="b"/>
              <a:pathLst>
                <a:path w="95" h="42">
                  <a:moveTo>
                    <a:pt x="95" y="17"/>
                  </a:moveTo>
                  <a:lnTo>
                    <a:pt x="41" y="42"/>
                  </a:lnTo>
                  <a:lnTo>
                    <a:pt x="0" y="25"/>
                  </a:lnTo>
                  <a:lnTo>
                    <a:pt x="33" y="0"/>
                  </a:lnTo>
                  <a:lnTo>
                    <a:pt x="95"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71" name="Freeform 27"/>
            <p:cNvSpPr>
              <a:spLocks noChangeArrowheads="1"/>
            </p:cNvSpPr>
            <p:nvPr/>
          </p:nvSpPr>
          <p:spPr bwMode="auto">
            <a:xfrm>
              <a:off x="3192" y="3434"/>
              <a:ext cx="67" cy="29"/>
            </a:xfrm>
            <a:custGeom>
              <a:avLst/>
              <a:gdLst>
                <a:gd name="T0" fmla="*/ 94 w 94"/>
                <a:gd name="T1" fmla="*/ 17 h 42"/>
                <a:gd name="T2" fmla="*/ 41 w 94"/>
                <a:gd name="T3" fmla="*/ 42 h 42"/>
                <a:gd name="T4" fmla="*/ 0 w 94"/>
                <a:gd name="T5" fmla="*/ 25 h 42"/>
                <a:gd name="T6" fmla="*/ 33 w 94"/>
                <a:gd name="T7" fmla="*/ 0 h 42"/>
                <a:gd name="T8" fmla="*/ 94 w 94"/>
                <a:gd name="T9" fmla="*/ 17 h 42"/>
              </a:gdLst>
              <a:ahLst/>
              <a:cxnLst>
                <a:cxn ang="0">
                  <a:pos x="T0" y="T1"/>
                </a:cxn>
                <a:cxn ang="0">
                  <a:pos x="T2" y="T3"/>
                </a:cxn>
                <a:cxn ang="0">
                  <a:pos x="T4" y="T5"/>
                </a:cxn>
                <a:cxn ang="0">
                  <a:pos x="T6" y="T7"/>
                </a:cxn>
                <a:cxn ang="0">
                  <a:pos x="T8" y="T9"/>
                </a:cxn>
              </a:cxnLst>
              <a:rect l="0" t="0" r="r" b="b"/>
              <a:pathLst>
                <a:path w="94" h="42">
                  <a:moveTo>
                    <a:pt x="94" y="17"/>
                  </a:moveTo>
                  <a:lnTo>
                    <a:pt x="41" y="42"/>
                  </a:lnTo>
                  <a:lnTo>
                    <a:pt x="0" y="25"/>
                  </a:lnTo>
                  <a:lnTo>
                    <a:pt x="33" y="0"/>
                  </a:lnTo>
                  <a:lnTo>
                    <a:pt x="94"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72" name="Freeform 28"/>
            <p:cNvSpPr>
              <a:spLocks noChangeArrowheads="1"/>
            </p:cNvSpPr>
            <p:nvPr/>
          </p:nvSpPr>
          <p:spPr bwMode="auto">
            <a:xfrm>
              <a:off x="3124" y="3412"/>
              <a:ext cx="66" cy="29"/>
            </a:xfrm>
            <a:custGeom>
              <a:avLst/>
              <a:gdLst>
                <a:gd name="T0" fmla="*/ 93 w 93"/>
                <a:gd name="T1" fmla="*/ 17 h 42"/>
                <a:gd name="T2" fmla="*/ 42 w 93"/>
                <a:gd name="T3" fmla="*/ 42 h 42"/>
                <a:gd name="T4" fmla="*/ 0 w 93"/>
                <a:gd name="T5" fmla="*/ 26 h 42"/>
                <a:gd name="T6" fmla="*/ 34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4" y="0"/>
                  </a:lnTo>
                  <a:lnTo>
                    <a:pt x="93"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73" name="Freeform 29"/>
            <p:cNvSpPr>
              <a:spLocks noChangeArrowheads="1"/>
            </p:cNvSpPr>
            <p:nvPr/>
          </p:nvSpPr>
          <p:spPr bwMode="auto">
            <a:xfrm>
              <a:off x="3057" y="3393"/>
              <a:ext cx="65" cy="28"/>
            </a:xfrm>
            <a:custGeom>
              <a:avLst/>
              <a:gdLst>
                <a:gd name="T0" fmla="*/ 91 w 91"/>
                <a:gd name="T1" fmla="*/ 15 h 40"/>
                <a:gd name="T2" fmla="*/ 41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1"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74" name="Freeform 30"/>
            <p:cNvSpPr>
              <a:spLocks noChangeArrowheads="1"/>
            </p:cNvSpPr>
            <p:nvPr/>
          </p:nvSpPr>
          <p:spPr bwMode="auto">
            <a:xfrm>
              <a:off x="2990" y="3371"/>
              <a:ext cx="64" cy="28"/>
            </a:xfrm>
            <a:custGeom>
              <a:avLst/>
              <a:gdLst>
                <a:gd name="T0" fmla="*/ 90 w 90"/>
                <a:gd name="T1" fmla="*/ 17 h 41"/>
                <a:gd name="T2" fmla="*/ 39 w 90"/>
                <a:gd name="T3" fmla="*/ 41 h 41"/>
                <a:gd name="T4" fmla="*/ 0 w 90"/>
                <a:gd name="T5" fmla="*/ 24 h 41"/>
                <a:gd name="T6" fmla="*/ 31 w 90"/>
                <a:gd name="T7" fmla="*/ 0 h 41"/>
                <a:gd name="T8" fmla="*/ 90 w 90"/>
                <a:gd name="T9" fmla="*/ 17 h 41"/>
              </a:gdLst>
              <a:ahLst/>
              <a:cxnLst>
                <a:cxn ang="0">
                  <a:pos x="T0" y="T1"/>
                </a:cxn>
                <a:cxn ang="0">
                  <a:pos x="T2" y="T3"/>
                </a:cxn>
                <a:cxn ang="0">
                  <a:pos x="T4" y="T5"/>
                </a:cxn>
                <a:cxn ang="0">
                  <a:pos x="T6" y="T7"/>
                </a:cxn>
                <a:cxn ang="0">
                  <a:pos x="T8" y="T9"/>
                </a:cxn>
              </a:cxnLst>
              <a:rect l="0" t="0" r="r" b="b"/>
              <a:pathLst>
                <a:path w="90" h="41">
                  <a:moveTo>
                    <a:pt x="90" y="17"/>
                  </a:moveTo>
                  <a:lnTo>
                    <a:pt x="39" y="41"/>
                  </a:lnTo>
                  <a:lnTo>
                    <a:pt x="0" y="24"/>
                  </a:lnTo>
                  <a:lnTo>
                    <a:pt x="31" y="0"/>
                  </a:lnTo>
                  <a:lnTo>
                    <a:pt x="90"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75" name="Freeform 31"/>
            <p:cNvSpPr>
              <a:spLocks noChangeArrowheads="1"/>
            </p:cNvSpPr>
            <p:nvPr/>
          </p:nvSpPr>
          <p:spPr bwMode="auto">
            <a:xfrm>
              <a:off x="2921" y="3350"/>
              <a:ext cx="63" cy="28"/>
            </a:xfrm>
            <a:custGeom>
              <a:avLst/>
              <a:gdLst>
                <a:gd name="T0" fmla="*/ 88 w 88"/>
                <a:gd name="T1" fmla="*/ 16 h 40"/>
                <a:gd name="T2" fmla="*/ 39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39"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76" name="Freeform 32"/>
            <p:cNvSpPr>
              <a:spLocks noChangeArrowheads="1"/>
            </p:cNvSpPr>
            <p:nvPr/>
          </p:nvSpPr>
          <p:spPr bwMode="auto">
            <a:xfrm>
              <a:off x="2439" y="3005"/>
              <a:ext cx="70" cy="227"/>
            </a:xfrm>
            <a:custGeom>
              <a:avLst/>
              <a:gdLst>
                <a:gd name="T0" fmla="*/ 35 w 98"/>
                <a:gd name="T1" fmla="*/ 0 h 316"/>
                <a:gd name="T2" fmla="*/ 55 w 98"/>
                <a:gd name="T3" fmla="*/ 32 h 316"/>
                <a:gd name="T4" fmla="*/ 46 w 98"/>
                <a:gd name="T5" fmla="*/ 52 h 316"/>
                <a:gd name="T6" fmla="*/ 98 w 98"/>
                <a:gd name="T7" fmla="*/ 247 h 316"/>
                <a:gd name="T8" fmla="*/ 57 w 98"/>
                <a:gd name="T9" fmla="*/ 316 h 316"/>
                <a:gd name="T10" fmla="*/ 0 w 98"/>
                <a:gd name="T11" fmla="*/ 235 h 316"/>
                <a:gd name="T12" fmla="*/ 26 w 98"/>
                <a:gd name="T13" fmla="*/ 52 h 316"/>
                <a:gd name="T14" fmla="*/ 2 w 98"/>
                <a:gd name="T15" fmla="*/ 32 h 316"/>
                <a:gd name="T16" fmla="*/ 9 w 98"/>
                <a:gd name="T17" fmla="*/ 0 h 316"/>
                <a:gd name="T18" fmla="*/ 35 w 98"/>
                <a:gd name="T1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316">
                  <a:moveTo>
                    <a:pt x="35" y="0"/>
                  </a:moveTo>
                  <a:lnTo>
                    <a:pt x="55" y="32"/>
                  </a:lnTo>
                  <a:lnTo>
                    <a:pt x="46" y="52"/>
                  </a:lnTo>
                  <a:lnTo>
                    <a:pt x="98" y="247"/>
                  </a:lnTo>
                  <a:lnTo>
                    <a:pt x="57" y="316"/>
                  </a:lnTo>
                  <a:lnTo>
                    <a:pt x="0" y="235"/>
                  </a:lnTo>
                  <a:lnTo>
                    <a:pt x="26" y="52"/>
                  </a:lnTo>
                  <a:lnTo>
                    <a:pt x="2" y="32"/>
                  </a:lnTo>
                  <a:lnTo>
                    <a:pt x="9" y="0"/>
                  </a:lnTo>
                  <a:lnTo>
                    <a:pt x="35" y="0"/>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77" name="Freeform 33"/>
            <p:cNvSpPr>
              <a:spLocks noChangeArrowheads="1"/>
            </p:cNvSpPr>
            <p:nvPr/>
          </p:nvSpPr>
          <p:spPr bwMode="auto">
            <a:xfrm>
              <a:off x="2949" y="2853"/>
              <a:ext cx="746" cy="560"/>
            </a:xfrm>
            <a:custGeom>
              <a:avLst/>
              <a:gdLst>
                <a:gd name="T0" fmla="*/ 115 w 1031"/>
                <a:gd name="T1" fmla="*/ 0 h 778"/>
                <a:gd name="T2" fmla="*/ 0 w 1031"/>
                <a:gd name="T3" fmla="*/ 558 h 778"/>
                <a:gd name="T4" fmla="*/ 752 w 1031"/>
                <a:gd name="T5" fmla="*/ 778 h 778"/>
                <a:gd name="T6" fmla="*/ 825 w 1031"/>
                <a:gd name="T7" fmla="*/ 766 h 778"/>
                <a:gd name="T8" fmla="*/ 1031 w 1031"/>
                <a:gd name="T9" fmla="*/ 49 h 778"/>
                <a:gd name="T10" fmla="*/ 946 w 1031"/>
                <a:gd name="T11" fmla="*/ 12 h 778"/>
                <a:gd name="T12" fmla="*/ 115 w 1031"/>
                <a:gd name="T13" fmla="*/ 0 h 778"/>
              </a:gdLst>
              <a:ahLst/>
              <a:cxnLst>
                <a:cxn ang="0">
                  <a:pos x="T0" y="T1"/>
                </a:cxn>
                <a:cxn ang="0">
                  <a:pos x="T2" y="T3"/>
                </a:cxn>
                <a:cxn ang="0">
                  <a:pos x="T4" y="T5"/>
                </a:cxn>
                <a:cxn ang="0">
                  <a:pos x="T6" y="T7"/>
                </a:cxn>
                <a:cxn ang="0">
                  <a:pos x="T8" y="T9"/>
                </a:cxn>
                <a:cxn ang="0">
                  <a:pos x="T10" y="T11"/>
                </a:cxn>
                <a:cxn ang="0">
                  <a:pos x="T12" y="T13"/>
                </a:cxn>
              </a:cxnLst>
              <a:rect l="0" t="0" r="r" b="b"/>
              <a:pathLst>
                <a:path w="1031" h="778">
                  <a:moveTo>
                    <a:pt x="115" y="0"/>
                  </a:moveTo>
                  <a:lnTo>
                    <a:pt x="0" y="558"/>
                  </a:lnTo>
                  <a:lnTo>
                    <a:pt x="752" y="778"/>
                  </a:lnTo>
                  <a:lnTo>
                    <a:pt x="825" y="766"/>
                  </a:lnTo>
                  <a:lnTo>
                    <a:pt x="1031" y="49"/>
                  </a:lnTo>
                  <a:lnTo>
                    <a:pt x="946" y="12"/>
                  </a:lnTo>
                  <a:lnTo>
                    <a:pt x="115" y="0"/>
                  </a:lnTo>
                  <a:close/>
                </a:path>
              </a:pathLst>
            </a:custGeom>
            <a:solidFill>
              <a:srgbClr val="003366"/>
            </a:solidFill>
            <a:ln w="936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78" name="Freeform 34"/>
            <p:cNvSpPr>
              <a:spLocks noChangeArrowheads="1"/>
            </p:cNvSpPr>
            <p:nvPr/>
          </p:nvSpPr>
          <p:spPr bwMode="auto">
            <a:xfrm>
              <a:off x="3010" y="2910"/>
              <a:ext cx="558" cy="411"/>
            </a:xfrm>
            <a:custGeom>
              <a:avLst/>
              <a:gdLst>
                <a:gd name="T0" fmla="*/ 78 w 771"/>
                <a:gd name="T1" fmla="*/ 0 h 571"/>
                <a:gd name="T2" fmla="*/ 0 w 771"/>
                <a:gd name="T3" fmla="*/ 406 h 571"/>
                <a:gd name="T4" fmla="*/ 624 w 771"/>
                <a:gd name="T5" fmla="*/ 571 h 571"/>
                <a:gd name="T6" fmla="*/ 771 w 771"/>
                <a:gd name="T7" fmla="*/ 37 h 571"/>
                <a:gd name="T8" fmla="*/ 78 w 771"/>
                <a:gd name="T9" fmla="*/ 0 h 571"/>
              </a:gdLst>
              <a:ahLst/>
              <a:cxnLst>
                <a:cxn ang="0">
                  <a:pos x="T0" y="T1"/>
                </a:cxn>
                <a:cxn ang="0">
                  <a:pos x="T2" y="T3"/>
                </a:cxn>
                <a:cxn ang="0">
                  <a:pos x="T4" y="T5"/>
                </a:cxn>
                <a:cxn ang="0">
                  <a:pos x="T6" y="T7"/>
                </a:cxn>
                <a:cxn ang="0">
                  <a:pos x="T8" y="T9"/>
                </a:cxn>
              </a:cxnLst>
              <a:rect l="0" t="0" r="r" b="b"/>
              <a:pathLst>
                <a:path w="771" h="571">
                  <a:moveTo>
                    <a:pt x="78" y="0"/>
                  </a:moveTo>
                  <a:lnTo>
                    <a:pt x="0" y="406"/>
                  </a:lnTo>
                  <a:lnTo>
                    <a:pt x="624" y="571"/>
                  </a:lnTo>
                  <a:lnTo>
                    <a:pt x="771" y="37"/>
                  </a:lnTo>
                  <a:lnTo>
                    <a:pt x="78" y="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79" name="Freeform 35"/>
            <p:cNvSpPr>
              <a:spLocks noChangeArrowheads="1"/>
            </p:cNvSpPr>
            <p:nvPr/>
          </p:nvSpPr>
          <p:spPr bwMode="auto">
            <a:xfrm>
              <a:off x="2232" y="2208"/>
              <a:ext cx="596" cy="521"/>
            </a:xfrm>
            <a:custGeom>
              <a:avLst/>
              <a:gdLst>
                <a:gd name="T0" fmla="*/ 822 w 824"/>
                <a:gd name="T1" fmla="*/ 255 h 724"/>
                <a:gd name="T2" fmla="*/ 806 w 824"/>
                <a:gd name="T3" fmla="*/ 199 h 724"/>
                <a:gd name="T4" fmla="*/ 774 w 824"/>
                <a:gd name="T5" fmla="*/ 149 h 724"/>
                <a:gd name="T6" fmla="*/ 730 w 824"/>
                <a:gd name="T7" fmla="*/ 104 h 724"/>
                <a:gd name="T8" fmla="*/ 675 w 824"/>
                <a:gd name="T9" fmla="*/ 64 h 724"/>
                <a:gd name="T10" fmla="*/ 609 w 824"/>
                <a:gd name="T11" fmla="*/ 35 h 724"/>
                <a:gd name="T12" fmla="*/ 535 w 824"/>
                <a:gd name="T13" fmla="*/ 13 h 724"/>
                <a:gd name="T14" fmla="*/ 454 w 824"/>
                <a:gd name="T15" fmla="*/ 1 h 724"/>
                <a:gd name="T16" fmla="*/ 371 w 824"/>
                <a:gd name="T17" fmla="*/ 1 h 724"/>
                <a:gd name="T18" fmla="*/ 290 w 824"/>
                <a:gd name="T19" fmla="*/ 13 h 724"/>
                <a:gd name="T20" fmla="*/ 216 w 824"/>
                <a:gd name="T21" fmla="*/ 35 h 724"/>
                <a:gd name="T22" fmla="*/ 150 w 824"/>
                <a:gd name="T23" fmla="*/ 64 h 724"/>
                <a:gd name="T24" fmla="*/ 94 w 824"/>
                <a:gd name="T25" fmla="*/ 104 h 724"/>
                <a:gd name="T26" fmla="*/ 50 w 824"/>
                <a:gd name="T27" fmla="*/ 149 h 724"/>
                <a:gd name="T28" fmla="*/ 19 w 824"/>
                <a:gd name="T29" fmla="*/ 199 h 724"/>
                <a:gd name="T30" fmla="*/ 2 w 824"/>
                <a:gd name="T31" fmla="*/ 255 h 724"/>
                <a:gd name="T32" fmla="*/ 2 w 824"/>
                <a:gd name="T33" fmla="*/ 313 h 724"/>
                <a:gd name="T34" fmla="*/ 19 w 824"/>
                <a:gd name="T35" fmla="*/ 367 h 724"/>
                <a:gd name="T36" fmla="*/ 50 w 824"/>
                <a:gd name="T37" fmla="*/ 419 h 724"/>
                <a:gd name="T38" fmla="*/ 94 w 824"/>
                <a:gd name="T39" fmla="*/ 463 h 724"/>
                <a:gd name="T40" fmla="*/ 150 w 824"/>
                <a:gd name="T41" fmla="*/ 501 h 724"/>
                <a:gd name="T42" fmla="*/ 216 w 824"/>
                <a:gd name="T43" fmla="*/ 532 h 724"/>
                <a:gd name="T44" fmla="*/ 290 w 824"/>
                <a:gd name="T45" fmla="*/ 552 h 724"/>
                <a:gd name="T46" fmla="*/ 371 w 824"/>
                <a:gd name="T47" fmla="*/ 564 h 724"/>
                <a:gd name="T48" fmla="*/ 420 w 824"/>
                <a:gd name="T49" fmla="*/ 566 h 724"/>
                <a:gd name="T50" fmla="*/ 433 w 824"/>
                <a:gd name="T51" fmla="*/ 566 h 724"/>
                <a:gd name="T52" fmla="*/ 446 w 824"/>
                <a:gd name="T53" fmla="*/ 566 h 724"/>
                <a:gd name="T54" fmla="*/ 459 w 824"/>
                <a:gd name="T55" fmla="*/ 564 h 724"/>
                <a:gd name="T56" fmla="*/ 448 w 824"/>
                <a:gd name="T57" fmla="*/ 724 h 724"/>
                <a:gd name="T58" fmla="*/ 571 w 824"/>
                <a:gd name="T59" fmla="*/ 545 h 724"/>
                <a:gd name="T60" fmla="*/ 628 w 824"/>
                <a:gd name="T61" fmla="*/ 525 h 724"/>
                <a:gd name="T62" fmla="*/ 680 w 824"/>
                <a:gd name="T63" fmla="*/ 499 h 724"/>
                <a:gd name="T64" fmla="*/ 725 w 824"/>
                <a:gd name="T65" fmla="*/ 469 h 724"/>
                <a:gd name="T66" fmla="*/ 762 w 824"/>
                <a:gd name="T67" fmla="*/ 433 h 724"/>
                <a:gd name="T68" fmla="*/ 792 w 824"/>
                <a:gd name="T69" fmla="*/ 394 h 724"/>
                <a:gd name="T70" fmla="*/ 812 w 824"/>
                <a:gd name="T71" fmla="*/ 352 h 724"/>
                <a:gd name="T72" fmla="*/ 823 w 824"/>
                <a:gd name="T73" fmla="*/ 307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24" h="724">
                  <a:moveTo>
                    <a:pt x="824" y="284"/>
                  </a:moveTo>
                  <a:lnTo>
                    <a:pt x="822" y="255"/>
                  </a:lnTo>
                  <a:lnTo>
                    <a:pt x="816" y="227"/>
                  </a:lnTo>
                  <a:lnTo>
                    <a:pt x="806" y="199"/>
                  </a:lnTo>
                  <a:lnTo>
                    <a:pt x="792" y="174"/>
                  </a:lnTo>
                  <a:lnTo>
                    <a:pt x="774" y="149"/>
                  </a:lnTo>
                  <a:lnTo>
                    <a:pt x="754" y="125"/>
                  </a:lnTo>
                  <a:lnTo>
                    <a:pt x="730" y="104"/>
                  </a:lnTo>
                  <a:lnTo>
                    <a:pt x="704" y="84"/>
                  </a:lnTo>
                  <a:lnTo>
                    <a:pt x="675" y="64"/>
                  </a:lnTo>
                  <a:lnTo>
                    <a:pt x="643" y="49"/>
                  </a:lnTo>
                  <a:lnTo>
                    <a:pt x="609" y="35"/>
                  </a:lnTo>
                  <a:lnTo>
                    <a:pt x="572" y="23"/>
                  </a:lnTo>
                  <a:lnTo>
                    <a:pt x="535" y="13"/>
                  </a:lnTo>
                  <a:lnTo>
                    <a:pt x="496" y="6"/>
                  </a:lnTo>
                  <a:lnTo>
                    <a:pt x="454" y="1"/>
                  </a:lnTo>
                  <a:lnTo>
                    <a:pt x="412" y="0"/>
                  </a:lnTo>
                  <a:lnTo>
                    <a:pt x="371" y="1"/>
                  </a:lnTo>
                  <a:lnTo>
                    <a:pt x="329" y="6"/>
                  </a:lnTo>
                  <a:lnTo>
                    <a:pt x="290" y="13"/>
                  </a:lnTo>
                  <a:lnTo>
                    <a:pt x="251" y="23"/>
                  </a:lnTo>
                  <a:lnTo>
                    <a:pt x="216" y="35"/>
                  </a:lnTo>
                  <a:lnTo>
                    <a:pt x="182" y="49"/>
                  </a:lnTo>
                  <a:lnTo>
                    <a:pt x="150" y="64"/>
                  </a:lnTo>
                  <a:lnTo>
                    <a:pt x="120" y="84"/>
                  </a:lnTo>
                  <a:lnTo>
                    <a:pt x="94" y="104"/>
                  </a:lnTo>
                  <a:lnTo>
                    <a:pt x="70" y="125"/>
                  </a:lnTo>
                  <a:lnTo>
                    <a:pt x="50" y="149"/>
                  </a:lnTo>
                  <a:lnTo>
                    <a:pt x="32" y="174"/>
                  </a:lnTo>
                  <a:lnTo>
                    <a:pt x="19" y="199"/>
                  </a:lnTo>
                  <a:lnTo>
                    <a:pt x="8" y="227"/>
                  </a:lnTo>
                  <a:lnTo>
                    <a:pt x="2" y="255"/>
                  </a:lnTo>
                  <a:lnTo>
                    <a:pt x="0" y="284"/>
                  </a:lnTo>
                  <a:lnTo>
                    <a:pt x="2" y="313"/>
                  </a:lnTo>
                  <a:lnTo>
                    <a:pt x="8" y="341"/>
                  </a:lnTo>
                  <a:lnTo>
                    <a:pt x="19" y="367"/>
                  </a:lnTo>
                  <a:lnTo>
                    <a:pt x="32" y="394"/>
                  </a:lnTo>
                  <a:lnTo>
                    <a:pt x="50" y="419"/>
                  </a:lnTo>
                  <a:lnTo>
                    <a:pt x="70" y="441"/>
                  </a:lnTo>
                  <a:lnTo>
                    <a:pt x="94" y="463"/>
                  </a:lnTo>
                  <a:lnTo>
                    <a:pt x="120" y="483"/>
                  </a:lnTo>
                  <a:lnTo>
                    <a:pt x="150" y="501"/>
                  </a:lnTo>
                  <a:lnTo>
                    <a:pt x="182" y="518"/>
                  </a:lnTo>
                  <a:lnTo>
                    <a:pt x="216" y="532"/>
                  </a:lnTo>
                  <a:lnTo>
                    <a:pt x="251" y="544"/>
                  </a:lnTo>
                  <a:lnTo>
                    <a:pt x="290" y="552"/>
                  </a:lnTo>
                  <a:lnTo>
                    <a:pt x="329" y="560"/>
                  </a:lnTo>
                  <a:lnTo>
                    <a:pt x="371" y="564"/>
                  </a:lnTo>
                  <a:lnTo>
                    <a:pt x="412" y="566"/>
                  </a:lnTo>
                  <a:lnTo>
                    <a:pt x="420" y="566"/>
                  </a:lnTo>
                  <a:lnTo>
                    <a:pt x="426" y="566"/>
                  </a:lnTo>
                  <a:lnTo>
                    <a:pt x="433" y="566"/>
                  </a:lnTo>
                  <a:lnTo>
                    <a:pt x="440" y="566"/>
                  </a:lnTo>
                  <a:lnTo>
                    <a:pt x="446" y="566"/>
                  </a:lnTo>
                  <a:lnTo>
                    <a:pt x="453" y="564"/>
                  </a:lnTo>
                  <a:lnTo>
                    <a:pt x="459" y="564"/>
                  </a:lnTo>
                  <a:lnTo>
                    <a:pt x="466" y="563"/>
                  </a:lnTo>
                  <a:lnTo>
                    <a:pt x="448" y="724"/>
                  </a:lnTo>
                  <a:lnTo>
                    <a:pt x="540" y="552"/>
                  </a:lnTo>
                  <a:lnTo>
                    <a:pt x="571" y="545"/>
                  </a:lnTo>
                  <a:lnTo>
                    <a:pt x="600" y="536"/>
                  </a:lnTo>
                  <a:lnTo>
                    <a:pt x="628" y="525"/>
                  </a:lnTo>
                  <a:lnTo>
                    <a:pt x="655" y="513"/>
                  </a:lnTo>
                  <a:lnTo>
                    <a:pt x="680" y="499"/>
                  </a:lnTo>
                  <a:lnTo>
                    <a:pt x="702" y="484"/>
                  </a:lnTo>
                  <a:lnTo>
                    <a:pt x="725" y="469"/>
                  </a:lnTo>
                  <a:lnTo>
                    <a:pt x="744" y="451"/>
                  </a:lnTo>
                  <a:lnTo>
                    <a:pt x="762" y="433"/>
                  </a:lnTo>
                  <a:lnTo>
                    <a:pt x="778" y="414"/>
                  </a:lnTo>
                  <a:lnTo>
                    <a:pt x="792" y="394"/>
                  </a:lnTo>
                  <a:lnTo>
                    <a:pt x="803" y="373"/>
                  </a:lnTo>
                  <a:lnTo>
                    <a:pt x="812" y="352"/>
                  </a:lnTo>
                  <a:lnTo>
                    <a:pt x="818" y="330"/>
                  </a:lnTo>
                  <a:lnTo>
                    <a:pt x="823" y="307"/>
                  </a:lnTo>
                  <a:lnTo>
                    <a:pt x="824" y="284"/>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80" name="Freeform 36"/>
            <p:cNvSpPr>
              <a:spLocks noChangeArrowheads="1"/>
            </p:cNvSpPr>
            <p:nvPr/>
          </p:nvSpPr>
          <p:spPr bwMode="auto">
            <a:xfrm>
              <a:off x="2035" y="2690"/>
              <a:ext cx="173" cy="49"/>
            </a:xfrm>
            <a:custGeom>
              <a:avLst/>
              <a:gdLst>
                <a:gd name="T0" fmla="*/ 241 w 241"/>
                <a:gd name="T1" fmla="*/ 70 h 70"/>
                <a:gd name="T2" fmla="*/ 0 w 241"/>
                <a:gd name="T3" fmla="*/ 0 h 70"/>
                <a:gd name="T4" fmla="*/ 13 w 241"/>
                <a:gd name="T5" fmla="*/ 50 h 70"/>
                <a:gd name="T6" fmla="*/ 241 w 241"/>
                <a:gd name="T7" fmla="*/ 70 h 70"/>
              </a:gdLst>
              <a:ahLst/>
              <a:cxnLst>
                <a:cxn ang="0">
                  <a:pos x="T0" y="T1"/>
                </a:cxn>
                <a:cxn ang="0">
                  <a:pos x="T2" y="T3"/>
                </a:cxn>
                <a:cxn ang="0">
                  <a:pos x="T4" y="T5"/>
                </a:cxn>
                <a:cxn ang="0">
                  <a:pos x="T6" y="T7"/>
                </a:cxn>
              </a:cxnLst>
              <a:rect l="0" t="0" r="r" b="b"/>
              <a:pathLst>
                <a:path w="241" h="70">
                  <a:moveTo>
                    <a:pt x="241" y="70"/>
                  </a:moveTo>
                  <a:lnTo>
                    <a:pt x="0" y="0"/>
                  </a:lnTo>
                  <a:lnTo>
                    <a:pt x="13" y="50"/>
                  </a:lnTo>
                  <a:lnTo>
                    <a:pt x="241" y="70"/>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81" name="Freeform 37"/>
            <p:cNvSpPr>
              <a:spLocks noChangeArrowheads="1"/>
            </p:cNvSpPr>
            <p:nvPr/>
          </p:nvSpPr>
          <p:spPr bwMode="auto">
            <a:xfrm>
              <a:off x="1992" y="2802"/>
              <a:ext cx="224" cy="65"/>
            </a:xfrm>
            <a:custGeom>
              <a:avLst/>
              <a:gdLst>
                <a:gd name="T0" fmla="*/ 310 w 310"/>
                <a:gd name="T1" fmla="*/ 0 h 92"/>
                <a:gd name="T2" fmla="*/ 0 w 310"/>
                <a:gd name="T3" fmla="*/ 51 h 92"/>
                <a:gd name="T4" fmla="*/ 78 w 310"/>
                <a:gd name="T5" fmla="*/ 92 h 92"/>
                <a:gd name="T6" fmla="*/ 310 w 310"/>
                <a:gd name="T7" fmla="*/ 0 h 92"/>
              </a:gdLst>
              <a:ahLst/>
              <a:cxnLst>
                <a:cxn ang="0">
                  <a:pos x="T0" y="T1"/>
                </a:cxn>
                <a:cxn ang="0">
                  <a:pos x="T2" y="T3"/>
                </a:cxn>
                <a:cxn ang="0">
                  <a:pos x="T4" y="T5"/>
                </a:cxn>
                <a:cxn ang="0">
                  <a:pos x="T6" y="T7"/>
                </a:cxn>
              </a:cxnLst>
              <a:rect l="0" t="0" r="r" b="b"/>
              <a:pathLst>
                <a:path w="310" h="92">
                  <a:moveTo>
                    <a:pt x="310" y="0"/>
                  </a:moveTo>
                  <a:lnTo>
                    <a:pt x="0" y="51"/>
                  </a:lnTo>
                  <a:lnTo>
                    <a:pt x="78" y="92"/>
                  </a:lnTo>
                  <a:lnTo>
                    <a:pt x="310" y="0"/>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82" name="Freeform 38"/>
            <p:cNvSpPr>
              <a:spLocks noChangeArrowheads="1"/>
            </p:cNvSpPr>
            <p:nvPr/>
          </p:nvSpPr>
          <p:spPr bwMode="auto">
            <a:xfrm>
              <a:off x="2134" y="2875"/>
              <a:ext cx="78" cy="54"/>
            </a:xfrm>
            <a:custGeom>
              <a:avLst/>
              <a:gdLst>
                <a:gd name="T0" fmla="*/ 109 w 109"/>
                <a:gd name="T1" fmla="*/ 0 h 77"/>
                <a:gd name="T2" fmla="*/ 0 w 109"/>
                <a:gd name="T3" fmla="*/ 59 h 77"/>
                <a:gd name="T4" fmla="*/ 64 w 109"/>
                <a:gd name="T5" fmla="*/ 77 h 77"/>
                <a:gd name="T6" fmla="*/ 109 w 109"/>
                <a:gd name="T7" fmla="*/ 0 h 77"/>
              </a:gdLst>
              <a:ahLst/>
              <a:cxnLst>
                <a:cxn ang="0">
                  <a:pos x="T0" y="T1"/>
                </a:cxn>
                <a:cxn ang="0">
                  <a:pos x="T2" y="T3"/>
                </a:cxn>
                <a:cxn ang="0">
                  <a:pos x="T4" y="T5"/>
                </a:cxn>
                <a:cxn ang="0">
                  <a:pos x="T6" y="T7"/>
                </a:cxn>
              </a:cxnLst>
              <a:rect l="0" t="0" r="r" b="b"/>
              <a:pathLst>
                <a:path w="109" h="77">
                  <a:moveTo>
                    <a:pt x="109" y="0"/>
                  </a:moveTo>
                  <a:lnTo>
                    <a:pt x="0" y="59"/>
                  </a:lnTo>
                  <a:lnTo>
                    <a:pt x="64" y="77"/>
                  </a:lnTo>
                  <a:lnTo>
                    <a:pt x="109" y="0"/>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83" name="Freeform 39"/>
            <p:cNvSpPr>
              <a:spLocks noChangeArrowheads="1"/>
            </p:cNvSpPr>
            <p:nvPr/>
          </p:nvSpPr>
          <p:spPr bwMode="auto">
            <a:xfrm>
              <a:off x="3049" y="3080"/>
              <a:ext cx="426" cy="133"/>
            </a:xfrm>
            <a:custGeom>
              <a:avLst/>
              <a:gdLst>
                <a:gd name="T0" fmla="*/ 554 w 590"/>
                <a:gd name="T1" fmla="*/ 111 h 186"/>
                <a:gd name="T2" fmla="*/ 525 w 590"/>
                <a:gd name="T3" fmla="*/ 125 h 186"/>
                <a:gd name="T4" fmla="*/ 516 w 590"/>
                <a:gd name="T5" fmla="*/ 112 h 186"/>
                <a:gd name="T6" fmla="*/ 484 w 590"/>
                <a:gd name="T7" fmla="*/ 74 h 186"/>
                <a:gd name="T8" fmla="*/ 451 w 590"/>
                <a:gd name="T9" fmla="*/ 75 h 186"/>
                <a:gd name="T10" fmla="*/ 418 w 590"/>
                <a:gd name="T11" fmla="*/ 83 h 186"/>
                <a:gd name="T12" fmla="*/ 395 w 590"/>
                <a:gd name="T13" fmla="*/ 81 h 186"/>
                <a:gd name="T14" fmla="*/ 383 w 590"/>
                <a:gd name="T15" fmla="*/ 64 h 186"/>
                <a:gd name="T16" fmla="*/ 344 w 590"/>
                <a:gd name="T17" fmla="*/ 59 h 186"/>
                <a:gd name="T18" fmla="*/ 323 w 590"/>
                <a:gd name="T19" fmla="*/ 60 h 186"/>
                <a:gd name="T20" fmla="*/ 312 w 590"/>
                <a:gd name="T21" fmla="*/ 57 h 186"/>
                <a:gd name="T22" fmla="*/ 301 w 590"/>
                <a:gd name="T23" fmla="*/ 43 h 186"/>
                <a:gd name="T24" fmla="*/ 292 w 590"/>
                <a:gd name="T25" fmla="*/ 38 h 186"/>
                <a:gd name="T26" fmla="*/ 243 w 590"/>
                <a:gd name="T27" fmla="*/ 38 h 186"/>
                <a:gd name="T28" fmla="*/ 193 w 590"/>
                <a:gd name="T29" fmla="*/ 46 h 186"/>
                <a:gd name="T30" fmla="*/ 181 w 590"/>
                <a:gd name="T31" fmla="*/ 50 h 186"/>
                <a:gd name="T32" fmla="*/ 185 w 590"/>
                <a:gd name="T33" fmla="*/ 25 h 186"/>
                <a:gd name="T34" fmla="*/ 175 w 590"/>
                <a:gd name="T35" fmla="*/ 7 h 186"/>
                <a:gd name="T36" fmla="*/ 153 w 590"/>
                <a:gd name="T37" fmla="*/ 0 h 186"/>
                <a:gd name="T38" fmla="*/ 84 w 590"/>
                <a:gd name="T39" fmla="*/ 8 h 186"/>
                <a:gd name="T40" fmla="*/ 15 w 590"/>
                <a:gd name="T41" fmla="*/ 21 h 186"/>
                <a:gd name="T42" fmla="*/ 0 w 590"/>
                <a:gd name="T43" fmla="*/ 43 h 186"/>
                <a:gd name="T44" fmla="*/ 21 w 590"/>
                <a:gd name="T45" fmla="*/ 58 h 186"/>
                <a:gd name="T46" fmla="*/ 84 w 590"/>
                <a:gd name="T47" fmla="*/ 45 h 186"/>
                <a:gd name="T48" fmla="*/ 147 w 590"/>
                <a:gd name="T49" fmla="*/ 38 h 186"/>
                <a:gd name="T50" fmla="*/ 142 w 590"/>
                <a:gd name="T51" fmla="*/ 60 h 186"/>
                <a:gd name="T52" fmla="*/ 141 w 590"/>
                <a:gd name="T53" fmla="*/ 80 h 186"/>
                <a:gd name="T54" fmla="*/ 156 w 590"/>
                <a:gd name="T55" fmla="*/ 95 h 186"/>
                <a:gd name="T56" fmla="*/ 201 w 590"/>
                <a:gd name="T57" fmla="*/ 81 h 186"/>
                <a:gd name="T58" fmla="*/ 249 w 590"/>
                <a:gd name="T59" fmla="*/ 75 h 186"/>
                <a:gd name="T60" fmla="*/ 274 w 590"/>
                <a:gd name="T61" fmla="*/ 87 h 186"/>
                <a:gd name="T62" fmla="*/ 294 w 590"/>
                <a:gd name="T63" fmla="*/ 101 h 186"/>
                <a:gd name="T64" fmla="*/ 304 w 590"/>
                <a:gd name="T65" fmla="*/ 101 h 186"/>
                <a:gd name="T66" fmla="*/ 327 w 590"/>
                <a:gd name="T67" fmla="*/ 96 h 186"/>
                <a:gd name="T68" fmla="*/ 351 w 590"/>
                <a:gd name="T69" fmla="*/ 95 h 186"/>
                <a:gd name="T70" fmla="*/ 356 w 590"/>
                <a:gd name="T71" fmla="*/ 102 h 186"/>
                <a:gd name="T72" fmla="*/ 354 w 590"/>
                <a:gd name="T73" fmla="*/ 125 h 186"/>
                <a:gd name="T74" fmla="*/ 367 w 590"/>
                <a:gd name="T75" fmla="*/ 139 h 186"/>
                <a:gd name="T76" fmla="*/ 401 w 590"/>
                <a:gd name="T77" fmla="*/ 127 h 186"/>
                <a:gd name="T78" fmla="*/ 438 w 590"/>
                <a:gd name="T79" fmla="*/ 115 h 186"/>
                <a:gd name="T80" fmla="*/ 471 w 590"/>
                <a:gd name="T81" fmla="*/ 108 h 186"/>
                <a:gd name="T82" fmla="*/ 481 w 590"/>
                <a:gd name="T83" fmla="*/ 140 h 186"/>
                <a:gd name="T84" fmla="*/ 475 w 590"/>
                <a:gd name="T85" fmla="*/ 171 h 186"/>
                <a:gd name="T86" fmla="*/ 491 w 590"/>
                <a:gd name="T87" fmla="*/ 186 h 186"/>
                <a:gd name="T88" fmla="*/ 517 w 590"/>
                <a:gd name="T89" fmla="*/ 174 h 186"/>
                <a:gd name="T90" fmla="*/ 547 w 590"/>
                <a:gd name="T91" fmla="*/ 156 h 186"/>
                <a:gd name="T92" fmla="*/ 568 w 590"/>
                <a:gd name="T93" fmla="*/ 143 h 186"/>
                <a:gd name="T94" fmla="*/ 572 w 590"/>
                <a:gd name="T95" fmla="*/ 149 h 186"/>
                <a:gd name="T96" fmla="*/ 590 w 590"/>
                <a:gd name="T97"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0" h="186">
                  <a:moveTo>
                    <a:pt x="579" y="113"/>
                  </a:moveTo>
                  <a:lnTo>
                    <a:pt x="571" y="111"/>
                  </a:lnTo>
                  <a:lnTo>
                    <a:pt x="562" y="109"/>
                  </a:lnTo>
                  <a:lnTo>
                    <a:pt x="554" y="111"/>
                  </a:lnTo>
                  <a:lnTo>
                    <a:pt x="547" y="113"/>
                  </a:lnTo>
                  <a:lnTo>
                    <a:pt x="539" y="116"/>
                  </a:lnTo>
                  <a:lnTo>
                    <a:pt x="531" y="120"/>
                  </a:lnTo>
                  <a:lnTo>
                    <a:pt x="525" y="125"/>
                  </a:lnTo>
                  <a:lnTo>
                    <a:pt x="518" y="130"/>
                  </a:lnTo>
                  <a:lnTo>
                    <a:pt x="518" y="124"/>
                  </a:lnTo>
                  <a:lnTo>
                    <a:pt x="517" y="118"/>
                  </a:lnTo>
                  <a:lnTo>
                    <a:pt x="516" y="112"/>
                  </a:lnTo>
                  <a:lnTo>
                    <a:pt x="514" y="106"/>
                  </a:lnTo>
                  <a:lnTo>
                    <a:pt x="490" y="77"/>
                  </a:lnTo>
                  <a:lnTo>
                    <a:pt x="487" y="75"/>
                  </a:lnTo>
                  <a:lnTo>
                    <a:pt x="484" y="74"/>
                  </a:lnTo>
                  <a:lnTo>
                    <a:pt x="480" y="72"/>
                  </a:lnTo>
                  <a:lnTo>
                    <a:pt x="477" y="72"/>
                  </a:lnTo>
                  <a:lnTo>
                    <a:pt x="460" y="72"/>
                  </a:lnTo>
                  <a:lnTo>
                    <a:pt x="451" y="75"/>
                  </a:lnTo>
                  <a:lnTo>
                    <a:pt x="443" y="76"/>
                  </a:lnTo>
                  <a:lnTo>
                    <a:pt x="435" y="78"/>
                  </a:lnTo>
                  <a:lnTo>
                    <a:pt x="426" y="81"/>
                  </a:lnTo>
                  <a:lnTo>
                    <a:pt x="418" y="83"/>
                  </a:lnTo>
                  <a:lnTo>
                    <a:pt x="411" y="87"/>
                  </a:lnTo>
                  <a:lnTo>
                    <a:pt x="403" y="89"/>
                  </a:lnTo>
                  <a:lnTo>
                    <a:pt x="394" y="91"/>
                  </a:lnTo>
                  <a:lnTo>
                    <a:pt x="395" y="81"/>
                  </a:lnTo>
                  <a:lnTo>
                    <a:pt x="394" y="76"/>
                  </a:lnTo>
                  <a:lnTo>
                    <a:pt x="392" y="70"/>
                  </a:lnTo>
                  <a:lnTo>
                    <a:pt x="388" y="66"/>
                  </a:lnTo>
                  <a:lnTo>
                    <a:pt x="383" y="64"/>
                  </a:lnTo>
                  <a:lnTo>
                    <a:pt x="358" y="59"/>
                  </a:lnTo>
                  <a:lnTo>
                    <a:pt x="354" y="59"/>
                  </a:lnTo>
                  <a:lnTo>
                    <a:pt x="349" y="59"/>
                  </a:lnTo>
                  <a:lnTo>
                    <a:pt x="344" y="59"/>
                  </a:lnTo>
                  <a:lnTo>
                    <a:pt x="338" y="59"/>
                  </a:lnTo>
                  <a:lnTo>
                    <a:pt x="333" y="60"/>
                  </a:lnTo>
                  <a:lnTo>
                    <a:pt x="329" y="60"/>
                  </a:lnTo>
                  <a:lnTo>
                    <a:pt x="323" y="60"/>
                  </a:lnTo>
                  <a:lnTo>
                    <a:pt x="318" y="60"/>
                  </a:lnTo>
                  <a:lnTo>
                    <a:pt x="312" y="62"/>
                  </a:lnTo>
                  <a:lnTo>
                    <a:pt x="312" y="62"/>
                  </a:lnTo>
                  <a:lnTo>
                    <a:pt x="312" y="57"/>
                  </a:lnTo>
                  <a:lnTo>
                    <a:pt x="311" y="53"/>
                  </a:lnTo>
                  <a:lnTo>
                    <a:pt x="308" y="50"/>
                  </a:lnTo>
                  <a:lnTo>
                    <a:pt x="306" y="46"/>
                  </a:lnTo>
                  <a:lnTo>
                    <a:pt x="301" y="43"/>
                  </a:lnTo>
                  <a:lnTo>
                    <a:pt x="299" y="41"/>
                  </a:lnTo>
                  <a:lnTo>
                    <a:pt x="296" y="40"/>
                  </a:lnTo>
                  <a:lnTo>
                    <a:pt x="294" y="39"/>
                  </a:lnTo>
                  <a:lnTo>
                    <a:pt x="292" y="38"/>
                  </a:lnTo>
                  <a:lnTo>
                    <a:pt x="280" y="37"/>
                  </a:lnTo>
                  <a:lnTo>
                    <a:pt x="268" y="37"/>
                  </a:lnTo>
                  <a:lnTo>
                    <a:pt x="255" y="38"/>
                  </a:lnTo>
                  <a:lnTo>
                    <a:pt x="243" y="38"/>
                  </a:lnTo>
                  <a:lnTo>
                    <a:pt x="230" y="39"/>
                  </a:lnTo>
                  <a:lnTo>
                    <a:pt x="218" y="40"/>
                  </a:lnTo>
                  <a:lnTo>
                    <a:pt x="204" y="43"/>
                  </a:lnTo>
                  <a:lnTo>
                    <a:pt x="193" y="46"/>
                  </a:lnTo>
                  <a:lnTo>
                    <a:pt x="181" y="50"/>
                  </a:lnTo>
                  <a:lnTo>
                    <a:pt x="181" y="50"/>
                  </a:lnTo>
                  <a:lnTo>
                    <a:pt x="181" y="50"/>
                  </a:lnTo>
                  <a:lnTo>
                    <a:pt x="181" y="50"/>
                  </a:lnTo>
                  <a:lnTo>
                    <a:pt x="181" y="48"/>
                  </a:lnTo>
                  <a:lnTo>
                    <a:pt x="185" y="31"/>
                  </a:lnTo>
                  <a:lnTo>
                    <a:pt x="185" y="28"/>
                  </a:lnTo>
                  <a:lnTo>
                    <a:pt x="185" y="25"/>
                  </a:lnTo>
                  <a:lnTo>
                    <a:pt x="184" y="21"/>
                  </a:lnTo>
                  <a:lnTo>
                    <a:pt x="183" y="19"/>
                  </a:lnTo>
                  <a:lnTo>
                    <a:pt x="177" y="9"/>
                  </a:lnTo>
                  <a:lnTo>
                    <a:pt x="175" y="7"/>
                  </a:lnTo>
                  <a:lnTo>
                    <a:pt x="172" y="4"/>
                  </a:lnTo>
                  <a:lnTo>
                    <a:pt x="169" y="3"/>
                  </a:lnTo>
                  <a:lnTo>
                    <a:pt x="165" y="2"/>
                  </a:lnTo>
                  <a:lnTo>
                    <a:pt x="153" y="0"/>
                  </a:lnTo>
                  <a:lnTo>
                    <a:pt x="135" y="1"/>
                  </a:lnTo>
                  <a:lnTo>
                    <a:pt x="119" y="3"/>
                  </a:lnTo>
                  <a:lnTo>
                    <a:pt x="101" y="6"/>
                  </a:lnTo>
                  <a:lnTo>
                    <a:pt x="84" y="8"/>
                  </a:lnTo>
                  <a:lnTo>
                    <a:pt x="66" y="12"/>
                  </a:lnTo>
                  <a:lnTo>
                    <a:pt x="49" y="14"/>
                  </a:lnTo>
                  <a:lnTo>
                    <a:pt x="31" y="17"/>
                  </a:lnTo>
                  <a:lnTo>
                    <a:pt x="15" y="21"/>
                  </a:lnTo>
                  <a:lnTo>
                    <a:pt x="8" y="25"/>
                  </a:lnTo>
                  <a:lnTo>
                    <a:pt x="3" y="29"/>
                  </a:lnTo>
                  <a:lnTo>
                    <a:pt x="0" y="35"/>
                  </a:lnTo>
                  <a:lnTo>
                    <a:pt x="0" y="43"/>
                  </a:lnTo>
                  <a:lnTo>
                    <a:pt x="3" y="50"/>
                  </a:lnTo>
                  <a:lnTo>
                    <a:pt x="8" y="54"/>
                  </a:lnTo>
                  <a:lnTo>
                    <a:pt x="14" y="58"/>
                  </a:lnTo>
                  <a:lnTo>
                    <a:pt x="21" y="58"/>
                  </a:lnTo>
                  <a:lnTo>
                    <a:pt x="36" y="54"/>
                  </a:lnTo>
                  <a:lnTo>
                    <a:pt x="52" y="51"/>
                  </a:lnTo>
                  <a:lnTo>
                    <a:pt x="67" y="48"/>
                  </a:lnTo>
                  <a:lnTo>
                    <a:pt x="84" y="45"/>
                  </a:lnTo>
                  <a:lnTo>
                    <a:pt x="99" y="43"/>
                  </a:lnTo>
                  <a:lnTo>
                    <a:pt x="115" y="40"/>
                  </a:lnTo>
                  <a:lnTo>
                    <a:pt x="132" y="39"/>
                  </a:lnTo>
                  <a:lnTo>
                    <a:pt x="147" y="38"/>
                  </a:lnTo>
                  <a:lnTo>
                    <a:pt x="146" y="44"/>
                  </a:lnTo>
                  <a:lnTo>
                    <a:pt x="145" y="48"/>
                  </a:lnTo>
                  <a:lnTo>
                    <a:pt x="144" y="54"/>
                  </a:lnTo>
                  <a:lnTo>
                    <a:pt x="142" y="60"/>
                  </a:lnTo>
                  <a:lnTo>
                    <a:pt x="141" y="75"/>
                  </a:lnTo>
                  <a:lnTo>
                    <a:pt x="141" y="76"/>
                  </a:lnTo>
                  <a:lnTo>
                    <a:pt x="141" y="77"/>
                  </a:lnTo>
                  <a:lnTo>
                    <a:pt x="141" y="80"/>
                  </a:lnTo>
                  <a:lnTo>
                    <a:pt x="141" y="81"/>
                  </a:lnTo>
                  <a:lnTo>
                    <a:pt x="145" y="87"/>
                  </a:lnTo>
                  <a:lnTo>
                    <a:pt x="150" y="91"/>
                  </a:lnTo>
                  <a:lnTo>
                    <a:pt x="156" y="95"/>
                  </a:lnTo>
                  <a:lnTo>
                    <a:pt x="163" y="95"/>
                  </a:lnTo>
                  <a:lnTo>
                    <a:pt x="178" y="91"/>
                  </a:lnTo>
                  <a:lnTo>
                    <a:pt x="189" y="85"/>
                  </a:lnTo>
                  <a:lnTo>
                    <a:pt x="201" y="81"/>
                  </a:lnTo>
                  <a:lnTo>
                    <a:pt x="213" y="78"/>
                  </a:lnTo>
                  <a:lnTo>
                    <a:pt x="225" y="76"/>
                  </a:lnTo>
                  <a:lnTo>
                    <a:pt x="237" y="75"/>
                  </a:lnTo>
                  <a:lnTo>
                    <a:pt x="249" y="75"/>
                  </a:lnTo>
                  <a:lnTo>
                    <a:pt x="262" y="74"/>
                  </a:lnTo>
                  <a:lnTo>
                    <a:pt x="274" y="74"/>
                  </a:lnTo>
                  <a:lnTo>
                    <a:pt x="274" y="81"/>
                  </a:lnTo>
                  <a:lnTo>
                    <a:pt x="274" y="87"/>
                  </a:lnTo>
                  <a:lnTo>
                    <a:pt x="277" y="93"/>
                  </a:lnTo>
                  <a:lnTo>
                    <a:pt x="281" y="96"/>
                  </a:lnTo>
                  <a:lnTo>
                    <a:pt x="287" y="99"/>
                  </a:lnTo>
                  <a:lnTo>
                    <a:pt x="294" y="101"/>
                  </a:lnTo>
                  <a:lnTo>
                    <a:pt x="296" y="102"/>
                  </a:lnTo>
                  <a:lnTo>
                    <a:pt x="299" y="102"/>
                  </a:lnTo>
                  <a:lnTo>
                    <a:pt x="301" y="102"/>
                  </a:lnTo>
                  <a:lnTo>
                    <a:pt x="304" y="101"/>
                  </a:lnTo>
                  <a:lnTo>
                    <a:pt x="308" y="99"/>
                  </a:lnTo>
                  <a:lnTo>
                    <a:pt x="314" y="97"/>
                  </a:lnTo>
                  <a:lnTo>
                    <a:pt x="320" y="97"/>
                  </a:lnTo>
                  <a:lnTo>
                    <a:pt x="327" y="96"/>
                  </a:lnTo>
                  <a:lnTo>
                    <a:pt x="333" y="96"/>
                  </a:lnTo>
                  <a:lnTo>
                    <a:pt x="339" y="96"/>
                  </a:lnTo>
                  <a:lnTo>
                    <a:pt x="345" y="96"/>
                  </a:lnTo>
                  <a:lnTo>
                    <a:pt x="351" y="95"/>
                  </a:lnTo>
                  <a:lnTo>
                    <a:pt x="357" y="95"/>
                  </a:lnTo>
                  <a:lnTo>
                    <a:pt x="357" y="97"/>
                  </a:lnTo>
                  <a:lnTo>
                    <a:pt x="357" y="100"/>
                  </a:lnTo>
                  <a:lnTo>
                    <a:pt x="356" y="102"/>
                  </a:lnTo>
                  <a:lnTo>
                    <a:pt x="356" y="105"/>
                  </a:lnTo>
                  <a:lnTo>
                    <a:pt x="354" y="118"/>
                  </a:lnTo>
                  <a:lnTo>
                    <a:pt x="354" y="121"/>
                  </a:lnTo>
                  <a:lnTo>
                    <a:pt x="354" y="125"/>
                  </a:lnTo>
                  <a:lnTo>
                    <a:pt x="355" y="128"/>
                  </a:lnTo>
                  <a:lnTo>
                    <a:pt x="356" y="131"/>
                  </a:lnTo>
                  <a:lnTo>
                    <a:pt x="361" y="137"/>
                  </a:lnTo>
                  <a:lnTo>
                    <a:pt x="367" y="139"/>
                  </a:lnTo>
                  <a:lnTo>
                    <a:pt x="374" y="140"/>
                  </a:lnTo>
                  <a:lnTo>
                    <a:pt x="381" y="138"/>
                  </a:lnTo>
                  <a:lnTo>
                    <a:pt x="392" y="132"/>
                  </a:lnTo>
                  <a:lnTo>
                    <a:pt x="401" y="127"/>
                  </a:lnTo>
                  <a:lnTo>
                    <a:pt x="410" y="124"/>
                  </a:lnTo>
                  <a:lnTo>
                    <a:pt x="419" y="121"/>
                  </a:lnTo>
                  <a:lnTo>
                    <a:pt x="429" y="118"/>
                  </a:lnTo>
                  <a:lnTo>
                    <a:pt x="438" y="115"/>
                  </a:lnTo>
                  <a:lnTo>
                    <a:pt x="448" y="113"/>
                  </a:lnTo>
                  <a:lnTo>
                    <a:pt x="457" y="112"/>
                  </a:lnTo>
                  <a:lnTo>
                    <a:pt x="467" y="109"/>
                  </a:lnTo>
                  <a:lnTo>
                    <a:pt x="471" y="108"/>
                  </a:lnTo>
                  <a:lnTo>
                    <a:pt x="474" y="113"/>
                  </a:lnTo>
                  <a:lnTo>
                    <a:pt x="480" y="121"/>
                  </a:lnTo>
                  <a:lnTo>
                    <a:pt x="483" y="130"/>
                  </a:lnTo>
                  <a:lnTo>
                    <a:pt x="481" y="140"/>
                  </a:lnTo>
                  <a:lnTo>
                    <a:pt x="479" y="150"/>
                  </a:lnTo>
                  <a:lnTo>
                    <a:pt x="475" y="163"/>
                  </a:lnTo>
                  <a:lnTo>
                    <a:pt x="475" y="168"/>
                  </a:lnTo>
                  <a:lnTo>
                    <a:pt x="475" y="171"/>
                  </a:lnTo>
                  <a:lnTo>
                    <a:pt x="477" y="176"/>
                  </a:lnTo>
                  <a:lnTo>
                    <a:pt x="479" y="180"/>
                  </a:lnTo>
                  <a:lnTo>
                    <a:pt x="485" y="184"/>
                  </a:lnTo>
                  <a:lnTo>
                    <a:pt x="491" y="186"/>
                  </a:lnTo>
                  <a:lnTo>
                    <a:pt x="498" y="186"/>
                  </a:lnTo>
                  <a:lnTo>
                    <a:pt x="504" y="182"/>
                  </a:lnTo>
                  <a:lnTo>
                    <a:pt x="509" y="177"/>
                  </a:lnTo>
                  <a:lnTo>
                    <a:pt x="517" y="174"/>
                  </a:lnTo>
                  <a:lnTo>
                    <a:pt x="524" y="169"/>
                  </a:lnTo>
                  <a:lnTo>
                    <a:pt x="533" y="164"/>
                  </a:lnTo>
                  <a:lnTo>
                    <a:pt x="540" y="159"/>
                  </a:lnTo>
                  <a:lnTo>
                    <a:pt x="547" y="156"/>
                  </a:lnTo>
                  <a:lnTo>
                    <a:pt x="554" y="151"/>
                  </a:lnTo>
                  <a:lnTo>
                    <a:pt x="562" y="146"/>
                  </a:lnTo>
                  <a:lnTo>
                    <a:pt x="570" y="142"/>
                  </a:lnTo>
                  <a:lnTo>
                    <a:pt x="568" y="143"/>
                  </a:lnTo>
                  <a:lnTo>
                    <a:pt x="567" y="144"/>
                  </a:lnTo>
                  <a:lnTo>
                    <a:pt x="566" y="146"/>
                  </a:lnTo>
                  <a:lnTo>
                    <a:pt x="565" y="148"/>
                  </a:lnTo>
                  <a:lnTo>
                    <a:pt x="572" y="149"/>
                  </a:lnTo>
                  <a:lnTo>
                    <a:pt x="579" y="148"/>
                  </a:lnTo>
                  <a:lnTo>
                    <a:pt x="585" y="143"/>
                  </a:lnTo>
                  <a:lnTo>
                    <a:pt x="589" y="137"/>
                  </a:lnTo>
                  <a:lnTo>
                    <a:pt x="590" y="130"/>
                  </a:lnTo>
                  <a:lnTo>
                    <a:pt x="589" y="124"/>
                  </a:lnTo>
                  <a:lnTo>
                    <a:pt x="585" y="118"/>
                  </a:lnTo>
                  <a:lnTo>
                    <a:pt x="579" y="113"/>
                  </a:lnTo>
                  <a:close/>
                </a:path>
              </a:pathLst>
            </a:custGeom>
            <a:solidFill>
              <a:srgbClr val="FF99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84" name="Freeform 40"/>
            <p:cNvSpPr>
              <a:spLocks noChangeArrowheads="1"/>
            </p:cNvSpPr>
            <p:nvPr/>
          </p:nvSpPr>
          <p:spPr bwMode="auto">
            <a:xfrm>
              <a:off x="3076" y="2987"/>
              <a:ext cx="405" cy="87"/>
            </a:xfrm>
            <a:custGeom>
              <a:avLst/>
              <a:gdLst>
                <a:gd name="T0" fmla="*/ 548 w 560"/>
                <a:gd name="T1" fmla="*/ 87 h 123"/>
                <a:gd name="T2" fmla="*/ 546 w 560"/>
                <a:gd name="T3" fmla="*/ 63 h 123"/>
                <a:gd name="T4" fmla="*/ 536 w 560"/>
                <a:gd name="T5" fmla="*/ 49 h 123"/>
                <a:gd name="T6" fmla="*/ 511 w 560"/>
                <a:gd name="T7" fmla="*/ 48 h 123"/>
                <a:gd name="T8" fmla="*/ 490 w 560"/>
                <a:gd name="T9" fmla="*/ 51 h 123"/>
                <a:gd name="T10" fmla="*/ 469 w 560"/>
                <a:gd name="T11" fmla="*/ 58 h 123"/>
                <a:gd name="T12" fmla="*/ 454 w 560"/>
                <a:gd name="T13" fmla="*/ 48 h 123"/>
                <a:gd name="T14" fmla="*/ 432 w 560"/>
                <a:gd name="T15" fmla="*/ 32 h 123"/>
                <a:gd name="T16" fmla="*/ 404 w 560"/>
                <a:gd name="T17" fmla="*/ 30 h 123"/>
                <a:gd name="T18" fmla="*/ 370 w 560"/>
                <a:gd name="T19" fmla="*/ 36 h 123"/>
                <a:gd name="T20" fmla="*/ 338 w 560"/>
                <a:gd name="T21" fmla="*/ 46 h 123"/>
                <a:gd name="T22" fmla="*/ 307 w 560"/>
                <a:gd name="T23" fmla="*/ 44 h 123"/>
                <a:gd name="T24" fmla="*/ 262 w 560"/>
                <a:gd name="T25" fmla="*/ 37 h 123"/>
                <a:gd name="T26" fmla="*/ 210 w 560"/>
                <a:gd name="T27" fmla="*/ 49 h 123"/>
                <a:gd name="T28" fmla="*/ 190 w 560"/>
                <a:gd name="T29" fmla="*/ 20 h 123"/>
                <a:gd name="T30" fmla="*/ 184 w 560"/>
                <a:gd name="T31" fmla="*/ 8 h 123"/>
                <a:gd name="T32" fmla="*/ 138 w 560"/>
                <a:gd name="T33" fmla="*/ 1 h 123"/>
                <a:gd name="T34" fmla="*/ 83 w 560"/>
                <a:gd name="T35" fmla="*/ 3 h 123"/>
                <a:gd name="T36" fmla="*/ 29 w 560"/>
                <a:gd name="T37" fmla="*/ 14 h 123"/>
                <a:gd name="T38" fmla="*/ 2 w 560"/>
                <a:gd name="T39" fmla="*/ 30 h 123"/>
                <a:gd name="T40" fmla="*/ 4 w 560"/>
                <a:gd name="T41" fmla="*/ 50 h 123"/>
                <a:gd name="T42" fmla="*/ 24 w 560"/>
                <a:gd name="T43" fmla="*/ 55 h 123"/>
                <a:gd name="T44" fmla="*/ 72 w 560"/>
                <a:gd name="T45" fmla="*/ 42 h 123"/>
                <a:gd name="T46" fmla="*/ 121 w 560"/>
                <a:gd name="T47" fmla="*/ 38 h 123"/>
                <a:gd name="T48" fmla="*/ 153 w 560"/>
                <a:gd name="T49" fmla="*/ 39 h 123"/>
                <a:gd name="T50" fmla="*/ 152 w 560"/>
                <a:gd name="T51" fmla="*/ 46 h 123"/>
                <a:gd name="T52" fmla="*/ 152 w 560"/>
                <a:gd name="T53" fmla="*/ 70 h 123"/>
                <a:gd name="T54" fmla="*/ 170 w 560"/>
                <a:gd name="T55" fmla="*/ 86 h 123"/>
                <a:gd name="T56" fmla="*/ 213 w 560"/>
                <a:gd name="T57" fmla="*/ 87 h 123"/>
                <a:gd name="T58" fmla="*/ 255 w 560"/>
                <a:gd name="T59" fmla="*/ 75 h 123"/>
                <a:gd name="T60" fmla="*/ 286 w 560"/>
                <a:gd name="T61" fmla="*/ 71 h 123"/>
                <a:gd name="T62" fmla="*/ 295 w 560"/>
                <a:gd name="T63" fmla="*/ 75 h 123"/>
                <a:gd name="T64" fmla="*/ 305 w 560"/>
                <a:gd name="T65" fmla="*/ 100 h 123"/>
                <a:gd name="T66" fmla="*/ 326 w 560"/>
                <a:gd name="T67" fmla="*/ 93 h 123"/>
                <a:gd name="T68" fmla="*/ 357 w 560"/>
                <a:gd name="T69" fmla="*/ 77 h 123"/>
                <a:gd name="T70" fmla="*/ 388 w 560"/>
                <a:gd name="T71" fmla="*/ 69 h 123"/>
                <a:gd name="T72" fmla="*/ 414 w 560"/>
                <a:gd name="T73" fmla="*/ 66 h 123"/>
                <a:gd name="T74" fmla="*/ 426 w 560"/>
                <a:gd name="T75" fmla="*/ 68 h 123"/>
                <a:gd name="T76" fmla="*/ 430 w 560"/>
                <a:gd name="T77" fmla="*/ 82 h 123"/>
                <a:gd name="T78" fmla="*/ 423 w 560"/>
                <a:gd name="T79" fmla="*/ 93 h 123"/>
                <a:gd name="T80" fmla="*/ 419 w 560"/>
                <a:gd name="T81" fmla="*/ 101 h 123"/>
                <a:gd name="T82" fmla="*/ 426 w 560"/>
                <a:gd name="T83" fmla="*/ 118 h 123"/>
                <a:gd name="T84" fmla="*/ 446 w 560"/>
                <a:gd name="T85" fmla="*/ 120 h 123"/>
                <a:gd name="T86" fmla="*/ 453 w 560"/>
                <a:gd name="T87" fmla="*/ 113 h 123"/>
                <a:gd name="T88" fmla="*/ 462 w 560"/>
                <a:gd name="T89" fmla="*/ 104 h 123"/>
                <a:gd name="T90" fmla="*/ 482 w 560"/>
                <a:gd name="T91" fmla="*/ 92 h 123"/>
                <a:gd name="T92" fmla="*/ 504 w 560"/>
                <a:gd name="T93" fmla="*/ 86 h 123"/>
                <a:gd name="T94" fmla="*/ 518 w 560"/>
                <a:gd name="T95" fmla="*/ 107 h 123"/>
                <a:gd name="T96" fmla="*/ 546 w 560"/>
                <a:gd name="T97" fmla="*/ 123 h 123"/>
                <a:gd name="T98" fmla="*/ 560 w 560"/>
                <a:gd name="T99" fmla="*/ 108 h 123"/>
                <a:gd name="T100" fmla="*/ 554 w 560"/>
                <a:gd name="T101" fmla="*/ 9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0" h="123">
                  <a:moveTo>
                    <a:pt x="548" y="88"/>
                  </a:moveTo>
                  <a:lnTo>
                    <a:pt x="548" y="88"/>
                  </a:lnTo>
                  <a:lnTo>
                    <a:pt x="548" y="87"/>
                  </a:lnTo>
                  <a:lnTo>
                    <a:pt x="548" y="87"/>
                  </a:lnTo>
                  <a:lnTo>
                    <a:pt x="548" y="86"/>
                  </a:lnTo>
                  <a:lnTo>
                    <a:pt x="546" y="63"/>
                  </a:lnTo>
                  <a:lnTo>
                    <a:pt x="545" y="57"/>
                  </a:lnTo>
                  <a:lnTo>
                    <a:pt x="541" y="52"/>
                  </a:lnTo>
                  <a:lnTo>
                    <a:pt x="536" y="49"/>
                  </a:lnTo>
                  <a:lnTo>
                    <a:pt x="530" y="48"/>
                  </a:lnTo>
                  <a:lnTo>
                    <a:pt x="518" y="46"/>
                  </a:lnTo>
                  <a:lnTo>
                    <a:pt x="511" y="48"/>
                  </a:lnTo>
                  <a:lnTo>
                    <a:pt x="504" y="48"/>
                  </a:lnTo>
                  <a:lnTo>
                    <a:pt x="497" y="50"/>
                  </a:lnTo>
                  <a:lnTo>
                    <a:pt x="490" y="51"/>
                  </a:lnTo>
                  <a:lnTo>
                    <a:pt x="482" y="54"/>
                  </a:lnTo>
                  <a:lnTo>
                    <a:pt x="475" y="56"/>
                  </a:lnTo>
                  <a:lnTo>
                    <a:pt x="469" y="58"/>
                  </a:lnTo>
                  <a:lnTo>
                    <a:pt x="462" y="62"/>
                  </a:lnTo>
                  <a:lnTo>
                    <a:pt x="459" y="55"/>
                  </a:lnTo>
                  <a:lnTo>
                    <a:pt x="454" y="48"/>
                  </a:lnTo>
                  <a:lnTo>
                    <a:pt x="447" y="42"/>
                  </a:lnTo>
                  <a:lnTo>
                    <a:pt x="441" y="37"/>
                  </a:lnTo>
                  <a:lnTo>
                    <a:pt x="432" y="32"/>
                  </a:lnTo>
                  <a:lnTo>
                    <a:pt x="423" y="30"/>
                  </a:lnTo>
                  <a:lnTo>
                    <a:pt x="413" y="30"/>
                  </a:lnTo>
                  <a:lnTo>
                    <a:pt x="404" y="30"/>
                  </a:lnTo>
                  <a:lnTo>
                    <a:pt x="393" y="31"/>
                  </a:lnTo>
                  <a:lnTo>
                    <a:pt x="381" y="33"/>
                  </a:lnTo>
                  <a:lnTo>
                    <a:pt x="370" y="36"/>
                  </a:lnTo>
                  <a:lnTo>
                    <a:pt x="360" y="39"/>
                  </a:lnTo>
                  <a:lnTo>
                    <a:pt x="349" y="43"/>
                  </a:lnTo>
                  <a:lnTo>
                    <a:pt x="338" y="46"/>
                  </a:lnTo>
                  <a:lnTo>
                    <a:pt x="329" y="50"/>
                  </a:lnTo>
                  <a:lnTo>
                    <a:pt x="318" y="55"/>
                  </a:lnTo>
                  <a:lnTo>
                    <a:pt x="307" y="44"/>
                  </a:lnTo>
                  <a:lnTo>
                    <a:pt x="294" y="38"/>
                  </a:lnTo>
                  <a:lnTo>
                    <a:pt x="278" y="36"/>
                  </a:lnTo>
                  <a:lnTo>
                    <a:pt x="262" y="37"/>
                  </a:lnTo>
                  <a:lnTo>
                    <a:pt x="244" y="40"/>
                  </a:lnTo>
                  <a:lnTo>
                    <a:pt x="227" y="44"/>
                  </a:lnTo>
                  <a:lnTo>
                    <a:pt x="210" y="49"/>
                  </a:lnTo>
                  <a:lnTo>
                    <a:pt x="196" y="54"/>
                  </a:lnTo>
                  <a:lnTo>
                    <a:pt x="188" y="51"/>
                  </a:lnTo>
                  <a:lnTo>
                    <a:pt x="190" y="20"/>
                  </a:lnTo>
                  <a:lnTo>
                    <a:pt x="189" y="15"/>
                  </a:lnTo>
                  <a:lnTo>
                    <a:pt x="188" y="12"/>
                  </a:lnTo>
                  <a:lnTo>
                    <a:pt x="184" y="8"/>
                  </a:lnTo>
                  <a:lnTo>
                    <a:pt x="181" y="6"/>
                  </a:lnTo>
                  <a:lnTo>
                    <a:pt x="156" y="0"/>
                  </a:lnTo>
                  <a:lnTo>
                    <a:pt x="138" y="1"/>
                  </a:lnTo>
                  <a:lnTo>
                    <a:pt x="120" y="1"/>
                  </a:lnTo>
                  <a:lnTo>
                    <a:pt x="101" y="2"/>
                  </a:lnTo>
                  <a:lnTo>
                    <a:pt x="83" y="3"/>
                  </a:lnTo>
                  <a:lnTo>
                    <a:pt x="65" y="6"/>
                  </a:lnTo>
                  <a:lnTo>
                    <a:pt x="47" y="9"/>
                  </a:lnTo>
                  <a:lnTo>
                    <a:pt x="29" y="14"/>
                  </a:lnTo>
                  <a:lnTo>
                    <a:pt x="12" y="21"/>
                  </a:lnTo>
                  <a:lnTo>
                    <a:pt x="6" y="25"/>
                  </a:lnTo>
                  <a:lnTo>
                    <a:pt x="2" y="30"/>
                  </a:lnTo>
                  <a:lnTo>
                    <a:pt x="0" y="37"/>
                  </a:lnTo>
                  <a:lnTo>
                    <a:pt x="0" y="44"/>
                  </a:lnTo>
                  <a:lnTo>
                    <a:pt x="4" y="50"/>
                  </a:lnTo>
                  <a:lnTo>
                    <a:pt x="10" y="55"/>
                  </a:lnTo>
                  <a:lnTo>
                    <a:pt x="17" y="56"/>
                  </a:lnTo>
                  <a:lnTo>
                    <a:pt x="24" y="55"/>
                  </a:lnTo>
                  <a:lnTo>
                    <a:pt x="40" y="49"/>
                  </a:lnTo>
                  <a:lnTo>
                    <a:pt x="55" y="45"/>
                  </a:lnTo>
                  <a:lnTo>
                    <a:pt x="72" y="42"/>
                  </a:lnTo>
                  <a:lnTo>
                    <a:pt x="88" y="40"/>
                  </a:lnTo>
                  <a:lnTo>
                    <a:pt x="104" y="38"/>
                  </a:lnTo>
                  <a:lnTo>
                    <a:pt x="121" y="38"/>
                  </a:lnTo>
                  <a:lnTo>
                    <a:pt x="138" y="37"/>
                  </a:lnTo>
                  <a:lnTo>
                    <a:pt x="154" y="37"/>
                  </a:lnTo>
                  <a:lnTo>
                    <a:pt x="153" y="39"/>
                  </a:lnTo>
                  <a:lnTo>
                    <a:pt x="153" y="42"/>
                  </a:lnTo>
                  <a:lnTo>
                    <a:pt x="152" y="44"/>
                  </a:lnTo>
                  <a:lnTo>
                    <a:pt x="152" y="46"/>
                  </a:lnTo>
                  <a:lnTo>
                    <a:pt x="151" y="61"/>
                  </a:lnTo>
                  <a:lnTo>
                    <a:pt x="151" y="66"/>
                  </a:lnTo>
                  <a:lnTo>
                    <a:pt x="152" y="70"/>
                  </a:lnTo>
                  <a:lnTo>
                    <a:pt x="154" y="74"/>
                  </a:lnTo>
                  <a:lnTo>
                    <a:pt x="158" y="77"/>
                  </a:lnTo>
                  <a:lnTo>
                    <a:pt x="170" y="86"/>
                  </a:lnTo>
                  <a:lnTo>
                    <a:pt x="184" y="88"/>
                  </a:lnTo>
                  <a:lnTo>
                    <a:pt x="198" y="88"/>
                  </a:lnTo>
                  <a:lnTo>
                    <a:pt x="213" y="87"/>
                  </a:lnTo>
                  <a:lnTo>
                    <a:pt x="227" y="83"/>
                  </a:lnTo>
                  <a:lnTo>
                    <a:pt x="240" y="79"/>
                  </a:lnTo>
                  <a:lnTo>
                    <a:pt x="255" y="75"/>
                  </a:lnTo>
                  <a:lnTo>
                    <a:pt x="269" y="73"/>
                  </a:lnTo>
                  <a:lnTo>
                    <a:pt x="283" y="71"/>
                  </a:lnTo>
                  <a:lnTo>
                    <a:pt x="286" y="71"/>
                  </a:lnTo>
                  <a:lnTo>
                    <a:pt x="289" y="73"/>
                  </a:lnTo>
                  <a:lnTo>
                    <a:pt x="292" y="74"/>
                  </a:lnTo>
                  <a:lnTo>
                    <a:pt x="295" y="75"/>
                  </a:lnTo>
                  <a:lnTo>
                    <a:pt x="294" y="94"/>
                  </a:lnTo>
                  <a:lnTo>
                    <a:pt x="299" y="99"/>
                  </a:lnTo>
                  <a:lnTo>
                    <a:pt x="305" y="100"/>
                  </a:lnTo>
                  <a:lnTo>
                    <a:pt x="312" y="100"/>
                  </a:lnTo>
                  <a:lnTo>
                    <a:pt x="318" y="99"/>
                  </a:lnTo>
                  <a:lnTo>
                    <a:pt x="326" y="93"/>
                  </a:lnTo>
                  <a:lnTo>
                    <a:pt x="336" y="87"/>
                  </a:lnTo>
                  <a:lnTo>
                    <a:pt x="346" y="82"/>
                  </a:lnTo>
                  <a:lnTo>
                    <a:pt x="357" y="77"/>
                  </a:lnTo>
                  <a:lnTo>
                    <a:pt x="367" y="74"/>
                  </a:lnTo>
                  <a:lnTo>
                    <a:pt x="377" y="71"/>
                  </a:lnTo>
                  <a:lnTo>
                    <a:pt x="388" y="69"/>
                  </a:lnTo>
                  <a:lnTo>
                    <a:pt x="400" y="68"/>
                  </a:lnTo>
                  <a:lnTo>
                    <a:pt x="411" y="66"/>
                  </a:lnTo>
                  <a:lnTo>
                    <a:pt x="414" y="66"/>
                  </a:lnTo>
                  <a:lnTo>
                    <a:pt x="419" y="66"/>
                  </a:lnTo>
                  <a:lnTo>
                    <a:pt x="423" y="67"/>
                  </a:lnTo>
                  <a:lnTo>
                    <a:pt x="426" y="68"/>
                  </a:lnTo>
                  <a:lnTo>
                    <a:pt x="429" y="71"/>
                  </a:lnTo>
                  <a:lnTo>
                    <a:pt x="431" y="76"/>
                  </a:lnTo>
                  <a:lnTo>
                    <a:pt x="430" y="82"/>
                  </a:lnTo>
                  <a:lnTo>
                    <a:pt x="428" y="88"/>
                  </a:lnTo>
                  <a:lnTo>
                    <a:pt x="426" y="91"/>
                  </a:lnTo>
                  <a:lnTo>
                    <a:pt x="423" y="93"/>
                  </a:lnTo>
                  <a:lnTo>
                    <a:pt x="423" y="93"/>
                  </a:lnTo>
                  <a:lnTo>
                    <a:pt x="422" y="95"/>
                  </a:lnTo>
                  <a:lnTo>
                    <a:pt x="419" y="101"/>
                  </a:lnTo>
                  <a:lnTo>
                    <a:pt x="419" y="107"/>
                  </a:lnTo>
                  <a:lnTo>
                    <a:pt x="422" y="113"/>
                  </a:lnTo>
                  <a:lnTo>
                    <a:pt x="426" y="118"/>
                  </a:lnTo>
                  <a:lnTo>
                    <a:pt x="432" y="122"/>
                  </a:lnTo>
                  <a:lnTo>
                    <a:pt x="440" y="122"/>
                  </a:lnTo>
                  <a:lnTo>
                    <a:pt x="446" y="120"/>
                  </a:lnTo>
                  <a:lnTo>
                    <a:pt x="451" y="116"/>
                  </a:lnTo>
                  <a:lnTo>
                    <a:pt x="453" y="113"/>
                  </a:lnTo>
                  <a:lnTo>
                    <a:pt x="453" y="113"/>
                  </a:lnTo>
                  <a:lnTo>
                    <a:pt x="454" y="112"/>
                  </a:lnTo>
                  <a:lnTo>
                    <a:pt x="456" y="108"/>
                  </a:lnTo>
                  <a:lnTo>
                    <a:pt x="462" y="104"/>
                  </a:lnTo>
                  <a:lnTo>
                    <a:pt x="468" y="99"/>
                  </a:lnTo>
                  <a:lnTo>
                    <a:pt x="475" y="95"/>
                  </a:lnTo>
                  <a:lnTo>
                    <a:pt x="482" y="92"/>
                  </a:lnTo>
                  <a:lnTo>
                    <a:pt x="488" y="89"/>
                  </a:lnTo>
                  <a:lnTo>
                    <a:pt x="496" y="87"/>
                  </a:lnTo>
                  <a:lnTo>
                    <a:pt x="504" y="86"/>
                  </a:lnTo>
                  <a:lnTo>
                    <a:pt x="511" y="85"/>
                  </a:lnTo>
                  <a:lnTo>
                    <a:pt x="512" y="97"/>
                  </a:lnTo>
                  <a:lnTo>
                    <a:pt x="518" y="107"/>
                  </a:lnTo>
                  <a:lnTo>
                    <a:pt x="527" y="116"/>
                  </a:lnTo>
                  <a:lnTo>
                    <a:pt x="539" y="123"/>
                  </a:lnTo>
                  <a:lnTo>
                    <a:pt x="546" y="123"/>
                  </a:lnTo>
                  <a:lnTo>
                    <a:pt x="552" y="120"/>
                  </a:lnTo>
                  <a:lnTo>
                    <a:pt x="556" y="116"/>
                  </a:lnTo>
                  <a:lnTo>
                    <a:pt x="560" y="108"/>
                  </a:lnTo>
                  <a:lnTo>
                    <a:pt x="560" y="103"/>
                  </a:lnTo>
                  <a:lnTo>
                    <a:pt x="558" y="97"/>
                  </a:lnTo>
                  <a:lnTo>
                    <a:pt x="554" y="92"/>
                  </a:lnTo>
                  <a:lnTo>
                    <a:pt x="548" y="88"/>
                  </a:lnTo>
                  <a:close/>
                </a:path>
              </a:pathLst>
            </a:custGeom>
            <a:solidFill>
              <a:srgbClr val="FF99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85" name="Freeform 41"/>
            <p:cNvSpPr>
              <a:spLocks noChangeArrowheads="1"/>
            </p:cNvSpPr>
            <p:nvPr/>
          </p:nvSpPr>
          <p:spPr bwMode="auto">
            <a:xfrm>
              <a:off x="2296" y="2432"/>
              <a:ext cx="432" cy="85"/>
            </a:xfrm>
            <a:custGeom>
              <a:avLst/>
              <a:gdLst>
                <a:gd name="T0" fmla="*/ 559 w 598"/>
                <a:gd name="T1" fmla="*/ 33 h 120"/>
                <a:gd name="T2" fmla="*/ 532 w 598"/>
                <a:gd name="T3" fmla="*/ 54 h 120"/>
                <a:gd name="T4" fmla="*/ 520 w 598"/>
                <a:gd name="T5" fmla="*/ 43 h 120"/>
                <a:gd name="T6" fmla="*/ 481 w 598"/>
                <a:gd name="T7" fmla="*/ 11 h 120"/>
                <a:gd name="T8" fmla="*/ 450 w 598"/>
                <a:gd name="T9" fmla="*/ 18 h 120"/>
                <a:gd name="T10" fmla="*/ 420 w 598"/>
                <a:gd name="T11" fmla="*/ 33 h 120"/>
                <a:gd name="T12" fmla="*/ 396 w 598"/>
                <a:gd name="T13" fmla="*/ 34 h 120"/>
                <a:gd name="T14" fmla="*/ 382 w 598"/>
                <a:gd name="T15" fmla="*/ 21 h 120"/>
                <a:gd name="T16" fmla="*/ 341 w 598"/>
                <a:gd name="T17" fmla="*/ 23 h 120"/>
                <a:gd name="T18" fmla="*/ 321 w 598"/>
                <a:gd name="T19" fmla="*/ 29 h 120"/>
                <a:gd name="T20" fmla="*/ 309 w 598"/>
                <a:gd name="T21" fmla="*/ 28 h 120"/>
                <a:gd name="T22" fmla="*/ 296 w 598"/>
                <a:gd name="T23" fmla="*/ 15 h 120"/>
                <a:gd name="T24" fmla="*/ 285 w 598"/>
                <a:gd name="T25" fmla="*/ 12 h 120"/>
                <a:gd name="T26" fmla="*/ 238 w 598"/>
                <a:gd name="T27" fmla="*/ 23 h 120"/>
                <a:gd name="T28" fmla="*/ 191 w 598"/>
                <a:gd name="T29" fmla="*/ 40 h 120"/>
                <a:gd name="T30" fmla="*/ 180 w 598"/>
                <a:gd name="T31" fmla="*/ 45 h 120"/>
                <a:gd name="T32" fmla="*/ 179 w 598"/>
                <a:gd name="T33" fmla="*/ 19 h 120"/>
                <a:gd name="T34" fmla="*/ 166 w 598"/>
                <a:gd name="T35" fmla="*/ 4 h 120"/>
                <a:gd name="T36" fmla="*/ 143 w 598"/>
                <a:gd name="T37" fmla="*/ 2 h 120"/>
                <a:gd name="T38" fmla="*/ 76 w 598"/>
                <a:gd name="T39" fmla="*/ 23 h 120"/>
                <a:gd name="T40" fmla="*/ 12 w 598"/>
                <a:gd name="T41" fmla="*/ 49 h 120"/>
                <a:gd name="T42" fmla="*/ 1 w 598"/>
                <a:gd name="T43" fmla="*/ 73 h 120"/>
                <a:gd name="T44" fmla="*/ 24 w 598"/>
                <a:gd name="T45" fmla="*/ 84 h 120"/>
                <a:gd name="T46" fmla="*/ 84 w 598"/>
                <a:gd name="T47" fmla="*/ 60 h 120"/>
                <a:gd name="T48" fmla="*/ 144 w 598"/>
                <a:gd name="T49" fmla="*/ 40 h 120"/>
                <a:gd name="T50" fmla="*/ 144 w 598"/>
                <a:gd name="T51" fmla="*/ 62 h 120"/>
                <a:gd name="T52" fmla="*/ 147 w 598"/>
                <a:gd name="T53" fmla="*/ 82 h 120"/>
                <a:gd name="T54" fmla="*/ 164 w 598"/>
                <a:gd name="T55" fmla="*/ 93 h 120"/>
                <a:gd name="T56" fmla="*/ 205 w 598"/>
                <a:gd name="T57" fmla="*/ 72 h 120"/>
                <a:gd name="T58" fmla="*/ 252 w 598"/>
                <a:gd name="T59" fmla="*/ 56 h 120"/>
                <a:gd name="T60" fmla="*/ 279 w 598"/>
                <a:gd name="T61" fmla="*/ 64 h 120"/>
                <a:gd name="T62" fmla="*/ 300 w 598"/>
                <a:gd name="T63" fmla="*/ 74 h 120"/>
                <a:gd name="T64" fmla="*/ 310 w 598"/>
                <a:gd name="T65" fmla="*/ 72 h 120"/>
                <a:gd name="T66" fmla="*/ 332 w 598"/>
                <a:gd name="T67" fmla="*/ 64 h 120"/>
                <a:gd name="T68" fmla="*/ 356 w 598"/>
                <a:gd name="T69" fmla="*/ 58 h 120"/>
                <a:gd name="T70" fmla="*/ 362 w 598"/>
                <a:gd name="T71" fmla="*/ 62 h 120"/>
                <a:gd name="T72" fmla="*/ 364 w 598"/>
                <a:gd name="T73" fmla="*/ 86 h 120"/>
                <a:gd name="T74" fmla="*/ 380 w 598"/>
                <a:gd name="T75" fmla="*/ 98 h 120"/>
                <a:gd name="T76" fmla="*/ 411 w 598"/>
                <a:gd name="T77" fmla="*/ 79 h 120"/>
                <a:gd name="T78" fmla="*/ 445 w 598"/>
                <a:gd name="T79" fmla="*/ 60 h 120"/>
                <a:gd name="T80" fmla="*/ 475 w 598"/>
                <a:gd name="T81" fmla="*/ 48 h 120"/>
                <a:gd name="T82" fmla="*/ 493 w 598"/>
                <a:gd name="T83" fmla="*/ 77 h 120"/>
                <a:gd name="T84" fmla="*/ 493 w 598"/>
                <a:gd name="T85" fmla="*/ 109 h 120"/>
                <a:gd name="T86" fmla="*/ 511 w 598"/>
                <a:gd name="T87" fmla="*/ 120 h 120"/>
                <a:gd name="T88" fmla="*/ 533 w 598"/>
                <a:gd name="T89" fmla="*/ 102 h 120"/>
                <a:gd name="T90" fmla="*/ 560 w 598"/>
                <a:gd name="T91" fmla="*/ 79 h 120"/>
                <a:gd name="T92" fmla="*/ 579 w 598"/>
                <a:gd name="T93" fmla="*/ 62 h 120"/>
                <a:gd name="T94" fmla="*/ 584 w 598"/>
                <a:gd name="T95" fmla="*/ 67 h 120"/>
                <a:gd name="T96" fmla="*/ 598 w 598"/>
                <a:gd name="T97" fmla="*/ 4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8" h="120">
                  <a:moveTo>
                    <a:pt x="584" y="31"/>
                  </a:moveTo>
                  <a:lnTo>
                    <a:pt x="574" y="30"/>
                  </a:lnTo>
                  <a:lnTo>
                    <a:pt x="567" y="30"/>
                  </a:lnTo>
                  <a:lnTo>
                    <a:pt x="559" y="33"/>
                  </a:lnTo>
                  <a:lnTo>
                    <a:pt x="551" y="36"/>
                  </a:lnTo>
                  <a:lnTo>
                    <a:pt x="545" y="42"/>
                  </a:lnTo>
                  <a:lnTo>
                    <a:pt x="538" y="47"/>
                  </a:lnTo>
                  <a:lnTo>
                    <a:pt x="532" y="54"/>
                  </a:lnTo>
                  <a:lnTo>
                    <a:pt x="526" y="60"/>
                  </a:lnTo>
                  <a:lnTo>
                    <a:pt x="525" y="54"/>
                  </a:lnTo>
                  <a:lnTo>
                    <a:pt x="524" y="48"/>
                  </a:lnTo>
                  <a:lnTo>
                    <a:pt x="520" y="43"/>
                  </a:lnTo>
                  <a:lnTo>
                    <a:pt x="517" y="37"/>
                  </a:lnTo>
                  <a:lnTo>
                    <a:pt x="488" y="14"/>
                  </a:lnTo>
                  <a:lnTo>
                    <a:pt x="485" y="12"/>
                  </a:lnTo>
                  <a:lnTo>
                    <a:pt x="481" y="11"/>
                  </a:lnTo>
                  <a:lnTo>
                    <a:pt x="477" y="11"/>
                  </a:lnTo>
                  <a:lnTo>
                    <a:pt x="474" y="11"/>
                  </a:lnTo>
                  <a:lnTo>
                    <a:pt x="458" y="15"/>
                  </a:lnTo>
                  <a:lnTo>
                    <a:pt x="450" y="18"/>
                  </a:lnTo>
                  <a:lnTo>
                    <a:pt x="443" y="22"/>
                  </a:lnTo>
                  <a:lnTo>
                    <a:pt x="434" y="25"/>
                  </a:lnTo>
                  <a:lnTo>
                    <a:pt x="427" y="29"/>
                  </a:lnTo>
                  <a:lnTo>
                    <a:pt x="420" y="33"/>
                  </a:lnTo>
                  <a:lnTo>
                    <a:pt x="413" y="36"/>
                  </a:lnTo>
                  <a:lnTo>
                    <a:pt x="405" y="41"/>
                  </a:lnTo>
                  <a:lnTo>
                    <a:pt x="397" y="45"/>
                  </a:lnTo>
                  <a:lnTo>
                    <a:pt x="396" y="34"/>
                  </a:lnTo>
                  <a:lnTo>
                    <a:pt x="395" y="29"/>
                  </a:lnTo>
                  <a:lnTo>
                    <a:pt x="391" y="25"/>
                  </a:lnTo>
                  <a:lnTo>
                    <a:pt x="387" y="22"/>
                  </a:lnTo>
                  <a:lnTo>
                    <a:pt x="382" y="21"/>
                  </a:lnTo>
                  <a:lnTo>
                    <a:pt x="356" y="19"/>
                  </a:lnTo>
                  <a:lnTo>
                    <a:pt x="351" y="21"/>
                  </a:lnTo>
                  <a:lnTo>
                    <a:pt x="346" y="22"/>
                  </a:lnTo>
                  <a:lnTo>
                    <a:pt x="341" y="23"/>
                  </a:lnTo>
                  <a:lnTo>
                    <a:pt x="337" y="24"/>
                  </a:lnTo>
                  <a:lnTo>
                    <a:pt x="331" y="27"/>
                  </a:lnTo>
                  <a:lnTo>
                    <a:pt x="326" y="28"/>
                  </a:lnTo>
                  <a:lnTo>
                    <a:pt x="321" y="29"/>
                  </a:lnTo>
                  <a:lnTo>
                    <a:pt x="316" y="30"/>
                  </a:lnTo>
                  <a:lnTo>
                    <a:pt x="310" y="33"/>
                  </a:lnTo>
                  <a:lnTo>
                    <a:pt x="310" y="31"/>
                  </a:lnTo>
                  <a:lnTo>
                    <a:pt x="309" y="28"/>
                  </a:lnTo>
                  <a:lnTo>
                    <a:pt x="308" y="24"/>
                  </a:lnTo>
                  <a:lnTo>
                    <a:pt x="306" y="21"/>
                  </a:lnTo>
                  <a:lnTo>
                    <a:pt x="302" y="18"/>
                  </a:lnTo>
                  <a:lnTo>
                    <a:pt x="296" y="15"/>
                  </a:lnTo>
                  <a:lnTo>
                    <a:pt x="294" y="14"/>
                  </a:lnTo>
                  <a:lnTo>
                    <a:pt x="291" y="14"/>
                  </a:lnTo>
                  <a:lnTo>
                    <a:pt x="289" y="12"/>
                  </a:lnTo>
                  <a:lnTo>
                    <a:pt x="285" y="12"/>
                  </a:lnTo>
                  <a:lnTo>
                    <a:pt x="273" y="14"/>
                  </a:lnTo>
                  <a:lnTo>
                    <a:pt x="261" y="17"/>
                  </a:lnTo>
                  <a:lnTo>
                    <a:pt x="249" y="19"/>
                  </a:lnTo>
                  <a:lnTo>
                    <a:pt x="238" y="23"/>
                  </a:lnTo>
                  <a:lnTo>
                    <a:pt x="226" y="25"/>
                  </a:lnTo>
                  <a:lnTo>
                    <a:pt x="214" y="30"/>
                  </a:lnTo>
                  <a:lnTo>
                    <a:pt x="203" y="34"/>
                  </a:lnTo>
                  <a:lnTo>
                    <a:pt x="191" y="40"/>
                  </a:lnTo>
                  <a:lnTo>
                    <a:pt x="180" y="46"/>
                  </a:lnTo>
                  <a:lnTo>
                    <a:pt x="180" y="45"/>
                  </a:lnTo>
                  <a:lnTo>
                    <a:pt x="180" y="45"/>
                  </a:lnTo>
                  <a:lnTo>
                    <a:pt x="180" y="45"/>
                  </a:lnTo>
                  <a:lnTo>
                    <a:pt x="180" y="45"/>
                  </a:lnTo>
                  <a:lnTo>
                    <a:pt x="180" y="25"/>
                  </a:lnTo>
                  <a:lnTo>
                    <a:pt x="180" y="23"/>
                  </a:lnTo>
                  <a:lnTo>
                    <a:pt x="179" y="19"/>
                  </a:lnTo>
                  <a:lnTo>
                    <a:pt x="178" y="16"/>
                  </a:lnTo>
                  <a:lnTo>
                    <a:pt x="175" y="14"/>
                  </a:lnTo>
                  <a:lnTo>
                    <a:pt x="168" y="6"/>
                  </a:lnTo>
                  <a:lnTo>
                    <a:pt x="166" y="4"/>
                  </a:lnTo>
                  <a:lnTo>
                    <a:pt x="162" y="2"/>
                  </a:lnTo>
                  <a:lnTo>
                    <a:pt x="159" y="0"/>
                  </a:lnTo>
                  <a:lnTo>
                    <a:pt x="155" y="0"/>
                  </a:lnTo>
                  <a:lnTo>
                    <a:pt x="143" y="2"/>
                  </a:lnTo>
                  <a:lnTo>
                    <a:pt x="127" y="6"/>
                  </a:lnTo>
                  <a:lnTo>
                    <a:pt x="110" y="11"/>
                  </a:lnTo>
                  <a:lnTo>
                    <a:pt x="93" y="17"/>
                  </a:lnTo>
                  <a:lnTo>
                    <a:pt x="76" y="23"/>
                  </a:lnTo>
                  <a:lnTo>
                    <a:pt x="60" y="29"/>
                  </a:lnTo>
                  <a:lnTo>
                    <a:pt x="44" y="35"/>
                  </a:lnTo>
                  <a:lnTo>
                    <a:pt x="27" y="42"/>
                  </a:lnTo>
                  <a:lnTo>
                    <a:pt x="12" y="49"/>
                  </a:lnTo>
                  <a:lnTo>
                    <a:pt x="6" y="53"/>
                  </a:lnTo>
                  <a:lnTo>
                    <a:pt x="1" y="59"/>
                  </a:lnTo>
                  <a:lnTo>
                    <a:pt x="0" y="66"/>
                  </a:lnTo>
                  <a:lnTo>
                    <a:pt x="1" y="73"/>
                  </a:lnTo>
                  <a:lnTo>
                    <a:pt x="5" y="79"/>
                  </a:lnTo>
                  <a:lnTo>
                    <a:pt x="11" y="84"/>
                  </a:lnTo>
                  <a:lnTo>
                    <a:pt x="18" y="85"/>
                  </a:lnTo>
                  <a:lnTo>
                    <a:pt x="24" y="84"/>
                  </a:lnTo>
                  <a:lnTo>
                    <a:pt x="38" y="78"/>
                  </a:lnTo>
                  <a:lnTo>
                    <a:pt x="54" y="72"/>
                  </a:lnTo>
                  <a:lnTo>
                    <a:pt x="68" y="66"/>
                  </a:lnTo>
                  <a:lnTo>
                    <a:pt x="84" y="60"/>
                  </a:lnTo>
                  <a:lnTo>
                    <a:pt x="98" y="54"/>
                  </a:lnTo>
                  <a:lnTo>
                    <a:pt x="113" y="49"/>
                  </a:lnTo>
                  <a:lnTo>
                    <a:pt x="129" y="45"/>
                  </a:lnTo>
                  <a:lnTo>
                    <a:pt x="144" y="40"/>
                  </a:lnTo>
                  <a:lnTo>
                    <a:pt x="143" y="46"/>
                  </a:lnTo>
                  <a:lnTo>
                    <a:pt x="143" y="50"/>
                  </a:lnTo>
                  <a:lnTo>
                    <a:pt x="143" y="56"/>
                  </a:lnTo>
                  <a:lnTo>
                    <a:pt x="144" y="62"/>
                  </a:lnTo>
                  <a:lnTo>
                    <a:pt x="146" y="78"/>
                  </a:lnTo>
                  <a:lnTo>
                    <a:pt x="146" y="79"/>
                  </a:lnTo>
                  <a:lnTo>
                    <a:pt x="147" y="80"/>
                  </a:lnTo>
                  <a:lnTo>
                    <a:pt x="147" y="82"/>
                  </a:lnTo>
                  <a:lnTo>
                    <a:pt x="147" y="83"/>
                  </a:lnTo>
                  <a:lnTo>
                    <a:pt x="150" y="89"/>
                  </a:lnTo>
                  <a:lnTo>
                    <a:pt x="156" y="92"/>
                  </a:lnTo>
                  <a:lnTo>
                    <a:pt x="164" y="93"/>
                  </a:lnTo>
                  <a:lnTo>
                    <a:pt x="171" y="92"/>
                  </a:lnTo>
                  <a:lnTo>
                    <a:pt x="185" y="86"/>
                  </a:lnTo>
                  <a:lnTo>
                    <a:pt x="195" y="79"/>
                  </a:lnTo>
                  <a:lnTo>
                    <a:pt x="205" y="72"/>
                  </a:lnTo>
                  <a:lnTo>
                    <a:pt x="216" y="67"/>
                  </a:lnTo>
                  <a:lnTo>
                    <a:pt x="228" y="62"/>
                  </a:lnTo>
                  <a:lnTo>
                    <a:pt x="240" y="60"/>
                  </a:lnTo>
                  <a:lnTo>
                    <a:pt x="252" y="56"/>
                  </a:lnTo>
                  <a:lnTo>
                    <a:pt x="264" y="54"/>
                  </a:lnTo>
                  <a:lnTo>
                    <a:pt x="276" y="50"/>
                  </a:lnTo>
                  <a:lnTo>
                    <a:pt x="277" y="58"/>
                  </a:lnTo>
                  <a:lnTo>
                    <a:pt x="279" y="64"/>
                  </a:lnTo>
                  <a:lnTo>
                    <a:pt x="283" y="68"/>
                  </a:lnTo>
                  <a:lnTo>
                    <a:pt x="288" y="72"/>
                  </a:lnTo>
                  <a:lnTo>
                    <a:pt x="294" y="73"/>
                  </a:lnTo>
                  <a:lnTo>
                    <a:pt x="300" y="74"/>
                  </a:lnTo>
                  <a:lnTo>
                    <a:pt x="302" y="74"/>
                  </a:lnTo>
                  <a:lnTo>
                    <a:pt x="306" y="73"/>
                  </a:lnTo>
                  <a:lnTo>
                    <a:pt x="308" y="73"/>
                  </a:lnTo>
                  <a:lnTo>
                    <a:pt x="310" y="72"/>
                  </a:lnTo>
                  <a:lnTo>
                    <a:pt x="314" y="68"/>
                  </a:lnTo>
                  <a:lnTo>
                    <a:pt x="320" y="67"/>
                  </a:lnTo>
                  <a:lnTo>
                    <a:pt x="326" y="65"/>
                  </a:lnTo>
                  <a:lnTo>
                    <a:pt x="332" y="64"/>
                  </a:lnTo>
                  <a:lnTo>
                    <a:pt x="338" y="62"/>
                  </a:lnTo>
                  <a:lnTo>
                    <a:pt x="344" y="60"/>
                  </a:lnTo>
                  <a:lnTo>
                    <a:pt x="350" y="59"/>
                  </a:lnTo>
                  <a:lnTo>
                    <a:pt x="356" y="58"/>
                  </a:lnTo>
                  <a:lnTo>
                    <a:pt x="362" y="56"/>
                  </a:lnTo>
                  <a:lnTo>
                    <a:pt x="362" y="59"/>
                  </a:lnTo>
                  <a:lnTo>
                    <a:pt x="362" y="60"/>
                  </a:lnTo>
                  <a:lnTo>
                    <a:pt x="362" y="62"/>
                  </a:lnTo>
                  <a:lnTo>
                    <a:pt x="362" y="65"/>
                  </a:lnTo>
                  <a:lnTo>
                    <a:pt x="363" y="79"/>
                  </a:lnTo>
                  <a:lnTo>
                    <a:pt x="363" y="83"/>
                  </a:lnTo>
                  <a:lnTo>
                    <a:pt x="364" y="86"/>
                  </a:lnTo>
                  <a:lnTo>
                    <a:pt x="365" y="90"/>
                  </a:lnTo>
                  <a:lnTo>
                    <a:pt x="368" y="92"/>
                  </a:lnTo>
                  <a:lnTo>
                    <a:pt x="374" y="97"/>
                  </a:lnTo>
                  <a:lnTo>
                    <a:pt x="380" y="98"/>
                  </a:lnTo>
                  <a:lnTo>
                    <a:pt x="387" y="97"/>
                  </a:lnTo>
                  <a:lnTo>
                    <a:pt x="393" y="93"/>
                  </a:lnTo>
                  <a:lnTo>
                    <a:pt x="402" y="85"/>
                  </a:lnTo>
                  <a:lnTo>
                    <a:pt x="411" y="79"/>
                  </a:lnTo>
                  <a:lnTo>
                    <a:pt x="419" y="74"/>
                  </a:lnTo>
                  <a:lnTo>
                    <a:pt x="427" y="70"/>
                  </a:lnTo>
                  <a:lnTo>
                    <a:pt x="436" y="65"/>
                  </a:lnTo>
                  <a:lnTo>
                    <a:pt x="445" y="60"/>
                  </a:lnTo>
                  <a:lnTo>
                    <a:pt x="453" y="56"/>
                  </a:lnTo>
                  <a:lnTo>
                    <a:pt x="463" y="52"/>
                  </a:lnTo>
                  <a:lnTo>
                    <a:pt x="473" y="48"/>
                  </a:lnTo>
                  <a:lnTo>
                    <a:pt x="475" y="48"/>
                  </a:lnTo>
                  <a:lnTo>
                    <a:pt x="480" y="50"/>
                  </a:lnTo>
                  <a:lnTo>
                    <a:pt x="488" y="58"/>
                  </a:lnTo>
                  <a:lnTo>
                    <a:pt x="492" y="66"/>
                  </a:lnTo>
                  <a:lnTo>
                    <a:pt x="493" y="77"/>
                  </a:lnTo>
                  <a:lnTo>
                    <a:pt x="492" y="86"/>
                  </a:lnTo>
                  <a:lnTo>
                    <a:pt x="490" y="101"/>
                  </a:lnTo>
                  <a:lnTo>
                    <a:pt x="490" y="105"/>
                  </a:lnTo>
                  <a:lnTo>
                    <a:pt x="493" y="109"/>
                  </a:lnTo>
                  <a:lnTo>
                    <a:pt x="494" y="113"/>
                  </a:lnTo>
                  <a:lnTo>
                    <a:pt x="498" y="116"/>
                  </a:lnTo>
                  <a:lnTo>
                    <a:pt x="504" y="120"/>
                  </a:lnTo>
                  <a:lnTo>
                    <a:pt x="511" y="120"/>
                  </a:lnTo>
                  <a:lnTo>
                    <a:pt x="517" y="119"/>
                  </a:lnTo>
                  <a:lnTo>
                    <a:pt x="523" y="114"/>
                  </a:lnTo>
                  <a:lnTo>
                    <a:pt x="526" y="108"/>
                  </a:lnTo>
                  <a:lnTo>
                    <a:pt x="533" y="102"/>
                  </a:lnTo>
                  <a:lnTo>
                    <a:pt x="539" y="96"/>
                  </a:lnTo>
                  <a:lnTo>
                    <a:pt x="547" y="90"/>
                  </a:lnTo>
                  <a:lnTo>
                    <a:pt x="554" y="84"/>
                  </a:lnTo>
                  <a:lnTo>
                    <a:pt x="560" y="79"/>
                  </a:lnTo>
                  <a:lnTo>
                    <a:pt x="567" y="73"/>
                  </a:lnTo>
                  <a:lnTo>
                    <a:pt x="573" y="67"/>
                  </a:lnTo>
                  <a:lnTo>
                    <a:pt x="580" y="61"/>
                  </a:lnTo>
                  <a:lnTo>
                    <a:pt x="579" y="62"/>
                  </a:lnTo>
                  <a:lnTo>
                    <a:pt x="579" y="64"/>
                  </a:lnTo>
                  <a:lnTo>
                    <a:pt x="578" y="66"/>
                  </a:lnTo>
                  <a:lnTo>
                    <a:pt x="576" y="67"/>
                  </a:lnTo>
                  <a:lnTo>
                    <a:pt x="584" y="67"/>
                  </a:lnTo>
                  <a:lnTo>
                    <a:pt x="591" y="65"/>
                  </a:lnTo>
                  <a:lnTo>
                    <a:pt x="596" y="60"/>
                  </a:lnTo>
                  <a:lnTo>
                    <a:pt x="598" y="53"/>
                  </a:lnTo>
                  <a:lnTo>
                    <a:pt x="598" y="46"/>
                  </a:lnTo>
                  <a:lnTo>
                    <a:pt x="596" y="40"/>
                  </a:lnTo>
                  <a:lnTo>
                    <a:pt x="591" y="35"/>
                  </a:lnTo>
                  <a:lnTo>
                    <a:pt x="584" y="31"/>
                  </a:lnTo>
                  <a:close/>
                </a:path>
              </a:pathLst>
            </a:custGeom>
            <a:solidFill>
              <a:srgbClr val="FF99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86" name="Freeform 42"/>
            <p:cNvSpPr>
              <a:spLocks noChangeArrowheads="1"/>
            </p:cNvSpPr>
            <p:nvPr/>
          </p:nvSpPr>
          <p:spPr bwMode="auto">
            <a:xfrm>
              <a:off x="2305" y="2320"/>
              <a:ext cx="407" cy="75"/>
            </a:xfrm>
            <a:custGeom>
              <a:avLst/>
              <a:gdLst>
                <a:gd name="T0" fmla="*/ 549 w 564"/>
                <a:gd name="T1" fmla="*/ 35 h 106"/>
                <a:gd name="T2" fmla="*/ 542 w 564"/>
                <a:gd name="T3" fmla="*/ 12 h 106"/>
                <a:gd name="T4" fmla="*/ 530 w 564"/>
                <a:gd name="T5" fmla="*/ 0 h 106"/>
                <a:gd name="T6" fmla="*/ 504 w 564"/>
                <a:gd name="T7" fmla="*/ 4 h 106"/>
                <a:gd name="T8" fmla="*/ 483 w 564"/>
                <a:gd name="T9" fmla="*/ 11 h 106"/>
                <a:gd name="T10" fmla="*/ 464 w 564"/>
                <a:gd name="T11" fmla="*/ 22 h 106"/>
                <a:gd name="T12" fmla="*/ 447 w 564"/>
                <a:gd name="T13" fmla="*/ 14 h 106"/>
                <a:gd name="T14" fmla="*/ 424 w 564"/>
                <a:gd name="T15" fmla="*/ 4 h 106"/>
                <a:gd name="T16" fmla="*/ 395 w 564"/>
                <a:gd name="T17" fmla="*/ 6 h 106"/>
                <a:gd name="T18" fmla="*/ 364 w 564"/>
                <a:gd name="T19" fmla="*/ 19 h 106"/>
                <a:gd name="T20" fmla="*/ 334 w 564"/>
                <a:gd name="T21" fmla="*/ 35 h 106"/>
                <a:gd name="T22" fmla="*/ 302 w 564"/>
                <a:gd name="T23" fmla="*/ 38 h 106"/>
                <a:gd name="T24" fmla="*/ 257 w 564"/>
                <a:gd name="T25" fmla="*/ 41 h 106"/>
                <a:gd name="T26" fmla="*/ 210 w 564"/>
                <a:gd name="T27" fmla="*/ 62 h 106"/>
                <a:gd name="T28" fmla="*/ 184 w 564"/>
                <a:gd name="T29" fmla="*/ 38 h 106"/>
                <a:gd name="T30" fmla="*/ 175 w 564"/>
                <a:gd name="T31" fmla="*/ 28 h 106"/>
                <a:gd name="T32" fmla="*/ 128 w 564"/>
                <a:gd name="T33" fmla="*/ 29 h 106"/>
                <a:gd name="T34" fmla="*/ 75 w 564"/>
                <a:gd name="T35" fmla="*/ 42 h 106"/>
                <a:gd name="T36" fmla="*/ 25 w 564"/>
                <a:gd name="T37" fmla="*/ 63 h 106"/>
                <a:gd name="T38" fmla="*/ 1 w 564"/>
                <a:gd name="T39" fmla="*/ 84 h 106"/>
                <a:gd name="T40" fmla="*/ 7 w 564"/>
                <a:gd name="T41" fmla="*/ 103 h 106"/>
                <a:gd name="T42" fmla="*/ 26 w 564"/>
                <a:gd name="T43" fmla="*/ 104 h 106"/>
                <a:gd name="T44" fmla="*/ 72 w 564"/>
                <a:gd name="T45" fmla="*/ 82 h 106"/>
                <a:gd name="T46" fmla="*/ 118 w 564"/>
                <a:gd name="T47" fmla="*/ 68 h 106"/>
                <a:gd name="T48" fmla="*/ 150 w 564"/>
                <a:gd name="T49" fmla="*/ 63 h 106"/>
                <a:gd name="T50" fmla="*/ 150 w 564"/>
                <a:gd name="T51" fmla="*/ 72 h 106"/>
                <a:gd name="T52" fmla="*/ 155 w 564"/>
                <a:gd name="T53" fmla="*/ 94 h 106"/>
                <a:gd name="T54" fmla="*/ 175 w 564"/>
                <a:gd name="T55" fmla="*/ 106 h 106"/>
                <a:gd name="T56" fmla="*/ 218 w 564"/>
                <a:gd name="T57" fmla="*/ 98 h 106"/>
                <a:gd name="T58" fmla="*/ 257 w 564"/>
                <a:gd name="T59" fmla="*/ 80 h 106"/>
                <a:gd name="T60" fmla="*/ 288 w 564"/>
                <a:gd name="T61" fmla="*/ 70 h 106"/>
                <a:gd name="T62" fmla="*/ 296 w 564"/>
                <a:gd name="T63" fmla="*/ 72 h 106"/>
                <a:gd name="T64" fmla="*/ 311 w 564"/>
                <a:gd name="T65" fmla="*/ 94 h 106"/>
                <a:gd name="T66" fmla="*/ 331 w 564"/>
                <a:gd name="T67" fmla="*/ 84 h 106"/>
                <a:gd name="T68" fmla="*/ 357 w 564"/>
                <a:gd name="T69" fmla="*/ 62 h 106"/>
                <a:gd name="T70" fmla="*/ 388 w 564"/>
                <a:gd name="T71" fmla="*/ 48 h 106"/>
                <a:gd name="T72" fmla="*/ 413 w 564"/>
                <a:gd name="T73" fmla="*/ 39 h 106"/>
                <a:gd name="T74" fmla="*/ 424 w 564"/>
                <a:gd name="T75" fmla="*/ 39 h 106"/>
                <a:gd name="T76" fmla="*/ 431 w 564"/>
                <a:gd name="T77" fmla="*/ 53 h 106"/>
                <a:gd name="T78" fmla="*/ 425 w 564"/>
                <a:gd name="T79" fmla="*/ 65 h 106"/>
                <a:gd name="T80" fmla="*/ 424 w 564"/>
                <a:gd name="T81" fmla="*/ 73 h 106"/>
                <a:gd name="T82" fmla="*/ 433 w 564"/>
                <a:gd name="T83" fmla="*/ 90 h 106"/>
                <a:gd name="T84" fmla="*/ 453 w 564"/>
                <a:gd name="T85" fmla="*/ 86 h 106"/>
                <a:gd name="T86" fmla="*/ 459 w 564"/>
                <a:gd name="T87" fmla="*/ 79 h 106"/>
                <a:gd name="T88" fmla="*/ 465 w 564"/>
                <a:gd name="T89" fmla="*/ 68 h 106"/>
                <a:gd name="T90" fmla="*/ 483 w 564"/>
                <a:gd name="T91" fmla="*/ 53 h 106"/>
                <a:gd name="T92" fmla="*/ 504 w 564"/>
                <a:gd name="T93" fmla="*/ 42 h 106"/>
                <a:gd name="T94" fmla="*/ 515 w 564"/>
                <a:gd name="T95" fmla="*/ 51 h 106"/>
                <a:gd name="T96" fmla="*/ 527 w 564"/>
                <a:gd name="T97" fmla="*/ 65 h 106"/>
                <a:gd name="T98" fmla="*/ 547 w 564"/>
                <a:gd name="T99" fmla="*/ 72 h 106"/>
                <a:gd name="T100" fmla="*/ 563 w 564"/>
                <a:gd name="T101" fmla="*/ 61 h 106"/>
                <a:gd name="T102" fmla="*/ 560 w 564"/>
                <a:gd name="T103" fmla="*/ 4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4" h="106">
                  <a:moveTo>
                    <a:pt x="549" y="36"/>
                  </a:moveTo>
                  <a:lnTo>
                    <a:pt x="549" y="36"/>
                  </a:lnTo>
                  <a:lnTo>
                    <a:pt x="549" y="35"/>
                  </a:lnTo>
                  <a:lnTo>
                    <a:pt x="549" y="35"/>
                  </a:lnTo>
                  <a:lnTo>
                    <a:pt x="549" y="34"/>
                  </a:lnTo>
                  <a:lnTo>
                    <a:pt x="542" y="12"/>
                  </a:lnTo>
                  <a:lnTo>
                    <a:pt x="539" y="6"/>
                  </a:lnTo>
                  <a:lnTo>
                    <a:pt x="535" y="2"/>
                  </a:lnTo>
                  <a:lnTo>
                    <a:pt x="530" y="0"/>
                  </a:lnTo>
                  <a:lnTo>
                    <a:pt x="524" y="0"/>
                  </a:lnTo>
                  <a:lnTo>
                    <a:pt x="511" y="1"/>
                  </a:lnTo>
                  <a:lnTo>
                    <a:pt x="504" y="4"/>
                  </a:lnTo>
                  <a:lnTo>
                    <a:pt x="496" y="6"/>
                  </a:lnTo>
                  <a:lnTo>
                    <a:pt x="489" y="8"/>
                  </a:lnTo>
                  <a:lnTo>
                    <a:pt x="483" y="11"/>
                  </a:lnTo>
                  <a:lnTo>
                    <a:pt x="476" y="14"/>
                  </a:lnTo>
                  <a:lnTo>
                    <a:pt x="470" y="18"/>
                  </a:lnTo>
                  <a:lnTo>
                    <a:pt x="464" y="22"/>
                  </a:lnTo>
                  <a:lnTo>
                    <a:pt x="458" y="26"/>
                  </a:lnTo>
                  <a:lnTo>
                    <a:pt x="453" y="19"/>
                  </a:lnTo>
                  <a:lnTo>
                    <a:pt x="447" y="14"/>
                  </a:lnTo>
                  <a:lnTo>
                    <a:pt x="440" y="10"/>
                  </a:lnTo>
                  <a:lnTo>
                    <a:pt x="432" y="6"/>
                  </a:lnTo>
                  <a:lnTo>
                    <a:pt x="424" y="4"/>
                  </a:lnTo>
                  <a:lnTo>
                    <a:pt x="414" y="2"/>
                  </a:lnTo>
                  <a:lnTo>
                    <a:pt x="405" y="4"/>
                  </a:lnTo>
                  <a:lnTo>
                    <a:pt x="395" y="6"/>
                  </a:lnTo>
                  <a:lnTo>
                    <a:pt x="384" y="10"/>
                  </a:lnTo>
                  <a:lnTo>
                    <a:pt x="373" y="14"/>
                  </a:lnTo>
                  <a:lnTo>
                    <a:pt x="364" y="19"/>
                  </a:lnTo>
                  <a:lnTo>
                    <a:pt x="353" y="24"/>
                  </a:lnTo>
                  <a:lnTo>
                    <a:pt x="344" y="29"/>
                  </a:lnTo>
                  <a:lnTo>
                    <a:pt x="334" y="35"/>
                  </a:lnTo>
                  <a:lnTo>
                    <a:pt x="325" y="42"/>
                  </a:lnTo>
                  <a:lnTo>
                    <a:pt x="315" y="48"/>
                  </a:lnTo>
                  <a:lnTo>
                    <a:pt x="302" y="38"/>
                  </a:lnTo>
                  <a:lnTo>
                    <a:pt x="288" y="35"/>
                  </a:lnTo>
                  <a:lnTo>
                    <a:pt x="273" y="36"/>
                  </a:lnTo>
                  <a:lnTo>
                    <a:pt x="257" y="41"/>
                  </a:lnTo>
                  <a:lnTo>
                    <a:pt x="241" y="47"/>
                  </a:lnTo>
                  <a:lnTo>
                    <a:pt x="224" y="54"/>
                  </a:lnTo>
                  <a:lnTo>
                    <a:pt x="210" y="62"/>
                  </a:lnTo>
                  <a:lnTo>
                    <a:pt x="196" y="69"/>
                  </a:lnTo>
                  <a:lnTo>
                    <a:pt x="187" y="68"/>
                  </a:lnTo>
                  <a:lnTo>
                    <a:pt x="184" y="38"/>
                  </a:lnTo>
                  <a:lnTo>
                    <a:pt x="181" y="34"/>
                  </a:lnTo>
                  <a:lnTo>
                    <a:pt x="179" y="30"/>
                  </a:lnTo>
                  <a:lnTo>
                    <a:pt x="175" y="28"/>
                  </a:lnTo>
                  <a:lnTo>
                    <a:pt x="171" y="25"/>
                  </a:lnTo>
                  <a:lnTo>
                    <a:pt x="146" y="24"/>
                  </a:lnTo>
                  <a:lnTo>
                    <a:pt x="128" y="29"/>
                  </a:lnTo>
                  <a:lnTo>
                    <a:pt x="111" y="32"/>
                  </a:lnTo>
                  <a:lnTo>
                    <a:pt x="93" y="37"/>
                  </a:lnTo>
                  <a:lnTo>
                    <a:pt x="75" y="42"/>
                  </a:lnTo>
                  <a:lnTo>
                    <a:pt x="58" y="48"/>
                  </a:lnTo>
                  <a:lnTo>
                    <a:pt x="42" y="55"/>
                  </a:lnTo>
                  <a:lnTo>
                    <a:pt x="25" y="63"/>
                  </a:lnTo>
                  <a:lnTo>
                    <a:pt x="10" y="73"/>
                  </a:lnTo>
                  <a:lnTo>
                    <a:pt x="4" y="78"/>
                  </a:lnTo>
                  <a:lnTo>
                    <a:pt x="1" y="84"/>
                  </a:lnTo>
                  <a:lnTo>
                    <a:pt x="0" y="90"/>
                  </a:lnTo>
                  <a:lnTo>
                    <a:pt x="2" y="97"/>
                  </a:lnTo>
                  <a:lnTo>
                    <a:pt x="7" y="103"/>
                  </a:lnTo>
                  <a:lnTo>
                    <a:pt x="13" y="105"/>
                  </a:lnTo>
                  <a:lnTo>
                    <a:pt x="19" y="106"/>
                  </a:lnTo>
                  <a:lnTo>
                    <a:pt x="26" y="104"/>
                  </a:lnTo>
                  <a:lnTo>
                    <a:pt x="41" y="96"/>
                  </a:lnTo>
                  <a:lnTo>
                    <a:pt x="56" y="88"/>
                  </a:lnTo>
                  <a:lnTo>
                    <a:pt x="72" y="82"/>
                  </a:lnTo>
                  <a:lnTo>
                    <a:pt x="87" y="76"/>
                  </a:lnTo>
                  <a:lnTo>
                    <a:pt x="103" y="73"/>
                  </a:lnTo>
                  <a:lnTo>
                    <a:pt x="118" y="68"/>
                  </a:lnTo>
                  <a:lnTo>
                    <a:pt x="135" y="65"/>
                  </a:lnTo>
                  <a:lnTo>
                    <a:pt x="150" y="61"/>
                  </a:lnTo>
                  <a:lnTo>
                    <a:pt x="150" y="63"/>
                  </a:lnTo>
                  <a:lnTo>
                    <a:pt x="150" y="66"/>
                  </a:lnTo>
                  <a:lnTo>
                    <a:pt x="150" y="69"/>
                  </a:lnTo>
                  <a:lnTo>
                    <a:pt x="150" y="72"/>
                  </a:lnTo>
                  <a:lnTo>
                    <a:pt x="152" y="85"/>
                  </a:lnTo>
                  <a:lnTo>
                    <a:pt x="153" y="90"/>
                  </a:lnTo>
                  <a:lnTo>
                    <a:pt x="155" y="94"/>
                  </a:lnTo>
                  <a:lnTo>
                    <a:pt x="159" y="98"/>
                  </a:lnTo>
                  <a:lnTo>
                    <a:pt x="162" y="100"/>
                  </a:lnTo>
                  <a:lnTo>
                    <a:pt x="175" y="106"/>
                  </a:lnTo>
                  <a:lnTo>
                    <a:pt x="190" y="106"/>
                  </a:lnTo>
                  <a:lnTo>
                    <a:pt x="204" y="103"/>
                  </a:lnTo>
                  <a:lnTo>
                    <a:pt x="218" y="98"/>
                  </a:lnTo>
                  <a:lnTo>
                    <a:pt x="231" y="92"/>
                  </a:lnTo>
                  <a:lnTo>
                    <a:pt x="245" y="86"/>
                  </a:lnTo>
                  <a:lnTo>
                    <a:pt x="257" y="80"/>
                  </a:lnTo>
                  <a:lnTo>
                    <a:pt x="271" y="74"/>
                  </a:lnTo>
                  <a:lnTo>
                    <a:pt x="284" y="70"/>
                  </a:lnTo>
                  <a:lnTo>
                    <a:pt x="288" y="70"/>
                  </a:lnTo>
                  <a:lnTo>
                    <a:pt x="290" y="70"/>
                  </a:lnTo>
                  <a:lnTo>
                    <a:pt x="294" y="72"/>
                  </a:lnTo>
                  <a:lnTo>
                    <a:pt x="296" y="72"/>
                  </a:lnTo>
                  <a:lnTo>
                    <a:pt x="299" y="90"/>
                  </a:lnTo>
                  <a:lnTo>
                    <a:pt x="305" y="93"/>
                  </a:lnTo>
                  <a:lnTo>
                    <a:pt x="311" y="94"/>
                  </a:lnTo>
                  <a:lnTo>
                    <a:pt x="317" y="93"/>
                  </a:lnTo>
                  <a:lnTo>
                    <a:pt x="323" y="90"/>
                  </a:lnTo>
                  <a:lnTo>
                    <a:pt x="331" y="84"/>
                  </a:lnTo>
                  <a:lnTo>
                    <a:pt x="339" y="75"/>
                  </a:lnTo>
                  <a:lnTo>
                    <a:pt x="347" y="68"/>
                  </a:lnTo>
                  <a:lnTo>
                    <a:pt x="357" y="62"/>
                  </a:lnTo>
                  <a:lnTo>
                    <a:pt x="366" y="57"/>
                  </a:lnTo>
                  <a:lnTo>
                    <a:pt x="377" y="53"/>
                  </a:lnTo>
                  <a:lnTo>
                    <a:pt x="388" y="48"/>
                  </a:lnTo>
                  <a:lnTo>
                    <a:pt x="399" y="44"/>
                  </a:lnTo>
                  <a:lnTo>
                    <a:pt x="409" y="41"/>
                  </a:lnTo>
                  <a:lnTo>
                    <a:pt x="413" y="39"/>
                  </a:lnTo>
                  <a:lnTo>
                    <a:pt x="416" y="38"/>
                  </a:lnTo>
                  <a:lnTo>
                    <a:pt x="420" y="38"/>
                  </a:lnTo>
                  <a:lnTo>
                    <a:pt x="424" y="39"/>
                  </a:lnTo>
                  <a:lnTo>
                    <a:pt x="427" y="43"/>
                  </a:lnTo>
                  <a:lnTo>
                    <a:pt x="430" y="47"/>
                  </a:lnTo>
                  <a:lnTo>
                    <a:pt x="431" y="53"/>
                  </a:lnTo>
                  <a:lnTo>
                    <a:pt x="430" y="59"/>
                  </a:lnTo>
                  <a:lnTo>
                    <a:pt x="428" y="61"/>
                  </a:lnTo>
                  <a:lnTo>
                    <a:pt x="425" y="65"/>
                  </a:lnTo>
                  <a:lnTo>
                    <a:pt x="426" y="65"/>
                  </a:lnTo>
                  <a:lnTo>
                    <a:pt x="425" y="67"/>
                  </a:lnTo>
                  <a:lnTo>
                    <a:pt x="424" y="73"/>
                  </a:lnTo>
                  <a:lnTo>
                    <a:pt x="425" y="80"/>
                  </a:lnTo>
                  <a:lnTo>
                    <a:pt x="428" y="85"/>
                  </a:lnTo>
                  <a:lnTo>
                    <a:pt x="433" y="90"/>
                  </a:lnTo>
                  <a:lnTo>
                    <a:pt x="440" y="91"/>
                  </a:lnTo>
                  <a:lnTo>
                    <a:pt x="447" y="90"/>
                  </a:lnTo>
                  <a:lnTo>
                    <a:pt x="453" y="86"/>
                  </a:lnTo>
                  <a:lnTo>
                    <a:pt x="458" y="81"/>
                  </a:lnTo>
                  <a:lnTo>
                    <a:pt x="458" y="79"/>
                  </a:lnTo>
                  <a:lnTo>
                    <a:pt x="459" y="79"/>
                  </a:lnTo>
                  <a:lnTo>
                    <a:pt x="459" y="78"/>
                  </a:lnTo>
                  <a:lnTo>
                    <a:pt x="461" y="74"/>
                  </a:lnTo>
                  <a:lnTo>
                    <a:pt x="465" y="68"/>
                  </a:lnTo>
                  <a:lnTo>
                    <a:pt x="471" y="62"/>
                  </a:lnTo>
                  <a:lnTo>
                    <a:pt x="477" y="57"/>
                  </a:lnTo>
                  <a:lnTo>
                    <a:pt x="483" y="53"/>
                  </a:lnTo>
                  <a:lnTo>
                    <a:pt x="490" y="49"/>
                  </a:lnTo>
                  <a:lnTo>
                    <a:pt x="496" y="45"/>
                  </a:lnTo>
                  <a:lnTo>
                    <a:pt x="504" y="42"/>
                  </a:lnTo>
                  <a:lnTo>
                    <a:pt x="511" y="39"/>
                  </a:lnTo>
                  <a:lnTo>
                    <a:pt x="512" y="45"/>
                  </a:lnTo>
                  <a:lnTo>
                    <a:pt x="515" y="51"/>
                  </a:lnTo>
                  <a:lnTo>
                    <a:pt x="518" y="56"/>
                  </a:lnTo>
                  <a:lnTo>
                    <a:pt x="523" y="61"/>
                  </a:lnTo>
                  <a:lnTo>
                    <a:pt x="527" y="65"/>
                  </a:lnTo>
                  <a:lnTo>
                    <a:pt x="533" y="67"/>
                  </a:lnTo>
                  <a:lnTo>
                    <a:pt x="539" y="69"/>
                  </a:lnTo>
                  <a:lnTo>
                    <a:pt x="547" y="72"/>
                  </a:lnTo>
                  <a:lnTo>
                    <a:pt x="554" y="70"/>
                  </a:lnTo>
                  <a:lnTo>
                    <a:pt x="560" y="66"/>
                  </a:lnTo>
                  <a:lnTo>
                    <a:pt x="563" y="61"/>
                  </a:lnTo>
                  <a:lnTo>
                    <a:pt x="564" y="54"/>
                  </a:lnTo>
                  <a:lnTo>
                    <a:pt x="563" y="47"/>
                  </a:lnTo>
                  <a:lnTo>
                    <a:pt x="560" y="42"/>
                  </a:lnTo>
                  <a:lnTo>
                    <a:pt x="555" y="38"/>
                  </a:lnTo>
                  <a:lnTo>
                    <a:pt x="549" y="36"/>
                  </a:lnTo>
                  <a:close/>
                </a:path>
              </a:pathLst>
            </a:custGeom>
            <a:solidFill>
              <a:srgbClr val="FF99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87" name="Freeform 43"/>
            <p:cNvSpPr>
              <a:spLocks noChangeArrowheads="1"/>
            </p:cNvSpPr>
            <p:nvPr/>
          </p:nvSpPr>
          <p:spPr bwMode="auto">
            <a:xfrm>
              <a:off x="3129" y="2448"/>
              <a:ext cx="360" cy="387"/>
            </a:xfrm>
            <a:custGeom>
              <a:avLst/>
              <a:gdLst>
                <a:gd name="T0" fmla="*/ 461 w 498"/>
                <a:gd name="T1" fmla="*/ 277 h 538"/>
                <a:gd name="T2" fmla="*/ 262 w 498"/>
                <a:gd name="T3" fmla="*/ 222 h 538"/>
                <a:gd name="T4" fmla="*/ 262 w 498"/>
                <a:gd name="T5" fmla="*/ 179 h 538"/>
                <a:gd name="T6" fmla="*/ 293 w 498"/>
                <a:gd name="T7" fmla="*/ 136 h 538"/>
                <a:gd name="T8" fmla="*/ 293 w 498"/>
                <a:gd name="T9" fmla="*/ 120 h 538"/>
                <a:gd name="T10" fmla="*/ 291 w 498"/>
                <a:gd name="T11" fmla="*/ 83 h 538"/>
                <a:gd name="T12" fmla="*/ 283 w 498"/>
                <a:gd name="T13" fmla="*/ 42 h 538"/>
                <a:gd name="T14" fmla="*/ 265 w 498"/>
                <a:gd name="T15" fmla="*/ 9 h 538"/>
                <a:gd name="T16" fmla="*/ 257 w 498"/>
                <a:gd name="T17" fmla="*/ 5 h 538"/>
                <a:gd name="T18" fmla="*/ 247 w 498"/>
                <a:gd name="T19" fmla="*/ 2 h 538"/>
                <a:gd name="T20" fmla="*/ 234 w 498"/>
                <a:gd name="T21" fmla="*/ 0 h 538"/>
                <a:gd name="T22" fmla="*/ 220 w 498"/>
                <a:gd name="T23" fmla="*/ 0 h 538"/>
                <a:gd name="T24" fmla="*/ 205 w 498"/>
                <a:gd name="T25" fmla="*/ 0 h 538"/>
                <a:gd name="T26" fmla="*/ 189 w 498"/>
                <a:gd name="T27" fmla="*/ 0 h 538"/>
                <a:gd name="T28" fmla="*/ 172 w 498"/>
                <a:gd name="T29" fmla="*/ 2 h 538"/>
                <a:gd name="T30" fmla="*/ 155 w 498"/>
                <a:gd name="T31" fmla="*/ 3 h 538"/>
                <a:gd name="T32" fmla="*/ 140 w 498"/>
                <a:gd name="T33" fmla="*/ 6 h 538"/>
                <a:gd name="T34" fmla="*/ 124 w 498"/>
                <a:gd name="T35" fmla="*/ 8 h 538"/>
                <a:gd name="T36" fmla="*/ 110 w 498"/>
                <a:gd name="T37" fmla="*/ 12 h 538"/>
                <a:gd name="T38" fmla="*/ 97 w 498"/>
                <a:gd name="T39" fmla="*/ 14 h 538"/>
                <a:gd name="T40" fmla="*/ 86 w 498"/>
                <a:gd name="T41" fmla="*/ 15 h 538"/>
                <a:gd name="T42" fmla="*/ 79 w 498"/>
                <a:gd name="T43" fmla="*/ 18 h 538"/>
                <a:gd name="T44" fmla="*/ 74 w 498"/>
                <a:gd name="T45" fmla="*/ 19 h 538"/>
                <a:gd name="T46" fmla="*/ 72 w 498"/>
                <a:gd name="T47" fmla="*/ 19 h 538"/>
                <a:gd name="T48" fmla="*/ 90 w 498"/>
                <a:gd name="T49" fmla="*/ 44 h 538"/>
                <a:gd name="T50" fmla="*/ 79 w 498"/>
                <a:gd name="T51" fmla="*/ 69 h 538"/>
                <a:gd name="T52" fmla="*/ 94 w 498"/>
                <a:gd name="T53" fmla="*/ 87 h 538"/>
                <a:gd name="T54" fmla="*/ 79 w 498"/>
                <a:gd name="T55" fmla="*/ 133 h 538"/>
                <a:gd name="T56" fmla="*/ 99 w 498"/>
                <a:gd name="T57" fmla="*/ 137 h 538"/>
                <a:gd name="T58" fmla="*/ 102 w 498"/>
                <a:gd name="T59" fmla="*/ 196 h 538"/>
                <a:gd name="T60" fmla="*/ 152 w 498"/>
                <a:gd name="T61" fmla="*/ 201 h 538"/>
                <a:gd name="T62" fmla="*/ 154 w 498"/>
                <a:gd name="T63" fmla="*/ 218 h 538"/>
                <a:gd name="T64" fmla="*/ 147 w 498"/>
                <a:gd name="T65" fmla="*/ 246 h 538"/>
                <a:gd name="T66" fmla="*/ 0 w 498"/>
                <a:gd name="T67" fmla="*/ 301 h 538"/>
                <a:gd name="T68" fmla="*/ 6 w 498"/>
                <a:gd name="T69" fmla="*/ 513 h 538"/>
                <a:gd name="T70" fmla="*/ 498 w 498"/>
                <a:gd name="T71" fmla="*/ 538 h 538"/>
                <a:gd name="T72" fmla="*/ 461 w 498"/>
                <a:gd name="T73" fmla="*/ 277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8" h="538">
                  <a:moveTo>
                    <a:pt x="461" y="277"/>
                  </a:moveTo>
                  <a:lnTo>
                    <a:pt x="262" y="222"/>
                  </a:lnTo>
                  <a:lnTo>
                    <a:pt x="262" y="179"/>
                  </a:lnTo>
                  <a:lnTo>
                    <a:pt x="293" y="136"/>
                  </a:lnTo>
                  <a:lnTo>
                    <a:pt x="293" y="120"/>
                  </a:lnTo>
                  <a:lnTo>
                    <a:pt x="291" y="83"/>
                  </a:lnTo>
                  <a:lnTo>
                    <a:pt x="283" y="42"/>
                  </a:lnTo>
                  <a:lnTo>
                    <a:pt x="265" y="9"/>
                  </a:lnTo>
                  <a:lnTo>
                    <a:pt x="257" y="5"/>
                  </a:lnTo>
                  <a:lnTo>
                    <a:pt x="247" y="2"/>
                  </a:lnTo>
                  <a:lnTo>
                    <a:pt x="234" y="0"/>
                  </a:lnTo>
                  <a:lnTo>
                    <a:pt x="220" y="0"/>
                  </a:lnTo>
                  <a:lnTo>
                    <a:pt x="205" y="0"/>
                  </a:lnTo>
                  <a:lnTo>
                    <a:pt x="189" y="0"/>
                  </a:lnTo>
                  <a:lnTo>
                    <a:pt x="172" y="2"/>
                  </a:lnTo>
                  <a:lnTo>
                    <a:pt x="155" y="3"/>
                  </a:lnTo>
                  <a:lnTo>
                    <a:pt x="140" y="6"/>
                  </a:lnTo>
                  <a:lnTo>
                    <a:pt x="124" y="8"/>
                  </a:lnTo>
                  <a:lnTo>
                    <a:pt x="110" y="12"/>
                  </a:lnTo>
                  <a:lnTo>
                    <a:pt x="97" y="14"/>
                  </a:lnTo>
                  <a:lnTo>
                    <a:pt x="86" y="15"/>
                  </a:lnTo>
                  <a:lnTo>
                    <a:pt x="79" y="18"/>
                  </a:lnTo>
                  <a:lnTo>
                    <a:pt x="74" y="19"/>
                  </a:lnTo>
                  <a:lnTo>
                    <a:pt x="72" y="19"/>
                  </a:lnTo>
                  <a:lnTo>
                    <a:pt x="90" y="44"/>
                  </a:lnTo>
                  <a:lnTo>
                    <a:pt x="79" y="69"/>
                  </a:lnTo>
                  <a:lnTo>
                    <a:pt x="94" y="87"/>
                  </a:lnTo>
                  <a:lnTo>
                    <a:pt x="79" y="133"/>
                  </a:lnTo>
                  <a:lnTo>
                    <a:pt x="99" y="137"/>
                  </a:lnTo>
                  <a:lnTo>
                    <a:pt x="102" y="196"/>
                  </a:lnTo>
                  <a:lnTo>
                    <a:pt x="152" y="201"/>
                  </a:lnTo>
                  <a:lnTo>
                    <a:pt x="154" y="218"/>
                  </a:lnTo>
                  <a:lnTo>
                    <a:pt x="147" y="246"/>
                  </a:lnTo>
                  <a:lnTo>
                    <a:pt x="0" y="301"/>
                  </a:lnTo>
                  <a:lnTo>
                    <a:pt x="6" y="513"/>
                  </a:lnTo>
                  <a:lnTo>
                    <a:pt x="498" y="538"/>
                  </a:lnTo>
                  <a:lnTo>
                    <a:pt x="461" y="277"/>
                  </a:lnTo>
                  <a:close/>
                </a:path>
              </a:pathLst>
            </a:custGeom>
            <a:solidFill>
              <a:srgbClr val="0033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88" name="Freeform 44"/>
            <p:cNvSpPr>
              <a:spLocks noChangeArrowheads="1"/>
            </p:cNvSpPr>
            <p:nvPr/>
          </p:nvSpPr>
          <p:spPr bwMode="auto">
            <a:xfrm>
              <a:off x="2841" y="2844"/>
              <a:ext cx="65" cy="159"/>
            </a:xfrm>
            <a:custGeom>
              <a:avLst/>
              <a:gdLst>
                <a:gd name="T0" fmla="*/ 49 w 91"/>
                <a:gd name="T1" fmla="*/ 222 h 222"/>
                <a:gd name="T2" fmla="*/ 0 w 91"/>
                <a:gd name="T3" fmla="*/ 175 h 222"/>
                <a:gd name="T4" fmla="*/ 8 w 91"/>
                <a:gd name="T5" fmla="*/ 136 h 222"/>
                <a:gd name="T6" fmla="*/ 0 w 91"/>
                <a:gd name="T7" fmla="*/ 63 h 222"/>
                <a:gd name="T8" fmla="*/ 24 w 91"/>
                <a:gd name="T9" fmla="*/ 85 h 222"/>
                <a:gd name="T10" fmla="*/ 57 w 91"/>
                <a:gd name="T11" fmla="*/ 0 h 222"/>
                <a:gd name="T12" fmla="*/ 57 w 91"/>
                <a:gd name="T13" fmla="*/ 79 h 222"/>
                <a:gd name="T14" fmla="*/ 59 w 91"/>
                <a:gd name="T15" fmla="*/ 80 h 222"/>
                <a:gd name="T16" fmla="*/ 64 w 91"/>
                <a:gd name="T17" fmla="*/ 83 h 222"/>
                <a:gd name="T18" fmla="*/ 73 w 91"/>
                <a:gd name="T19" fmla="*/ 88 h 222"/>
                <a:gd name="T20" fmla="*/ 80 w 91"/>
                <a:gd name="T21" fmla="*/ 97 h 222"/>
                <a:gd name="T22" fmla="*/ 87 w 91"/>
                <a:gd name="T23" fmla="*/ 106 h 222"/>
                <a:gd name="T24" fmla="*/ 91 w 91"/>
                <a:gd name="T25" fmla="*/ 118 h 222"/>
                <a:gd name="T26" fmla="*/ 91 w 91"/>
                <a:gd name="T27" fmla="*/ 132 h 222"/>
                <a:gd name="T28" fmla="*/ 85 w 91"/>
                <a:gd name="T29" fmla="*/ 148 h 222"/>
                <a:gd name="T30" fmla="*/ 49 w 91"/>
                <a:gd name="T31"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222">
                  <a:moveTo>
                    <a:pt x="49" y="222"/>
                  </a:moveTo>
                  <a:lnTo>
                    <a:pt x="0" y="175"/>
                  </a:lnTo>
                  <a:lnTo>
                    <a:pt x="8" y="136"/>
                  </a:lnTo>
                  <a:lnTo>
                    <a:pt x="0" y="63"/>
                  </a:lnTo>
                  <a:lnTo>
                    <a:pt x="24" y="85"/>
                  </a:lnTo>
                  <a:lnTo>
                    <a:pt x="57" y="0"/>
                  </a:lnTo>
                  <a:lnTo>
                    <a:pt x="57" y="79"/>
                  </a:lnTo>
                  <a:lnTo>
                    <a:pt x="59" y="80"/>
                  </a:lnTo>
                  <a:lnTo>
                    <a:pt x="64" y="83"/>
                  </a:lnTo>
                  <a:lnTo>
                    <a:pt x="73" y="88"/>
                  </a:lnTo>
                  <a:lnTo>
                    <a:pt x="80" y="97"/>
                  </a:lnTo>
                  <a:lnTo>
                    <a:pt x="87" y="106"/>
                  </a:lnTo>
                  <a:lnTo>
                    <a:pt x="91" y="118"/>
                  </a:lnTo>
                  <a:lnTo>
                    <a:pt x="91" y="132"/>
                  </a:lnTo>
                  <a:lnTo>
                    <a:pt x="85" y="148"/>
                  </a:lnTo>
                  <a:lnTo>
                    <a:pt x="49" y="222"/>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Binding to a Database</a:t>
            </a:r>
          </a:p>
        </p:txBody>
      </p:sp>
      <p:sp>
        <p:nvSpPr>
          <p:cNvPr id="58370"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What if there is no column corresponding to what you want?  </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You have to compute the column.  </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Can do this 2 ways: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Use SQL</a:t>
            </a:r>
          </a:p>
          <a:p>
            <a:pPr marL="341313" indent="-341313">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Use a computed column in a DataSet </a:t>
            </a:r>
          </a:p>
        </p:txBody>
      </p:sp>
      <p:sp>
        <p:nvSpPr>
          <p:cNvPr id="58371" name="Text Box 3"/>
          <p:cNvSpPr txBox="1">
            <a:spLocks noChangeArrowheads="1"/>
          </p:cNvSpPr>
          <p:nvPr/>
        </p:nvSpPr>
        <p:spPr bwMode="auto">
          <a:xfrm>
            <a:off x="685800" y="5085184"/>
            <a:ext cx="7620000" cy="1096962"/>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1800" b="1">
                <a:latin typeface="Lucida Console" charset="0"/>
              </a:rPr>
              <a:t>DataTable dt = ds.Tables[“Employees”];</a:t>
            </a:r>
          </a:p>
          <a:p>
            <a:pPr lvl="1" indent="0">
              <a:buClrTx/>
              <a:buFontTx/>
              <a:buNone/>
            </a:pPr>
            <a:r>
              <a:rPr lang="en-US" sz="1800" b="1">
                <a:latin typeface="Lucida Console" charset="0"/>
              </a:rPr>
              <a:t>dt.Columns.Add(“FullName”, typeof(String),</a:t>
            </a:r>
          </a:p>
          <a:p>
            <a:pPr lvl="1" indent="0">
              <a:buClrTx/>
              <a:buFontTx/>
              <a:buNone/>
            </a:pPr>
            <a:r>
              <a:rPr lang="en-US" sz="1800" b="1">
                <a:latin typeface="Lucida Console" charset="0"/>
              </a:rPr>
              <a:t>     “firstName + ‘ ‘ + lastName”);</a:t>
            </a:r>
          </a:p>
        </p:txBody>
      </p:sp>
      <p:sp>
        <p:nvSpPr>
          <p:cNvPr id="58372" name="Text Box 4"/>
          <p:cNvSpPr txBox="1">
            <a:spLocks noChangeArrowheads="1"/>
          </p:cNvSpPr>
          <p:nvPr/>
        </p:nvSpPr>
        <p:spPr bwMode="auto">
          <a:xfrm>
            <a:off x="685800" y="4005064"/>
            <a:ext cx="7620000" cy="579437"/>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r>
              <a:rPr lang="en-US" sz="2000">
                <a:latin typeface="Lucida Console" charset="0"/>
              </a:rPr>
              <a:t>SELECT firstName + ‘ ‘ + lastname FROM ...</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 </a:t>
            </a:r>
            <a:br>
              <a:rPr lang="en-US"/>
            </a:br>
            <a:r>
              <a:rPr lang="en-US" sz="3200">
                <a:latin typeface="Lucida Console" charset="0"/>
              </a:rPr>
              <a:t>DataGrid</a:t>
            </a:r>
          </a:p>
        </p:txBody>
      </p:sp>
      <p:sp>
        <p:nvSpPr>
          <p:cNvPr id="5939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Full-featured list output</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Default look is a grid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Default is to show all columns, though you can specify a subset of columns to display</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Columns can be formatted with templates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Optional paging</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Updateable</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Binding to All Columns</a:t>
            </a:r>
          </a:p>
        </p:txBody>
      </p:sp>
      <p:sp>
        <p:nvSpPr>
          <p:cNvPr id="60418" name="Text Box 2"/>
          <p:cNvSpPr txBox="1">
            <a:spLocks noChangeArrowheads="1"/>
          </p:cNvSpPr>
          <p:nvPr/>
        </p:nvSpPr>
        <p:spPr bwMode="auto">
          <a:xfrm>
            <a:off x="762000" y="4013200"/>
            <a:ext cx="7391400" cy="2103438"/>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2000" b="1">
                <a:latin typeface="Lucida Console" charset="0"/>
              </a:rPr>
              <a:t>void Page_Load(object s, EventArgs e) {</a:t>
            </a:r>
          </a:p>
          <a:p>
            <a:pPr lvl="1" indent="0">
              <a:buClrTx/>
              <a:buFontTx/>
              <a:buNone/>
            </a:pPr>
            <a:r>
              <a:rPr lang="en-US" sz="2000" b="1">
                <a:latin typeface="Lucida Console" charset="0"/>
              </a:rPr>
              <a:t>  myDataGrid.DataSource = GetSampleData();</a:t>
            </a:r>
          </a:p>
          <a:p>
            <a:pPr lvl="1" indent="0">
              <a:buClrTx/>
              <a:buFontTx/>
              <a:buNone/>
            </a:pPr>
            <a:r>
              <a:rPr lang="en-US" sz="2000" b="1">
                <a:latin typeface="Lucida Console" charset="0"/>
              </a:rPr>
              <a:t>  myDataGrid.DataBind();</a:t>
            </a:r>
          </a:p>
          <a:p>
            <a:pPr lvl="1" indent="0">
              <a:buClrTx/>
              <a:buFontTx/>
              <a:buNone/>
            </a:pPr>
            <a:r>
              <a:rPr lang="en-US" sz="2000" b="1">
                <a:latin typeface="Lucida Console" charset="0"/>
              </a:rPr>
              <a:t>}</a:t>
            </a:r>
          </a:p>
          <a:p>
            <a:pPr lvl="1" indent="0">
              <a:buClrTx/>
              <a:buFontTx/>
              <a:buNone/>
            </a:pPr>
            <a:endParaRPr lang="en-US" sz="2000" b="1">
              <a:latin typeface="Lucida Console" charset="0"/>
            </a:endParaRPr>
          </a:p>
          <a:p>
            <a:pPr lvl="1" indent="0">
              <a:buClrTx/>
              <a:buFontTx/>
              <a:buNone/>
            </a:pPr>
            <a:r>
              <a:rPr lang="en-US" sz="2000" b="1">
                <a:latin typeface="Lucida Console" charset="0"/>
              </a:rPr>
              <a:t>&lt;asp:datagrid id=myDataGrid runat="server" /&gt;</a:t>
            </a:r>
          </a:p>
        </p:txBody>
      </p:sp>
      <p:sp>
        <p:nvSpPr>
          <p:cNvPr id="60419" name="Rectangle 3"/>
          <p:cNvSpPr>
            <a:spLocks noGrp="1" noChangeArrowheads="1"/>
          </p:cNvSpPr>
          <p:nvPr>
            <p:ph type="body" idx="1"/>
          </p:nvPr>
        </p:nvSpPr>
        <p:spPr>
          <a:xfrm>
            <a:off x="457200" y="1905000"/>
            <a:ext cx="8229600" cy="22860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Binding all columns in the datasource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Declare an </a:t>
            </a:r>
            <a:r>
              <a:rPr lang="en-US">
                <a:latin typeface="Lucida Console" charset="0"/>
              </a:rPr>
              <a:t>&lt;asp:DataGrid&gt;</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Set its </a:t>
            </a:r>
            <a:r>
              <a:rPr lang="en-US">
                <a:latin typeface="Lucida Console" charset="0"/>
              </a:rPr>
              <a:t>DataSource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Call </a:t>
            </a:r>
            <a:r>
              <a:rPr lang="en-US">
                <a:latin typeface="Lucida Console" charset="0"/>
              </a:rPr>
              <a:t>DataBind()</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Binding to Specific Columns</a:t>
            </a:r>
          </a:p>
        </p:txBody>
      </p:sp>
      <p:sp>
        <p:nvSpPr>
          <p:cNvPr id="61442" name="Rectangle 2"/>
          <p:cNvSpPr>
            <a:spLocks noGrp="1" noChangeArrowheads="1"/>
          </p:cNvSpPr>
          <p:nvPr>
            <p:ph type="body" idx="1"/>
          </p:nvPr>
        </p:nvSpPr>
        <p:spPr>
          <a:xfrm>
            <a:off x="457200" y="1905000"/>
            <a:ext cx="83820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By default, </a:t>
            </a:r>
            <a:r>
              <a:rPr lang="en-US">
                <a:latin typeface="Lucida Console" charset="0"/>
              </a:rPr>
              <a:t>DataGrid</a:t>
            </a:r>
            <a:r>
              <a:rPr lang="en-US"/>
              <a:t> will display all columns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To control columns to display:</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Set </a:t>
            </a:r>
            <a:r>
              <a:rPr lang="en-US">
                <a:latin typeface="Lucida Console" charset="0"/>
              </a:rPr>
              <a:t>AutoGenerateColumns=“false”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Specify </a:t>
            </a:r>
            <a:r>
              <a:rPr lang="en-US">
                <a:latin typeface="Lucida Console" charset="0"/>
              </a:rPr>
              <a:t>Columns</a:t>
            </a:r>
            <a:r>
              <a:rPr lang="en-US"/>
              <a:t> property</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Add column definition</a:t>
            </a: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BoundColumn</a:t>
            </a: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TemplateColumn</a:t>
            </a: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ButtonColumn</a:t>
            </a:r>
            <a:r>
              <a:rPr lang="en-US"/>
              <a:t>, </a:t>
            </a:r>
            <a:r>
              <a:rPr lang="en-US">
                <a:latin typeface="Lucida Console" charset="0"/>
              </a:rPr>
              <a:t>EditCommandColumn</a:t>
            </a:r>
            <a:r>
              <a:rPr lang="en-US"/>
              <a:t>, </a:t>
            </a:r>
            <a:r>
              <a:rPr lang="en-US">
                <a:latin typeface="Lucida Console" charset="0"/>
              </a:rPr>
              <a:t>HyperlinkColumn</a:t>
            </a:r>
          </a:p>
          <a:p>
            <a:pPr marL="741363" lvl="1" indent="-284163">
              <a:buClr>
                <a:srgbClr val="003366"/>
              </a:buClr>
              <a:buSzPct val="55000"/>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atin typeface="Lucida Console"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Binding to Specific Columns</a:t>
            </a:r>
          </a:p>
        </p:txBody>
      </p:sp>
      <p:sp>
        <p:nvSpPr>
          <p:cNvPr id="62466" name="Text Box 2"/>
          <p:cNvSpPr txBox="1">
            <a:spLocks noChangeArrowheads="1"/>
          </p:cNvSpPr>
          <p:nvPr/>
        </p:nvSpPr>
        <p:spPr bwMode="auto">
          <a:xfrm>
            <a:off x="304800" y="4222750"/>
            <a:ext cx="8610600" cy="2195513"/>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1800" b="1">
                <a:latin typeface="Lucida Console" charset="0"/>
              </a:rPr>
              <a:t>&lt;asp:datagrid id=myDataGrid </a:t>
            </a:r>
          </a:p>
          <a:p>
            <a:pPr lvl="1" indent="0">
              <a:buClrTx/>
              <a:buFontTx/>
              <a:buNone/>
            </a:pPr>
            <a:r>
              <a:rPr lang="en-US" sz="1800" b="1">
                <a:latin typeface="Lucida Console" charset="0"/>
              </a:rPr>
              <a:t>       autogeneratecolumns=false runat=server&gt;</a:t>
            </a:r>
          </a:p>
          <a:p>
            <a:pPr lvl="1" indent="0">
              <a:buClrTx/>
              <a:buFontTx/>
              <a:buNone/>
            </a:pPr>
            <a:r>
              <a:rPr lang="en-US" sz="1800" b="1">
                <a:latin typeface="Lucida Console" charset="0"/>
              </a:rPr>
              <a:t> &lt;Columns&gt;</a:t>
            </a:r>
          </a:p>
          <a:p>
            <a:pPr lvl="1" indent="0">
              <a:buClrTx/>
              <a:buFontTx/>
              <a:buNone/>
            </a:pPr>
            <a:r>
              <a:rPr lang="en-US" sz="1800" b="1">
                <a:latin typeface="Lucida Console" charset="0"/>
              </a:rPr>
              <a:t>  &lt;asp:BoundColumn HeaderText=“Id" DataField="title_id" /&gt;</a:t>
            </a:r>
          </a:p>
          <a:p>
            <a:pPr lvl="1" indent="0">
              <a:buClrTx/>
              <a:buFontTx/>
              <a:buNone/>
            </a:pPr>
            <a:r>
              <a:rPr lang="en-US" sz="1800" b="1">
                <a:latin typeface="Lucida Console" charset="0"/>
              </a:rPr>
              <a:t>  &lt;asp:BoundColumn HeaderText="Title“ DataField="title"/&gt;  </a:t>
            </a:r>
          </a:p>
          <a:p>
            <a:pPr lvl="1" indent="0">
              <a:buClrTx/>
              <a:buFontTx/>
              <a:buNone/>
            </a:pPr>
            <a:r>
              <a:rPr lang="en-US" sz="1800" b="1">
                <a:latin typeface="Lucida Console" charset="0"/>
              </a:rPr>
              <a:t> &lt;/Columns&gt;</a:t>
            </a:r>
          </a:p>
          <a:p>
            <a:pPr lvl="1" indent="0">
              <a:buClrTx/>
              <a:buFontTx/>
              <a:buNone/>
            </a:pPr>
            <a:r>
              <a:rPr lang="en-US" sz="1800" b="1">
                <a:latin typeface="Lucida Console" charset="0"/>
              </a:rPr>
              <a:t>&lt;/asp:datagrid&gt;</a:t>
            </a:r>
          </a:p>
        </p:txBody>
      </p:sp>
      <p:sp>
        <p:nvSpPr>
          <p:cNvPr id="62467" name="Rectangle 3"/>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t>Binding to specific columns in the datasource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t>Declare an </a:t>
            </a:r>
            <a:r>
              <a:rPr lang="en-US" sz="2200">
                <a:latin typeface="Lucida Console" charset="0"/>
              </a:rPr>
              <a:t>&lt;asp:DataGrid&gt;</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t>Declare its </a:t>
            </a:r>
            <a:r>
              <a:rPr lang="en-US" sz="2200">
                <a:latin typeface="Lucida Console" charset="0"/>
              </a:rPr>
              <a:t>Columns</a:t>
            </a:r>
            <a:r>
              <a:rPr lang="en-US" sz="2200"/>
              <a:t> collection</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t>Set its </a:t>
            </a:r>
            <a:r>
              <a:rPr lang="en-US" sz="2200">
                <a:latin typeface="Lucida Console" charset="0"/>
              </a:rPr>
              <a:t>DataSource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t>Call its </a:t>
            </a:r>
            <a:r>
              <a:rPr lang="en-US" sz="2200">
                <a:latin typeface="Lucida Console" charset="0"/>
              </a:rPr>
              <a:t>DataBind()</a:t>
            </a:r>
            <a:r>
              <a:rPr lang="en-US" sz="2200"/>
              <a:t> method</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 </a:t>
            </a:r>
            <a:br>
              <a:rPr lang="en-US"/>
            </a:br>
            <a:r>
              <a:rPr lang="en-US" sz="3200">
                <a:latin typeface="Lucida Console" charset="0"/>
              </a:rPr>
              <a:t>DataGrid</a:t>
            </a:r>
            <a:r>
              <a:rPr lang="en-US" sz="3200"/>
              <a:t> Paging</a:t>
            </a:r>
          </a:p>
        </p:txBody>
      </p:sp>
      <p:sp>
        <p:nvSpPr>
          <p:cNvPr id="63490"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When there is too much data to display in one screen, a </a:t>
            </a:r>
            <a:r>
              <a:rPr lang="en-US">
                <a:latin typeface="Lucida Console" charset="0"/>
              </a:rPr>
              <a:t>DataGrid</a:t>
            </a:r>
            <a:r>
              <a:rPr lang="en-US"/>
              <a:t> can provide automatic paging</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Set </a:t>
            </a:r>
            <a:r>
              <a:rPr lang="en-US">
                <a:latin typeface="Lucida Console" charset="0"/>
              </a:rPr>
              <a:t>AllowPaging=“true”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Set </a:t>
            </a:r>
            <a:r>
              <a:rPr lang="en-US">
                <a:latin typeface="Lucida Console" charset="0"/>
              </a:rPr>
              <a:t>PageSize=5</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Handle </a:t>
            </a:r>
            <a:r>
              <a:rPr lang="en-US">
                <a:latin typeface="Lucida Console" charset="0"/>
              </a:rPr>
              <a:t>OnPageIndexChanged</a:t>
            </a:r>
            <a:r>
              <a:rPr lang="en-US"/>
              <a:t> event</a:t>
            </a: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Set page index</a:t>
            </a: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Fetch data </a:t>
            </a:r>
          </a:p>
          <a:p>
            <a:pPr marL="1084263" lvl="2">
              <a:buClr>
                <a:srgbClr val="003366"/>
              </a:buClr>
              <a:buSzPct val="6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Re-bind data</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217" name="Group 1"/>
          <p:cNvGrpSpPr>
            <a:grpSpLocks/>
          </p:cNvGrpSpPr>
          <p:nvPr/>
        </p:nvGrpSpPr>
        <p:grpSpPr bwMode="auto">
          <a:xfrm>
            <a:off x="3482975" y="3829050"/>
            <a:ext cx="1906588" cy="2265363"/>
            <a:chOff x="2194" y="2412"/>
            <a:chExt cx="1201" cy="1427"/>
          </a:xfrm>
        </p:grpSpPr>
        <p:sp>
          <p:nvSpPr>
            <p:cNvPr id="9218" name="AutoShape 2"/>
            <p:cNvSpPr>
              <a:spLocks noChangeArrowheads="1"/>
            </p:cNvSpPr>
            <p:nvPr/>
          </p:nvSpPr>
          <p:spPr bwMode="auto">
            <a:xfrm>
              <a:off x="2194" y="2412"/>
              <a:ext cx="1201" cy="1427"/>
            </a:xfrm>
            <a:prstGeom prst="foldedCorner">
              <a:avLst>
                <a:gd name="adj" fmla="val 12500"/>
              </a:avLst>
            </a:prstGeom>
            <a:solidFill>
              <a:srgbClr val="FFCC66"/>
            </a:solidFill>
            <a:ln w="936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19" name="Freeform 3"/>
            <p:cNvSpPr>
              <a:spLocks noChangeArrowheads="1"/>
            </p:cNvSpPr>
            <p:nvPr/>
          </p:nvSpPr>
          <p:spPr bwMode="auto">
            <a:xfrm>
              <a:off x="2278" y="2539"/>
              <a:ext cx="1058" cy="49"/>
            </a:xfrm>
            <a:custGeom>
              <a:avLst/>
              <a:gdLst>
                <a:gd name="T0" fmla="*/ 0 w 2499"/>
                <a:gd name="T1" fmla="*/ 38 h 85"/>
                <a:gd name="T2" fmla="*/ 38 w 2499"/>
                <a:gd name="T3" fmla="*/ 30 h 85"/>
                <a:gd name="T4" fmla="*/ 83 w 2499"/>
                <a:gd name="T5" fmla="*/ 15 h 85"/>
                <a:gd name="T6" fmla="*/ 329 w 2499"/>
                <a:gd name="T7" fmla="*/ 53 h 85"/>
                <a:gd name="T8" fmla="*/ 479 w 2499"/>
                <a:gd name="T9" fmla="*/ 75 h 85"/>
                <a:gd name="T10" fmla="*/ 808 w 2499"/>
                <a:gd name="T11" fmla="*/ 23 h 85"/>
                <a:gd name="T12" fmla="*/ 838 w 2499"/>
                <a:gd name="T13" fmla="*/ 30 h 85"/>
                <a:gd name="T14" fmla="*/ 883 w 2499"/>
                <a:gd name="T15" fmla="*/ 60 h 85"/>
                <a:gd name="T16" fmla="*/ 1018 w 2499"/>
                <a:gd name="T17" fmla="*/ 30 h 85"/>
                <a:gd name="T18" fmla="*/ 1152 w 2499"/>
                <a:gd name="T19" fmla="*/ 60 h 85"/>
                <a:gd name="T20" fmla="*/ 1227 w 2499"/>
                <a:gd name="T21" fmla="*/ 53 h 85"/>
                <a:gd name="T22" fmla="*/ 1250 w 2499"/>
                <a:gd name="T23" fmla="*/ 38 h 85"/>
                <a:gd name="T24" fmla="*/ 1279 w 2499"/>
                <a:gd name="T25" fmla="*/ 45 h 85"/>
                <a:gd name="T26" fmla="*/ 1369 w 2499"/>
                <a:gd name="T27" fmla="*/ 60 h 85"/>
                <a:gd name="T28" fmla="*/ 1392 w 2499"/>
                <a:gd name="T29" fmla="*/ 83 h 85"/>
                <a:gd name="T30" fmla="*/ 1414 w 2499"/>
                <a:gd name="T31" fmla="*/ 75 h 85"/>
                <a:gd name="T32" fmla="*/ 1474 w 2499"/>
                <a:gd name="T33" fmla="*/ 60 h 85"/>
                <a:gd name="T34" fmla="*/ 1489 w 2499"/>
                <a:gd name="T35" fmla="*/ 15 h 85"/>
                <a:gd name="T36" fmla="*/ 1534 w 2499"/>
                <a:gd name="T37" fmla="*/ 0 h 85"/>
                <a:gd name="T38" fmla="*/ 1676 w 2499"/>
                <a:gd name="T39" fmla="*/ 53 h 85"/>
                <a:gd name="T40" fmla="*/ 1751 w 2499"/>
                <a:gd name="T41" fmla="*/ 75 h 85"/>
                <a:gd name="T42" fmla="*/ 1990 w 2499"/>
                <a:gd name="T43" fmla="*/ 45 h 85"/>
                <a:gd name="T44" fmla="*/ 2117 w 2499"/>
                <a:gd name="T45" fmla="*/ 83 h 85"/>
                <a:gd name="T46" fmla="*/ 2267 w 2499"/>
                <a:gd name="T47" fmla="*/ 75 h 85"/>
                <a:gd name="T48" fmla="*/ 2312 w 2499"/>
                <a:gd name="T49" fmla="*/ 45 h 85"/>
                <a:gd name="T50" fmla="*/ 2446 w 2499"/>
                <a:gd name="T51" fmla="*/ 75 h 85"/>
                <a:gd name="T52" fmla="*/ 2499 w 2499"/>
                <a:gd name="T53" fmla="*/ 5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99" h="85">
                  <a:moveTo>
                    <a:pt x="0" y="38"/>
                  </a:moveTo>
                  <a:cubicBezTo>
                    <a:pt x="13" y="35"/>
                    <a:pt x="26" y="33"/>
                    <a:pt x="38" y="30"/>
                  </a:cubicBezTo>
                  <a:cubicBezTo>
                    <a:pt x="53" y="26"/>
                    <a:pt x="83" y="15"/>
                    <a:pt x="83" y="15"/>
                  </a:cubicBezTo>
                  <a:cubicBezTo>
                    <a:pt x="166" y="25"/>
                    <a:pt x="245" y="45"/>
                    <a:pt x="329" y="53"/>
                  </a:cubicBezTo>
                  <a:cubicBezTo>
                    <a:pt x="378" y="65"/>
                    <a:pt x="429" y="69"/>
                    <a:pt x="479" y="75"/>
                  </a:cubicBezTo>
                  <a:cubicBezTo>
                    <a:pt x="592" y="68"/>
                    <a:pt x="700" y="57"/>
                    <a:pt x="808" y="23"/>
                  </a:cubicBezTo>
                  <a:cubicBezTo>
                    <a:pt x="818" y="25"/>
                    <a:pt x="829" y="25"/>
                    <a:pt x="838" y="30"/>
                  </a:cubicBezTo>
                  <a:cubicBezTo>
                    <a:pt x="854" y="38"/>
                    <a:pt x="883" y="60"/>
                    <a:pt x="883" y="60"/>
                  </a:cubicBezTo>
                  <a:cubicBezTo>
                    <a:pt x="929" y="54"/>
                    <a:pt x="974" y="45"/>
                    <a:pt x="1018" y="30"/>
                  </a:cubicBezTo>
                  <a:cubicBezTo>
                    <a:pt x="1063" y="40"/>
                    <a:pt x="1106" y="53"/>
                    <a:pt x="1152" y="60"/>
                  </a:cubicBezTo>
                  <a:cubicBezTo>
                    <a:pt x="1177" y="58"/>
                    <a:pt x="1203" y="58"/>
                    <a:pt x="1227" y="53"/>
                  </a:cubicBezTo>
                  <a:cubicBezTo>
                    <a:pt x="1236" y="51"/>
                    <a:pt x="1241" y="39"/>
                    <a:pt x="1250" y="38"/>
                  </a:cubicBezTo>
                  <a:cubicBezTo>
                    <a:pt x="1260" y="36"/>
                    <a:pt x="1269" y="43"/>
                    <a:pt x="1279" y="45"/>
                  </a:cubicBezTo>
                  <a:cubicBezTo>
                    <a:pt x="1309" y="51"/>
                    <a:pt x="1339" y="55"/>
                    <a:pt x="1369" y="60"/>
                  </a:cubicBezTo>
                  <a:cubicBezTo>
                    <a:pt x="1377" y="68"/>
                    <a:pt x="1382" y="80"/>
                    <a:pt x="1392" y="83"/>
                  </a:cubicBezTo>
                  <a:cubicBezTo>
                    <a:pt x="1399" y="85"/>
                    <a:pt x="1407" y="77"/>
                    <a:pt x="1414" y="75"/>
                  </a:cubicBezTo>
                  <a:cubicBezTo>
                    <a:pt x="1440" y="66"/>
                    <a:pt x="1443" y="67"/>
                    <a:pt x="1474" y="60"/>
                  </a:cubicBezTo>
                  <a:cubicBezTo>
                    <a:pt x="1479" y="45"/>
                    <a:pt x="1474" y="20"/>
                    <a:pt x="1489" y="15"/>
                  </a:cubicBezTo>
                  <a:cubicBezTo>
                    <a:pt x="1504" y="10"/>
                    <a:pt x="1534" y="0"/>
                    <a:pt x="1534" y="0"/>
                  </a:cubicBezTo>
                  <a:cubicBezTo>
                    <a:pt x="1580" y="48"/>
                    <a:pt x="1607" y="46"/>
                    <a:pt x="1676" y="53"/>
                  </a:cubicBezTo>
                  <a:cubicBezTo>
                    <a:pt x="1701" y="61"/>
                    <a:pt x="1726" y="67"/>
                    <a:pt x="1751" y="75"/>
                  </a:cubicBezTo>
                  <a:cubicBezTo>
                    <a:pt x="1832" y="68"/>
                    <a:pt x="1911" y="62"/>
                    <a:pt x="1990" y="45"/>
                  </a:cubicBezTo>
                  <a:cubicBezTo>
                    <a:pt x="2043" y="11"/>
                    <a:pt x="2065" y="64"/>
                    <a:pt x="2117" y="83"/>
                  </a:cubicBezTo>
                  <a:cubicBezTo>
                    <a:pt x="2167" y="80"/>
                    <a:pt x="2218" y="85"/>
                    <a:pt x="2267" y="75"/>
                  </a:cubicBezTo>
                  <a:cubicBezTo>
                    <a:pt x="2285" y="72"/>
                    <a:pt x="2312" y="45"/>
                    <a:pt x="2312" y="45"/>
                  </a:cubicBezTo>
                  <a:cubicBezTo>
                    <a:pt x="2357" y="55"/>
                    <a:pt x="2401" y="66"/>
                    <a:pt x="2446" y="75"/>
                  </a:cubicBezTo>
                  <a:cubicBezTo>
                    <a:pt x="2491" y="67"/>
                    <a:pt x="2475" y="77"/>
                    <a:pt x="2499" y="53"/>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0" name="Freeform 4"/>
            <p:cNvSpPr>
              <a:spLocks noChangeArrowheads="1"/>
            </p:cNvSpPr>
            <p:nvPr/>
          </p:nvSpPr>
          <p:spPr bwMode="auto">
            <a:xfrm>
              <a:off x="2275" y="2635"/>
              <a:ext cx="1077" cy="57"/>
            </a:xfrm>
            <a:custGeom>
              <a:avLst/>
              <a:gdLst>
                <a:gd name="T0" fmla="*/ 0 w 2543"/>
                <a:gd name="T1" fmla="*/ 32 h 98"/>
                <a:gd name="T2" fmla="*/ 45 w 2543"/>
                <a:gd name="T3" fmla="*/ 24 h 98"/>
                <a:gd name="T4" fmla="*/ 90 w 2543"/>
                <a:gd name="T5" fmla="*/ 9 h 98"/>
                <a:gd name="T6" fmla="*/ 172 w 2543"/>
                <a:gd name="T7" fmla="*/ 17 h 98"/>
                <a:gd name="T8" fmla="*/ 262 w 2543"/>
                <a:gd name="T9" fmla="*/ 47 h 98"/>
                <a:gd name="T10" fmla="*/ 374 w 2543"/>
                <a:gd name="T11" fmla="*/ 9 h 98"/>
                <a:gd name="T12" fmla="*/ 464 w 2543"/>
                <a:gd name="T13" fmla="*/ 39 h 98"/>
                <a:gd name="T14" fmla="*/ 800 w 2543"/>
                <a:gd name="T15" fmla="*/ 32 h 98"/>
                <a:gd name="T16" fmla="*/ 927 w 2543"/>
                <a:gd name="T17" fmla="*/ 47 h 98"/>
                <a:gd name="T18" fmla="*/ 1055 w 2543"/>
                <a:gd name="T19" fmla="*/ 9 h 98"/>
                <a:gd name="T20" fmla="*/ 1234 w 2543"/>
                <a:gd name="T21" fmla="*/ 47 h 98"/>
                <a:gd name="T22" fmla="*/ 1324 w 2543"/>
                <a:gd name="T23" fmla="*/ 69 h 98"/>
                <a:gd name="T24" fmla="*/ 1444 w 2543"/>
                <a:gd name="T25" fmla="*/ 92 h 98"/>
                <a:gd name="T26" fmla="*/ 1653 w 2543"/>
                <a:gd name="T27" fmla="*/ 62 h 98"/>
                <a:gd name="T28" fmla="*/ 1840 w 2543"/>
                <a:gd name="T29" fmla="*/ 32 h 98"/>
                <a:gd name="T30" fmla="*/ 1855 w 2543"/>
                <a:gd name="T31" fmla="*/ 9 h 98"/>
                <a:gd name="T32" fmla="*/ 1900 w 2543"/>
                <a:gd name="T33" fmla="*/ 39 h 98"/>
                <a:gd name="T34" fmla="*/ 1967 w 2543"/>
                <a:gd name="T35" fmla="*/ 62 h 98"/>
                <a:gd name="T36" fmla="*/ 2117 w 2543"/>
                <a:gd name="T37" fmla="*/ 77 h 98"/>
                <a:gd name="T38" fmla="*/ 2222 w 2543"/>
                <a:gd name="T39" fmla="*/ 84 h 98"/>
                <a:gd name="T40" fmla="*/ 2334 w 2543"/>
                <a:gd name="T41" fmla="*/ 77 h 98"/>
                <a:gd name="T42" fmla="*/ 2409 w 2543"/>
                <a:gd name="T43" fmla="*/ 39 h 98"/>
                <a:gd name="T44" fmla="*/ 2543 w 2543"/>
                <a:gd name="T45" fmla="*/ 5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43" h="98">
                  <a:moveTo>
                    <a:pt x="0" y="32"/>
                  </a:moveTo>
                  <a:cubicBezTo>
                    <a:pt x="15" y="29"/>
                    <a:pt x="30" y="28"/>
                    <a:pt x="45" y="24"/>
                  </a:cubicBezTo>
                  <a:cubicBezTo>
                    <a:pt x="60" y="20"/>
                    <a:pt x="90" y="9"/>
                    <a:pt x="90" y="9"/>
                  </a:cubicBezTo>
                  <a:cubicBezTo>
                    <a:pt x="123" y="21"/>
                    <a:pt x="135" y="7"/>
                    <a:pt x="172" y="17"/>
                  </a:cubicBezTo>
                  <a:cubicBezTo>
                    <a:pt x="227" y="55"/>
                    <a:pt x="179" y="58"/>
                    <a:pt x="262" y="47"/>
                  </a:cubicBezTo>
                  <a:cubicBezTo>
                    <a:pt x="301" y="37"/>
                    <a:pt x="335" y="19"/>
                    <a:pt x="374" y="9"/>
                  </a:cubicBezTo>
                  <a:cubicBezTo>
                    <a:pt x="413" y="16"/>
                    <a:pt x="429" y="28"/>
                    <a:pt x="464" y="39"/>
                  </a:cubicBezTo>
                  <a:cubicBezTo>
                    <a:pt x="617" y="29"/>
                    <a:pt x="617" y="25"/>
                    <a:pt x="800" y="32"/>
                  </a:cubicBezTo>
                  <a:cubicBezTo>
                    <a:pt x="848" y="64"/>
                    <a:pt x="858" y="53"/>
                    <a:pt x="927" y="47"/>
                  </a:cubicBezTo>
                  <a:cubicBezTo>
                    <a:pt x="957" y="0"/>
                    <a:pt x="995" y="14"/>
                    <a:pt x="1055" y="9"/>
                  </a:cubicBezTo>
                  <a:cubicBezTo>
                    <a:pt x="1121" y="17"/>
                    <a:pt x="1167" y="39"/>
                    <a:pt x="1234" y="47"/>
                  </a:cubicBezTo>
                  <a:cubicBezTo>
                    <a:pt x="1261" y="87"/>
                    <a:pt x="1275" y="77"/>
                    <a:pt x="1324" y="69"/>
                  </a:cubicBezTo>
                  <a:cubicBezTo>
                    <a:pt x="1373" y="53"/>
                    <a:pt x="1401" y="77"/>
                    <a:pt x="1444" y="92"/>
                  </a:cubicBezTo>
                  <a:cubicBezTo>
                    <a:pt x="1515" y="85"/>
                    <a:pt x="1583" y="70"/>
                    <a:pt x="1653" y="62"/>
                  </a:cubicBezTo>
                  <a:cubicBezTo>
                    <a:pt x="1729" y="42"/>
                    <a:pt x="1752" y="38"/>
                    <a:pt x="1840" y="32"/>
                  </a:cubicBezTo>
                  <a:cubicBezTo>
                    <a:pt x="1845" y="24"/>
                    <a:pt x="1846" y="8"/>
                    <a:pt x="1855" y="9"/>
                  </a:cubicBezTo>
                  <a:cubicBezTo>
                    <a:pt x="1873" y="11"/>
                    <a:pt x="1883" y="33"/>
                    <a:pt x="1900" y="39"/>
                  </a:cubicBezTo>
                  <a:cubicBezTo>
                    <a:pt x="1922" y="47"/>
                    <a:pt x="1945" y="56"/>
                    <a:pt x="1967" y="62"/>
                  </a:cubicBezTo>
                  <a:cubicBezTo>
                    <a:pt x="2019" y="77"/>
                    <a:pt x="2054" y="73"/>
                    <a:pt x="2117" y="77"/>
                  </a:cubicBezTo>
                  <a:cubicBezTo>
                    <a:pt x="2181" y="98"/>
                    <a:pt x="2146" y="94"/>
                    <a:pt x="2222" y="84"/>
                  </a:cubicBezTo>
                  <a:cubicBezTo>
                    <a:pt x="2271" y="68"/>
                    <a:pt x="2271" y="70"/>
                    <a:pt x="2334" y="77"/>
                  </a:cubicBezTo>
                  <a:cubicBezTo>
                    <a:pt x="2367" y="68"/>
                    <a:pt x="2378" y="50"/>
                    <a:pt x="2409" y="39"/>
                  </a:cubicBezTo>
                  <a:cubicBezTo>
                    <a:pt x="2453" y="51"/>
                    <a:pt x="2497" y="54"/>
                    <a:pt x="2543" y="54"/>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1" name="Freeform 5"/>
            <p:cNvSpPr>
              <a:spLocks noChangeArrowheads="1"/>
            </p:cNvSpPr>
            <p:nvPr/>
          </p:nvSpPr>
          <p:spPr bwMode="auto">
            <a:xfrm>
              <a:off x="2278" y="2725"/>
              <a:ext cx="1086" cy="59"/>
            </a:xfrm>
            <a:custGeom>
              <a:avLst/>
              <a:gdLst>
                <a:gd name="T0" fmla="*/ 0 w 2566"/>
                <a:gd name="T1" fmla="*/ 43 h 101"/>
                <a:gd name="T2" fmla="*/ 157 w 2566"/>
                <a:gd name="T3" fmla="*/ 21 h 101"/>
                <a:gd name="T4" fmla="*/ 225 w 2566"/>
                <a:gd name="T5" fmla="*/ 51 h 101"/>
                <a:gd name="T6" fmla="*/ 292 w 2566"/>
                <a:gd name="T7" fmla="*/ 28 h 101"/>
                <a:gd name="T8" fmla="*/ 404 w 2566"/>
                <a:gd name="T9" fmla="*/ 28 h 101"/>
                <a:gd name="T10" fmla="*/ 464 w 2566"/>
                <a:gd name="T11" fmla="*/ 81 h 101"/>
                <a:gd name="T12" fmla="*/ 636 w 2566"/>
                <a:gd name="T13" fmla="*/ 51 h 101"/>
                <a:gd name="T14" fmla="*/ 741 w 2566"/>
                <a:gd name="T15" fmla="*/ 28 h 101"/>
                <a:gd name="T16" fmla="*/ 786 w 2566"/>
                <a:gd name="T17" fmla="*/ 6 h 101"/>
                <a:gd name="T18" fmla="*/ 995 w 2566"/>
                <a:gd name="T19" fmla="*/ 21 h 101"/>
                <a:gd name="T20" fmla="*/ 1040 w 2566"/>
                <a:gd name="T21" fmla="*/ 51 h 101"/>
                <a:gd name="T22" fmla="*/ 1100 w 2566"/>
                <a:gd name="T23" fmla="*/ 58 h 101"/>
                <a:gd name="T24" fmla="*/ 1235 w 2566"/>
                <a:gd name="T25" fmla="*/ 73 h 101"/>
                <a:gd name="T26" fmla="*/ 1384 w 2566"/>
                <a:gd name="T27" fmla="*/ 43 h 101"/>
                <a:gd name="T28" fmla="*/ 1444 w 2566"/>
                <a:gd name="T29" fmla="*/ 58 h 101"/>
                <a:gd name="T30" fmla="*/ 1534 w 2566"/>
                <a:gd name="T31" fmla="*/ 36 h 101"/>
                <a:gd name="T32" fmla="*/ 1728 w 2566"/>
                <a:gd name="T33" fmla="*/ 21 h 101"/>
                <a:gd name="T34" fmla="*/ 1908 w 2566"/>
                <a:gd name="T35" fmla="*/ 51 h 101"/>
                <a:gd name="T36" fmla="*/ 1930 w 2566"/>
                <a:gd name="T37" fmla="*/ 58 h 101"/>
                <a:gd name="T38" fmla="*/ 1953 w 2566"/>
                <a:gd name="T39" fmla="*/ 66 h 101"/>
                <a:gd name="T40" fmla="*/ 1975 w 2566"/>
                <a:gd name="T41" fmla="*/ 73 h 101"/>
                <a:gd name="T42" fmla="*/ 2222 w 2566"/>
                <a:gd name="T43" fmla="*/ 88 h 101"/>
                <a:gd name="T44" fmla="*/ 2327 w 2566"/>
                <a:gd name="T45" fmla="*/ 73 h 101"/>
                <a:gd name="T46" fmla="*/ 2431 w 2566"/>
                <a:gd name="T47" fmla="*/ 51 h 101"/>
                <a:gd name="T48" fmla="*/ 2506 w 2566"/>
                <a:gd name="T49" fmla="*/ 81 h 101"/>
                <a:gd name="T50" fmla="*/ 2566 w 2566"/>
                <a:gd name="T51" fmla="*/ 7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66" h="101">
                  <a:moveTo>
                    <a:pt x="0" y="43"/>
                  </a:moveTo>
                  <a:cubicBezTo>
                    <a:pt x="50" y="28"/>
                    <a:pt x="105" y="28"/>
                    <a:pt x="157" y="21"/>
                  </a:cubicBezTo>
                  <a:cubicBezTo>
                    <a:pt x="182" y="29"/>
                    <a:pt x="200" y="42"/>
                    <a:pt x="225" y="51"/>
                  </a:cubicBezTo>
                  <a:cubicBezTo>
                    <a:pt x="247" y="43"/>
                    <a:pt x="270" y="36"/>
                    <a:pt x="292" y="28"/>
                  </a:cubicBezTo>
                  <a:cubicBezTo>
                    <a:pt x="336" y="33"/>
                    <a:pt x="370" y="51"/>
                    <a:pt x="404" y="28"/>
                  </a:cubicBezTo>
                  <a:cubicBezTo>
                    <a:pt x="426" y="50"/>
                    <a:pt x="435" y="70"/>
                    <a:pt x="464" y="81"/>
                  </a:cubicBezTo>
                  <a:cubicBezTo>
                    <a:pt x="523" y="42"/>
                    <a:pt x="546" y="56"/>
                    <a:pt x="636" y="51"/>
                  </a:cubicBezTo>
                  <a:cubicBezTo>
                    <a:pt x="642" y="50"/>
                    <a:pt x="716" y="41"/>
                    <a:pt x="741" y="28"/>
                  </a:cubicBezTo>
                  <a:cubicBezTo>
                    <a:pt x="793" y="1"/>
                    <a:pt x="733" y="22"/>
                    <a:pt x="786" y="6"/>
                  </a:cubicBezTo>
                  <a:cubicBezTo>
                    <a:pt x="856" y="10"/>
                    <a:pt x="928" y="0"/>
                    <a:pt x="995" y="21"/>
                  </a:cubicBezTo>
                  <a:cubicBezTo>
                    <a:pt x="1012" y="26"/>
                    <a:pt x="1025" y="41"/>
                    <a:pt x="1040" y="51"/>
                  </a:cubicBezTo>
                  <a:cubicBezTo>
                    <a:pt x="1057" y="62"/>
                    <a:pt x="1080" y="55"/>
                    <a:pt x="1100" y="58"/>
                  </a:cubicBezTo>
                  <a:cubicBezTo>
                    <a:pt x="1220" y="77"/>
                    <a:pt x="992" y="56"/>
                    <a:pt x="1235" y="73"/>
                  </a:cubicBezTo>
                  <a:cubicBezTo>
                    <a:pt x="1295" y="68"/>
                    <a:pt x="1331" y="62"/>
                    <a:pt x="1384" y="43"/>
                  </a:cubicBezTo>
                  <a:cubicBezTo>
                    <a:pt x="1404" y="47"/>
                    <a:pt x="1423" y="58"/>
                    <a:pt x="1444" y="58"/>
                  </a:cubicBezTo>
                  <a:cubicBezTo>
                    <a:pt x="1473" y="58"/>
                    <a:pt x="1506" y="44"/>
                    <a:pt x="1534" y="36"/>
                  </a:cubicBezTo>
                  <a:cubicBezTo>
                    <a:pt x="1568" y="13"/>
                    <a:pt x="1685" y="24"/>
                    <a:pt x="1728" y="21"/>
                  </a:cubicBezTo>
                  <a:cubicBezTo>
                    <a:pt x="1795" y="26"/>
                    <a:pt x="1845" y="30"/>
                    <a:pt x="1908" y="51"/>
                  </a:cubicBezTo>
                  <a:cubicBezTo>
                    <a:pt x="1915" y="53"/>
                    <a:pt x="1923" y="56"/>
                    <a:pt x="1930" y="58"/>
                  </a:cubicBezTo>
                  <a:cubicBezTo>
                    <a:pt x="1938" y="61"/>
                    <a:pt x="1945" y="63"/>
                    <a:pt x="1953" y="66"/>
                  </a:cubicBezTo>
                  <a:cubicBezTo>
                    <a:pt x="1960" y="68"/>
                    <a:pt x="1975" y="73"/>
                    <a:pt x="1975" y="73"/>
                  </a:cubicBezTo>
                  <a:cubicBezTo>
                    <a:pt x="2018" y="101"/>
                    <a:pt x="2156" y="83"/>
                    <a:pt x="2222" y="88"/>
                  </a:cubicBezTo>
                  <a:cubicBezTo>
                    <a:pt x="2278" y="77"/>
                    <a:pt x="2267" y="64"/>
                    <a:pt x="2327" y="73"/>
                  </a:cubicBezTo>
                  <a:cubicBezTo>
                    <a:pt x="2370" y="89"/>
                    <a:pt x="2392" y="63"/>
                    <a:pt x="2431" y="51"/>
                  </a:cubicBezTo>
                  <a:cubicBezTo>
                    <a:pt x="2460" y="58"/>
                    <a:pt x="2479" y="71"/>
                    <a:pt x="2506" y="81"/>
                  </a:cubicBezTo>
                  <a:cubicBezTo>
                    <a:pt x="2526" y="78"/>
                    <a:pt x="2566" y="73"/>
                    <a:pt x="2566" y="73"/>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2" name="Freeform 6"/>
            <p:cNvSpPr>
              <a:spLocks noChangeArrowheads="1"/>
            </p:cNvSpPr>
            <p:nvPr/>
          </p:nvSpPr>
          <p:spPr bwMode="auto">
            <a:xfrm>
              <a:off x="2275" y="2835"/>
              <a:ext cx="1070" cy="48"/>
            </a:xfrm>
            <a:custGeom>
              <a:avLst/>
              <a:gdLst>
                <a:gd name="T0" fmla="*/ 0 w 2528"/>
                <a:gd name="T1" fmla="*/ 44 h 83"/>
                <a:gd name="T2" fmla="*/ 127 w 2528"/>
                <a:gd name="T3" fmla="*/ 0 h 83"/>
                <a:gd name="T4" fmla="*/ 194 w 2528"/>
                <a:gd name="T5" fmla="*/ 44 h 83"/>
                <a:gd name="T6" fmla="*/ 531 w 2528"/>
                <a:gd name="T7" fmla="*/ 74 h 83"/>
                <a:gd name="T8" fmla="*/ 815 w 2528"/>
                <a:gd name="T9" fmla="*/ 44 h 83"/>
                <a:gd name="T10" fmla="*/ 905 w 2528"/>
                <a:gd name="T11" fmla="*/ 14 h 83"/>
                <a:gd name="T12" fmla="*/ 1114 w 2528"/>
                <a:gd name="T13" fmla="*/ 44 h 83"/>
                <a:gd name="T14" fmla="*/ 1249 w 2528"/>
                <a:gd name="T15" fmla="*/ 29 h 83"/>
                <a:gd name="T16" fmla="*/ 1331 w 2528"/>
                <a:gd name="T17" fmla="*/ 44 h 83"/>
                <a:gd name="T18" fmla="*/ 1473 w 2528"/>
                <a:gd name="T19" fmla="*/ 52 h 83"/>
                <a:gd name="T20" fmla="*/ 1556 w 2528"/>
                <a:gd name="T21" fmla="*/ 74 h 83"/>
                <a:gd name="T22" fmla="*/ 1660 w 2528"/>
                <a:gd name="T23" fmla="*/ 52 h 83"/>
                <a:gd name="T24" fmla="*/ 1750 w 2528"/>
                <a:gd name="T25" fmla="*/ 44 h 83"/>
                <a:gd name="T26" fmla="*/ 1795 w 2528"/>
                <a:gd name="T27" fmla="*/ 37 h 83"/>
                <a:gd name="T28" fmla="*/ 1922 w 2528"/>
                <a:gd name="T29" fmla="*/ 14 h 83"/>
                <a:gd name="T30" fmla="*/ 2049 w 2528"/>
                <a:gd name="T31" fmla="*/ 52 h 83"/>
                <a:gd name="T32" fmla="*/ 2147 w 2528"/>
                <a:gd name="T33" fmla="*/ 44 h 83"/>
                <a:gd name="T34" fmla="*/ 2192 w 2528"/>
                <a:gd name="T35" fmla="*/ 29 h 83"/>
                <a:gd name="T36" fmla="*/ 2311 w 2528"/>
                <a:gd name="T37" fmla="*/ 37 h 83"/>
                <a:gd name="T38" fmla="*/ 2334 w 2528"/>
                <a:gd name="T39" fmla="*/ 59 h 83"/>
                <a:gd name="T40" fmla="*/ 2528 w 2528"/>
                <a:gd name="T41" fmla="*/ 6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28" h="83">
                  <a:moveTo>
                    <a:pt x="0" y="44"/>
                  </a:moveTo>
                  <a:cubicBezTo>
                    <a:pt x="45" y="34"/>
                    <a:pt x="83" y="14"/>
                    <a:pt x="127" y="0"/>
                  </a:cubicBezTo>
                  <a:cubicBezTo>
                    <a:pt x="152" y="8"/>
                    <a:pt x="170" y="41"/>
                    <a:pt x="194" y="44"/>
                  </a:cubicBezTo>
                  <a:cubicBezTo>
                    <a:pt x="306" y="59"/>
                    <a:pt x="419" y="53"/>
                    <a:pt x="531" y="74"/>
                  </a:cubicBezTo>
                  <a:cubicBezTo>
                    <a:pt x="629" y="66"/>
                    <a:pt x="716" y="50"/>
                    <a:pt x="815" y="44"/>
                  </a:cubicBezTo>
                  <a:cubicBezTo>
                    <a:pt x="845" y="35"/>
                    <a:pt x="875" y="25"/>
                    <a:pt x="905" y="14"/>
                  </a:cubicBezTo>
                  <a:cubicBezTo>
                    <a:pt x="976" y="22"/>
                    <a:pt x="1043" y="37"/>
                    <a:pt x="1114" y="44"/>
                  </a:cubicBezTo>
                  <a:cubicBezTo>
                    <a:pt x="1159" y="41"/>
                    <a:pt x="1204" y="29"/>
                    <a:pt x="1249" y="29"/>
                  </a:cubicBezTo>
                  <a:cubicBezTo>
                    <a:pt x="1336" y="29"/>
                    <a:pt x="1269" y="39"/>
                    <a:pt x="1331" y="44"/>
                  </a:cubicBezTo>
                  <a:cubicBezTo>
                    <a:pt x="1378" y="48"/>
                    <a:pt x="1426" y="49"/>
                    <a:pt x="1473" y="52"/>
                  </a:cubicBezTo>
                  <a:cubicBezTo>
                    <a:pt x="1501" y="59"/>
                    <a:pt x="1528" y="67"/>
                    <a:pt x="1556" y="74"/>
                  </a:cubicBezTo>
                  <a:cubicBezTo>
                    <a:pt x="1594" y="70"/>
                    <a:pt x="1624" y="57"/>
                    <a:pt x="1660" y="52"/>
                  </a:cubicBezTo>
                  <a:cubicBezTo>
                    <a:pt x="1690" y="48"/>
                    <a:pt x="1720" y="47"/>
                    <a:pt x="1750" y="44"/>
                  </a:cubicBezTo>
                  <a:cubicBezTo>
                    <a:pt x="1765" y="42"/>
                    <a:pt x="1780" y="39"/>
                    <a:pt x="1795" y="37"/>
                  </a:cubicBezTo>
                  <a:cubicBezTo>
                    <a:pt x="1895" y="2"/>
                    <a:pt x="1753" y="1"/>
                    <a:pt x="1922" y="14"/>
                  </a:cubicBezTo>
                  <a:cubicBezTo>
                    <a:pt x="1965" y="28"/>
                    <a:pt x="2005" y="43"/>
                    <a:pt x="2049" y="52"/>
                  </a:cubicBezTo>
                  <a:cubicBezTo>
                    <a:pt x="2082" y="49"/>
                    <a:pt x="2115" y="49"/>
                    <a:pt x="2147" y="44"/>
                  </a:cubicBezTo>
                  <a:cubicBezTo>
                    <a:pt x="2163" y="41"/>
                    <a:pt x="2192" y="29"/>
                    <a:pt x="2192" y="29"/>
                  </a:cubicBezTo>
                  <a:cubicBezTo>
                    <a:pt x="2232" y="32"/>
                    <a:pt x="2272" y="29"/>
                    <a:pt x="2311" y="37"/>
                  </a:cubicBezTo>
                  <a:cubicBezTo>
                    <a:pt x="2321" y="39"/>
                    <a:pt x="2324" y="55"/>
                    <a:pt x="2334" y="59"/>
                  </a:cubicBezTo>
                  <a:cubicBezTo>
                    <a:pt x="2394" y="83"/>
                    <a:pt x="2463" y="67"/>
                    <a:pt x="2528" y="67"/>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3" name="Freeform 7"/>
            <p:cNvSpPr>
              <a:spLocks noChangeArrowheads="1"/>
            </p:cNvSpPr>
            <p:nvPr/>
          </p:nvSpPr>
          <p:spPr bwMode="auto">
            <a:xfrm>
              <a:off x="2279" y="2917"/>
              <a:ext cx="1059" cy="49"/>
            </a:xfrm>
            <a:custGeom>
              <a:avLst/>
              <a:gdLst>
                <a:gd name="T0" fmla="*/ 0 w 2499"/>
                <a:gd name="T1" fmla="*/ 38 h 85"/>
                <a:gd name="T2" fmla="*/ 38 w 2499"/>
                <a:gd name="T3" fmla="*/ 30 h 85"/>
                <a:gd name="T4" fmla="*/ 83 w 2499"/>
                <a:gd name="T5" fmla="*/ 15 h 85"/>
                <a:gd name="T6" fmla="*/ 329 w 2499"/>
                <a:gd name="T7" fmla="*/ 53 h 85"/>
                <a:gd name="T8" fmla="*/ 479 w 2499"/>
                <a:gd name="T9" fmla="*/ 75 h 85"/>
                <a:gd name="T10" fmla="*/ 808 w 2499"/>
                <a:gd name="T11" fmla="*/ 23 h 85"/>
                <a:gd name="T12" fmla="*/ 838 w 2499"/>
                <a:gd name="T13" fmla="*/ 30 h 85"/>
                <a:gd name="T14" fmla="*/ 883 w 2499"/>
                <a:gd name="T15" fmla="*/ 60 h 85"/>
                <a:gd name="T16" fmla="*/ 1018 w 2499"/>
                <a:gd name="T17" fmla="*/ 30 h 85"/>
                <a:gd name="T18" fmla="*/ 1152 w 2499"/>
                <a:gd name="T19" fmla="*/ 60 h 85"/>
                <a:gd name="T20" fmla="*/ 1227 w 2499"/>
                <a:gd name="T21" fmla="*/ 53 h 85"/>
                <a:gd name="T22" fmla="*/ 1250 w 2499"/>
                <a:gd name="T23" fmla="*/ 38 h 85"/>
                <a:gd name="T24" fmla="*/ 1279 w 2499"/>
                <a:gd name="T25" fmla="*/ 45 h 85"/>
                <a:gd name="T26" fmla="*/ 1369 w 2499"/>
                <a:gd name="T27" fmla="*/ 60 h 85"/>
                <a:gd name="T28" fmla="*/ 1392 w 2499"/>
                <a:gd name="T29" fmla="*/ 83 h 85"/>
                <a:gd name="T30" fmla="*/ 1414 w 2499"/>
                <a:gd name="T31" fmla="*/ 75 h 85"/>
                <a:gd name="T32" fmla="*/ 1474 w 2499"/>
                <a:gd name="T33" fmla="*/ 60 h 85"/>
                <a:gd name="T34" fmla="*/ 1489 w 2499"/>
                <a:gd name="T35" fmla="*/ 15 h 85"/>
                <a:gd name="T36" fmla="*/ 1534 w 2499"/>
                <a:gd name="T37" fmla="*/ 0 h 85"/>
                <a:gd name="T38" fmla="*/ 1676 w 2499"/>
                <a:gd name="T39" fmla="*/ 53 h 85"/>
                <a:gd name="T40" fmla="*/ 1751 w 2499"/>
                <a:gd name="T41" fmla="*/ 75 h 85"/>
                <a:gd name="T42" fmla="*/ 1990 w 2499"/>
                <a:gd name="T43" fmla="*/ 45 h 85"/>
                <a:gd name="T44" fmla="*/ 2117 w 2499"/>
                <a:gd name="T45" fmla="*/ 83 h 85"/>
                <a:gd name="T46" fmla="*/ 2267 w 2499"/>
                <a:gd name="T47" fmla="*/ 75 h 85"/>
                <a:gd name="T48" fmla="*/ 2312 w 2499"/>
                <a:gd name="T49" fmla="*/ 45 h 85"/>
                <a:gd name="T50" fmla="*/ 2446 w 2499"/>
                <a:gd name="T51" fmla="*/ 75 h 85"/>
                <a:gd name="T52" fmla="*/ 2499 w 2499"/>
                <a:gd name="T53" fmla="*/ 5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99" h="85">
                  <a:moveTo>
                    <a:pt x="0" y="38"/>
                  </a:moveTo>
                  <a:cubicBezTo>
                    <a:pt x="13" y="35"/>
                    <a:pt x="26" y="33"/>
                    <a:pt x="38" y="30"/>
                  </a:cubicBezTo>
                  <a:cubicBezTo>
                    <a:pt x="53" y="26"/>
                    <a:pt x="83" y="15"/>
                    <a:pt x="83" y="15"/>
                  </a:cubicBezTo>
                  <a:cubicBezTo>
                    <a:pt x="166" y="25"/>
                    <a:pt x="245" y="45"/>
                    <a:pt x="329" y="53"/>
                  </a:cubicBezTo>
                  <a:cubicBezTo>
                    <a:pt x="378" y="65"/>
                    <a:pt x="429" y="69"/>
                    <a:pt x="479" y="75"/>
                  </a:cubicBezTo>
                  <a:cubicBezTo>
                    <a:pt x="592" y="68"/>
                    <a:pt x="700" y="57"/>
                    <a:pt x="808" y="23"/>
                  </a:cubicBezTo>
                  <a:cubicBezTo>
                    <a:pt x="818" y="25"/>
                    <a:pt x="829" y="25"/>
                    <a:pt x="838" y="30"/>
                  </a:cubicBezTo>
                  <a:cubicBezTo>
                    <a:pt x="854" y="38"/>
                    <a:pt x="883" y="60"/>
                    <a:pt x="883" y="60"/>
                  </a:cubicBezTo>
                  <a:cubicBezTo>
                    <a:pt x="929" y="54"/>
                    <a:pt x="974" y="45"/>
                    <a:pt x="1018" y="30"/>
                  </a:cubicBezTo>
                  <a:cubicBezTo>
                    <a:pt x="1063" y="40"/>
                    <a:pt x="1106" y="53"/>
                    <a:pt x="1152" y="60"/>
                  </a:cubicBezTo>
                  <a:cubicBezTo>
                    <a:pt x="1177" y="58"/>
                    <a:pt x="1203" y="58"/>
                    <a:pt x="1227" y="53"/>
                  </a:cubicBezTo>
                  <a:cubicBezTo>
                    <a:pt x="1236" y="51"/>
                    <a:pt x="1241" y="39"/>
                    <a:pt x="1250" y="38"/>
                  </a:cubicBezTo>
                  <a:cubicBezTo>
                    <a:pt x="1260" y="36"/>
                    <a:pt x="1269" y="43"/>
                    <a:pt x="1279" y="45"/>
                  </a:cubicBezTo>
                  <a:cubicBezTo>
                    <a:pt x="1309" y="51"/>
                    <a:pt x="1339" y="55"/>
                    <a:pt x="1369" y="60"/>
                  </a:cubicBezTo>
                  <a:cubicBezTo>
                    <a:pt x="1377" y="68"/>
                    <a:pt x="1382" y="80"/>
                    <a:pt x="1392" y="83"/>
                  </a:cubicBezTo>
                  <a:cubicBezTo>
                    <a:pt x="1399" y="85"/>
                    <a:pt x="1407" y="77"/>
                    <a:pt x="1414" y="75"/>
                  </a:cubicBezTo>
                  <a:cubicBezTo>
                    <a:pt x="1440" y="66"/>
                    <a:pt x="1443" y="67"/>
                    <a:pt x="1474" y="60"/>
                  </a:cubicBezTo>
                  <a:cubicBezTo>
                    <a:pt x="1479" y="45"/>
                    <a:pt x="1474" y="20"/>
                    <a:pt x="1489" y="15"/>
                  </a:cubicBezTo>
                  <a:cubicBezTo>
                    <a:pt x="1504" y="10"/>
                    <a:pt x="1534" y="0"/>
                    <a:pt x="1534" y="0"/>
                  </a:cubicBezTo>
                  <a:cubicBezTo>
                    <a:pt x="1580" y="48"/>
                    <a:pt x="1607" y="46"/>
                    <a:pt x="1676" y="53"/>
                  </a:cubicBezTo>
                  <a:cubicBezTo>
                    <a:pt x="1701" y="61"/>
                    <a:pt x="1726" y="67"/>
                    <a:pt x="1751" y="75"/>
                  </a:cubicBezTo>
                  <a:cubicBezTo>
                    <a:pt x="1832" y="68"/>
                    <a:pt x="1911" y="62"/>
                    <a:pt x="1990" y="45"/>
                  </a:cubicBezTo>
                  <a:cubicBezTo>
                    <a:pt x="2043" y="11"/>
                    <a:pt x="2065" y="64"/>
                    <a:pt x="2117" y="83"/>
                  </a:cubicBezTo>
                  <a:cubicBezTo>
                    <a:pt x="2167" y="80"/>
                    <a:pt x="2218" y="85"/>
                    <a:pt x="2267" y="75"/>
                  </a:cubicBezTo>
                  <a:cubicBezTo>
                    <a:pt x="2285" y="72"/>
                    <a:pt x="2312" y="45"/>
                    <a:pt x="2312" y="45"/>
                  </a:cubicBezTo>
                  <a:cubicBezTo>
                    <a:pt x="2357" y="55"/>
                    <a:pt x="2401" y="66"/>
                    <a:pt x="2446" y="75"/>
                  </a:cubicBezTo>
                  <a:cubicBezTo>
                    <a:pt x="2491" y="67"/>
                    <a:pt x="2475" y="77"/>
                    <a:pt x="2499" y="53"/>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4" name="Freeform 8"/>
            <p:cNvSpPr>
              <a:spLocks noChangeArrowheads="1"/>
            </p:cNvSpPr>
            <p:nvPr/>
          </p:nvSpPr>
          <p:spPr bwMode="auto">
            <a:xfrm>
              <a:off x="2276" y="3013"/>
              <a:ext cx="1077" cy="57"/>
            </a:xfrm>
            <a:custGeom>
              <a:avLst/>
              <a:gdLst>
                <a:gd name="T0" fmla="*/ 0 w 2543"/>
                <a:gd name="T1" fmla="*/ 32 h 98"/>
                <a:gd name="T2" fmla="*/ 45 w 2543"/>
                <a:gd name="T3" fmla="*/ 24 h 98"/>
                <a:gd name="T4" fmla="*/ 90 w 2543"/>
                <a:gd name="T5" fmla="*/ 9 h 98"/>
                <a:gd name="T6" fmla="*/ 172 w 2543"/>
                <a:gd name="T7" fmla="*/ 17 h 98"/>
                <a:gd name="T8" fmla="*/ 262 w 2543"/>
                <a:gd name="T9" fmla="*/ 47 h 98"/>
                <a:gd name="T10" fmla="*/ 374 w 2543"/>
                <a:gd name="T11" fmla="*/ 9 h 98"/>
                <a:gd name="T12" fmla="*/ 464 w 2543"/>
                <a:gd name="T13" fmla="*/ 39 h 98"/>
                <a:gd name="T14" fmla="*/ 800 w 2543"/>
                <a:gd name="T15" fmla="*/ 32 h 98"/>
                <a:gd name="T16" fmla="*/ 927 w 2543"/>
                <a:gd name="T17" fmla="*/ 47 h 98"/>
                <a:gd name="T18" fmla="*/ 1055 w 2543"/>
                <a:gd name="T19" fmla="*/ 9 h 98"/>
                <a:gd name="T20" fmla="*/ 1234 w 2543"/>
                <a:gd name="T21" fmla="*/ 47 h 98"/>
                <a:gd name="T22" fmla="*/ 1324 w 2543"/>
                <a:gd name="T23" fmla="*/ 69 h 98"/>
                <a:gd name="T24" fmla="*/ 1444 w 2543"/>
                <a:gd name="T25" fmla="*/ 92 h 98"/>
                <a:gd name="T26" fmla="*/ 1653 w 2543"/>
                <a:gd name="T27" fmla="*/ 62 h 98"/>
                <a:gd name="T28" fmla="*/ 1840 w 2543"/>
                <a:gd name="T29" fmla="*/ 32 h 98"/>
                <a:gd name="T30" fmla="*/ 1855 w 2543"/>
                <a:gd name="T31" fmla="*/ 9 h 98"/>
                <a:gd name="T32" fmla="*/ 1900 w 2543"/>
                <a:gd name="T33" fmla="*/ 39 h 98"/>
                <a:gd name="T34" fmla="*/ 1967 w 2543"/>
                <a:gd name="T35" fmla="*/ 62 h 98"/>
                <a:gd name="T36" fmla="*/ 2117 w 2543"/>
                <a:gd name="T37" fmla="*/ 77 h 98"/>
                <a:gd name="T38" fmla="*/ 2222 w 2543"/>
                <a:gd name="T39" fmla="*/ 84 h 98"/>
                <a:gd name="T40" fmla="*/ 2334 w 2543"/>
                <a:gd name="T41" fmla="*/ 77 h 98"/>
                <a:gd name="T42" fmla="*/ 2409 w 2543"/>
                <a:gd name="T43" fmla="*/ 39 h 98"/>
                <a:gd name="T44" fmla="*/ 2543 w 2543"/>
                <a:gd name="T45" fmla="*/ 5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43" h="98">
                  <a:moveTo>
                    <a:pt x="0" y="32"/>
                  </a:moveTo>
                  <a:cubicBezTo>
                    <a:pt x="15" y="29"/>
                    <a:pt x="30" y="28"/>
                    <a:pt x="45" y="24"/>
                  </a:cubicBezTo>
                  <a:cubicBezTo>
                    <a:pt x="60" y="20"/>
                    <a:pt x="90" y="9"/>
                    <a:pt x="90" y="9"/>
                  </a:cubicBezTo>
                  <a:cubicBezTo>
                    <a:pt x="123" y="21"/>
                    <a:pt x="135" y="7"/>
                    <a:pt x="172" y="17"/>
                  </a:cubicBezTo>
                  <a:cubicBezTo>
                    <a:pt x="227" y="55"/>
                    <a:pt x="179" y="58"/>
                    <a:pt x="262" y="47"/>
                  </a:cubicBezTo>
                  <a:cubicBezTo>
                    <a:pt x="301" y="37"/>
                    <a:pt x="335" y="19"/>
                    <a:pt x="374" y="9"/>
                  </a:cubicBezTo>
                  <a:cubicBezTo>
                    <a:pt x="413" y="16"/>
                    <a:pt x="429" y="28"/>
                    <a:pt x="464" y="39"/>
                  </a:cubicBezTo>
                  <a:cubicBezTo>
                    <a:pt x="617" y="29"/>
                    <a:pt x="617" y="25"/>
                    <a:pt x="800" y="32"/>
                  </a:cubicBezTo>
                  <a:cubicBezTo>
                    <a:pt x="848" y="64"/>
                    <a:pt x="858" y="53"/>
                    <a:pt x="927" y="47"/>
                  </a:cubicBezTo>
                  <a:cubicBezTo>
                    <a:pt x="957" y="0"/>
                    <a:pt x="995" y="14"/>
                    <a:pt x="1055" y="9"/>
                  </a:cubicBezTo>
                  <a:cubicBezTo>
                    <a:pt x="1121" y="17"/>
                    <a:pt x="1167" y="39"/>
                    <a:pt x="1234" y="47"/>
                  </a:cubicBezTo>
                  <a:cubicBezTo>
                    <a:pt x="1261" y="87"/>
                    <a:pt x="1275" y="77"/>
                    <a:pt x="1324" y="69"/>
                  </a:cubicBezTo>
                  <a:cubicBezTo>
                    <a:pt x="1373" y="53"/>
                    <a:pt x="1401" y="77"/>
                    <a:pt x="1444" y="92"/>
                  </a:cubicBezTo>
                  <a:cubicBezTo>
                    <a:pt x="1515" y="85"/>
                    <a:pt x="1583" y="70"/>
                    <a:pt x="1653" y="62"/>
                  </a:cubicBezTo>
                  <a:cubicBezTo>
                    <a:pt x="1729" y="42"/>
                    <a:pt x="1752" y="38"/>
                    <a:pt x="1840" y="32"/>
                  </a:cubicBezTo>
                  <a:cubicBezTo>
                    <a:pt x="1845" y="24"/>
                    <a:pt x="1846" y="8"/>
                    <a:pt x="1855" y="9"/>
                  </a:cubicBezTo>
                  <a:cubicBezTo>
                    <a:pt x="1873" y="11"/>
                    <a:pt x="1883" y="33"/>
                    <a:pt x="1900" y="39"/>
                  </a:cubicBezTo>
                  <a:cubicBezTo>
                    <a:pt x="1922" y="47"/>
                    <a:pt x="1945" y="56"/>
                    <a:pt x="1967" y="62"/>
                  </a:cubicBezTo>
                  <a:cubicBezTo>
                    <a:pt x="2019" y="77"/>
                    <a:pt x="2054" y="73"/>
                    <a:pt x="2117" y="77"/>
                  </a:cubicBezTo>
                  <a:cubicBezTo>
                    <a:pt x="2181" y="98"/>
                    <a:pt x="2146" y="94"/>
                    <a:pt x="2222" y="84"/>
                  </a:cubicBezTo>
                  <a:cubicBezTo>
                    <a:pt x="2271" y="68"/>
                    <a:pt x="2271" y="70"/>
                    <a:pt x="2334" y="77"/>
                  </a:cubicBezTo>
                  <a:cubicBezTo>
                    <a:pt x="2367" y="68"/>
                    <a:pt x="2378" y="50"/>
                    <a:pt x="2409" y="39"/>
                  </a:cubicBezTo>
                  <a:cubicBezTo>
                    <a:pt x="2453" y="51"/>
                    <a:pt x="2497" y="54"/>
                    <a:pt x="2543" y="54"/>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5" name="Freeform 9"/>
            <p:cNvSpPr>
              <a:spLocks noChangeArrowheads="1"/>
            </p:cNvSpPr>
            <p:nvPr/>
          </p:nvSpPr>
          <p:spPr bwMode="auto">
            <a:xfrm>
              <a:off x="2279" y="3103"/>
              <a:ext cx="1087" cy="58"/>
            </a:xfrm>
            <a:custGeom>
              <a:avLst/>
              <a:gdLst>
                <a:gd name="T0" fmla="*/ 0 w 2566"/>
                <a:gd name="T1" fmla="*/ 43 h 101"/>
                <a:gd name="T2" fmla="*/ 157 w 2566"/>
                <a:gd name="T3" fmla="*/ 21 h 101"/>
                <a:gd name="T4" fmla="*/ 225 w 2566"/>
                <a:gd name="T5" fmla="*/ 51 h 101"/>
                <a:gd name="T6" fmla="*/ 292 w 2566"/>
                <a:gd name="T7" fmla="*/ 28 h 101"/>
                <a:gd name="T8" fmla="*/ 404 w 2566"/>
                <a:gd name="T9" fmla="*/ 28 h 101"/>
                <a:gd name="T10" fmla="*/ 464 w 2566"/>
                <a:gd name="T11" fmla="*/ 81 h 101"/>
                <a:gd name="T12" fmla="*/ 636 w 2566"/>
                <a:gd name="T13" fmla="*/ 51 h 101"/>
                <a:gd name="T14" fmla="*/ 741 w 2566"/>
                <a:gd name="T15" fmla="*/ 28 h 101"/>
                <a:gd name="T16" fmla="*/ 786 w 2566"/>
                <a:gd name="T17" fmla="*/ 6 h 101"/>
                <a:gd name="T18" fmla="*/ 995 w 2566"/>
                <a:gd name="T19" fmla="*/ 21 h 101"/>
                <a:gd name="T20" fmla="*/ 1040 w 2566"/>
                <a:gd name="T21" fmla="*/ 51 h 101"/>
                <a:gd name="T22" fmla="*/ 1100 w 2566"/>
                <a:gd name="T23" fmla="*/ 58 h 101"/>
                <a:gd name="T24" fmla="*/ 1235 w 2566"/>
                <a:gd name="T25" fmla="*/ 73 h 101"/>
                <a:gd name="T26" fmla="*/ 1384 w 2566"/>
                <a:gd name="T27" fmla="*/ 43 h 101"/>
                <a:gd name="T28" fmla="*/ 1444 w 2566"/>
                <a:gd name="T29" fmla="*/ 58 h 101"/>
                <a:gd name="T30" fmla="*/ 1534 w 2566"/>
                <a:gd name="T31" fmla="*/ 36 h 101"/>
                <a:gd name="T32" fmla="*/ 1728 w 2566"/>
                <a:gd name="T33" fmla="*/ 21 h 101"/>
                <a:gd name="T34" fmla="*/ 1908 w 2566"/>
                <a:gd name="T35" fmla="*/ 51 h 101"/>
                <a:gd name="T36" fmla="*/ 1930 w 2566"/>
                <a:gd name="T37" fmla="*/ 58 h 101"/>
                <a:gd name="T38" fmla="*/ 1953 w 2566"/>
                <a:gd name="T39" fmla="*/ 66 h 101"/>
                <a:gd name="T40" fmla="*/ 1975 w 2566"/>
                <a:gd name="T41" fmla="*/ 73 h 101"/>
                <a:gd name="T42" fmla="*/ 2222 w 2566"/>
                <a:gd name="T43" fmla="*/ 88 h 101"/>
                <a:gd name="T44" fmla="*/ 2327 w 2566"/>
                <a:gd name="T45" fmla="*/ 73 h 101"/>
                <a:gd name="T46" fmla="*/ 2431 w 2566"/>
                <a:gd name="T47" fmla="*/ 51 h 101"/>
                <a:gd name="T48" fmla="*/ 2506 w 2566"/>
                <a:gd name="T49" fmla="*/ 81 h 101"/>
                <a:gd name="T50" fmla="*/ 2566 w 2566"/>
                <a:gd name="T51" fmla="*/ 7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66" h="101">
                  <a:moveTo>
                    <a:pt x="0" y="43"/>
                  </a:moveTo>
                  <a:cubicBezTo>
                    <a:pt x="50" y="28"/>
                    <a:pt x="105" y="28"/>
                    <a:pt x="157" y="21"/>
                  </a:cubicBezTo>
                  <a:cubicBezTo>
                    <a:pt x="182" y="29"/>
                    <a:pt x="200" y="42"/>
                    <a:pt x="225" y="51"/>
                  </a:cubicBezTo>
                  <a:cubicBezTo>
                    <a:pt x="247" y="43"/>
                    <a:pt x="270" y="36"/>
                    <a:pt x="292" y="28"/>
                  </a:cubicBezTo>
                  <a:cubicBezTo>
                    <a:pt x="336" y="33"/>
                    <a:pt x="370" y="51"/>
                    <a:pt x="404" y="28"/>
                  </a:cubicBezTo>
                  <a:cubicBezTo>
                    <a:pt x="426" y="50"/>
                    <a:pt x="435" y="70"/>
                    <a:pt x="464" y="81"/>
                  </a:cubicBezTo>
                  <a:cubicBezTo>
                    <a:pt x="523" y="42"/>
                    <a:pt x="546" y="56"/>
                    <a:pt x="636" y="51"/>
                  </a:cubicBezTo>
                  <a:cubicBezTo>
                    <a:pt x="642" y="50"/>
                    <a:pt x="716" y="41"/>
                    <a:pt x="741" y="28"/>
                  </a:cubicBezTo>
                  <a:cubicBezTo>
                    <a:pt x="793" y="1"/>
                    <a:pt x="733" y="22"/>
                    <a:pt x="786" y="6"/>
                  </a:cubicBezTo>
                  <a:cubicBezTo>
                    <a:pt x="856" y="10"/>
                    <a:pt x="928" y="0"/>
                    <a:pt x="995" y="21"/>
                  </a:cubicBezTo>
                  <a:cubicBezTo>
                    <a:pt x="1012" y="26"/>
                    <a:pt x="1025" y="41"/>
                    <a:pt x="1040" y="51"/>
                  </a:cubicBezTo>
                  <a:cubicBezTo>
                    <a:pt x="1057" y="62"/>
                    <a:pt x="1080" y="55"/>
                    <a:pt x="1100" y="58"/>
                  </a:cubicBezTo>
                  <a:cubicBezTo>
                    <a:pt x="1220" y="77"/>
                    <a:pt x="992" y="56"/>
                    <a:pt x="1235" y="73"/>
                  </a:cubicBezTo>
                  <a:cubicBezTo>
                    <a:pt x="1295" y="68"/>
                    <a:pt x="1331" y="62"/>
                    <a:pt x="1384" y="43"/>
                  </a:cubicBezTo>
                  <a:cubicBezTo>
                    <a:pt x="1404" y="47"/>
                    <a:pt x="1423" y="58"/>
                    <a:pt x="1444" y="58"/>
                  </a:cubicBezTo>
                  <a:cubicBezTo>
                    <a:pt x="1473" y="58"/>
                    <a:pt x="1506" y="44"/>
                    <a:pt x="1534" y="36"/>
                  </a:cubicBezTo>
                  <a:cubicBezTo>
                    <a:pt x="1568" y="13"/>
                    <a:pt x="1685" y="24"/>
                    <a:pt x="1728" y="21"/>
                  </a:cubicBezTo>
                  <a:cubicBezTo>
                    <a:pt x="1795" y="26"/>
                    <a:pt x="1845" y="30"/>
                    <a:pt x="1908" y="51"/>
                  </a:cubicBezTo>
                  <a:cubicBezTo>
                    <a:pt x="1915" y="53"/>
                    <a:pt x="1923" y="56"/>
                    <a:pt x="1930" y="58"/>
                  </a:cubicBezTo>
                  <a:cubicBezTo>
                    <a:pt x="1938" y="61"/>
                    <a:pt x="1945" y="63"/>
                    <a:pt x="1953" y="66"/>
                  </a:cubicBezTo>
                  <a:cubicBezTo>
                    <a:pt x="1960" y="68"/>
                    <a:pt x="1975" y="73"/>
                    <a:pt x="1975" y="73"/>
                  </a:cubicBezTo>
                  <a:cubicBezTo>
                    <a:pt x="2018" y="101"/>
                    <a:pt x="2156" y="83"/>
                    <a:pt x="2222" y="88"/>
                  </a:cubicBezTo>
                  <a:cubicBezTo>
                    <a:pt x="2278" y="77"/>
                    <a:pt x="2267" y="64"/>
                    <a:pt x="2327" y="73"/>
                  </a:cubicBezTo>
                  <a:cubicBezTo>
                    <a:pt x="2370" y="89"/>
                    <a:pt x="2392" y="63"/>
                    <a:pt x="2431" y="51"/>
                  </a:cubicBezTo>
                  <a:cubicBezTo>
                    <a:pt x="2460" y="58"/>
                    <a:pt x="2479" y="71"/>
                    <a:pt x="2506" y="81"/>
                  </a:cubicBezTo>
                  <a:cubicBezTo>
                    <a:pt x="2526" y="78"/>
                    <a:pt x="2566" y="73"/>
                    <a:pt x="2566" y="73"/>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6" name="Freeform 10"/>
            <p:cNvSpPr>
              <a:spLocks noChangeArrowheads="1"/>
            </p:cNvSpPr>
            <p:nvPr/>
          </p:nvSpPr>
          <p:spPr bwMode="auto">
            <a:xfrm>
              <a:off x="2276" y="3212"/>
              <a:ext cx="1071" cy="48"/>
            </a:xfrm>
            <a:custGeom>
              <a:avLst/>
              <a:gdLst>
                <a:gd name="T0" fmla="*/ 0 w 2528"/>
                <a:gd name="T1" fmla="*/ 44 h 83"/>
                <a:gd name="T2" fmla="*/ 127 w 2528"/>
                <a:gd name="T3" fmla="*/ 0 h 83"/>
                <a:gd name="T4" fmla="*/ 194 w 2528"/>
                <a:gd name="T5" fmla="*/ 44 h 83"/>
                <a:gd name="T6" fmla="*/ 531 w 2528"/>
                <a:gd name="T7" fmla="*/ 74 h 83"/>
                <a:gd name="T8" fmla="*/ 815 w 2528"/>
                <a:gd name="T9" fmla="*/ 44 h 83"/>
                <a:gd name="T10" fmla="*/ 905 w 2528"/>
                <a:gd name="T11" fmla="*/ 14 h 83"/>
                <a:gd name="T12" fmla="*/ 1114 w 2528"/>
                <a:gd name="T13" fmla="*/ 44 h 83"/>
                <a:gd name="T14" fmla="*/ 1249 w 2528"/>
                <a:gd name="T15" fmla="*/ 29 h 83"/>
                <a:gd name="T16" fmla="*/ 1331 w 2528"/>
                <a:gd name="T17" fmla="*/ 44 h 83"/>
                <a:gd name="T18" fmla="*/ 1473 w 2528"/>
                <a:gd name="T19" fmla="*/ 52 h 83"/>
                <a:gd name="T20" fmla="*/ 1556 w 2528"/>
                <a:gd name="T21" fmla="*/ 74 h 83"/>
                <a:gd name="T22" fmla="*/ 1660 w 2528"/>
                <a:gd name="T23" fmla="*/ 52 h 83"/>
                <a:gd name="T24" fmla="*/ 1750 w 2528"/>
                <a:gd name="T25" fmla="*/ 44 h 83"/>
                <a:gd name="T26" fmla="*/ 1795 w 2528"/>
                <a:gd name="T27" fmla="*/ 37 h 83"/>
                <a:gd name="T28" fmla="*/ 1922 w 2528"/>
                <a:gd name="T29" fmla="*/ 14 h 83"/>
                <a:gd name="T30" fmla="*/ 2049 w 2528"/>
                <a:gd name="T31" fmla="*/ 52 h 83"/>
                <a:gd name="T32" fmla="*/ 2147 w 2528"/>
                <a:gd name="T33" fmla="*/ 44 h 83"/>
                <a:gd name="T34" fmla="*/ 2192 w 2528"/>
                <a:gd name="T35" fmla="*/ 29 h 83"/>
                <a:gd name="T36" fmla="*/ 2311 w 2528"/>
                <a:gd name="T37" fmla="*/ 37 h 83"/>
                <a:gd name="T38" fmla="*/ 2334 w 2528"/>
                <a:gd name="T39" fmla="*/ 59 h 83"/>
                <a:gd name="T40" fmla="*/ 2528 w 2528"/>
                <a:gd name="T41" fmla="*/ 6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28" h="83">
                  <a:moveTo>
                    <a:pt x="0" y="44"/>
                  </a:moveTo>
                  <a:cubicBezTo>
                    <a:pt x="45" y="34"/>
                    <a:pt x="83" y="14"/>
                    <a:pt x="127" y="0"/>
                  </a:cubicBezTo>
                  <a:cubicBezTo>
                    <a:pt x="152" y="8"/>
                    <a:pt x="170" y="41"/>
                    <a:pt x="194" y="44"/>
                  </a:cubicBezTo>
                  <a:cubicBezTo>
                    <a:pt x="306" y="59"/>
                    <a:pt x="419" y="53"/>
                    <a:pt x="531" y="74"/>
                  </a:cubicBezTo>
                  <a:cubicBezTo>
                    <a:pt x="629" y="66"/>
                    <a:pt x="716" y="50"/>
                    <a:pt x="815" y="44"/>
                  </a:cubicBezTo>
                  <a:cubicBezTo>
                    <a:pt x="845" y="35"/>
                    <a:pt x="875" y="25"/>
                    <a:pt x="905" y="14"/>
                  </a:cubicBezTo>
                  <a:cubicBezTo>
                    <a:pt x="976" y="22"/>
                    <a:pt x="1043" y="37"/>
                    <a:pt x="1114" y="44"/>
                  </a:cubicBezTo>
                  <a:cubicBezTo>
                    <a:pt x="1159" y="41"/>
                    <a:pt x="1204" y="29"/>
                    <a:pt x="1249" y="29"/>
                  </a:cubicBezTo>
                  <a:cubicBezTo>
                    <a:pt x="1336" y="29"/>
                    <a:pt x="1269" y="39"/>
                    <a:pt x="1331" y="44"/>
                  </a:cubicBezTo>
                  <a:cubicBezTo>
                    <a:pt x="1378" y="48"/>
                    <a:pt x="1426" y="49"/>
                    <a:pt x="1473" y="52"/>
                  </a:cubicBezTo>
                  <a:cubicBezTo>
                    <a:pt x="1501" y="59"/>
                    <a:pt x="1528" y="67"/>
                    <a:pt x="1556" y="74"/>
                  </a:cubicBezTo>
                  <a:cubicBezTo>
                    <a:pt x="1594" y="70"/>
                    <a:pt x="1624" y="57"/>
                    <a:pt x="1660" y="52"/>
                  </a:cubicBezTo>
                  <a:cubicBezTo>
                    <a:pt x="1690" y="48"/>
                    <a:pt x="1720" y="47"/>
                    <a:pt x="1750" y="44"/>
                  </a:cubicBezTo>
                  <a:cubicBezTo>
                    <a:pt x="1765" y="42"/>
                    <a:pt x="1780" y="39"/>
                    <a:pt x="1795" y="37"/>
                  </a:cubicBezTo>
                  <a:cubicBezTo>
                    <a:pt x="1895" y="2"/>
                    <a:pt x="1753" y="1"/>
                    <a:pt x="1922" y="14"/>
                  </a:cubicBezTo>
                  <a:cubicBezTo>
                    <a:pt x="1965" y="28"/>
                    <a:pt x="2005" y="43"/>
                    <a:pt x="2049" y="52"/>
                  </a:cubicBezTo>
                  <a:cubicBezTo>
                    <a:pt x="2082" y="49"/>
                    <a:pt x="2115" y="49"/>
                    <a:pt x="2147" y="44"/>
                  </a:cubicBezTo>
                  <a:cubicBezTo>
                    <a:pt x="2163" y="41"/>
                    <a:pt x="2192" y="29"/>
                    <a:pt x="2192" y="29"/>
                  </a:cubicBezTo>
                  <a:cubicBezTo>
                    <a:pt x="2232" y="32"/>
                    <a:pt x="2272" y="29"/>
                    <a:pt x="2311" y="37"/>
                  </a:cubicBezTo>
                  <a:cubicBezTo>
                    <a:pt x="2321" y="39"/>
                    <a:pt x="2324" y="55"/>
                    <a:pt x="2334" y="59"/>
                  </a:cubicBezTo>
                  <a:cubicBezTo>
                    <a:pt x="2394" y="83"/>
                    <a:pt x="2463" y="67"/>
                    <a:pt x="2528" y="67"/>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7" name="Freeform 11"/>
            <p:cNvSpPr>
              <a:spLocks noChangeArrowheads="1"/>
            </p:cNvSpPr>
            <p:nvPr/>
          </p:nvSpPr>
          <p:spPr bwMode="auto">
            <a:xfrm>
              <a:off x="2279" y="3304"/>
              <a:ext cx="1059" cy="49"/>
            </a:xfrm>
            <a:custGeom>
              <a:avLst/>
              <a:gdLst>
                <a:gd name="T0" fmla="*/ 0 w 2499"/>
                <a:gd name="T1" fmla="*/ 38 h 85"/>
                <a:gd name="T2" fmla="*/ 38 w 2499"/>
                <a:gd name="T3" fmla="*/ 30 h 85"/>
                <a:gd name="T4" fmla="*/ 83 w 2499"/>
                <a:gd name="T5" fmla="*/ 15 h 85"/>
                <a:gd name="T6" fmla="*/ 329 w 2499"/>
                <a:gd name="T7" fmla="*/ 53 h 85"/>
                <a:gd name="T8" fmla="*/ 479 w 2499"/>
                <a:gd name="T9" fmla="*/ 75 h 85"/>
                <a:gd name="T10" fmla="*/ 808 w 2499"/>
                <a:gd name="T11" fmla="*/ 23 h 85"/>
                <a:gd name="T12" fmla="*/ 838 w 2499"/>
                <a:gd name="T13" fmla="*/ 30 h 85"/>
                <a:gd name="T14" fmla="*/ 883 w 2499"/>
                <a:gd name="T15" fmla="*/ 60 h 85"/>
                <a:gd name="T16" fmla="*/ 1018 w 2499"/>
                <a:gd name="T17" fmla="*/ 30 h 85"/>
                <a:gd name="T18" fmla="*/ 1152 w 2499"/>
                <a:gd name="T19" fmla="*/ 60 h 85"/>
                <a:gd name="T20" fmla="*/ 1227 w 2499"/>
                <a:gd name="T21" fmla="*/ 53 h 85"/>
                <a:gd name="T22" fmla="*/ 1250 w 2499"/>
                <a:gd name="T23" fmla="*/ 38 h 85"/>
                <a:gd name="T24" fmla="*/ 1279 w 2499"/>
                <a:gd name="T25" fmla="*/ 45 h 85"/>
                <a:gd name="T26" fmla="*/ 1369 w 2499"/>
                <a:gd name="T27" fmla="*/ 60 h 85"/>
                <a:gd name="T28" fmla="*/ 1392 w 2499"/>
                <a:gd name="T29" fmla="*/ 83 h 85"/>
                <a:gd name="T30" fmla="*/ 1414 w 2499"/>
                <a:gd name="T31" fmla="*/ 75 h 85"/>
                <a:gd name="T32" fmla="*/ 1474 w 2499"/>
                <a:gd name="T33" fmla="*/ 60 h 85"/>
                <a:gd name="T34" fmla="*/ 1489 w 2499"/>
                <a:gd name="T35" fmla="*/ 15 h 85"/>
                <a:gd name="T36" fmla="*/ 1534 w 2499"/>
                <a:gd name="T37" fmla="*/ 0 h 85"/>
                <a:gd name="T38" fmla="*/ 1676 w 2499"/>
                <a:gd name="T39" fmla="*/ 53 h 85"/>
                <a:gd name="T40" fmla="*/ 1751 w 2499"/>
                <a:gd name="T41" fmla="*/ 75 h 85"/>
                <a:gd name="T42" fmla="*/ 1990 w 2499"/>
                <a:gd name="T43" fmla="*/ 45 h 85"/>
                <a:gd name="T44" fmla="*/ 2117 w 2499"/>
                <a:gd name="T45" fmla="*/ 83 h 85"/>
                <a:gd name="T46" fmla="*/ 2267 w 2499"/>
                <a:gd name="T47" fmla="*/ 75 h 85"/>
                <a:gd name="T48" fmla="*/ 2312 w 2499"/>
                <a:gd name="T49" fmla="*/ 45 h 85"/>
                <a:gd name="T50" fmla="*/ 2446 w 2499"/>
                <a:gd name="T51" fmla="*/ 75 h 85"/>
                <a:gd name="T52" fmla="*/ 2499 w 2499"/>
                <a:gd name="T53" fmla="*/ 5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99" h="85">
                  <a:moveTo>
                    <a:pt x="0" y="38"/>
                  </a:moveTo>
                  <a:cubicBezTo>
                    <a:pt x="13" y="35"/>
                    <a:pt x="26" y="33"/>
                    <a:pt x="38" y="30"/>
                  </a:cubicBezTo>
                  <a:cubicBezTo>
                    <a:pt x="53" y="26"/>
                    <a:pt x="83" y="15"/>
                    <a:pt x="83" y="15"/>
                  </a:cubicBezTo>
                  <a:cubicBezTo>
                    <a:pt x="166" y="25"/>
                    <a:pt x="245" y="45"/>
                    <a:pt x="329" y="53"/>
                  </a:cubicBezTo>
                  <a:cubicBezTo>
                    <a:pt x="378" y="65"/>
                    <a:pt x="429" y="69"/>
                    <a:pt x="479" y="75"/>
                  </a:cubicBezTo>
                  <a:cubicBezTo>
                    <a:pt x="592" y="68"/>
                    <a:pt x="700" y="57"/>
                    <a:pt x="808" y="23"/>
                  </a:cubicBezTo>
                  <a:cubicBezTo>
                    <a:pt x="818" y="25"/>
                    <a:pt x="829" y="25"/>
                    <a:pt x="838" y="30"/>
                  </a:cubicBezTo>
                  <a:cubicBezTo>
                    <a:pt x="854" y="38"/>
                    <a:pt x="883" y="60"/>
                    <a:pt x="883" y="60"/>
                  </a:cubicBezTo>
                  <a:cubicBezTo>
                    <a:pt x="929" y="54"/>
                    <a:pt x="974" y="45"/>
                    <a:pt x="1018" y="30"/>
                  </a:cubicBezTo>
                  <a:cubicBezTo>
                    <a:pt x="1063" y="40"/>
                    <a:pt x="1106" y="53"/>
                    <a:pt x="1152" y="60"/>
                  </a:cubicBezTo>
                  <a:cubicBezTo>
                    <a:pt x="1177" y="58"/>
                    <a:pt x="1203" y="58"/>
                    <a:pt x="1227" y="53"/>
                  </a:cubicBezTo>
                  <a:cubicBezTo>
                    <a:pt x="1236" y="51"/>
                    <a:pt x="1241" y="39"/>
                    <a:pt x="1250" y="38"/>
                  </a:cubicBezTo>
                  <a:cubicBezTo>
                    <a:pt x="1260" y="36"/>
                    <a:pt x="1269" y="43"/>
                    <a:pt x="1279" y="45"/>
                  </a:cubicBezTo>
                  <a:cubicBezTo>
                    <a:pt x="1309" y="51"/>
                    <a:pt x="1339" y="55"/>
                    <a:pt x="1369" y="60"/>
                  </a:cubicBezTo>
                  <a:cubicBezTo>
                    <a:pt x="1377" y="68"/>
                    <a:pt x="1382" y="80"/>
                    <a:pt x="1392" y="83"/>
                  </a:cubicBezTo>
                  <a:cubicBezTo>
                    <a:pt x="1399" y="85"/>
                    <a:pt x="1407" y="77"/>
                    <a:pt x="1414" y="75"/>
                  </a:cubicBezTo>
                  <a:cubicBezTo>
                    <a:pt x="1440" y="66"/>
                    <a:pt x="1443" y="67"/>
                    <a:pt x="1474" y="60"/>
                  </a:cubicBezTo>
                  <a:cubicBezTo>
                    <a:pt x="1479" y="45"/>
                    <a:pt x="1474" y="20"/>
                    <a:pt x="1489" y="15"/>
                  </a:cubicBezTo>
                  <a:cubicBezTo>
                    <a:pt x="1504" y="10"/>
                    <a:pt x="1534" y="0"/>
                    <a:pt x="1534" y="0"/>
                  </a:cubicBezTo>
                  <a:cubicBezTo>
                    <a:pt x="1580" y="48"/>
                    <a:pt x="1607" y="46"/>
                    <a:pt x="1676" y="53"/>
                  </a:cubicBezTo>
                  <a:cubicBezTo>
                    <a:pt x="1701" y="61"/>
                    <a:pt x="1726" y="67"/>
                    <a:pt x="1751" y="75"/>
                  </a:cubicBezTo>
                  <a:cubicBezTo>
                    <a:pt x="1832" y="68"/>
                    <a:pt x="1911" y="62"/>
                    <a:pt x="1990" y="45"/>
                  </a:cubicBezTo>
                  <a:cubicBezTo>
                    <a:pt x="2043" y="11"/>
                    <a:pt x="2065" y="64"/>
                    <a:pt x="2117" y="83"/>
                  </a:cubicBezTo>
                  <a:cubicBezTo>
                    <a:pt x="2167" y="80"/>
                    <a:pt x="2218" y="85"/>
                    <a:pt x="2267" y="75"/>
                  </a:cubicBezTo>
                  <a:cubicBezTo>
                    <a:pt x="2285" y="72"/>
                    <a:pt x="2312" y="45"/>
                    <a:pt x="2312" y="45"/>
                  </a:cubicBezTo>
                  <a:cubicBezTo>
                    <a:pt x="2357" y="55"/>
                    <a:pt x="2401" y="66"/>
                    <a:pt x="2446" y="75"/>
                  </a:cubicBezTo>
                  <a:cubicBezTo>
                    <a:pt x="2491" y="67"/>
                    <a:pt x="2475" y="77"/>
                    <a:pt x="2499" y="53"/>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8" name="Freeform 12"/>
            <p:cNvSpPr>
              <a:spLocks noChangeArrowheads="1"/>
            </p:cNvSpPr>
            <p:nvPr/>
          </p:nvSpPr>
          <p:spPr bwMode="auto">
            <a:xfrm>
              <a:off x="2276" y="3400"/>
              <a:ext cx="1077" cy="57"/>
            </a:xfrm>
            <a:custGeom>
              <a:avLst/>
              <a:gdLst>
                <a:gd name="T0" fmla="*/ 0 w 2543"/>
                <a:gd name="T1" fmla="*/ 32 h 98"/>
                <a:gd name="T2" fmla="*/ 45 w 2543"/>
                <a:gd name="T3" fmla="*/ 24 h 98"/>
                <a:gd name="T4" fmla="*/ 90 w 2543"/>
                <a:gd name="T5" fmla="*/ 9 h 98"/>
                <a:gd name="T6" fmla="*/ 172 w 2543"/>
                <a:gd name="T7" fmla="*/ 17 h 98"/>
                <a:gd name="T8" fmla="*/ 262 w 2543"/>
                <a:gd name="T9" fmla="*/ 47 h 98"/>
                <a:gd name="T10" fmla="*/ 374 w 2543"/>
                <a:gd name="T11" fmla="*/ 9 h 98"/>
                <a:gd name="T12" fmla="*/ 464 w 2543"/>
                <a:gd name="T13" fmla="*/ 39 h 98"/>
                <a:gd name="T14" fmla="*/ 800 w 2543"/>
                <a:gd name="T15" fmla="*/ 32 h 98"/>
                <a:gd name="T16" fmla="*/ 927 w 2543"/>
                <a:gd name="T17" fmla="*/ 47 h 98"/>
                <a:gd name="T18" fmla="*/ 1055 w 2543"/>
                <a:gd name="T19" fmla="*/ 9 h 98"/>
                <a:gd name="T20" fmla="*/ 1234 w 2543"/>
                <a:gd name="T21" fmla="*/ 47 h 98"/>
                <a:gd name="T22" fmla="*/ 1324 w 2543"/>
                <a:gd name="T23" fmla="*/ 69 h 98"/>
                <a:gd name="T24" fmla="*/ 1444 w 2543"/>
                <a:gd name="T25" fmla="*/ 92 h 98"/>
                <a:gd name="T26" fmla="*/ 1653 w 2543"/>
                <a:gd name="T27" fmla="*/ 62 h 98"/>
                <a:gd name="T28" fmla="*/ 1840 w 2543"/>
                <a:gd name="T29" fmla="*/ 32 h 98"/>
                <a:gd name="T30" fmla="*/ 1855 w 2543"/>
                <a:gd name="T31" fmla="*/ 9 h 98"/>
                <a:gd name="T32" fmla="*/ 1900 w 2543"/>
                <a:gd name="T33" fmla="*/ 39 h 98"/>
                <a:gd name="T34" fmla="*/ 1967 w 2543"/>
                <a:gd name="T35" fmla="*/ 62 h 98"/>
                <a:gd name="T36" fmla="*/ 2117 w 2543"/>
                <a:gd name="T37" fmla="*/ 77 h 98"/>
                <a:gd name="T38" fmla="*/ 2222 w 2543"/>
                <a:gd name="T39" fmla="*/ 84 h 98"/>
                <a:gd name="T40" fmla="*/ 2334 w 2543"/>
                <a:gd name="T41" fmla="*/ 77 h 98"/>
                <a:gd name="T42" fmla="*/ 2409 w 2543"/>
                <a:gd name="T43" fmla="*/ 39 h 98"/>
                <a:gd name="T44" fmla="*/ 2543 w 2543"/>
                <a:gd name="T45" fmla="*/ 5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43" h="98">
                  <a:moveTo>
                    <a:pt x="0" y="32"/>
                  </a:moveTo>
                  <a:cubicBezTo>
                    <a:pt x="15" y="29"/>
                    <a:pt x="30" y="28"/>
                    <a:pt x="45" y="24"/>
                  </a:cubicBezTo>
                  <a:cubicBezTo>
                    <a:pt x="60" y="20"/>
                    <a:pt x="90" y="9"/>
                    <a:pt x="90" y="9"/>
                  </a:cubicBezTo>
                  <a:cubicBezTo>
                    <a:pt x="123" y="21"/>
                    <a:pt x="135" y="7"/>
                    <a:pt x="172" y="17"/>
                  </a:cubicBezTo>
                  <a:cubicBezTo>
                    <a:pt x="227" y="55"/>
                    <a:pt x="179" y="58"/>
                    <a:pt x="262" y="47"/>
                  </a:cubicBezTo>
                  <a:cubicBezTo>
                    <a:pt x="301" y="37"/>
                    <a:pt x="335" y="19"/>
                    <a:pt x="374" y="9"/>
                  </a:cubicBezTo>
                  <a:cubicBezTo>
                    <a:pt x="413" y="16"/>
                    <a:pt x="429" y="28"/>
                    <a:pt x="464" y="39"/>
                  </a:cubicBezTo>
                  <a:cubicBezTo>
                    <a:pt x="617" y="29"/>
                    <a:pt x="617" y="25"/>
                    <a:pt x="800" y="32"/>
                  </a:cubicBezTo>
                  <a:cubicBezTo>
                    <a:pt x="848" y="64"/>
                    <a:pt x="858" y="53"/>
                    <a:pt x="927" y="47"/>
                  </a:cubicBezTo>
                  <a:cubicBezTo>
                    <a:pt x="957" y="0"/>
                    <a:pt x="995" y="14"/>
                    <a:pt x="1055" y="9"/>
                  </a:cubicBezTo>
                  <a:cubicBezTo>
                    <a:pt x="1121" y="17"/>
                    <a:pt x="1167" y="39"/>
                    <a:pt x="1234" y="47"/>
                  </a:cubicBezTo>
                  <a:cubicBezTo>
                    <a:pt x="1261" y="87"/>
                    <a:pt x="1275" y="77"/>
                    <a:pt x="1324" y="69"/>
                  </a:cubicBezTo>
                  <a:cubicBezTo>
                    <a:pt x="1373" y="53"/>
                    <a:pt x="1401" y="77"/>
                    <a:pt x="1444" y="92"/>
                  </a:cubicBezTo>
                  <a:cubicBezTo>
                    <a:pt x="1515" y="85"/>
                    <a:pt x="1583" y="70"/>
                    <a:pt x="1653" y="62"/>
                  </a:cubicBezTo>
                  <a:cubicBezTo>
                    <a:pt x="1729" y="42"/>
                    <a:pt x="1752" y="38"/>
                    <a:pt x="1840" y="32"/>
                  </a:cubicBezTo>
                  <a:cubicBezTo>
                    <a:pt x="1845" y="24"/>
                    <a:pt x="1846" y="8"/>
                    <a:pt x="1855" y="9"/>
                  </a:cubicBezTo>
                  <a:cubicBezTo>
                    <a:pt x="1873" y="11"/>
                    <a:pt x="1883" y="33"/>
                    <a:pt x="1900" y="39"/>
                  </a:cubicBezTo>
                  <a:cubicBezTo>
                    <a:pt x="1922" y="47"/>
                    <a:pt x="1945" y="56"/>
                    <a:pt x="1967" y="62"/>
                  </a:cubicBezTo>
                  <a:cubicBezTo>
                    <a:pt x="2019" y="77"/>
                    <a:pt x="2054" y="73"/>
                    <a:pt x="2117" y="77"/>
                  </a:cubicBezTo>
                  <a:cubicBezTo>
                    <a:pt x="2181" y="98"/>
                    <a:pt x="2146" y="94"/>
                    <a:pt x="2222" y="84"/>
                  </a:cubicBezTo>
                  <a:cubicBezTo>
                    <a:pt x="2271" y="68"/>
                    <a:pt x="2271" y="70"/>
                    <a:pt x="2334" y="77"/>
                  </a:cubicBezTo>
                  <a:cubicBezTo>
                    <a:pt x="2367" y="68"/>
                    <a:pt x="2378" y="50"/>
                    <a:pt x="2409" y="39"/>
                  </a:cubicBezTo>
                  <a:cubicBezTo>
                    <a:pt x="2453" y="51"/>
                    <a:pt x="2497" y="54"/>
                    <a:pt x="2543" y="54"/>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9" name="Freeform 13"/>
            <p:cNvSpPr>
              <a:spLocks noChangeArrowheads="1"/>
            </p:cNvSpPr>
            <p:nvPr/>
          </p:nvSpPr>
          <p:spPr bwMode="auto">
            <a:xfrm>
              <a:off x="2279" y="3490"/>
              <a:ext cx="1087" cy="59"/>
            </a:xfrm>
            <a:custGeom>
              <a:avLst/>
              <a:gdLst>
                <a:gd name="T0" fmla="*/ 0 w 2566"/>
                <a:gd name="T1" fmla="*/ 43 h 101"/>
                <a:gd name="T2" fmla="*/ 157 w 2566"/>
                <a:gd name="T3" fmla="*/ 21 h 101"/>
                <a:gd name="T4" fmla="*/ 225 w 2566"/>
                <a:gd name="T5" fmla="*/ 51 h 101"/>
                <a:gd name="T6" fmla="*/ 292 w 2566"/>
                <a:gd name="T7" fmla="*/ 28 h 101"/>
                <a:gd name="T8" fmla="*/ 404 w 2566"/>
                <a:gd name="T9" fmla="*/ 28 h 101"/>
                <a:gd name="T10" fmla="*/ 464 w 2566"/>
                <a:gd name="T11" fmla="*/ 81 h 101"/>
                <a:gd name="T12" fmla="*/ 636 w 2566"/>
                <a:gd name="T13" fmla="*/ 51 h 101"/>
                <a:gd name="T14" fmla="*/ 741 w 2566"/>
                <a:gd name="T15" fmla="*/ 28 h 101"/>
                <a:gd name="T16" fmla="*/ 786 w 2566"/>
                <a:gd name="T17" fmla="*/ 6 h 101"/>
                <a:gd name="T18" fmla="*/ 995 w 2566"/>
                <a:gd name="T19" fmla="*/ 21 h 101"/>
                <a:gd name="T20" fmla="*/ 1040 w 2566"/>
                <a:gd name="T21" fmla="*/ 51 h 101"/>
                <a:gd name="T22" fmla="*/ 1100 w 2566"/>
                <a:gd name="T23" fmla="*/ 58 h 101"/>
                <a:gd name="T24" fmla="*/ 1235 w 2566"/>
                <a:gd name="T25" fmla="*/ 73 h 101"/>
                <a:gd name="T26" fmla="*/ 1384 w 2566"/>
                <a:gd name="T27" fmla="*/ 43 h 101"/>
                <a:gd name="T28" fmla="*/ 1444 w 2566"/>
                <a:gd name="T29" fmla="*/ 58 h 101"/>
                <a:gd name="T30" fmla="*/ 1534 w 2566"/>
                <a:gd name="T31" fmla="*/ 36 h 101"/>
                <a:gd name="T32" fmla="*/ 1728 w 2566"/>
                <a:gd name="T33" fmla="*/ 21 h 101"/>
                <a:gd name="T34" fmla="*/ 1908 w 2566"/>
                <a:gd name="T35" fmla="*/ 51 h 101"/>
                <a:gd name="T36" fmla="*/ 1930 w 2566"/>
                <a:gd name="T37" fmla="*/ 58 h 101"/>
                <a:gd name="T38" fmla="*/ 1953 w 2566"/>
                <a:gd name="T39" fmla="*/ 66 h 101"/>
                <a:gd name="T40" fmla="*/ 1975 w 2566"/>
                <a:gd name="T41" fmla="*/ 73 h 101"/>
                <a:gd name="T42" fmla="*/ 2222 w 2566"/>
                <a:gd name="T43" fmla="*/ 88 h 101"/>
                <a:gd name="T44" fmla="*/ 2327 w 2566"/>
                <a:gd name="T45" fmla="*/ 73 h 101"/>
                <a:gd name="T46" fmla="*/ 2431 w 2566"/>
                <a:gd name="T47" fmla="*/ 51 h 101"/>
                <a:gd name="T48" fmla="*/ 2506 w 2566"/>
                <a:gd name="T49" fmla="*/ 81 h 101"/>
                <a:gd name="T50" fmla="*/ 2566 w 2566"/>
                <a:gd name="T51" fmla="*/ 7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66" h="101">
                  <a:moveTo>
                    <a:pt x="0" y="43"/>
                  </a:moveTo>
                  <a:cubicBezTo>
                    <a:pt x="50" y="28"/>
                    <a:pt x="105" y="28"/>
                    <a:pt x="157" y="21"/>
                  </a:cubicBezTo>
                  <a:cubicBezTo>
                    <a:pt x="182" y="29"/>
                    <a:pt x="200" y="42"/>
                    <a:pt x="225" y="51"/>
                  </a:cubicBezTo>
                  <a:cubicBezTo>
                    <a:pt x="247" y="43"/>
                    <a:pt x="270" y="36"/>
                    <a:pt x="292" y="28"/>
                  </a:cubicBezTo>
                  <a:cubicBezTo>
                    <a:pt x="336" y="33"/>
                    <a:pt x="370" y="51"/>
                    <a:pt x="404" y="28"/>
                  </a:cubicBezTo>
                  <a:cubicBezTo>
                    <a:pt x="426" y="50"/>
                    <a:pt x="435" y="70"/>
                    <a:pt x="464" y="81"/>
                  </a:cubicBezTo>
                  <a:cubicBezTo>
                    <a:pt x="523" y="42"/>
                    <a:pt x="546" y="56"/>
                    <a:pt x="636" y="51"/>
                  </a:cubicBezTo>
                  <a:cubicBezTo>
                    <a:pt x="642" y="50"/>
                    <a:pt x="716" y="41"/>
                    <a:pt x="741" y="28"/>
                  </a:cubicBezTo>
                  <a:cubicBezTo>
                    <a:pt x="793" y="1"/>
                    <a:pt x="733" y="22"/>
                    <a:pt x="786" y="6"/>
                  </a:cubicBezTo>
                  <a:cubicBezTo>
                    <a:pt x="856" y="10"/>
                    <a:pt x="928" y="0"/>
                    <a:pt x="995" y="21"/>
                  </a:cubicBezTo>
                  <a:cubicBezTo>
                    <a:pt x="1012" y="26"/>
                    <a:pt x="1025" y="41"/>
                    <a:pt x="1040" y="51"/>
                  </a:cubicBezTo>
                  <a:cubicBezTo>
                    <a:pt x="1057" y="62"/>
                    <a:pt x="1080" y="55"/>
                    <a:pt x="1100" y="58"/>
                  </a:cubicBezTo>
                  <a:cubicBezTo>
                    <a:pt x="1220" y="77"/>
                    <a:pt x="992" y="56"/>
                    <a:pt x="1235" y="73"/>
                  </a:cubicBezTo>
                  <a:cubicBezTo>
                    <a:pt x="1295" y="68"/>
                    <a:pt x="1331" y="62"/>
                    <a:pt x="1384" y="43"/>
                  </a:cubicBezTo>
                  <a:cubicBezTo>
                    <a:pt x="1404" y="47"/>
                    <a:pt x="1423" y="58"/>
                    <a:pt x="1444" y="58"/>
                  </a:cubicBezTo>
                  <a:cubicBezTo>
                    <a:pt x="1473" y="58"/>
                    <a:pt x="1506" y="44"/>
                    <a:pt x="1534" y="36"/>
                  </a:cubicBezTo>
                  <a:cubicBezTo>
                    <a:pt x="1568" y="13"/>
                    <a:pt x="1685" y="24"/>
                    <a:pt x="1728" y="21"/>
                  </a:cubicBezTo>
                  <a:cubicBezTo>
                    <a:pt x="1795" y="26"/>
                    <a:pt x="1845" y="30"/>
                    <a:pt x="1908" y="51"/>
                  </a:cubicBezTo>
                  <a:cubicBezTo>
                    <a:pt x="1915" y="53"/>
                    <a:pt x="1923" y="56"/>
                    <a:pt x="1930" y="58"/>
                  </a:cubicBezTo>
                  <a:cubicBezTo>
                    <a:pt x="1938" y="61"/>
                    <a:pt x="1945" y="63"/>
                    <a:pt x="1953" y="66"/>
                  </a:cubicBezTo>
                  <a:cubicBezTo>
                    <a:pt x="1960" y="68"/>
                    <a:pt x="1975" y="73"/>
                    <a:pt x="1975" y="73"/>
                  </a:cubicBezTo>
                  <a:cubicBezTo>
                    <a:pt x="2018" y="101"/>
                    <a:pt x="2156" y="83"/>
                    <a:pt x="2222" y="88"/>
                  </a:cubicBezTo>
                  <a:cubicBezTo>
                    <a:pt x="2278" y="77"/>
                    <a:pt x="2267" y="64"/>
                    <a:pt x="2327" y="73"/>
                  </a:cubicBezTo>
                  <a:cubicBezTo>
                    <a:pt x="2370" y="89"/>
                    <a:pt x="2392" y="63"/>
                    <a:pt x="2431" y="51"/>
                  </a:cubicBezTo>
                  <a:cubicBezTo>
                    <a:pt x="2460" y="58"/>
                    <a:pt x="2479" y="71"/>
                    <a:pt x="2506" y="81"/>
                  </a:cubicBezTo>
                  <a:cubicBezTo>
                    <a:pt x="2526" y="78"/>
                    <a:pt x="2566" y="73"/>
                    <a:pt x="2566" y="73"/>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30" name="Freeform 14"/>
            <p:cNvSpPr>
              <a:spLocks noChangeArrowheads="1"/>
            </p:cNvSpPr>
            <p:nvPr/>
          </p:nvSpPr>
          <p:spPr bwMode="auto">
            <a:xfrm>
              <a:off x="2276" y="3600"/>
              <a:ext cx="1071" cy="47"/>
            </a:xfrm>
            <a:custGeom>
              <a:avLst/>
              <a:gdLst>
                <a:gd name="T0" fmla="*/ 0 w 2528"/>
                <a:gd name="T1" fmla="*/ 44 h 83"/>
                <a:gd name="T2" fmla="*/ 127 w 2528"/>
                <a:gd name="T3" fmla="*/ 0 h 83"/>
                <a:gd name="T4" fmla="*/ 194 w 2528"/>
                <a:gd name="T5" fmla="*/ 44 h 83"/>
                <a:gd name="T6" fmla="*/ 531 w 2528"/>
                <a:gd name="T7" fmla="*/ 74 h 83"/>
                <a:gd name="T8" fmla="*/ 815 w 2528"/>
                <a:gd name="T9" fmla="*/ 44 h 83"/>
                <a:gd name="T10" fmla="*/ 905 w 2528"/>
                <a:gd name="T11" fmla="*/ 14 h 83"/>
                <a:gd name="T12" fmla="*/ 1114 w 2528"/>
                <a:gd name="T13" fmla="*/ 44 h 83"/>
                <a:gd name="T14" fmla="*/ 1249 w 2528"/>
                <a:gd name="T15" fmla="*/ 29 h 83"/>
                <a:gd name="T16" fmla="*/ 1331 w 2528"/>
                <a:gd name="T17" fmla="*/ 44 h 83"/>
                <a:gd name="T18" fmla="*/ 1473 w 2528"/>
                <a:gd name="T19" fmla="*/ 52 h 83"/>
                <a:gd name="T20" fmla="*/ 1556 w 2528"/>
                <a:gd name="T21" fmla="*/ 74 h 83"/>
                <a:gd name="T22" fmla="*/ 1660 w 2528"/>
                <a:gd name="T23" fmla="*/ 52 h 83"/>
                <a:gd name="T24" fmla="*/ 1750 w 2528"/>
                <a:gd name="T25" fmla="*/ 44 h 83"/>
                <a:gd name="T26" fmla="*/ 1795 w 2528"/>
                <a:gd name="T27" fmla="*/ 37 h 83"/>
                <a:gd name="T28" fmla="*/ 1922 w 2528"/>
                <a:gd name="T29" fmla="*/ 14 h 83"/>
                <a:gd name="T30" fmla="*/ 2049 w 2528"/>
                <a:gd name="T31" fmla="*/ 52 h 83"/>
                <a:gd name="T32" fmla="*/ 2147 w 2528"/>
                <a:gd name="T33" fmla="*/ 44 h 83"/>
                <a:gd name="T34" fmla="*/ 2192 w 2528"/>
                <a:gd name="T35" fmla="*/ 29 h 83"/>
                <a:gd name="T36" fmla="*/ 2311 w 2528"/>
                <a:gd name="T37" fmla="*/ 37 h 83"/>
                <a:gd name="T38" fmla="*/ 2334 w 2528"/>
                <a:gd name="T39" fmla="*/ 59 h 83"/>
                <a:gd name="T40" fmla="*/ 2528 w 2528"/>
                <a:gd name="T41" fmla="*/ 6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28" h="83">
                  <a:moveTo>
                    <a:pt x="0" y="44"/>
                  </a:moveTo>
                  <a:cubicBezTo>
                    <a:pt x="45" y="34"/>
                    <a:pt x="83" y="14"/>
                    <a:pt x="127" y="0"/>
                  </a:cubicBezTo>
                  <a:cubicBezTo>
                    <a:pt x="152" y="8"/>
                    <a:pt x="170" y="41"/>
                    <a:pt x="194" y="44"/>
                  </a:cubicBezTo>
                  <a:cubicBezTo>
                    <a:pt x="306" y="59"/>
                    <a:pt x="419" y="53"/>
                    <a:pt x="531" y="74"/>
                  </a:cubicBezTo>
                  <a:cubicBezTo>
                    <a:pt x="629" y="66"/>
                    <a:pt x="716" y="50"/>
                    <a:pt x="815" y="44"/>
                  </a:cubicBezTo>
                  <a:cubicBezTo>
                    <a:pt x="845" y="35"/>
                    <a:pt x="875" y="25"/>
                    <a:pt x="905" y="14"/>
                  </a:cubicBezTo>
                  <a:cubicBezTo>
                    <a:pt x="976" y="22"/>
                    <a:pt x="1043" y="37"/>
                    <a:pt x="1114" y="44"/>
                  </a:cubicBezTo>
                  <a:cubicBezTo>
                    <a:pt x="1159" y="41"/>
                    <a:pt x="1204" y="29"/>
                    <a:pt x="1249" y="29"/>
                  </a:cubicBezTo>
                  <a:cubicBezTo>
                    <a:pt x="1336" y="29"/>
                    <a:pt x="1269" y="39"/>
                    <a:pt x="1331" y="44"/>
                  </a:cubicBezTo>
                  <a:cubicBezTo>
                    <a:pt x="1378" y="48"/>
                    <a:pt x="1426" y="49"/>
                    <a:pt x="1473" y="52"/>
                  </a:cubicBezTo>
                  <a:cubicBezTo>
                    <a:pt x="1501" y="59"/>
                    <a:pt x="1528" y="67"/>
                    <a:pt x="1556" y="74"/>
                  </a:cubicBezTo>
                  <a:cubicBezTo>
                    <a:pt x="1594" y="70"/>
                    <a:pt x="1624" y="57"/>
                    <a:pt x="1660" y="52"/>
                  </a:cubicBezTo>
                  <a:cubicBezTo>
                    <a:pt x="1690" y="48"/>
                    <a:pt x="1720" y="47"/>
                    <a:pt x="1750" y="44"/>
                  </a:cubicBezTo>
                  <a:cubicBezTo>
                    <a:pt x="1765" y="42"/>
                    <a:pt x="1780" y="39"/>
                    <a:pt x="1795" y="37"/>
                  </a:cubicBezTo>
                  <a:cubicBezTo>
                    <a:pt x="1895" y="2"/>
                    <a:pt x="1753" y="1"/>
                    <a:pt x="1922" y="14"/>
                  </a:cubicBezTo>
                  <a:cubicBezTo>
                    <a:pt x="1965" y="28"/>
                    <a:pt x="2005" y="43"/>
                    <a:pt x="2049" y="52"/>
                  </a:cubicBezTo>
                  <a:cubicBezTo>
                    <a:pt x="2082" y="49"/>
                    <a:pt x="2115" y="49"/>
                    <a:pt x="2147" y="44"/>
                  </a:cubicBezTo>
                  <a:cubicBezTo>
                    <a:pt x="2163" y="41"/>
                    <a:pt x="2192" y="29"/>
                    <a:pt x="2192" y="29"/>
                  </a:cubicBezTo>
                  <a:cubicBezTo>
                    <a:pt x="2232" y="32"/>
                    <a:pt x="2272" y="29"/>
                    <a:pt x="2311" y="37"/>
                  </a:cubicBezTo>
                  <a:cubicBezTo>
                    <a:pt x="2321" y="39"/>
                    <a:pt x="2324" y="55"/>
                    <a:pt x="2334" y="59"/>
                  </a:cubicBezTo>
                  <a:cubicBezTo>
                    <a:pt x="2394" y="83"/>
                    <a:pt x="2463" y="67"/>
                    <a:pt x="2528" y="67"/>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31" name="Freeform 15"/>
            <p:cNvSpPr>
              <a:spLocks noChangeArrowheads="1"/>
            </p:cNvSpPr>
            <p:nvPr/>
          </p:nvSpPr>
          <p:spPr bwMode="auto">
            <a:xfrm>
              <a:off x="2282" y="3696"/>
              <a:ext cx="981" cy="47"/>
            </a:xfrm>
            <a:custGeom>
              <a:avLst/>
              <a:gdLst>
                <a:gd name="T0" fmla="*/ 0 w 2543"/>
                <a:gd name="T1" fmla="*/ 32 h 98"/>
                <a:gd name="T2" fmla="*/ 45 w 2543"/>
                <a:gd name="T3" fmla="*/ 24 h 98"/>
                <a:gd name="T4" fmla="*/ 90 w 2543"/>
                <a:gd name="T5" fmla="*/ 9 h 98"/>
                <a:gd name="T6" fmla="*/ 172 w 2543"/>
                <a:gd name="T7" fmla="*/ 17 h 98"/>
                <a:gd name="T8" fmla="*/ 262 w 2543"/>
                <a:gd name="T9" fmla="*/ 47 h 98"/>
                <a:gd name="T10" fmla="*/ 374 w 2543"/>
                <a:gd name="T11" fmla="*/ 9 h 98"/>
                <a:gd name="T12" fmla="*/ 464 w 2543"/>
                <a:gd name="T13" fmla="*/ 39 h 98"/>
                <a:gd name="T14" fmla="*/ 800 w 2543"/>
                <a:gd name="T15" fmla="*/ 32 h 98"/>
                <a:gd name="T16" fmla="*/ 927 w 2543"/>
                <a:gd name="T17" fmla="*/ 47 h 98"/>
                <a:gd name="T18" fmla="*/ 1055 w 2543"/>
                <a:gd name="T19" fmla="*/ 9 h 98"/>
                <a:gd name="T20" fmla="*/ 1234 w 2543"/>
                <a:gd name="T21" fmla="*/ 47 h 98"/>
                <a:gd name="T22" fmla="*/ 1324 w 2543"/>
                <a:gd name="T23" fmla="*/ 69 h 98"/>
                <a:gd name="T24" fmla="*/ 1444 w 2543"/>
                <a:gd name="T25" fmla="*/ 92 h 98"/>
                <a:gd name="T26" fmla="*/ 1653 w 2543"/>
                <a:gd name="T27" fmla="*/ 62 h 98"/>
                <a:gd name="T28" fmla="*/ 1840 w 2543"/>
                <a:gd name="T29" fmla="*/ 32 h 98"/>
                <a:gd name="T30" fmla="*/ 1855 w 2543"/>
                <a:gd name="T31" fmla="*/ 9 h 98"/>
                <a:gd name="T32" fmla="*/ 1900 w 2543"/>
                <a:gd name="T33" fmla="*/ 39 h 98"/>
                <a:gd name="T34" fmla="*/ 1967 w 2543"/>
                <a:gd name="T35" fmla="*/ 62 h 98"/>
                <a:gd name="T36" fmla="*/ 2117 w 2543"/>
                <a:gd name="T37" fmla="*/ 77 h 98"/>
                <a:gd name="T38" fmla="*/ 2222 w 2543"/>
                <a:gd name="T39" fmla="*/ 84 h 98"/>
                <a:gd name="T40" fmla="*/ 2334 w 2543"/>
                <a:gd name="T41" fmla="*/ 77 h 98"/>
                <a:gd name="T42" fmla="*/ 2409 w 2543"/>
                <a:gd name="T43" fmla="*/ 39 h 98"/>
                <a:gd name="T44" fmla="*/ 2543 w 2543"/>
                <a:gd name="T45" fmla="*/ 5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43" h="98">
                  <a:moveTo>
                    <a:pt x="0" y="32"/>
                  </a:moveTo>
                  <a:cubicBezTo>
                    <a:pt x="15" y="29"/>
                    <a:pt x="30" y="28"/>
                    <a:pt x="45" y="24"/>
                  </a:cubicBezTo>
                  <a:cubicBezTo>
                    <a:pt x="60" y="20"/>
                    <a:pt x="90" y="9"/>
                    <a:pt x="90" y="9"/>
                  </a:cubicBezTo>
                  <a:cubicBezTo>
                    <a:pt x="123" y="21"/>
                    <a:pt x="135" y="7"/>
                    <a:pt x="172" y="17"/>
                  </a:cubicBezTo>
                  <a:cubicBezTo>
                    <a:pt x="227" y="55"/>
                    <a:pt x="179" y="58"/>
                    <a:pt x="262" y="47"/>
                  </a:cubicBezTo>
                  <a:cubicBezTo>
                    <a:pt x="301" y="37"/>
                    <a:pt x="335" y="19"/>
                    <a:pt x="374" y="9"/>
                  </a:cubicBezTo>
                  <a:cubicBezTo>
                    <a:pt x="413" y="16"/>
                    <a:pt x="429" y="28"/>
                    <a:pt x="464" y="39"/>
                  </a:cubicBezTo>
                  <a:cubicBezTo>
                    <a:pt x="617" y="29"/>
                    <a:pt x="617" y="25"/>
                    <a:pt x="800" y="32"/>
                  </a:cubicBezTo>
                  <a:cubicBezTo>
                    <a:pt x="848" y="64"/>
                    <a:pt x="858" y="53"/>
                    <a:pt x="927" y="47"/>
                  </a:cubicBezTo>
                  <a:cubicBezTo>
                    <a:pt x="957" y="0"/>
                    <a:pt x="995" y="14"/>
                    <a:pt x="1055" y="9"/>
                  </a:cubicBezTo>
                  <a:cubicBezTo>
                    <a:pt x="1121" y="17"/>
                    <a:pt x="1167" y="39"/>
                    <a:pt x="1234" y="47"/>
                  </a:cubicBezTo>
                  <a:cubicBezTo>
                    <a:pt x="1261" y="87"/>
                    <a:pt x="1275" y="77"/>
                    <a:pt x="1324" y="69"/>
                  </a:cubicBezTo>
                  <a:cubicBezTo>
                    <a:pt x="1373" y="53"/>
                    <a:pt x="1401" y="77"/>
                    <a:pt x="1444" y="92"/>
                  </a:cubicBezTo>
                  <a:cubicBezTo>
                    <a:pt x="1515" y="85"/>
                    <a:pt x="1583" y="70"/>
                    <a:pt x="1653" y="62"/>
                  </a:cubicBezTo>
                  <a:cubicBezTo>
                    <a:pt x="1729" y="42"/>
                    <a:pt x="1752" y="38"/>
                    <a:pt x="1840" y="32"/>
                  </a:cubicBezTo>
                  <a:cubicBezTo>
                    <a:pt x="1845" y="24"/>
                    <a:pt x="1846" y="8"/>
                    <a:pt x="1855" y="9"/>
                  </a:cubicBezTo>
                  <a:cubicBezTo>
                    <a:pt x="1873" y="11"/>
                    <a:pt x="1883" y="33"/>
                    <a:pt x="1900" y="39"/>
                  </a:cubicBezTo>
                  <a:cubicBezTo>
                    <a:pt x="1922" y="47"/>
                    <a:pt x="1945" y="56"/>
                    <a:pt x="1967" y="62"/>
                  </a:cubicBezTo>
                  <a:cubicBezTo>
                    <a:pt x="2019" y="77"/>
                    <a:pt x="2054" y="73"/>
                    <a:pt x="2117" y="77"/>
                  </a:cubicBezTo>
                  <a:cubicBezTo>
                    <a:pt x="2181" y="98"/>
                    <a:pt x="2146" y="94"/>
                    <a:pt x="2222" y="84"/>
                  </a:cubicBezTo>
                  <a:cubicBezTo>
                    <a:pt x="2271" y="68"/>
                    <a:pt x="2271" y="70"/>
                    <a:pt x="2334" y="77"/>
                  </a:cubicBezTo>
                  <a:cubicBezTo>
                    <a:pt x="2367" y="68"/>
                    <a:pt x="2378" y="50"/>
                    <a:pt x="2409" y="39"/>
                  </a:cubicBezTo>
                  <a:cubicBezTo>
                    <a:pt x="2453" y="51"/>
                    <a:pt x="2497" y="54"/>
                    <a:pt x="2543" y="54"/>
                  </a:cubicBezTo>
                </a:path>
              </a:pathLst>
            </a:custGeom>
            <a:solidFill>
              <a:srgbClr val="FFCC66"/>
            </a:solidFill>
            <a:ln w="936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9232" name="Rectangle 16"/>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Background</a:t>
            </a:r>
            <a:br>
              <a:rPr lang="en-US"/>
            </a:br>
            <a:r>
              <a:rPr lang="en-US" sz="3200"/>
              <a:t>What is ASP?</a:t>
            </a:r>
          </a:p>
        </p:txBody>
      </p:sp>
      <p:grpSp>
        <p:nvGrpSpPr>
          <p:cNvPr id="9233" name="Group 17"/>
          <p:cNvGrpSpPr>
            <a:grpSpLocks/>
          </p:cNvGrpSpPr>
          <p:nvPr/>
        </p:nvGrpSpPr>
        <p:grpSpPr bwMode="auto">
          <a:xfrm>
            <a:off x="1441450" y="2209800"/>
            <a:ext cx="2778125" cy="1431925"/>
            <a:chOff x="908" y="1392"/>
            <a:chExt cx="1750" cy="902"/>
          </a:xfrm>
        </p:grpSpPr>
        <p:sp>
          <p:nvSpPr>
            <p:cNvPr id="9234" name="AutoShape 18"/>
            <p:cNvSpPr>
              <a:spLocks noChangeArrowheads="1"/>
            </p:cNvSpPr>
            <p:nvPr/>
          </p:nvSpPr>
          <p:spPr bwMode="auto">
            <a:xfrm>
              <a:off x="2274" y="1392"/>
              <a:ext cx="384" cy="902"/>
            </a:xfrm>
            <a:prstGeom prst="downArrow">
              <a:avLst>
                <a:gd name="adj1" fmla="val 50000"/>
                <a:gd name="adj2" fmla="val 58724"/>
              </a:avLst>
            </a:prstGeom>
            <a:solidFill>
              <a:srgbClr val="6699FF"/>
            </a:solidFill>
            <a:ln w="936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35" name="Text Box 19"/>
            <p:cNvSpPr txBox="1">
              <a:spLocks noChangeArrowheads="1"/>
            </p:cNvSpPr>
            <p:nvPr/>
          </p:nvSpPr>
          <p:spPr bwMode="auto">
            <a:xfrm>
              <a:off x="908" y="1517"/>
              <a:ext cx="1263"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lgn="r" eaLnBrk="1" hangingPunct="1">
                <a:buClrTx/>
                <a:buFontTx/>
                <a:buNone/>
              </a:pPr>
              <a:r>
                <a:rPr lang="en-US" sz="2000" b="1">
                  <a:latin typeface="Arial" charset="0"/>
                </a:rPr>
                <a:t>HTTP request</a:t>
              </a:r>
            </a:p>
            <a:p>
              <a:pPr algn="r" eaLnBrk="1" hangingPunct="1">
                <a:buClrTx/>
                <a:buFontTx/>
                <a:buNone/>
              </a:pPr>
              <a:r>
                <a:rPr lang="en-US" sz="1800">
                  <a:latin typeface="Arial" charset="0"/>
                </a:rPr>
                <a:t>(form data, HTTP </a:t>
              </a:r>
              <a:br>
                <a:rPr lang="en-US" sz="1800">
                  <a:latin typeface="Arial" charset="0"/>
                </a:rPr>
              </a:br>
              <a:r>
                <a:rPr lang="en-US" sz="1800">
                  <a:latin typeface="Arial" charset="0"/>
                </a:rPr>
                <a:t>header data)</a:t>
              </a:r>
            </a:p>
          </p:txBody>
        </p:sp>
      </p:grpSp>
      <p:grpSp>
        <p:nvGrpSpPr>
          <p:cNvPr id="9236" name="Group 20"/>
          <p:cNvGrpSpPr>
            <a:grpSpLocks/>
          </p:cNvGrpSpPr>
          <p:nvPr/>
        </p:nvGrpSpPr>
        <p:grpSpPr bwMode="auto">
          <a:xfrm>
            <a:off x="4598988" y="2209800"/>
            <a:ext cx="2801937" cy="1446213"/>
            <a:chOff x="2897" y="1392"/>
            <a:chExt cx="1765" cy="911"/>
          </a:xfrm>
        </p:grpSpPr>
        <p:sp>
          <p:nvSpPr>
            <p:cNvPr id="9237" name="AutoShape 21"/>
            <p:cNvSpPr>
              <a:spLocks noChangeArrowheads="1"/>
            </p:cNvSpPr>
            <p:nvPr/>
          </p:nvSpPr>
          <p:spPr bwMode="auto">
            <a:xfrm flipV="1">
              <a:off x="2897" y="1392"/>
              <a:ext cx="384" cy="911"/>
            </a:xfrm>
            <a:prstGeom prst="downArrow">
              <a:avLst>
                <a:gd name="adj1" fmla="val 50000"/>
                <a:gd name="adj2" fmla="val 59310"/>
              </a:avLst>
            </a:prstGeom>
            <a:solidFill>
              <a:srgbClr val="6699FF"/>
            </a:solidFill>
            <a:ln w="936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38" name="Text Box 22"/>
            <p:cNvSpPr txBox="1">
              <a:spLocks noChangeArrowheads="1"/>
            </p:cNvSpPr>
            <p:nvPr/>
          </p:nvSpPr>
          <p:spPr bwMode="auto">
            <a:xfrm>
              <a:off x="3378" y="1517"/>
              <a:ext cx="1284" cy="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eaLnBrk="1" hangingPunct="1">
                <a:buClrTx/>
                <a:buFontTx/>
                <a:buNone/>
              </a:pPr>
              <a:r>
                <a:rPr lang="en-US" sz="2000" b="1">
                  <a:latin typeface="Arial" charset="0"/>
                </a:rPr>
                <a:t>HTTP response</a:t>
              </a:r>
              <a:br>
                <a:rPr lang="en-US" sz="2000" b="1">
                  <a:latin typeface="Arial" charset="0"/>
                </a:rPr>
              </a:br>
              <a:r>
                <a:rPr lang="en-US" sz="1800">
                  <a:latin typeface="Arial" charset="0"/>
                </a:rPr>
                <a:t>HTML, XML</a:t>
              </a:r>
            </a:p>
          </p:txBody>
        </p:sp>
      </p:grpSp>
      <p:sp>
        <p:nvSpPr>
          <p:cNvPr id="9239" name="Text Box 23"/>
          <p:cNvSpPr txBox="1">
            <a:spLocks noChangeArrowheads="1"/>
          </p:cNvSpPr>
          <p:nvPr/>
        </p:nvSpPr>
        <p:spPr bwMode="auto">
          <a:xfrm>
            <a:off x="5572125" y="4338638"/>
            <a:ext cx="1984375"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eaLnBrk="1" hangingPunct="1">
              <a:buClrTx/>
              <a:buFontTx/>
              <a:buNone/>
            </a:pPr>
            <a:r>
              <a:rPr lang="en-US" sz="2000" b="1">
                <a:latin typeface="Arial" charset="0"/>
              </a:rPr>
              <a:t>ASP page</a:t>
            </a:r>
          </a:p>
          <a:p>
            <a:pPr eaLnBrk="1" hangingPunct="1">
              <a:buClrTx/>
              <a:buFontTx/>
              <a:buNone/>
            </a:pPr>
            <a:r>
              <a:rPr lang="en-US" sz="1800">
                <a:latin typeface="Arial" charset="0"/>
              </a:rPr>
              <a:t>(static HTML, </a:t>
            </a:r>
            <a:br>
              <a:rPr lang="en-US" sz="1800">
                <a:latin typeface="Arial" charset="0"/>
              </a:rPr>
            </a:br>
            <a:r>
              <a:rPr lang="en-US" sz="1800">
                <a:latin typeface="Arial" charset="0"/>
              </a:rPr>
              <a:t> server-side logic)</a:t>
            </a:r>
          </a:p>
        </p:txBody>
      </p:sp>
      <p:sp>
        <p:nvSpPr>
          <p:cNvPr id="9240" name="AutoShape 24"/>
          <p:cNvSpPr>
            <a:spLocks noChangeArrowheads="1"/>
          </p:cNvSpPr>
          <p:nvPr/>
        </p:nvSpPr>
        <p:spPr bwMode="auto">
          <a:xfrm>
            <a:off x="4132263" y="3973513"/>
            <a:ext cx="611187" cy="1908175"/>
          </a:xfrm>
          <a:prstGeom prst="downArrow">
            <a:avLst>
              <a:gd name="adj1" fmla="val 50000"/>
              <a:gd name="adj2" fmla="val 78052"/>
            </a:avLst>
          </a:prstGeom>
          <a:solidFill>
            <a:srgbClr val="6699FF"/>
          </a:solidFill>
          <a:ln w="936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additive="repl">
                                        <p:cTn id="6" dur="1" fill="hold">
                                          <p:stCondLst>
                                            <p:cond delay="0"/>
                                          </p:stCondLst>
                                        </p:cTn>
                                        <p:tgtEl>
                                          <p:spTgt spid="9233"/>
                                        </p:tgtEl>
                                        <p:attrNameLst>
                                          <p:attrName>style.visibility</p:attrName>
                                        </p:attrNameLst>
                                      </p:cBhvr>
                                      <p:to>
                                        <p:strVal val="visible"/>
                                      </p:to>
                                    </p:set>
                                    <p:animEffect transition="in" filter="wipe(up)">
                                      <p:cBhvr additive="repl">
                                        <p:cTn id="7" dur="500"/>
                                        <p:tgtEl>
                                          <p:spTgt spid="92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additive="repl">
                                        <p:cTn id="11" dur="1" fill="hold">
                                          <p:stCondLst>
                                            <p:cond delay="0"/>
                                          </p:stCondLst>
                                        </p:cTn>
                                        <p:tgtEl>
                                          <p:spTgt spid="9240"/>
                                        </p:tgtEl>
                                        <p:attrNameLst>
                                          <p:attrName>style.visibility</p:attrName>
                                        </p:attrNameLst>
                                      </p:cBhvr>
                                      <p:to>
                                        <p:strVal val="visible"/>
                                      </p:to>
                                    </p:set>
                                    <p:animEffect transition="in" filter="wipe(up)">
                                      <p:cBhvr additive="repl">
                                        <p:cTn id="12" dur="500"/>
                                        <p:tgtEl>
                                          <p:spTgt spid="92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additive="repl">
                                        <p:cTn id="16" dur="1" fill="hold">
                                          <p:stCondLst>
                                            <p:cond delay="0"/>
                                          </p:stCondLst>
                                        </p:cTn>
                                        <p:tgtEl>
                                          <p:spTgt spid="9236"/>
                                        </p:tgtEl>
                                        <p:attrNameLst>
                                          <p:attrName>style.visibility</p:attrName>
                                        </p:attrNameLst>
                                      </p:cBhvr>
                                      <p:to>
                                        <p:strVal val="visible"/>
                                      </p:to>
                                    </p:set>
                                    <p:animEffect transition="in" filter="wipe(down)">
                                      <p:cBhvr additive="repl">
                                        <p:cTn id="17" dur="500"/>
                                        <p:tgtEl>
                                          <p:spTgt spid="9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latin typeface="Lucida Console" charset="0"/>
              </a:rPr>
              <a:t>DataGrid</a:t>
            </a:r>
            <a:r>
              <a:rPr lang="en-US" sz="3200"/>
              <a:t> Demo</a:t>
            </a:r>
          </a:p>
        </p:txBody>
      </p:sp>
      <p:sp>
        <p:nvSpPr>
          <p:cNvPr id="6451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Demo: DataBinding4.aspx</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Binding to a database with </a:t>
            </a:r>
            <a:r>
              <a:rPr lang="en-US">
                <a:latin typeface="Lucida Console" charset="0"/>
              </a:rPr>
              <a:t>DataGrid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Demo: DataBinding5.aspx</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Paging through data with </a:t>
            </a:r>
            <a:r>
              <a:rPr lang="en-US">
                <a:latin typeface="Lucida Console" charset="0"/>
              </a:rPr>
              <a:t>DataGrid</a:t>
            </a:r>
          </a:p>
        </p:txBody>
      </p:sp>
      <p:grpSp>
        <p:nvGrpSpPr>
          <p:cNvPr id="64515" name="Group 3"/>
          <p:cNvGrpSpPr>
            <a:grpSpLocks/>
          </p:cNvGrpSpPr>
          <p:nvPr/>
        </p:nvGrpSpPr>
        <p:grpSpPr bwMode="auto">
          <a:xfrm>
            <a:off x="3162300" y="4033838"/>
            <a:ext cx="2703513" cy="2360612"/>
            <a:chOff x="1992" y="2541"/>
            <a:chExt cx="1703" cy="1487"/>
          </a:xfrm>
        </p:grpSpPr>
        <p:sp>
          <p:nvSpPr>
            <p:cNvPr id="64516" name="Rectangle 4"/>
            <p:cNvSpPr>
              <a:spLocks noChangeArrowheads="1"/>
            </p:cNvSpPr>
            <p:nvPr/>
          </p:nvSpPr>
          <p:spPr bwMode="auto">
            <a:xfrm>
              <a:off x="1992" y="2541"/>
              <a:ext cx="1703" cy="1487"/>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17" name="Freeform 5"/>
            <p:cNvSpPr>
              <a:spLocks noChangeArrowheads="1"/>
            </p:cNvSpPr>
            <p:nvPr/>
          </p:nvSpPr>
          <p:spPr bwMode="auto">
            <a:xfrm>
              <a:off x="2855" y="2755"/>
              <a:ext cx="311" cy="402"/>
            </a:xfrm>
            <a:custGeom>
              <a:avLst/>
              <a:gdLst>
                <a:gd name="T0" fmla="*/ 258 w 431"/>
                <a:gd name="T1" fmla="*/ 252 h 559"/>
                <a:gd name="T2" fmla="*/ 256 w 431"/>
                <a:gd name="T3" fmla="*/ 222 h 559"/>
                <a:gd name="T4" fmla="*/ 272 w 431"/>
                <a:gd name="T5" fmla="*/ 212 h 559"/>
                <a:gd name="T6" fmla="*/ 293 w 431"/>
                <a:gd name="T7" fmla="*/ 190 h 559"/>
                <a:gd name="T8" fmla="*/ 309 w 431"/>
                <a:gd name="T9" fmla="*/ 156 h 559"/>
                <a:gd name="T10" fmla="*/ 310 w 431"/>
                <a:gd name="T11" fmla="*/ 134 h 559"/>
                <a:gd name="T12" fmla="*/ 302 w 431"/>
                <a:gd name="T13" fmla="*/ 135 h 559"/>
                <a:gd name="T14" fmla="*/ 288 w 431"/>
                <a:gd name="T15" fmla="*/ 135 h 559"/>
                <a:gd name="T16" fmla="*/ 273 w 431"/>
                <a:gd name="T17" fmla="*/ 130 h 559"/>
                <a:gd name="T18" fmla="*/ 267 w 431"/>
                <a:gd name="T19" fmla="*/ 122 h 559"/>
                <a:gd name="T20" fmla="*/ 267 w 431"/>
                <a:gd name="T21" fmla="*/ 98 h 559"/>
                <a:gd name="T22" fmla="*/ 260 w 431"/>
                <a:gd name="T23" fmla="*/ 65 h 559"/>
                <a:gd name="T24" fmla="*/ 233 w 431"/>
                <a:gd name="T25" fmla="*/ 40 h 559"/>
                <a:gd name="T26" fmla="*/ 205 w 431"/>
                <a:gd name="T27" fmla="*/ 31 h 559"/>
                <a:gd name="T28" fmla="*/ 175 w 431"/>
                <a:gd name="T29" fmla="*/ 12 h 559"/>
                <a:gd name="T30" fmla="*/ 125 w 431"/>
                <a:gd name="T31" fmla="*/ 0 h 559"/>
                <a:gd name="T32" fmla="*/ 61 w 431"/>
                <a:gd name="T33" fmla="*/ 21 h 559"/>
                <a:gd name="T34" fmla="*/ 52 w 431"/>
                <a:gd name="T35" fmla="*/ 82 h 559"/>
                <a:gd name="T36" fmla="*/ 42 w 431"/>
                <a:gd name="T37" fmla="*/ 101 h 559"/>
                <a:gd name="T38" fmla="*/ 40 w 431"/>
                <a:gd name="T39" fmla="*/ 122 h 559"/>
                <a:gd name="T40" fmla="*/ 51 w 431"/>
                <a:gd name="T41" fmla="*/ 143 h 559"/>
                <a:gd name="T42" fmla="*/ 72 w 431"/>
                <a:gd name="T43" fmla="*/ 162 h 559"/>
                <a:gd name="T44" fmla="*/ 76 w 431"/>
                <a:gd name="T45" fmla="*/ 194 h 559"/>
                <a:gd name="T46" fmla="*/ 64 w 431"/>
                <a:gd name="T47" fmla="*/ 219 h 559"/>
                <a:gd name="T48" fmla="*/ 69 w 431"/>
                <a:gd name="T49" fmla="*/ 224 h 559"/>
                <a:gd name="T50" fmla="*/ 81 w 431"/>
                <a:gd name="T51" fmla="*/ 233 h 559"/>
                <a:gd name="T52" fmla="*/ 103 w 431"/>
                <a:gd name="T53" fmla="*/ 240 h 559"/>
                <a:gd name="T54" fmla="*/ 132 w 431"/>
                <a:gd name="T55" fmla="*/ 238 h 559"/>
                <a:gd name="T56" fmla="*/ 147 w 431"/>
                <a:gd name="T57" fmla="*/ 236 h 559"/>
                <a:gd name="T58" fmla="*/ 150 w 431"/>
                <a:gd name="T59" fmla="*/ 234 h 559"/>
                <a:gd name="T60" fmla="*/ 0 w 431"/>
                <a:gd name="T61" fmla="*/ 349 h 559"/>
                <a:gd name="T62" fmla="*/ 93 w 431"/>
                <a:gd name="T63" fmla="*/ 559 h 559"/>
                <a:gd name="T64" fmla="*/ 95 w 431"/>
                <a:gd name="T65" fmla="*/ 525 h 559"/>
                <a:gd name="T66" fmla="*/ 98 w 431"/>
                <a:gd name="T67" fmla="*/ 485 h 559"/>
                <a:gd name="T68" fmla="*/ 105 w 431"/>
                <a:gd name="T69" fmla="*/ 484 h 559"/>
                <a:gd name="T70" fmla="*/ 124 w 431"/>
                <a:gd name="T71" fmla="*/ 508 h 559"/>
                <a:gd name="T72" fmla="*/ 143 w 431"/>
                <a:gd name="T73" fmla="*/ 537 h 559"/>
                <a:gd name="T74" fmla="*/ 151 w 431"/>
                <a:gd name="T75" fmla="*/ 551 h 559"/>
                <a:gd name="T76" fmla="*/ 166 w 431"/>
                <a:gd name="T77" fmla="*/ 547 h 559"/>
                <a:gd name="T78" fmla="*/ 199 w 431"/>
                <a:gd name="T79" fmla="*/ 538 h 559"/>
                <a:gd name="T80" fmla="*/ 237 w 431"/>
                <a:gd name="T81" fmla="*/ 530 h 559"/>
                <a:gd name="T82" fmla="*/ 264 w 431"/>
                <a:gd name="T83" fmla="*/ 526 h 559"/>
                <a:gd name="T84" fmla="*/ 296 w 431"/>
                <a:gd name="T85" fmla="*/ 526 h 559"/>
                <a:gd name="T86" fmla="*/ 347 w 431"/>
                <a:gd name="T87" fmla="*/ 525 h 559"/>
                <a:gd name="T88" fmla="*/ 395 w 431"/>
                <a:gd name="T89" fmla="*/ 525 h 559"/>
                <a:gd name="T90" fmla="*/ 416 w 431"/>
                <a:gd name="T91" fmla="*/ 525 h 559"/>
                <a:gd name="T92" fmla="*/ 414 w 431"/>
                <a:gd name="T93" fmla="*/ 275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1" h="559">
                  <a:moveTo>
                    <a:pt x="414" y="275"/>
                  </a:moveTo>
                  <a:lnTo>
                    <a:pt x="258" y="252"/>
                  </a:lnTo>
                  <a:lnTo>
                    <a:pt x="254" y="223"/>
                  </a:lnTo>
                  <a:lnTo>
                    <a:pt x="256" y="222"/>
                  </a:lnTo>
                  <a:lnTo>
                    <a:pt x="264" y="218"/>
                  </a:lnTo>
                  <a:lnTo>
                    <a:pt x="272" y="212"/>
                  </a:lnTo>
                  <a:lnTo>
                    <a:pt x="283" y="203"/>
                  </a:lnTo>
                  <a:lnTo>
                    <a:pt x="293" y="190"/>
                  </a:lnTo>
                  <a:lnTo>
                    <a:pt x="303" y="174"/>
                  </a:lnTo>
                  <a:lnTo>
                    <a:pt x="309" y="156"/>
                  </a:lnTo>
                  <a:lnTo>
                    <a:pt x="311" y="134"/>
                  </a:lnTo>
                  <a:lnTo>
                    <a:pt x="310" y="134"/>
                  </a:lnTo>
                  <a:lnTo>
                    <a:pt x="307" y="135"/>
                  </a:lnTo>
                  <a:lnTo>
                    <a:pt x="302" y="135"/>
                  </a:lnTo>
                  <a:lnTo>
                    <a:pt x="295" y="136"/>
                  </a:lnTo>
                  <a:lnTo>
                    <a:pt x="288" y="135"/>
                  </a:lnTo>
                  <a:lnTo>
                    <a:pt x="280" y="134"/>
                  </a:lnTo>
                  <a:lnTo>
                    <a:pt x="273" y="130"/>
                  </a:lnTo>
                  <a:lnTo>
                    <a:pt x="266" y="125"/>
                  </a:lnTo>
                  <a:lnTo>
                    <a:pt x="267" y="122"/>
                  </a:lnTo>
                  <a:lnTo>
                    <a:pt x="267" y="112"/>
                  </a:lnTo>
                  <a:lnTo>
                    <a:pt x="267" y="98"/>
                  </a:lnTo>
                  <a:lnTo>
                    <a:pt x="266" y="82"/>
                  </a:lnTo>
                  <a:lnTo>
                    <a:pt x="260" y="65"/>
                  </a:lnTo>
                  <a:lnTo>
                    <a:pt x="249" y="51"/>
                  </a:lnTo>
                  <a:lnTo>
                    <a:pt x="233" y="40"/>
                  </a:lnTo>
                  <a:lnTo>
                    <a:pt x="209" y="34"/>
                  </a:lnTo>
                  <a:lnTo>
                    <a:pt x="205" y="31"/>
                  </a:lnTo>
                  <a:lnTo>
                    <a:pt x="193" y="23"/>
                  </a:lnTo>
                  <a:lnTo>
                    <a:pt x="175" y="12"/>
                  </a:lnTo>
                  <a:lnTo>
                    <a:pt x="153" y="3"/>
                  </a:lnTo>
                  <a:lnTo>
                    <a:pt x="125" y="0"/>
                  </a:lnTo>
                  <a:lnTo>
                    <a:pt x="94" y="5"/>
                  </a:lnTo>
                  <a:lnTo>
                    <a:pt x="61" y="21"/>
                  </a:lnTo>
                  <a:lnTo>
                    <a:pt x="26" y="54"/>
                  </a:lnTo>
                  <a:lnTo>
                    <a:pt x="52" y="82"/>
                  </a:lnTo>
                  <a:lnTo>
                    <a:pt x="45" y="92"/>
                  </a:lnTo>
                  <a:lnTo>
                    <a:pt x="42" y="101"/>
                  </a:lnTo>
                  <a:lnTo>
                    <a:pt x="40" y="112"/>
                  </a:lnTo>
                  <a:lnTo>
                    <a:pt x="40" y="122"/>
                  </a:lnTo>
                  <a:lnTo>
                    <a:pt x="44" y="132"/>
                  </a:lnTo>
                  <a:lnTo>
                    <a:pt x="51" y="143"/>
                  </a:lnTo>
                  <a:lnTo>
                    <a:pt x="60" y="153"/>
                  </a:lnTo>
                  <a:lnTo>
                    <a:pt x="72" y="162"/>
                  </a:lnTo>
                  <a:lnTo>
                    <a:pt x="74" y="174"/>
                  </a:lnTo>
                  <a:lnTo>
                    <a:pt x="76" y="194"/>
                  </a:lnTo>
                  <a:lnTo>
                    <a:pt x="74" y="211"/>
                  </a:lnTo>
                  <a:lnTo>
                    <a:pt x="64" y="219"/>
                  </a:lnTo>
                  <a:lnTo>
                    <a:pt x="66" y="221"/>
                  </a:lnTo>
                  <a:lnTo>
                    <a:pt x="69" y="224"/>
                  </a:lnTo>
                  <a:lnTo>
                    <a:pt x="74" y="228"/>
                  </a:lnTo>
                  <a:lnTo>
                    <a:pt x="81" y="233"/>
                  </a:lnTo>
                  <a:lnTo>
                    <a:pt x="91" y="237"/>
                  </a:lnTo>
                  <a:lnTo>
                    <a:pt x="103" y="240"/>
                  </a:lnTo>
                  <a:lnTo>
                    <a:pt x="117" y="241"/>
                  </a:lnTo>
                  <a:lnTo>
                    <a:pt x="132" y="238"/>
                  </a:lnTo>
                  <a:lnTo>
                    <a:pt x="141" y="237"/>
                  </a:lnTo>
                  <a:lnTo>
                    <a:pt x="147" y="236"/>
                  </a:lnTo>
                  <a:lnTo>
                    <a:pt x="149" y="235"/>
                  </a:lnTo>
                  <a:lnTo>
                    <a:pt x="150" y="234"/>
                  </a:lnTo>
                  <a:lnTo>
                    <a:pt x="161" y="267"/>
                  </a:lnTo>
                  <a:lnTo>
                    <a:pt x="0" y="349"/>
                  </a:lnTo>
                  <a:lnTo>
                    <a:pt x="8" y="520"/>
                  </a:lnTo>
                  <a:lnTo>
                    <a:pt x="93" y="559"/>
                  </a:lnTo>
                  <a:lnTo>
                    <a:pt x="94" y="549"/>
                  </a:lnTo>
                  <a:lnTo>
                    <a:pt x="95" y="525"/>
                  </a:lnTo>
                  <a:lnTo>
                    <a:pt x="98" y="500"/>
                  </a:lnTo>
                  <a:lnTo>
                    <a:pt x="98" y="485"/>
                  </a:lnTo>
                  <a:lnTo>
                    <a:pt x="99" y="481"/>
                  </a:lnTo>
                  <a:lnTo>
                    <a:pt x="105" y="484"/>
                  </a:lnTo>
                  <a:lnTo>
                    <a:pt x="113" y="495"/>
                  </a:lnTo>
                  <a:lnTo>
                    <a:pt x="124" y="508"/>
                  </a:lnTo>
                  <a:lnTo>
                    <a:pt x="134" y="524"/>
                  </a:lnTo>
                  <a:lnTo>
                    <a:pt x="143" y="537"/>
                  </a:lnTo>
                  <a:lnTo>
                    <a:pt x="149" y="547"/>
                  </a:lnTo>
                  <a:lnTo>
                    <a:pt x="151" y="551"/>
                  </a:lnTo>
                  <a:lnTo>
                    <a:pt x="155" y="550"/>
                  </a:lnTo>
                  <a:lnTo>
                    <a:pt x="166" y="547"/>
                  </a:lnTo>
                  <a:lnTo>
                    <a:pt x="181" y="543"/>
                  </a:lnTo>
                  <a:lnTo>
                    <a:pt x="199" y="538"/>
                  </a:lnTo>
                  <a:lnTo>
                    <a:pt x="218" y="534"/>
                  </a:lnTo>
                  <a:lnTo>
                    <a:pt x="237" y="530"/>
                  </a:lnTo>
                  <a:lnTo>
                    <a:pt x="253" y="527"/>
                  </a:lnTo>
                  <a:lnTo>
                    <a:pt x="264" y="526"/>
                  </a:lnTo>
                  <a:lnTo>
                    <a:pt x="276" y="526"/>
                  </a:lnTo>
                  <a:lnTo>
                    <a:pt x="296" y="526"/>
                  </a:lnTo>
                  <a:lnTo>
                    <a:pt x="321" y="526"/>
                  </a:lnTo>
                  <a:lnTo>
                    <a:pt x="347" y="525"/>
                  </a:lnTo>
                  <a:lnTo>
                    <a:pt x="373" y="525"/>
                  </a:lnTo>
                  <a:lnTo>
                    <a:pt x="395" y="525"/>
                  </a:lnTo>
                  <a:lnTo>
                    <a:pt x="410" y="525"/>
                  </a:lnTo>
                  <a:lnTo>
                    <a:pt x="416" y="525"/>
                  </a:lnTo>
                  <a:lnTo>
                    <a:pt x="431" y="349"/>
                  </a:lnTo>
                  <a:lnTo>
                    <a:pt x="414" y="275"/>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18" name="Freeform 6"/>
            <p:cNvSpPr>
              <a:spLocks noChangeArrowheads="1"/>
            </p:cNvSpPr>
            <p:nvPr/>
          </p:nvSpPr>
          <p:spPr bwMode="auto">
            <a:xfrm>
              <a:off x="3448" y="2796"/>
              <a:ext cx="246" cy="341"/>
            </a:xfrm>
            <a:custGeom>
              <a:avLst/>
              <a:gdLst>
                <a:gd name="T0" fmla="*/ 189 w 341"/>
                <a:gd name="T1" fmla="*/ 238 h 475"/>
                <a:gd name="T2" fmla="*/ 199 w 341"/>
                <a:gd name="T3" fmla="*/ 179 h 475"/>
                <a:gd name="T4" fmla="*/ 275 w 341"/>
                <a:gd name="T5" fmla="*/ 171 h 475"/>
                <a:gd name="T6" fmla="*/ 275 w 341"/>
                <a:gd name="T7" fmla="*/ 128 h 475"/>
                <a:gd name="T8" fmla="*/ 270 w 341"/>
                <a:gd name="T9" fmla="*/ 92 h 475"/>
                <a:gd name="T10" fmla="*/ 262 w 341"/>
                <a:gd name="T11" fmla="*/ 63 h 475"/>
                <a:gd name="T12" fmla="*/ 249 w 341"/>
                <a:gd name="T13" fmla="*/ 41 h 475"/>
                <a:gd name="T14" fmla="*/ 233 w 341"/>
                <a:gd name="T15" fmla="*/ 24 h 475"/>
                <a:gd name="T16" fmla="*/ 216 w 341"/>
                <a:gd name="T17" fmla="*/ 12 h 475"/>
                <a:gd name="T18" fmla="*/ 196 w 341"/>
                <a:gd name="T19" fmla="*/ 5 h 475"/>
                <a:gd name="T20" fmla="*/ 176 w 341"/>
                <a:gd name="T21" fmla="*/ 0 h 475"/>
                <a:gd name="T22" fmla="*/ 156 w 341"/>
                <a:gd name="T23" fmla="*/ 0 h 475"/>
                <a:gd name="T24" fmla="*/ 136 w 341"/>
                <a:gd name="T25" fmla="*/ 1 h 475"/>
                <a:gd name="T26" fmla="*/ 116 w 341"/>
                <a:gd name="T27" fmla="*/ 4 h 475"/>
                <a:gd name="T28" fmla="*/ 100 w 341"/>
                <a:gd name="T29" fmla="*/ 7 h 475"/>
                <a:gd name="T30" fmla="*/ 85 w 341"/>
                <a:gd name="T31" fmla="*/ 12 h 475"/>
                <a:gd name="T32" fmla="*/ 74 w 341"/>
                <a:gd name="T33" fmla="*/ 16 h 475"/>
                <a:gd name="T34" fmla="*/ 66 w 341"/>
                <a:gd name="T35" fmla="*/ 18 h 475"/>
                <a:gd name="T36" fmla="*/ 64 w 341"/>
                <a:gd name="T37" fmla="*/ 19 h 475"/>
                <a:gd name="T38" fmla="*/ 8 w 341"/>
                <a:gd name="T39" fmla="*/ 26 h 475"/>
                <a:gd name="T40" fmla="*/ 8 w 341"/>
                <a:gd name="T41" fmla="*/ 37 h 475"/>
                <a:gd name="T42" fmla="*/ 10 w 341"/>
                <a:gd name="T43" fmla="*/ 47 h 475"/>
                <a:gd name="T44" fmla="*/ 14 w 341"/>
                <a:gd name="T45" fmla="*/ 55 h 475"/>
                <a:gd name="T46" fmla="*/ 20 w 341"/>
                <a:gd name="T47" fmla="*/ 61 h 475"/>
                <a:gd name="T48" fmla="*/ 26 w 341"/>
                <a:gd name="T49" fmla="*/ 66 h 475"/>
                <a:gd name="T50" fmla="*/ 33 w 341"/>
                <a:gd name="T51" fmla="*/ 69 h 475"/>
                <a:gd name="T52" fmla="*/ 41 w 341"/>
                <a:gd name="T53" fmla="*/ 73 h 475"/>
                <a:gd name="T54" fmla="*/ 48 w 341"/>
                <a:gd name="T55" fmla="*/ 74 h 475"/>
                <a:gd name="T56" fmla="*/ 45 w 341"/>
                <a:gd name="T57" fmla="*/ 85 h 475"/>
                <a:gd name="T58" fmla="*/ 41 w 341"/>
                <a:gd name="T59" fmla="*/ 96 h 475"/>
                <a:gd name="T60" fmla="*/ 40 w 341"/>
                <a:gd name="T61" fmla="*/ 106 h 475"/>
                <a:gd name="T62" fmla="*/ 39 w 341"/>
                <a:gd name="T63" fmla="*/ 117 h 475"/>
                <a:gd name="T64" fmla="*/ 40 w 341"/>
                <a:gd name="T65" fmla="*/ 135 h 475"/>
                <a:gd name="T66" fmla="*/ 44 w 341"/>
                <a:gd name="T67" fmla="*/ 150 h 475"/>
                <a:gd name="T68" fmla="*/ 50 w 341"/>
                <a:gd name="T69" fmla="*/ 166 h 475"/>
                <a:gd name="T70" fmla="*/ 58 w 341"/>
                <a:gd name="T71" fmla="*/ 179 h 475"/>
                <a:gd name="T72" fmla="*/ 68 w 341"/>
                <a:gd name="T73" fmla="*/ 190 h 475"/>
                <a:gd name="T74" fmla="*/ 79 w 341"/>
                <a:gd name="T75" fmla="*/ 198 h 475"/>
                <a:gd name="T76" fmla="*/ 91 w 341"/>
                <a:gd name="T77" fmla="*/ 205 h 475"/>
                <a:gd name="T78" fmla="*/ 106 w 341"/>
                <a:gd name="T79" fmla="*/ 209 h 475"/>
                <a:gd name="T80" fmla="*/ 108 w 341"/>
                <a:gd name="T81" fmla="*/ 232 h 475"/>
                <a:gd name="T82" fmla="*/ 0 w 341"/>
                <a:gd name="T83" fmla="*/ 286 h 475"/>
                <a:gd name="T84" fmla="*/ 26 w 341"/>
                <a:gd name="T85" fmla="*/ 475 h 475"/>
                <a:gd name="T86" fmla="*/ 306 w 341"/>
                <a:gd name="T87" fmla="*/ 475 h 475"/>
                <a:gd name="T88" fmla="*/ 341 w 341"/>
                <a:gd name="T89" fmla="*/ 297 h 475"/>
                <a:gd name="T90" fmla="*/ 189 w 341"/>
                <a:gd name="T91" fmla="*/ 238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1" h="475">
                  <a:moveTo>
                    <a:pt x="189" y="238"/>
                  </a:moveTo>
                  <a:lnTo>
                    <a:pt x="199" y="179"/>
                  </a:lnTo>
                  <a:lnTo>
                    <a:pt x="275" y="171"/>
                  </a:lnTo>
                  <a:lnTo>
                    <a:pt x="275" y="128"/>
                  </a:lnTo>
                  <a:lnTo>
                    <a:pt x="270" y="92"/>
                  </a:lnTo>
                  <a:lnTo>
                    <a:pt x="262" y="63"/>
                  </a:lnTo>
                  <a:lnTo>
                    <a:pt x="249" y="41"/>
                  </a:lnTo>
                  <a:lnTo>
                    <a:pt x="233" y="24"/>
                  </a:lnTo>
                  <a:lnTo>
                    <a:pt x="216" y="12"/>
                  </a:lnTo>
                  <a:lnTo>
                    <a:pt x="196" y="5"/>
                  </a:lnTo>
                  <a:lnTo>
                    <a:pt x="176" y="0"/>
                  </a:lnTo>
                  <a:lnTo>
                    <a:pt x="156" y="0"/>
                  </a:lnTo>
                  <a:lnTo>
                    <a:pt x="136" y="1"/>
                  </a:lnTo>
                  <a:lnTo>
                    <a:pt x="116" y="4"/>
                  </a:lnTo>
                  <a:lnTo>
                    <a:pt x="100" y="7"/>
                  </a:lnTo>
                  <a:lnTo>
                    <a:pt x="85" y="12"/>
                  </a:lnTo>
                  <a:lnTo>
                    <a:pt x="74" y="16"/>
                  </a:lnTo>
                  <a:lnTo>
                    <a:pt x="66" y="18"/>
                  </a:lnTo>
                  <a:lnTo>
                    <a:pt x="64" y="19"/>
                  </a:lnTo>
                  <a:lnTo>
                    <a:pt x="8" y="26"/>
                  </a:lnTo>
                  <a:lnTo>
                    <a:pt x="8" y="37"/>
                  </a:lnTo>
                  <a:lnTo>
                    <a:pt x="10" y="47"/>
                  </a:lnTo>
                  <a:lnTo>
                    <a:pt x="14" y="55"/>
                  </a:lnTo>
                  <a:lnTo>
                    <a:pt x="20" y="61"/>
                  </a:lnTo>
                  <a:lnTo>
                    <a:pt x="26" y="66"/>
                  </a:lnTo>
                  <a:lnTo>
                    <a:pt x="33" y="69"/>
                  </a:lnTo>
                  <a:lnTo>
                    <a:pt x="41" y="73"/>
                  </a:lnTo>
                  <a:lnTo>
                    <a:pt x="48" y="74"/>
                  </a:lnTo>
                  <a:lnTo>
                    <a:pt x="45" y="85"/>
                  </a:lnTo>
                  <a:lnTo>
                    <a:pt x="41" y="96"/>
                  </a:lnTo>
                  <a:lnTo>
                    <a:pt x="40" y="106"/>
                  </a:lnTo>
                  <a:lnTo>
                    <a:pt x="39" y="117"/>
                  </a:lnTo>
                  <a:lnTo>
                    <a:pt x="40" y="135"/>
                  </a:lnTo>
                  <a:lnTo>
                    <a:pt x="44" y="150"/>
                  </a:lnTo>
                  <a:lnTo>
                    <a:pt x="50" y="166"/>
                  </a:lnTo>
                  <a:lnTo>
                    <a:pt x="58" y="179"/>
                  </a:lnTo>
                  <a:lnTo>
                    <a:pt x="68" y="190"/>
                  </a:lnTo>
                  <a:lnTo>
                    <a:pt x="79" y="198"/>
                  </a:lnTo>
                  <a:lnTo>
                    <a:pt x="91" y="205"/>
                  </a:lnTo>
                  <a:lnTo>
                    <a:pt x="106" y="209"/>
                  </a:lnTo>
                  <a:lnTo>
                    <a:pt x="108" y="232"/>
                  </a:lnTo>
                  <a:lnTo>
                    <a:pt x="0" y="286"/>
                  </a:lnTo>
                  <a:lnTo>
                    <a:pt x="26" y="475"/>
                  </a:lnTo>
                  <a:lnTo>
                    <a:pt x="306" y="475"/>
                  </a:lnTo>
                  <a:lnTo>
                    <a:pt x="341" y="297"/>
                  </a:lnTo>
                  <a:lnTo>
                    <a:pt x="189" y="238"/>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19" name="Freeform 7"/>
            <p:cNvSpPr>
              <a:spLocks noChangeArrowheads="1"/>
            </p:cNvSpPr>
            <p:nvPr/>
          </p:nvSpPr>
          <p:spPr bwMode="auto">
            <a:xfrm>
              <a:off x="2734" y="3646"/>
              <a:ext cx="783" cy="382"/>
            </a:xfrm>
            <a:custGeom>
              <a:avLst/>
              <a:gdLst>
                <a:gd name="T0" fmla="*/ 246 w 1082"/>
                <a:gd name="T1" fmla="*/ 0 h 532"/>
                <a:gd name="T2" fmla="*/ 1082 w 1082"/>
                <a:gd name="T3" fmla="*/ 213 h 532"/>
                <a:gd name="T4" fmla="*/ 1054 w 1082"/>
                <a:gd name="T5" fmla="*/ 364 h 532"/>
                <a:gd name="T6" fmla="*/ 608 w 1082"/>
                <a:gd name="T7" fmla="*/ 532 h 532"/>
                <a:gd name="T8" fmla="*/ 0 w 1082"/>
                <a:gd name="T9" fmla="*/ 213 h 532"/>
                <a:gd name="T10" fmla="*/ 246 w 1082"/>
                <a:gd name="T11" fmla="*/ 0 h 532"/>
              </a:gdLst>
              <a:ahLst/>
              <a:cxnLst>
                <a:cxn ang="0">
                  <a:pos x="T0" y="T1"/>
                </a:cxn>
                <a:cxn ang="0">
                  <a:pos x="T2" y="T3"/>
                </a:cxn>
                <a:cxn ang="0">
                  <a:pos x="T4" y="T5"/>
                </a:cxn>
                <a:cxn ang="0">
                  <a:pos x="T6" y="T7"/>
                </a:cxn>
                <a:cxn ang="0">
                  <a:pos x="T8" y="T9"/>
                </a:cxn>
                <a:cxn ang="0">
                  <a:pos x="T10" y="T11"/>
                </a:cxn>
              </a:cxnLst>
              <a:rect l="0" t="0" r="r" b="b"/>
              <a:pathLst>
                <a:path w="1082" h="532">
                  <a:moveTo>
                    <a:pt x="246" y="0"/>
                  </a:moveTo>
                  <a:lnTo>
                    <a:pt x="1082" y="213"/>
                  </a:lnTo>
                  <a:lnTo>
                    <a:pt x="1054" y="364"/>
                  </a:lnTo>
                  <a:lnTo>
                    <a:pt x="608" y="532"/>
                  </a:lnTo>
                  <a:lnTo>
                    <a:pt x="0" y="213"/>
                  </a:lnTo>
                  <a:lnTo>
                    <a:pt x="246" y="0"/>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20" name="Freeform 8"/>
            <p:cNvSpPr>
              <a:spLocks noChangeArrowheads="1"/>
            </p:cNvSpPr>
            <p:nvPr/>
          </p:nvSpPr>
          <p:spPr bwMode="auto">
            <a:xfrm>
              <a:off x="2323" y="3294"/>
              <a:ext cx="204" cy="283"/>
            </a:xfrm>
            <a:custGeom>
              <a:avLst/>
              <a:gdLst>
                <a:gd name="T0" fmla="*/ 283 w 283"/>
                <a:gd name="T1" fmla="*/ 50 h 394"/>
                <a:gd name="T2" fmla="*/ 218 w 283"/>
                <a:gd name="T3" fmla="*/ 35 h 394"/>
                <a:gd name="T4" fmla="*/ 195 w 283"/>
                <a:gd name="T5" fmla="*/ 79 h 394"/>
                <a:gd name="T6" fmla="*/ 0 w 283"/>
                <a:gd name="T7" fmla="*/ 0 h 394"/>
                <a:gd name="T8" fmla="*/ 195 w 283"/>
                <a:gd name="T9" fmla="*/ 394 h 394"/>
                <a:gd name="T10" fmla="*/ 283 w 283"/>
                <a:gd name="T11" fmla="*/ 50 h 394"/>
              </a:gdLst>
              <a:ahLst/>
              <a:cxnLst>
                <a:cxn ang="0">
                  <a:pos x="T0" y="T1"/>
                </a:cxn>
                <a:cxn ang="0">
                  <a:pos x="T2" y="T3"/>
                </a:cxn>
                <a:cxn ang="0">
                  <a:pos x="T4" y="T5"/>
                </a:cxn>
                <a:cxn ang="0">
                  <a:pos x="T6" y="T7"/>
                </a:cxn>
                <a:cxn ang="0">
                  <a:pos x="T8" y="T9"/>
                </a:cxn>
                <a:cxn ang="0">
                  <a:pos x="T10" y="T11"/>
                </a:cxn>
              </a:cxnLst>
              <a:rect l="0" t="0" r="r" b="b"/>
              <a:pathLst>
                <a:path w="283" h="394">
                  <a:moveTo>
                    <a:pt x="283" y="50"/>
                  </a:moveTo>
                  <a:lnTo>
                    <a:pt x="218" y="35"/>
                  </a:lnTo>
                  <a:lnTo>
                    <a:pt x="195" y="79"/>
                  </a:lnTo>
                  <a:lnTo>
                    <a:pt x="0" y="0"/>
                  </a:lnTo>
                  <a:lnTo>
                    <a:pt x="195" y="394"/>
                  </a:lnTo>
                  <a:lnTo>
                    <a:pt x="283" y="50"/>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21" name="Freeform 9"/>
            <p:cNvSpPr>
              <a:spLocks noChangeArrowheads="1"/>
            </p:cNvSpPr>
            <p:nvPr/>
          </p:nvSpPr>
          <p:spPr bwMode="auto">
            <a:xfrm>
              <a:off x="2782" y="3772"/>
              <a:ext cx="188" cy="90"/>
            </a:xfrm>
            <a:custGeom>
              <a:avLst/>
              <a:gdLst>
                <a:gd name="T0" fmla="*/ 7 w 261"/>
                <a:gd name="T1" fmla="*/ 1 h 126"/>
                <a:gd name="T2" fmla="*/ 8 w 261"/>
                <a:gd name="T3" fmla="*/ 1 h 126"/>
                <a:gd name="T4" fmla="*/ 13 w 261"/>
                <a:gd name="T5" fmla="*/ 1 h 126"/>
                <a:gd name="T6" fmla="*/ 21 w 261"/>
                <a:gd name="T7" fmla="*/ 1 h 126"/>
                <a:gd name="T8" fmla="*/ 31 w 261"/>
                <a:gd name="T9" fmla="*/ 0 h 126"/>
                <a:gd name="T10" fmla="*/ 43 w 261"/>
                <a:gd name="T11" fmla="*/ 0 h 126"/>
                <a:gd name="T12" fmla="*/ 56 w 261"/>
                <a:gd name="T13" fmla="*/ 1 h 126"/>
                <a:gd name="T14" fmla="*/ 71 w 261"/>
                <a:gd name="T15" fmla="*/ 1 h 126"/>
                <a:gd name="T16" fmla="*/ 87 w 261"/>
                <a:gd name="T17" fmla="*/ 3 h 126"/>
                <a:gd name="T18" fmla="*/ 103 w 261"/>
                <a:gd name="T19" fmla="*/ 5 h 126"/>
                <a:gd name="T20" fmla="*/ 119 w 261"/>
                <a:gd name="T21" fmla="*/ 7 h 126"/>
                <a:gd name="T22" fmla="*/ 136 w 261"/>
                <a:gd name="T23" fmla="*/ 11 h 126"/>
                <a:gd name="T24" fmla="*/ 151 w 261"/>
                <a:gd name="T25" fmla="*/ 15 h 126"/>
                <a:gd name="T26" fmla="*/ 166 w 261"/>
                <a:gd name="T27" fmla="*/ 19 h 126"/>
                <a:gd name="T28" fmla="*/ 180 w 261"/>
                <a:gd name="T29" fmla="*/ 25 h 126"/>
                <a:gd name="T30" fmla="*/ 192 w 261"/>
                <a:gd name="T31" fmla="*/ 34 h 126"/>
                <a:gd name="T32" fmla="*/ 201 w 261"/>
                <a:gd name="T33" fmla="*/ 42 h 126"/>
                <a:gd name="T34" fmla="*/ 261 w 261"/>
                <a:gd name="T35" fmla="*/ 108 h 126"/>
                <a:gd name="T36" fmla="*/ 214 w 261"/>
                <a:gd name="T37" fmla="*/ 83 h 126"/>
                <a:gd name="T38" fmla="*/ 231 w 261"/>
                <a:gd name="T39" fmla="*/ 122 h 126"/>
                <a:gd name="T40" fmla="*/ 188 w 261"/>
                <a:gd name="T41" fmla="*/ 86 h 126"/>
                <a:gd name="T42" fmla="*/ 191 w 261"/>
                <a:gd name="T43" fmla="*/ 126 h 126"/>
                <a:gd name="T44" fmla="*/ 157 w 261"/>
                <a:gd name="T45" fmla="*/ 84 h 126"/>
                <a:gd name="T46" fmla="*/ 154 w 261"/>
                <a:gd name="T47" fmla="*/ 85 h 126"/>
                <a:gd name="T48" fmla="*/ 143 w 261"/>
                <a:gd name="T49" fmla="*/ 86 h 126"/>
                <a:gd name="T50" fmla="*/ 126 w 261"/>
                <a:gd name="T51" fmla="*/ 89 h 126"/>
                <a:gd name="T52" fmla="*/ 106 w 261"/>
                <a:gd name="T53" fmla="*/ 89 h 126"/>
                <a:gd name="T54" fmla="*/ 82 w 261"/>
                <a:gd name="T55" fmla="*/ 85 h 126"/>
                <a:gd name="T56" fmla="*/ 56 w 261"/>
                <a:gd name="T57" fmla="*/ 78 h 126"/>
                <a:gd name="T58" fmla="*/ 30 w 261"/>
                <a:gd name="T59" fmla="*/ 65 h 126"/>
                <a:gd name="T60" fmla="*/ 2 w 261"/>
                <a:gd name="T61" fmla="*/ 44 h 126"/>
                <a:gd name="T62" fmla="*/ 1 w 261"/>
                <a:gd name="T63" fmla="*/ 40 h 126"/>
                <a:gd name="T64" fmla="*/ 0 w 261"/>
                <a:gd name="T65" fmla="*/ 29 h 126"/>
                <a:gd name="T66" fmla="*/ 1 w 261"/>
                <a:gd name="T67" fmla="*/ 15 h 126"/>
                <a:gd name="T68" fmla="*/ 7 w 261"/>
                <a:gd name="T69" fmla="*/ 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1" h="126">
                  <a:moveTo>
                    <a:pt x="7" y="1"/>
                  </a:moveTo>
                  <a:lnTo>
                    <a:pt x="8" y="1"/>
                  </a:lnTo>
                  <a:lnTo>
                    <a:pt x="13" y="1"/>
                  </a:lnTo>
                  <a:lnTo>
                    <a:pt x="21" y="1"/>
                  </a:lnTo>
                  <a:lnTo>
                    <a:pt x="31" y="0"/>
                  </a:lnTo>
                  <a:lnTo>
                    <a:pt x="43" y="0"/>
                  </a:lnTo>
                  <a:lnTo>
                    <a:pt x="56" y="1"/>
                  </a:lnTo>
                  <a:lnTo>
                    <a:pt x="71" y="1"/>
                  </a:lnTo>
                  <a:lnTo>
                    <a:pt x="87" y="3"/>
                  </a:lnTo>
                  <a:lnTo>
                    <a:pt x="103" y="5"/>
                  </a:lnTo>
                  <a:lnTo>
                    <a:pt x="119" y="7"/>
                  </a:lnTo>
                  <a:lnTo>
                    <a:pt x="136" y="11"/>
                  </a:lnTo>
                  <a:lnTo>
                    <a:pt x="151" y="15"/>
                  </a:lnTo>
                  <a:lnTo>
                    <a:pt x="166" y="19"/>
                  </a:lnTo>
                  <a:lnTo>
                    <a:pt x="180" y="25"/>
                  </a:lnTo>
                  <a:lnTo>
                    <a:pt x="192" y="34"/>
                  </a:lnTo>
                  <a:lnTo>
                    <a:pt x="201" y="42"/>
                  </a:lnTo>
                  <a:lnTo>
                    <a:pt x="261" y="108"/>
                  </a:lnTo>
                  <a:lnTo>
                    <a:pt x="214" y="83"/>
                  </a:lnTo>
                  <a:lnTo>
                    <a:pt x="231" y="122"/>
                  </a:lnTo>
                  <a:lnTo>
                    <a:pt x="188" y="86"/>
                  </a:lnTo>
                  <a:lnTo>
                    <a:pt x="191" y="126"/>
                  </a:lnTo>
                  <a:lnTo>
                    <a:pt x="157" y="84"/>
                  </a:lnTo>
                  <a:lnTo>
                    <a:pt x="154" y="85"/>
                  </a:lnTo>
                  <a:lnTo>
                    <a:pt x="143" y="86"/>
                  </a:lnTo>
                  <a:lnTo>
                    <a:pt x="126" y="89"/>
                  </a:lnTo>
                  <a:lnTo>
                    <a:pt x="106" y="89"/>
                  </a:lnTo>
                  <a:lnTo>
                    <a:pt x="82" y="85"/>
                  </a:lnTo>
                  <a:lnTo>
                    <a:pt x="56" y="78"/>
                  </a:lnTo>
                  <a:lnTo>
                    <a:pt x="30" y="65"/>
                  </a:lnTo>
                  <a:lnTo>
                    <a:pt x="2" y="44"/>
                  </a:lnTo>
                  <a:lnTo>
                    <a:pt x="1" y="40"/>
                  </a:lnTo>
                  <a:lnTo>
                    <a:pt x="0" y="29"/>
                  </a:lnTo>
                  <a:lnTo>
                    <a:pt x="1" y="15"/>
                  </a:lnTo>
                  <a:lnTo>
                    <a:pt x="7" y="1"/>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22" name="Freeform 10"/>
            <p:cNvSpPr>
              <a:spLocks noChangeArrowheads="1"/>
            </p:cNvSpPr>
            <p:nvPr/>
          </p:nvSpPr>
          <p:spPr bwMode="auto">
            <a:xfrm>
              <a:off x="2284" y="3022"/>
              <a:ext cx="231" cy="275"/>
            </a:xfrm>
            <a:custGeom>
              <a:avLst/>
              <a:gdLst>
                <a:gd name="T0" fmla="*/ 269 w 321"/>
                <a:gd name="T1" fmla="*/ 68 h 383"/>
                <a:gd name="T2" fmla="*/ 321 w 321"/>
                <a:gd name="T3" fmla="*/ 185 h 383"/>
                <a:gd name="T4" fmla="*/ 294 w 321"/>
                <a:gd name="T5" fmla="*/ 199 h 383"/>
                <a:gd name="T6" fmla="*/ 297 w 321"/>
                <a:gd name="T7" fmla="*/ 290 h 383"/>
                <a:gd name="T8" fmla="*/ 251 w 321"/>
                <a:gd name="T9" fmla="*/ 296 h 383"/>
                <a:gd name="T10" fmla="*/ 239 w 321"/>
                <a:gd name="T11" fmla="*/ 383 h 383"/>
                <a:gd name="T12" fmla="*/ 61 w 321"/>
                <a:gd name="T13" fmla="*/ 320 h 383"/>
                <a:gd name="T14" fmla="*/ 65 w 321"/>
                <a:gd name="T15" fmla="*/ 279 h 383"/>
                <a:gd name="T16" fmla="*/ 61 w 321"/>
                <a:gd name="T17" fmla="*/ 278 h 383"/>
                <a:gd name="T18" fmla="*/ 52 w 321"/>
                <a:gd name="T19" fmla="*/ 273 h 383"/>
                <a:gd name="T20" fmla="*/ 40 w 321"/>
                <a:gd name="T21" fmla="*/ 265 h 383"/>
                <a:gd name="T22" fmla="*/ 28 w 321"/>
                <a:gd name="T23" fmla="*/ 252 h 383"/>
                <a:gd name="T24" fmla="*/ 17 w 321"/>
                <a:gd name="T25" fmla="*/ 236 h 383"/>
                <a:gd name="T26" fmla="*/ 11 w 321"/>
                <a:gd name="T27" fmla="*/ 217 h 383"/>
                <a:gd name="T28" fmla="*/ 12 w 321"/>
                <a:gd name="T29" fmla="*/ 193 h 383"/>
                <a:gd name="T30" fmla="*/ 23 w 321"/>
                <a:gd name="T31" fmla="*/ 165 h 383"/>
                <a:gd name="T32" fmla="*/ 19 w 321"/>
                <a:gd name="T33" fmla="*/ 160 h 383"/>
                <a:gd name="T34" fmla="*/ 12 w 321"/>
                <a:gd name="T35" fmla="*/ 149 h 383"/>
                <a:gd name="T36" fmla="*/ 4 w 321"/>
                <a:gd name="T37" fmla="*/ 131 h 383"/>
                <a:gd name="T38" fmla="*/ 0 w 321"/>
                <a:gd name="T39" fmla="*/ 110 h 383"/>
                <a:gd name="T40" fmla="*/ 4 w 321"/>
                <a:gd name="T41" fmla="*/ 86 h 383"/>
                <a:gd name="T42" fmla="*/ 18 w 321"/>
                <a:gd name="T43" fmla="*/ 61 h 383"/>
                <a:gd name="T44" fmla="*/ 49 w 321"/>
                <a:gd name="T45" fmla="*/ 37 h 383"/>
                <a:gd name="T46" fmla="*/ 99 w 321"/>
                <a:gd name="T47" fmla="*/ 14 h 383"/>
                <a:gd name="T48" fmla="*/ 294 w 321"/>
                <a:gd name="T49" fmla="*/ 0 h 383"/>
                <a:gd name="T50" fmla="*/ 269 w 321"/>
                <a:gd name="T51" fmla="*/ 68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1" h="383">
                  <a:moveTo>
                    <a:pt x="269" y="68"/>
                  </a:moveTo>
                  <a:lnTo>
                    <a:pt x="321" y="185"/>
                  </a:lnTo>
                  <a:lnTo>
                    <a:pt x="294" y="199"/>
                  </a:lnTo>
                  <a:lnTo>
                    <a:pt x="297" y="290"/>
                  </a:lnTo>
                  <a:lnTo>
                    <a:pt x="251" y="296"/>
                  </a:lnTo>
                  <a:lnTo>
                    <a:pt x="239" y="383"/>
                  </a:lnTo>
                  <a:lnTo>
                    <a:pt x="61" y="320"/>
                  </a:lnTo>
                  <a:lnTo>
                    <a:pt x="65" y="279"/>
                  </a:lnTo>
                  <a:lnTo>
                    <a:pt x="61" y="278"/>
                  </a:lnTo>
                  <a:lnTo>
                    <a:pt x="52" y="273"/>
                  </a:lnTo>
                  <a:lnTo>
                    <a:pt x="40" y="265"/>
                  </a:lnTo>
                  <a:lnTo>
                    <a:pt x="28" y="252"/>
                  </a:lnTo>
                  <a:lnTo>
                    <a:pt x="17" y="236"/>
                  </a:lnTo>
                  <a:lnTo>
                    <a:pt x="11" y="217"/>
                  </a:lnTo>
                  <a:lnTo>
                    <a:pt x="12" y="193"/>
                  </a:lnTo>
                  <a:lnTo>
                    <a:pt x="23" y="165"/>
                  </a:lnTo>
                  <a:lnTo>
                    <a:pt x="19" y="160"/>
                  </a:lnTo>
                  <a:lnTo>
                    <a:pt x="12" y="149"/>
                  </a:lnTo>
                  <a:lnTo>
                    <a:pt x="4" y="131"/>
                  </a:lnTo>
                  <a:lnTo>
                    <a:pt x="0" y="110"/>
                  </a:lnTo>
                  <a:lnTo>
                    <a:pt x="4" y="86"/>
                  </a:lnTo>
                  <a:lnTo>
                    <a:pt x="18" y="61"/>
                  </a:lnTo>
                  <a:lnTo>
                    <a:pt x="49" y="37"/>
                  </a:lnTo>
                  <a:lnTo>
                    <a:pt x="99" y="14"/>
                  </a:lnTo>
                  <a:lnTo>
                    <a:pt x="294" y="0"/>
                  </a:lnTo>
                  <a:lnTo>
                    <a:pt x="269" y="68"/>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23" name="Freeform 11"/>
            <p:cNvSpPr>
              <a:spLocks noChangeArrowheads="1"/>
            </p:cNvSpPr>
            <p:nvPr/>
          </p:nvSpPr>
          <p:spPr bwMode="auto">
            <a:xfrm>
              <a:off x="2344" y="3114"/>
              <a:ext cx="139" cy="42"/>
            </a:xfrm>
            <a:custGeom>
              <a:avLst/>
              <a:gdLst>
                <a:gd name="T0" fmla="*/ 0 w 193"/>
                <a:gd name="T1" fmla="*/ 20 h 59"/>
                <a:gd name="T2" fmla="*/ 143 w 193"/>
                <a:gd name="T3" fmla="*/ 20 h 59"/>
                <a:gd name="T4" fmla="*/ 146 w 193"/>
                <a:gd name="T5" fmla="*/ 12 h 59"/>
                <a:gd name="T6" fmla="*/ 151 w 193"/>
                <a:gd name="T7" fmla="*/ 6 h 59"/>
                <a:gd name="T8" fmla="*/ 158 w 193"/>
                <a:gd name="T9" fmla="*/ 1 h 59"/>
                <a:gd name="T10" fmla="*/ 167 w 193"/>
                <a:gd name="T11" fmla="*/ 0 h 59"/>
                <a:gd name="T12" fmla="*/ 177 w 193"/>
                <a:gd name="T13" fmla="*/ 2 h 59"/>
                <a:gd name="T14" fmla="*/ 186 w 193"/>
                <a:gd name="T15" fmla="*/ 8 h 59"/>
                <a:gd name="T16" fmla="*/ 191 w 193"/>
                <a:gd name="T17" fmla="*/ 17 h 59"/>
                <a:gd name="T18" fmla="*/ 193 w 193"/>
                <a:gd name="T19" fmla="*/ 29 h 59"/>
                <a:gd name="T20" fmla="*/ 191 w 193"/>
                <a:gd name="T21" fmla="*/ 41 h 59"/>
                <a:gd name="T22" fmla="*/ 186 w 193"/>
                <a:gd name="T23" fmla="*/ 51 h 59"/>
                <a:gd name="T24" fmla="*/ 177 w 193"/>
                <a:gd name="T25" fmla="*/ 57 h 59"/>
                <a:gd name="T26" fmla="*/ 167 w 193"/>
                <a:gd name="T27" fmla="*/ 59 h 59"/>
                <a:gd name="T28" fmla="*/ 157 w 193"/>
                <a:gd name="T29" fmla="*/ 57 h 59"/>
                <a:gd name="T30" fmla="*/ 150 w 193"/>
                <a:gd name="T31" fmla="*/ 51 h 59"/>
                <a:gd name="T32" fmla="*/ 144 w 193"/>
                <a:gd name="T33" fmla="*/ 43 h 59"/>
                <a:gd name="T34" fmla="*/ 142 w 193"/>
                <a:gd name="T35" fmla="*/ 32 h 59"/>
                <a:gd name="T36" fmla="*/ 0 w 193"/>
                <a:gd name="T37" fmla="*/ 32 h 59"/>
                <a:gd name="T38" fmla="*/ 0 w 193"/>
                <a:gd name="T39"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59">
                  <a:moveTo>
                    <a:pt x="0" y="20"/>
                  </a:moveTo>
                  <a:lnTo>
                    <a:pt x="143" y="20"/>
                  </a:lnTo>
                  <a:lnTo>
                    <a:pt x="146" y="12"/>
                  </a:lnTo>
                  <a:lnTo>
                    <a:pt x="151" y="6"/>
                  </a:lnTo>
                  <a:lnTo>
                    <a:pt x="158" y="1"/>
                  </a:lnTo>
                  <a:lnTo>
                    <a:pt x="167" y="0"/>
                  </a:lnTo>
                  <a:lnTo>
                    <a:pt x="177" y="2"/>
                  </a:lnTo>
                  <a:lnTo>
                    <a:pt x="186" y="8"/>
                  </a:lnTo>
                  <a:lnTo>
                    <a:pt x="191" y="17"/>
                  </a:lnTo>
                  <a:lnTo>
                    <a:pt x="193" y="29"/>
                  </a:lnTo>
                  <a:lnTo>
                    <a:pt x="191" y="41"/>
                  </a:lnTo>
                  <a:lnTo>
                    <a:pt x="186" y="51"/>
                  </a:lnTo>
                  <a:lnTo>
                    <a:pt x="177" y="57"/>
                  </a:lnTo>
                  <a:lnTo>
                    <a:pt x="167" y="59"/>
                  </a:lnTo>
                  <a:lnTo>
                    <a:pt x="157" y="57"/>
                  </a:lnTo>
                  <a:lnTo>
                    <a:pt x="150" y="51"/>
                  </a:lnTo>
                  <a:lnTo>
                    <a:pt x="144" y="43"/>
                  </a:lnTo>
                  <a:lnTo>
                    <a:pt x="142" y="32"/>
                  </a:lnTo>
                  <a:lnTo>
                    <a:pt x="0" y="32"/>
                  </a:lnTo>
                  <a:lnTo>
                    <a:pt x="0" y="2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24" name="Freeform 12"/>
            <p:cNvSpPr>
              <a:spLocks noChangeArrowheads="1"/>
            </p:cNvSpPr>
            <p:nvPr/>
          </p:nvSpPr>
          <p:spPr bwMode="auto">
            <a:xfrm>
              <a:off x="2032" y="3294"/>
              <a:ext cx="832" cy="620"/>
            </a:xfrm>
            <a:custGeom>
              <a:avLst/>
              <a:gdLst>
                <a:gd name="T0" fmla="*/ 14 w 1150"/>
                <a:gd name="T1" fmla="*/ 198 h 861"/>
                <a:gd name="T2" fmla="*/ 58 w 1150"/>
                <a:gd name="T3" fmla="*/ 144 h 861"/>
                <a:gd name="T4" fmla="*/ 118 w 1150"/>
                <a:gd name="T5" fmla="*/ 100 h 861"/>
                <a:gd name="T6" fmla="*/ 186 w 1150"/>
                <a:gd name="T7" fmla="*/ 66 h 861"/>
                <a:gd name="T8" fmla="*/ 256 w 1150"/>
                <a:gd name="T9" fmla="*/ 38 h 861"/>
                <a:gd name="T10" fmla="*/ 320 w 1150"/>
                <a:gd name="T11" fmla="*/ 19 h 861"/>
                <a:gd name="T12" fmla="*/ 370 w 1150"/>
                <a:gd name="T13" fmla="*/ 7 h 861"/>
                <a:gd name="T14" fmla="*/ 398 w 1150"/>
                <a:gd name="T15" fmla="*/ 1 h 861"/>
                <a:gd name="T16" fmla="*/ 608 w 1150"/>
                <a:gd name="T17" fmla="*/ 297 h 861"/>
                <a:gd name="T18" fmla="*/ 828 w 1150"/>
                <a:gd name="T19" fmla="*/ 19 h 861"/>
                <a:gd name="T20" fmla="*/ 1095 w 1150"/>
                <a:gd name="T21" fmla="*/ 51 h 861"/>
                <a:gd name="T22" fmla="*/ 1046 w 1150"/>
                <a:gd name="T23" fmla="*/ 361 h 861"/>
                <a:gd name="T24" fmla="*/ 827 w 1150"/>
                <a:gd name="T25" fmla="*/ 568 h 861"/>
                <a:gd name="T26" fmla="*/ 255 w 1150"/>
                <a:gd name="T27" fmla="*/ 205 h 861"/>
                <a:gd name="T28" fmla="*/ 525 w 1150"/>
                <a:gd name="T29" fmla="*/ 608 h 861"/>
                <a:gd name="T30" fmla="*/ 556 w 1150"/>
                <a:gd name="T31" fmla="*/ 612 h 861"/>
                <a:gd name="T32" fmla="*/ 612 w 1150"/>
                <a:gd name="T33" fmla="*/ 618 h 861"/>
                <a:gd name="T34" fmla="*/ 685 w 1150"/>
                <a:gd name="T35" fmla="*/ 626 h 861"/>
                <a:gd name="T36" fmla="*/ 766 w 1150"/>
                <a:gd name="T37" fmla="*/ 635 h 861"/>
                <a:gd name="T38" fmla="*/ 847 w 1150"/>
                <a:gd name="T39" fmla="*/ 643 h 861"/>
                <a:gd name="T40" fmla="*/ 920 w 1150"/>
                <a:gd name="T41" fmla="*/ 650 h 861"/>
                <a:gd name="T42" fmla="*/ 977 w 1150"/>
                <a:gd name="T43" fmla="*/ 655 h 861"/>
                <a:gd name="T44" fmla="*/ 994 w 1150"/>
                <a:gd name="T45" fmla="*/ 707 h 861"/>
                <a:gd name="T46" fmla="*/ 980 w 1150"/>
                <a:gd name="T47" fmla="*/ 713 h 861"/>
                <a:gd name="T48" fmla="*/ 941 w 1150"/>
                <a:gd name="T49" fmla="*/ 730 h 861"/>
                <a:gd name="T50" fmla="*/ 882 w 1150"/>
                <a:gd name="T51" fmla="*/ 754 h 861"/>
                <a:gd name="T52" fmla="*/ 805 w 1150"/>
                <a:gd name="T53" fmla="*/ 783 h 861"/>
                <a:gd name="T54" fmla="*/ 718 w 1150"/>
                <a:gd name="T55" fmla="*/ 810 h 861"/>
                <a:gd name="T56" fmla="*/ 623 w 1150"/>
                <a:gd name="T57" fmla="*/ 835 h 861"/>
                <a:gd name="T58" fmla="*/ 524 w 1150"/>
                <a:gd name="T59" fmla="*/ 853 h 861"/>
                <a:gd name="T60" fmla="*/ 426 w 1150"/>
                <a:gd name="T61" fmla="*/ 861 h 861"/>
                <a:gd name="T62" fmla="*/ 409 w 1150"/>
                <a:gd name="T63" fmla="*/ 847 h 861"/>
                <a:gd name="T64" fmla="*/ 366 w 1150"/>
                <a:gd name="T65" fmla="*/ 809 h 861"/>
                <a:gd name="T66" fmla="*/ 304 w 1150"/>
                <a:gd name="T67" fmla="*/ 752 h 861"/>
                <a:gd name="T68" fmla="*/ 233 w 1150"/>
                <a:gd name="T69" fmla="*/ 680 h 861"/>
                <a:gd name="T70" fmla="*/ 159 w 1150"/>
                <a:gd name="T71" fmla="*/ 599 h 861"/>
                <a:gd name="T72" fmla="*/ 91 w 1150"/>
                <a:gd name="T73" fmla="*/ 514 h 861"/>
                <a:gd name="T74" fmla="*/ 37 w 1150"/>
                <a:gd name="T75" fmla="*/ 432 h 861"/>
                <a:gd name="T76" fmla="*/ 7 w 1150"/>
                <a:gd name="T77" fmla="*/ 355 h 861"/>
                <a:gd name="T78" fmla="*/ 1 w 1150"/>
                <a:gd name="T79" fmla="*/ 290 h 861"/>
                <a:gd name="T80" fmla="*/ 1 w 1150"/>
                <a:gd name="T81" fmla="*/ 22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0" h="861">
                  <a:moveTo>
                    <a:pt x="1" y="228"/>
                  </a:moveTo>
                  <a:lnTo>
                    <a:pt x="14" y="198"/>
                  </a:lnTo>
                  <a:lnTo>
                    <a:pt x="33" y="169"/>
                  </a:lnTo>
                  <a:lnTo>
                    <a:pt x="58" y="144"/>
                  </a:lnTo>
                  <a:lnTo>
                    <a:pt x="86" y="122"/>
                  </a:lnTo>
                  <a:lnTo>
                    <a:pt x="118" y="100"/>
                  </a:lnTo>
                  <a:lnTo>
                    <a:pt x="151" y="82"/>
                  </a:lnTo>
                  <a:lnTo>
                    <a:pt x="186" y="66"/>
                  </a:lnTo>
                  <a:lnTo>
                    <a:pt x="222" y="51"/>
                  </a:lnTo>
                  <a:lnTo>
                    <a:pt x="256" y="38"/>
                  </a:lnTo>
                  <a:lnTo>
                    <a:pt x="290" y="27"/>
                  </a:lnTo>
                  <a:lnTo>
                    <a:pt x="320" y="19"/>
                  </a:lnTo>
                  <a:lnTo>
                    <a:pt x="347" y="12"/>
                  </a:lnTo>
                  <a:lnTo>
                    <a:pt x="370" y="7"/>
                  </a:lnTo>
                  <a:lnTo>
                    <a:pt x="387" y="2"/>
                  </a:lnTo>
                  <a:lnTo>
                    <a:pt x="398" y="1"/>
                  </a:lnTo>
                  <a:lnTo>
                    <a:pt x="402" y="0"/>
                  </a:lnTo>
                  <a:lnTo>
                    <a:pt x="608" y="297"/>
                  </a:lnTo>
                  <a:lnTo>
                    <a:pt x="682" y="2"/>
                  </a:lnTo>
                  <a:lnTo>
                    <a:pt x="828" y="19"/>
                  </a:lnTo>
                  <a:lnTo>
                    <a:pt x="992" y="167"/>
                  </a:lnTo>
                  <a:lnTo>
                    <a:pt x="1095" y="51"/>
                  </a:lnTo>
                  <a:lnTo>
                    <a:pt x="1150" y="106"/>
                  </a:lnTo>
                  <a:lnTo>
                    <a:pt x="1046" y="361"/>
                  </a:lnTo>
                  <a:lnTo>
                    <a:pt x="855" y="303"/>
                  </a:lnTo>
                  <a:lnTo>
                    <a:pt x="827" y="568"/>
                  </a:lnTo>
                  <a:lnTo>
                    <a:pt x="552" y="573"/>
                  </a:lnTo>
                  <a:lnTo>
                    <a:pt x="255" y="205"/>
                  </a:lnTo>
                  <a:lnTo>
                    <a:pt x="520" y="608"/>
                  </a:lnTo>
                  <a:lnTo>
                    <a:pt x="525" y="608"/>
                  </a:lnTo>
                  <a:lnTo>
                    <a:pt x="537" y="611"/>
                  </a:lnTo>
                  <a:lnTo>
                    <a:pt x="556" y="612"/>
                  </a:lnTo>
                  <a:lnTo>
                    <a:pt x="582" y="616"/>
                  </a:lnTo>
                  <a:lnTo>
                    <a:pt x="612" y="618"/>
                  </a:lnTo>
                  <a:lnTo>
                    <a:pt x="648" y="623"/>
                  </a:lnTo>
                  <a:lnTo>
                    <a:pt x="685" y="626"/>
                  </a:lnTo>
                  <a:lnTo>
                    <a:pt x="725" y="630"/>
                  </a:lnTo>
                  <a:lnTo>
                    <a:pt x="766" y="635"/>
                  </a:lnTo>
                  <a:lnTo>
                    <a:pt x="807" y="639"/>
                  </a:lnTo>
                  <a:lnTo>
                    <a:pt x="847" y="643"/>
                  </a:lnTo>
                  <a:lnTo>
                    <a:pt x="884" y="647"/>
                  </a:lnTo>
                  <a:lnTo>
                    <a:pt x="920" y="650"/>
                  </a:lnTo>
                  <a:lnTo>
                    <a:pt x="951" y="653"/>
                  </a:lnTo>
                  <a:lnTo>
                    <a:pt x="977" y="655"/>
                  </a:lnTo>
                  <a:lnTo>
                    <a:pt x="997" y="656"/>
                  </a:lnTo>
                  <a:lnTo>
                    <a:pt x="994" y="707"/>
                  </a:lnTo>
                  <a:lnTo>
                    <a:pt x="990" y="709"/>
                  </a:lnTo>
                  <a:lnTo>
                    <a:pt x="980" y="713"/>
                  </a:lnTo>
                  <a:lnTo>
                    <a:pt x="963" y="721"/>
                  </a:lnTo>
                  <a:lnTo>
                    <a:pt x="941" y="730"/>
                  </a:lnTo>
                  <a:lnTo>
                    <a:pt x="914" y="742"/>
                  </a:lnTo>
                  <a:lnTo>
                    <a:pt x="882" y="754"/>
                  </a:lnTo>
                  <a:lnTo>
                    <a:pt x="846" y="768"/>
                  </a:lnTo>
                  <a:lnTo>
                    <a:pt x="805" y="783"/>
                  </a:lnTo>
                  <a:lnTo>
                    <a:pt x="762" y="796"/>
                  </a:lnTo>
                  <a:lnTo>
                    <a:pt x="718" y="810"/>
                  </a:lnTo>
                  <a:lnTo>
                    <a:pt x="671" y="823"/>
                  </a:lnTo>
                  <a:lnTo>
                    <a:pt x="623" y="835"/>
                  </a:lnTo>
                  <a:lnTo>
                    <a:pt x="573" y="845"/>
                  </a:lnTo>
                  <a:lnTo>
                    <a:pt x="524" y="853"/>
                  </a:lnTo>
                  <a:lnTo>
                    <a:pt x="475" y="859"/>
                  </a:lnTo>
                  <a:lnTo>
                    <a:pt x="426" y="861"/>
                  </a:lnTo>
                  <a:lnTo>
                    <a:pt x="421" y="858"/>
                  </a:lnTo>
                  <a:lnTo>
                    <a:pt x="409" y="847"/>
                  </a:lnTo>
                  <a:lnTo>
                    <a:pt x="391" y="830"/>
                  </a:lnTo>
                  <a:lnTo>
                    <a:pt x="366" y="809"/>
                  </a:lnTo>
                  <a:lnTo>
                    <a:pt x="338" y="783"/>
                  </a:lnTo>
                  <a:lnTo>
                    <a:pt x="304" y="752"/>
                  </a:lnTo>
                  <a:lnTo>
                    <a:pt x="270" y="717"/>
                  </a:lnTo>
                  <a:lnTo>
                    <a:pt x="233" y="680"/>
                  </a:lnTo>
                  <a:lnTo>
                    <a:pt x="196" y="639"/>
                  </a:lnTo>
                  <a:lnTo>
                    <a:pt x="159" y="599"/>
                  </a:lnTo>
                  <a:lnTo>
                    <a:pt x="123" y="557"/>
                  </a:lnTo>
                  <a:lnTo>
                    <a:pt x="91" y="514"/>
                  </a:lnTo>
                  <a:lnTo>
                    <a:pt x="62" y="472"/>
                  </a:lnTo>
                  <a:lnTo>
                    <a:pt x="37" y="432"/>
                  </a:lnTo>
                  <a:lnTo>
                    <a:pt x="19" y="392"/>
                  </a:lnTo>
                  <a:lnTo>
                    <a:pt x="7" y="355"/>
                  </a:lnTo>
                  <a:lnTo>
                    <a:pt x="3" y="329"/>
                  </a:lnTo>
                  <a:lnTo>
                    <a:pt x="1" y="290"/>
                  </a:lnTo>
                  <a:lnTo>
                    <a:pt x="0" y="252"/>
                  </a:lnTo>
                  <a:lnTo>
                    <a:pt x="1" y="228"/>
                  </a:lnTo>
                  <a:close/>
                </a:path>
              </a:pathLst>
            </a:custGeom>
            <a:solidFill>
              <a:srgbClr val="0033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25" name="Freeform 13"/>
            <p:cNvSpPr>
              <a:spLocks noChangeArrowheads="1"/>
            </p:cNvSpPr>
            <p:nvPr/>
          </p:nvSpPr>
          <p:spPr bwMode="auto">
            <a:xfrm>
              <a:off x="3396" y="3830"/>
              <a:ext cx="69" cy="30"/>
            </a:xfrm>
            <a:custGeom>
              <a:avLst/>
              <a:gdLst>
                <a:gd name="T0" fmla="*/ 97 w 97"/>
                <a:gd name="T1" fmla="*/ 18 h 43"/>
                <a:gd name="T2" fmla="*/ 43 w 97"/>
                <a:gd name="T3" fmla="*/ 43 h 43"/>
                <a:gd name="T4" fmla="*/ 0 w 97"/>
                <a:gd name="T5" fmla="*/ 27 h 43"/>
                <a:gd name="T6" fmla="*/ 35 w 97"/>
                <a:gd name="T7" fmla="*/ 0 h 43"/>
                <a:gd name="T8" fmla="*/ 97 w 97"/>
                <a:gd name="T9" fmla="*/ 18 h 43"/>
              </a:gdLst>
              <a:ahLst/>
              <a:cxnLst>
                <a:cxn ang="0">
                  <a:pos x="T0" y="T1"/>
                </a:cxn>
                <a:cxn ang="0">
                  <a:pos x="T2" y="T3"/>
                </a:cxn>
                <a:cxn ang="0">
                  <a:pos x="T4" y="T5"/>
                </a:cxn>
                <a:cxn ang="0">
                  <a:pos x="T6" y="T7"/>
                </a:cxn>
                <a:cxn ang="0">
                  <a:pos x="T8" y="T9"/>
                </a:cxn>
              </a:cxnLst>
              <a:rect l="0" t="0" r="r" b="b"/>
              <a:pathLst>
                <a:path w="97" h="43">
                  <a:moveTo>
                    <a:pt x="97" y="18"/>
                  </a:moveTo>
                  <a:lnTo>
                    <a:pt x="43" y="43"/>
                  </a:lnTo>
                  <a:lnTo>
                    <a:pt x="0" y="27"/>
                  </a:lnTo>
                  <a:lnTo>
                    <a:pt x="35" y="0"/>
                  </a:lnTo>
                  <a:lnTo>
                    <a:pt x="97" y="18"/>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26" name="Freeform 14"/>
            <p:cNvSpPr>
              <a:spLocks noChangeArrowheads="1"/>
            </p:cNvSpPr>
            <p:nvPr/>
          </p:nvSpPr>
          <p:spPr bwMode="auto">
            <a:xfrm>
              <a:off x="3314" y="3871"/>
              <a:ext cx="70" cy="31"/>
            </a:xfrm>
            <a:custGeom>
              <a:avLst/>
              <a:gdLst>
                <a:gd name="T0" fmla="*/ 99 w 99"/>
                <a:gd name="T1" fmla="*/ 18 h 45"/>
                <a:gd name="T2" fmla="*/ 44 w 99"/>
                <a:gd name="T3" fmla="*/ 45 h 45"/>
                <a:gd name="T4" fmla="*/ 0 w 99"/>
                <a:gd name="T5" fmla="*/ 27 h 45"/>
                <a:gd name="T6" fmla="*/ 34 w 99"/>
                <a:gd name="T7" fmla="*/ 0 h 45"/>
                <a:gd name="T8" fmla="*/ 99 w 99"/>
                <a:gd name="T9" fmla="*/ 18 h 45"/>
              </a:gdLst>
              <a:ahLst/>
              <a:cxnLst>
                <a:cxn ang="0">
                  <a:pos x="T0" y="T1"/>
                </a:cxn>
                <a:cxn ang="0">
                  <a:pos x="T2" y="T3"/>
                </a:cxn>
                <a:cxn ang="0">
                  <a:pos x="T4" y="T5"/>
                </a:cxn>
                <a:cxn ang="0">
                  <a:pos x="T6" y="T7"/>
                </a:cxn>
                <a:cxn ang="0">
                  <a:pos x="T8" y="T9"/>
                </a:cxn>
              </a:cxnLst>
              <a:rect l="0" t="0" r="r" b="b"/>
              <a:pathLst>
                <a:path w="99" h="45">
                  <a:moveTo>
                    <a:pt x="99" y="18"/>
                  </a:moveTo>
                  <a:lnTo>
                    <a:pt x="44" y="45"/>
                  </a:lnTo>
                  <a:lnTo>
                    <a:pt x="0" y="27"/>
                  </a:lnTo>
                  <a:lnTo>
                    <a:pt x="34" y="0"/>
                  </a:lnTo>
                  <a:lnTo>
                    <a:pt x="99" y="18"/>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27" name="Freeform 15"/>
            <p:cNvSpPr>
              <a:spLocks noChangeArrowheads="1"/>
            </p:cNvSpPr>
            <p:nvPr/>
          </p:nvSpPr>
          <p:spPr bwMode="auto">
            <a:xfrm>
              <a:off x="3221" y="3918"/>
              <a:ext cx="71" cy="30"/>
            </a:xfrm>
            <a:custGeom>
              <a:avLst/>
              <a:gdLst>
                <a:gd name="T0" fmla="*/ 99 w 99"/>
                <a:gd name="T1" fmla="*/ 17 h 43"/>
                <a:gd name="T2" fmla="*/ 44 w 99"/>
                <a:gd name="T3" fmla="*/ 43 h 43"/>
                <a:gd name="T4" fmla="*/ 0 w 99"/>
                <a:gd name="T5" fmla="*/ 25 h 43"/>
                <a:gd name="T6" fmla="*/ 34 w 99"/>
                <a:gd name="T7" fmla="*/ 0 h 43"/>
                <a:gd name="T8" fmla="*/ 99 w 99"/>
                <a:gd name="T9" fmla="*/ 17 h 43"/>
              </a:gdLst>
              <a:ahLst/>
              <a:cxnLst>
                <a:cxn ang="0">
                  <a:pos x="T0" y="T1"/>
                </a:cxn>
                <a:cxn ang="0">
                  <a:pos x="T2" y="T3"/>
                </a:cxn>
                <a:cxn ang="0">
                  <a:pos x="T4" y="T5"/>
                </a:cxn>
                <a:cxn ang="0">
                  <a:pos x="T6" y="T7"/>
                </a:cxn>
                <a:cxn ang="0">
                  <a:pos x="T8" y="T9"/>
                </a:cxn>
              </a:cxnLst>
              <a:rect l="0" t="0" r="r" b="b"/>
              <a:pathLst>
                <a:path w="99" h="43">
                  <a:moveTo>
                    <a:pt x="99" y="17"/>
                  </a:moveTo>
                  <a:lnTo>
                    <a:pt x="44" y="43"/>
                  </a:lnTo>
                  <a:lnTo>
                    <a:pt x="0" y="25"/>
                  </a:lnTo>
                  <a:lnTo>
                    <a:pt x="34" y="0"/>
                  </a:lnTo>
                  <a:lnTo>
                    <a:pt x="99"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28" name="Freeform 16"/>
            <p:cNvSpPr>
              <a:spLocks noChangeArrowheads="1"/>
            </p:cNvSpPr>
            <p:nvPr/>
          </p:nvSpPr>
          <p:spPr bwMode="auto">
            <a:xfrm>
              <a:off x="3142" y="3885"/>
              <a:ext cx="68" cy="28"/>
            </a:xfrm>
            <a:custGeom>
              <a:avLst/>
              <a:gdLst>
                <a:gd name="T0" fmla="*/ 96 w 96"/>
                <a:gd name="T1" fmla="*/ 16 h 41"/>
                <a:gd name="T2" fmla="*/ 42 w 96"/>
                <a:gd name="T3" fmla="*/ 41 h 41"/>
                <a:gd name="T4" fmla="*/ 0 w 96"/>
                <a:gd name="T5" fmla="*/ 25 h 41"/>
                <a:gd name="T6" fmla="*/ 34 w 96"/>
                <a:gd name="T7" fmla="*/ 0 h 41"/>
                <a:gd name="T8" fmla="*/ 96 w 96"/>
                <a:gd name="T9" fmla="*/ 16 h 41"/>
              </a:gdLst>
              <a:ahLst/>
              <a:cxnLst>
                <a:cxn ang="0">
                  <a:pos x="T0" y="T1"/>
                </a:cxn>
                <a:cxn ang="0">
                  <a:pos x="T2" y="T3"/>
                </a:cxn>
                <a:cxn ang="0">
                  <a:pos x="T4" y="T5"/>
                </a:cxn>
                <a:cxn ang="0">
                  <a:pos x="T6" y="T7"/>
                </a:cxn>
                <a:cxn ang="0">
                  <a:pos x="T8" y="T9"/>
                </a:cxn>
              </a:cxnLst>
              <a:rect l="0" t="0" r="r" b="b"/>
              <a:pathLst>
                <a:path w="96" h="41">
                  <a:moveTo>
                    <a:pt x="96" y="16"/>
                  </a:moveTo>
                  <a:lnTo>
                    <a:pt x="42" y="41"/>
                  </a:lnTo>
                  <a:lnTo>
                    <a:pt x="0" y="25"/>
                  </a:lnTo>
                  <a:lnTo>
                    <a:pt x="34" y="0"/>
                  </a:lnTo>
                  <a:lnTo>
                    <a:pt x="96"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29" name="Freeform 17"/>
            <p:cNvSpPr>
              <a:spLocks noChangeArrowheads="1"/>
            </p:cNvSpPr>
            <p:nvPr/>
          </p:nvSpPr>
          <p:spPr bwMode="auto">
            <a:xfrm>
              <a:off x="3064" y="3852"/>
              <a:ext cx="65" cy="28"/>
            </a:xfrm>
            <a:custGeom>
              <a:avLst/>
              <a:gdLst>
                <a:gd name="T0" fmla="*/ 92 w 92"/>
                <a:gd name="T1" fmla="*/ 16 h 41"/>
                <a:gd name="T2" fmla="*/ 40 w 92"/>
                <a:gd name="T3" fmla="*/ 41 h 41"/>
                <a:gd name="T4" fmla="*/ 0 w 92"/>
                <a:gd name="T5" fmla="*/ 24 h 41"/>
                <a:gd name="T6" fmla="*/ 32 w 92"/>
                <a:gd name="T7" fmla="*/ 0 h 41"/>
                <a:gd name="T8" fmla="*/ 92 w 92"/>
                <a:gd name="T9" fmla="*/ 16 h 41"/>
              </a:gdLst>
              <a:ahLst/>
              <a:cxnLst>
                <a:cxn ang="0">
                  <a:pos x="T0" y="T1"/>
                </a:cxn>
                <a:cxn ang="0">
                  <a:pos x="T2" y="T3"/>
                </a:cxn>
                <a:cxn ang="0">
                  <a:pos x="T4" y="T5"/>
                </a:cxn>
                <a:cxn ang="0">
                  <a:pos x="T6" y="T7"/>
                </a:cxn>
                <a:cxn ang="0">
                  <a:pos x="T8" y="T9"/>
                </a:cxn>
              </a:cxnLst>
              <a:rect l="0" t="0" r="r" b="b"/>
              <a:pathLst>
                <a:path w="92" h="41">
                  <a:moveTo>
                    <a:pt x="92" y="16"/>
                  </a:moveTo>
                  <a:lnTo>
                    <a:pt x="40" y="41"/>
                  </a:lnTo>
                  <a:lnTo>
                    <a:pt x="0" y="24"/>
                  </a:lnTo>
                  <a:lnTo>
                    <a:pt x="32" y="0"/>
                  </a:lnTo>
                  <a:lnTo>
                    <a:pt x="92"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30" name="Freeform 18"/>
            <p:cNvSpPr>
              <a:spLocks noChangeArrowheads="1"/>
            </p:cNvSpPr>
            <p:nvPr/>
          </p:nvSpPr>
          <p:spPr bwMode="auto">
            <a:xfrm>
              <a:off x="2985" y="3819"/>
              <a:ext cx="63" cy="27"/>
            </a:xfrm>
            <a:custGeom>
              <a:avLst/>
              <a:gdLst>
                <a:gd name="T0" fmla="*/ 88 w 88"/>
                <a:gd name="T1" fmla="*/ 15 h 39"/>
                <a:gd name="T2" fmla="*/ 38 w 88"/>
                <a:gd name="T3" fmla="*/ 39 h 39"/>
                <a:gd name="T4" fmla="*/ 0 w 88"/>
                <a:gd name="T5" fmla="*/ 24 h 39"/>
                <a:gd name="T6" fmla="*/ 31 w 88"/>
                <a:gd name="T7" fmla="*/ 0 h 39"/>
                <a:gd name="T8" fmla="*/ 88 w 88"/>
                <a:gd name="T9" fmla="*/ 15 h 39"/>
              </a:gdLst>
              <a:ahLst/>
              <a:cxnLst>
                <a:cxn ang="0">
                  <a:pos x="T0" y="T1"/>
                </a:cxn>
                <a:cxn ang="0">
                  <a:pos x="T2" y="T3"/>
                </a:cxn>
                <a:cxn ang="0">
                  <a:pos x="T4" y="T5"/>
                </a:cxn>
                <a:cxn ang="0">
                  <a:pos x="T6" y="T7"/>
                </a:cxn>
                <a:cxn ang="0">
                  <a:pos x="T8" y="T9"/>
                </a:cxn>
              </a:cxnLst>
              <a:rect l="0" t="0" r="r" b="b"/>
              <a:pathLst>
                <a:path w="88" h="39">
                  <a:moveTo>
                    <a:pt x="88" y="15"/>
                  </a:moveTo>
                  <a:lnTo>
                    <a:pt x="38" y="39"/>
                  </a:lnTo>
                  <a:lnTo>
                    <a:pt x="0" y="24"/>
                  </a:lnTo>
                  <a:lnTo>
                    <a:pt x="31" y="0"/>
                  </a:lnTo>
                  <a:lnTo>
                    <a:pt x="88" y="15"/>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31" name="Freeform 19"/>
            <p:cNvSpPr>
              <a:spLocks noChangeArrowheads="1"/>
            </p:cNvSpPr>
            <p:nvPr/>
          </p:nvSpPr>
          <p:spPr bwMode="auto">
            <a:xfrm>
              <a:off x="3241" y="3846"/>
              <a:ext cx="69" cy="30"/>
            </a:xfrm>
            <a:custGeom>
              <a:avLst/>
              <a:gdLst>
                <a:gd name="T0" fmla="*/ 97 w 97"/>
                <a:gd name="T1" fmla="*/ 17 h 43"/>
                <a:gd name="T2" fmla="*/ 43 w 97"/>
                <a:gd name="T3" fmla="*/ 43 h 43"/>
                <a:gd name="T4" fmla="*/ 0 w 97"/>
                <a:gd name="T5" fmla="*/ 25 h 43"/>
                <a:gd name="T6" fmla="*/ 35 w 97"/>
                <a:gd name="T7" fmla="*/ 0 h 43"/>
                <a:gd name="T8" fmla="*/ 97 w 97"/>
                <a:gd name="T9" fmla="*/ 17 h 43"/>
              </a:gdLst>
              <a:ahLst/>
              <a:cxnLst>
                <a:cxn ang="0">
                  <a:pos x="T0" y="T1"/>
                </a:cxn>
                <a:cxn ang="0">
                  <a:pos x="T2" y="T3"/>
                </a:cxn>
                <a:cxn ang="0">
                  <a:pos x="T4" y="T5"/>
                </a:cxn>
                <a:cxn ang="0">
                  <a:pos x="T6" y="T7"/>
                </a:cxn>
                <a:cxn ang="0">
                  <a:pos x="T8" y="T9"/>
                </a:cxn>
              </a:cxnLst>
              <a:rect l="0" t="0" r="r" b="b"/>
              <a:pathLst>
                <a:path w="97" h="43">
                  <a:moveTo>
                    <a:pt x="97" y="17"/>
                  </a:moveTo>
                  <a:lnTo>
                    <a:pt x="43" y="43"/>
                  </a:lnTo>
                  <a:lnTo>
                    <a:pt x="0" y="25"/>
                  </a:lnTo>
                  <a:lnTo>
                    <a:pt x="35" y="0"/>
                  </a:lnTo>
                  <a:lnTo>
                    <a:pt x="97"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32" name="Freeform 20"/>
            <p:cNvSpPr>
              <a:spLocks noChangeArrowheads="1"/>
            </p:cNvSpPr>
            <p:nvPr/>
          </p:nvSpPr>
          <p:spPr bwMode="auto">
            <a:xfrm>
              <a:off x="3168" y="3821"/>
              <a:ext cx="68" cy="29"/>
            </a:xfrm>
            <a:custGeom>
              <a:avLst/>
              <a:gdLst>
                <a:gd name="T0" fmla="*/ 96 w 96"/>
                <a:gd name="T1" fmla="*/ 17 h 42"/>
                <a:gd name="T2" fmla="*/ 42 w 96"/>
                <a:gd name="T3" fmla="*/ 42 h 42"/>
                <a:gd name="T4" fmla="*/ 0 w 96"/>
                <a:gd name="T5" fmla="*/ 25 h 42"/>
                <a:gd name="T6" fmla="*/ 33 w 96"/>
                <a:gd name="T7" fmla="*/ 0 h 42"/>
                <a:gd name="T8" fmla="*/ 96 w 96"/>
                <a:gd name="T9" fmla="*/ 17 h 42"/>
              </a:gdLst>
              <a:ahLst/>
              <a:cxnLst>
                <a:cxn ang="0">
                  <a:pos x="T0" y="T1"/>
                </a:cxn>
                <a:cxn ang="0">
                  <a:pos x="T2" y="T3"/>
                </a:cxn>
                <a:cxn ang="0">
                  <a:pos x="T4" y="T5"/>
                </a:cxn>
                <a:cxn ang="0">
                  <a:pos x="T6" y="T7"/>
                </a:cxn>
                <a:cxn ang="0">
                  <a:pos x="T8" y="T9"/>
                </a:cxn>
              </a:cxnLst>
              <a:rect l="0" t="0" r="r" b="b"/>
              <a:pathLst>
                <a:path w="96" h="42">
                  <a:moveTo>
                    <a:pt x="96" y="17"/>
                  </a:moveTo>
                  <a:lnTo>
                    <a:pt x="42" y="42"/>
                  </a:lnTo>
                  <a:lnTo>
                    <a:pt x="0" y="25"/>
                  </a:lnTo>
                  <a:lnTo>
                    <a:pt x="33" y="0"/>
                  </a:lnTo>
                  <a:lnTo>
                    <a:pt x="96"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33" name="Freeform 21"/>
            <p:cNvSpPr>
              <a:spLocks noChangeArrowheads="1"/>
            </p:cNvSpPr>
            <p:nvPr/>
          </p:nvSpPr>
          <p:spPr bwMode="auto">
            <a:xfrm>
              <a:off x="3096" y="3795"/>
              <a:ext cx="66" cy="29"/>
            </a:xfrm>
            <a:custGeom>
              <a:avLst/>
              <a:gdLst>
                <a:gd name="T0" fmla="*/ 93 w 93"/>
                <a:gd name="T1" fmla="*/ 17 h 42"/>
                <a:gd name="T2" fmla="*/ 42 w 93"/>
                <a:gd name="T3" fmla="*/ 42 h 42"/>
                <a:gd name="T4" fmla="*/ 0 w 93"/>
                <a:gd name="T5" fmla="*/ 26 h 42"/>
                <a:gd name="T6" fmla="*/ 33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3" y="0"/>
                  </a:lnTo>
                  <a:lnTo>
                    <a:pt x="93"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34" name="Freeform 22"/>
            <p:cNvSpPr>
              <a:spLocks noChangeArrowheads="1"/>
            </p:cNvSpPr>
            <p:nvPr/>
          </p:nvSpPr>
          <p:spPr bwMode="auto">
            <a:xfrm>
              <a:off x="3024" y="3771"/>
              <a:ext cx="65" cy="28"/>
            </a:xfrm>
            <a:custGeom>
              <a:avLst/>
              <a:gdLst>
                <a:gd name="T0" fmla="*/ 91 w 91"/>
                <a:gd name="T1" fmla="*/ 15 h 40"/>
                <a:gd name="T2" fmla="*/ 40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0"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35" name="Freeform 23"/>
            <p:cNvSpPr>
              <a:spLocks noChangeArrowheads="1"/>
            </p:cNvSpPr>
            <p:nvPr/>
          </p:nvSpPr>
          <p:spPr bwMode="auto">
            <a:xfrm>
              <a:off x="2950" y="3744"/>
              <a:ext cx="65" cy="28"/>
            </a:xfrm>
            <a:custGeom>
              <a:avLst/>
              <a:gdLst>
                <a:gd name="T0" fmla="*/ 91 w 91"/>
                <a:gd name="T1" fmla="*/ 17 h 41"/>
                <a:gd name="T2" fmla="*/ 41 w 91"/>
                <a:gd name="T3" fmla="*/ 41 h 41"/>
                <a:gd name="T4" fmla="*/ 0 w 91"/>
                <a:gd name="T5" fmla="*/ 24 h 41"/>
                <a:gd name="T6" fmla="*/ 33 w 91"/>
                <a:gd name="T7" fmla="*/ 0 h 41"/>
                <a:gd name="T8" fmla="*/ 91 w 91"/>
                <a:gd name="T9" fmla="*/ 17 h 41"/>
              </a:gdLst>
              <a:ahLst/>
              <a:cxnLst>
                <a:cxn ang="0">
                  <a:pos x="T0" y="T1"/>
                </a:cxn>
                <a:cxn ang="0">
                  <a:pos x="T2" y="T3"/>
                </a:cxn>
                <a:cxn ang="0">
                  <a:pos x="T4" y="T5"/>
                </a:cxn>
                <a:cxn ang="0">
                  <a:pos x="T6" y="T7"/>
                </a:cxn>
                <a:cxn ang="0">
                  <a:pos x="T8" y="T9"/>
                </a:cxn>
              </a:cxnLst>
              <a:rect l="0" t="0" r="r" b="b"/>
              <a:pathLst>
                <a:path w="91" h="41">
                  <a:moveTo>
                    <a:pt x="91" y="17"/>
                  </a:moveTo>
                  <a:lnTo>
                    <a:pt x="41" y="41"/>
                  </a:lnTo>
                  <a:lnTo>
                    <a:pt x="0" y="24"/>
                  </a:lnTo>
                  <a:lnTo>
                    <a:pt x="33" y="0"/>
                  </a:lnTo>
                  <a:lnTo>
                    <a:pt x="91"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36" name="Freeform 24"/>
            <p:cNvSpPr>
              <a:spLocks noChangeArrowheads="1"/>
            </p:cNvSpPr>
            <p:nvPr/>
          </p:nvSpPr>
          <p:spPr bwMode="auto">
            <a:xfrm>
              <a:off x="2878" y="3719"/>
              <a:ext cx="63" cy="28"/>
            </a:xfrm>
            <a:custGeom>
              <a:avLst/>
              <a:gdLst>
                <a:gd name="T0" fmla="*/ 88 w 88"/>
                <a:gd name="T1" fmla="*/ 16 h 40"/>
                <a:gd name="T2" fmla="*/ 40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40"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37" name="Freeform 25"/>
            <p:cNvSpPr>
              <a:spLocks noChangeArrowheads="1"/>
            </p:cNvSpPr>
            <p:nvPr/>
          </p:nvSpPr>
          <p:spPr bwMode="auto">
            <a:xfrm>
              <a:off x="3328" y="3810"/>
              <a:ext cx="70" cy="29"/>
            </a:xfrm>
            <a:custGeom>
              <a:avLst/>
              <a:gdLst>
                <a:gd name="T0" fmla="*/ 98 w 98"/>
                <a:gd name="T1" fmla="*/ 16 h 42"/>
                <a:gd name="T2" fmla="*/ 43 w 98"/>
                <a:gd name="T3" fmla="*/ 42 h 42"/>
                <a:gd name="T4" fmla="*/ 0 w 98"/>
                <a:gd name="T5" fmla="*/ 25 h 42"/>
                <a:gd name="T6" fmla="*/ 34 w 98"/>
                <a:gd name="T7" fmla="*/ 0 h 42"/>
                <a:gd name="T8" fmla="*/ 98 w 98"/>
                <a:gd name="T9" fmla="*/ 16 h 42"/>
              </a:gdLst>
              <a:ahLst/>
              <a:cxnLst>
                <a:cxn ang="0">
                  <a:pos x="T0" y="T1"/>
                </a:cxn>
                <a:cxn ang="0">
                  <a:pos x="T2" y="T3"/>
                </a:cxn>
                <a:cxn ang="0">
                  <a:pos x="T4" y="T5"/>
                </a:cxn>
                <a:cxn ang="0">
                  <a:pos x="T6" y="T7"/>
                </a:cxn>
                <a:cxn ang="0">
                  <a:pos x="T8" y="T9"/>
                </a:cxn>
              </a:cxnLst>
              <a:rect l="0" t="0" r="r" b="b"/>
              <a:pathLst>
                <a:path w="98" h="42">
                  <a:moveTo>
                    <a:pt x="98" y="16"/>
                  </a:moveTo>
                  <a:lnTo>
                    <a:pt x="43" y="42"/>
                  </a:lnTo>
                  <a:lnTo>
                    <a:pt x="0" y="25"/>
                  </a:lnTo>
                  <a:lnTo>
                    <a:pt x="34" y="0"/>
                  </a:lnTo>
                  <a:lnTo>
                    <a:pt x="98"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38" name="Freeform 26"/>
            <p:cNvSpPr>
              <a:spLocks noChangeArrowheads="1"/>
            </p:cNvSpPr>
            <p:nvPr/>
          </p:nvSpPr>
          <p:spPr bwMode="auto">
            <a:xfrm>
              <a:off x="3261" y="3788"/>
              <a:ext cx="68" cy="29"/>
            </a:xfrm>
            <a:custGeom>
              <a:avLst/>
              <a:gdLst>
                <a:gd name="T0" fmla="*/ 95 w 95"/>
                <a:gd name="T1" fmla="*/ 17 h 42"/>
                <a:gd name="T2" fmla="*/ 41 w 95"/>
                <a:gd name="T3" fmla="*/ 42 h 42"/>
                <a:gd name="T4" fmla="*/ 0 w 95"/>
                <a:gd name="T5" fmla="*/ 25 h 42"/>
                <a:gd name="T6" fmla="*/ 33 w 95"/>
                <a:gd name="T7" fmla="*/ 0 h 42"/>
                <a:gd name="T8" fmla="*/ 95 w 95"/>
                <a:gd name="T9" fmla="*/ 17 h 42"/>
              </a:gdLst>
              <a:ahLst/>
              <a:cxnLst>
                <a:cxn ang="0">
                  <a:pos x="T0" y="T1"/>
                </a:cxn>
                <a:cxn ang="0">
                  <a:pos x="T2" y="T3"/>
                </a:cxn>
                <a:cxn ang="0">
                  <a:pos x="T4" y="T5"/>
                </a:cxn>
                <a:cxn ang="0">
                  <a:pos x="T6" y="T7"/>
                </a:cxn>
                <a:cxn ang="0">
                  <a:pos x="T8" y="T9"/>
                </a:cxn>
              </a:cxnLst>
              <a:rect l="0" t="0" r="r" b="b"/>
              <a:pathLst>
                <a:path w="95" h="42">
                  <a:moveTo>
                    <a:pt x="95" y="17"/>
                  </a:moveTo>
                  <a:lnTo>
                    <a:pt x="41" y="42"/>
                  </a:lnTo>
                  <a:lnTo>
                    <a:pt x="0" y="25"/>
                  </a:lnTo>
                  <a:lnTo>
                    <a:pt x="33" y="0"/>
                  </a:lnTo>
                  <a:lnTo>
                    <a:pt x="95"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39" name="Freeform 27"/>
            <p:cNvSpPr>
              <a:spLocks noChangeArrowheads="1"/>
            </p:cNvSpPr>
            <p:nvPr/>
          </p:nvSpPr>
          <p:spPr bwMode="auto">
            <a:xfrm>
              <a:off x="3192" y="3768"/>
              <a:ext cx="67" cy="29"/>
            </a:xfrm>
            <a:custGeom>
              <a:avLst/>
              <a:gdLst>
                <a:gd name="T0" fmla="*/ 94 w 94"/>
                <a:gd name="T1" fmla="*/ 17 h 42"/>
                <a:gd name="T2" fmla="*/ 41 w 94"/>
                <a:gd name="T3" fmla="*/ 42 h 42"/>
                <a:gd name="T4" fmla="*/ 0 w 94"/>
                <a:gd name="T5" fmla="*/ 25 h 42"/>
                <a:gd name="T6" fmla="*/ 33 w 94"/>
                <a:gd name="T7" fmla="*/ 0 h 42"/>
                <a:gd name="T8" fmla="*/ 94 w 94"/>
                <a:gd name="T9" fmla="*/ 17 h 42"/>
              </a:gdLst>
              <a:ahLst/>
              <a:cxnLst>
                <a:cxn ang="0">
                  <a:pos x="T0" y="T1"/>
                </a:cxn>
                <a:cxn ang="0">
                  <a:pos x="T2" y="T3"/>
                </a:cxn>
                <a:cxn ang="0">
                  <a:pos x="T4" y="T5"/>
                </a:cxn>
                <a:cxn ang="0">
                  <a:pos x="T6" y="T7"/>
                </a:cxn>
                <a:cxn ang="0">
                  <a:pos x="T8" y="T9"/>
                </a:cxn>
              </a:cxnLst>
              <a:rect l="0" t="0" r="r" b="b"/>
              <a:pathLst>
                <a:path w="94" h="42">
                  <a:moveTo>
                    <a:pt x="94" y="17"/>
                  </a:moveTo>
                  <a:lnTo>
                    <a:pt x="41" y="42"/>
                  </a:lnTo>
                  <a:lnTo>
                    <a:pt x="0" y="25"/>
                  </a:lnTo>
                  <a:lnTo>
                    <a:pt x="33" y="0"/>
                  </a:lnTo>
                  <a:lnTo>
                    <a:pt x="94"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40" name="Freeform 28"/>
            <p:cNvSpPr>
              <a:spLocks noChangeArrowheads="1"/>
            </p:cNvSpPr>
            <p:nvPr/>
          </p:nvSpPr>
          <p:spPr bwMode="auto">
            <a:xfrm>
              <a:off x="3124" y="3746"/>
              <a:ext cx="66" cy="29"/>
            </a:xfrm>
            <a:custGeom>
              <a:avLst/>
              <a:gdLst>
                <a:gd name="T0" fmla="*/ 93 w 93"/>
                <a:gd name="T1" fmla="*/ 17 h 42"/>
                <a:gd name="T2" fmla="*/ 42 w 93"/>
                <a:gd name="T3" fmla="*/ 42 h 42"/>
                <a:gd name="T4" fmla="*/ 0 w 93"/>
                <a:gd name="T5" fmla="*/ 26 h 42"/>
                <a:gd name="T6" fmla="*/ 34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4" y="0"/>
                  </a:lnTo>
                  <a:lnTo>
                    <a:pt x="93"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41" name="Freeform 29"/>
            <p:cNvSpPr>
              <a:spLocks noChangeArrowheads="1"/>
            </p:cNvSpPr>
            <p:nvPr/>
          </p:nvSpPr>
          <p:spPr bwMode="auto">
            <a:xfrm>
              <a:off x="3057" y="3726"/>
              <a:ext cx="65" cy="28"/>
            </a:xfrm>
            <a:custGeom>
              <a:avLst/>
              <a:gdLst>
                <a:gd name="T0" fmla="*/ 91 w 91"/>
                <a:gd name="T1" fmla="*/ 15 h 40"/>
                <a:gd name="T2" fmla="*/ 41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1"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42" name="Freeform 30"/>
            <p:cNvSpPr>
              <a:spLocks noChangeArrowheads="1"/>
            </p:cNvSpPr>
            <p:nvPr/>
          </p:nvSpPr>
          <p:spPr bwMode="auto">
            <a:xfrm>
              <a:off x="2990" y="3704"/>
              <a:ext cx="64" cy="28"/>
            </a:xfrm>
            <a:custGeom>
              <a:avLst/>
              <a:gdLst>
                <a:gd name="T0" fmla="*/ 90 w 90"/>
                <a:gd name="T1" fmla="*/ 17 h 41"/>
                <a:gd name="T2" fmla="*/ 39 w 90"/>
                <a:gd name="T3" fmla="*/ 41 h 41"/>
                <a:gd name="T4" fmla="*/ 0 w 90"/>
                <a:gd name="T5" fmla="*/ 24 h 41"/>
                <a:gd name="T6" fmla="*/ 31 w 90"/>
                <a:gd name="T7" fmla="*/ 0 h 41"/>
                <a:gd name="T8" fmla="*/ 90 w 90"/>
                <a:gd name="T9" fmla="*/ 17 h 41"/>
              </a:gdLst>
              <a:ahLst/>
              <a:cxnLst>
                <a:cxn ang="0">
                  <a:pos x="T0" y="T1"/>
                </a:cxn>
                <a:cxn ang="0">
                  <a:pos x="T2" y="T3"/>
                </a:cxn>
                <a:cxn ang="0">
                  <a:pos x="T4" y="T5"/>
                </a:cxn>
                <a:cxn ang="0">
                  <a:pos x="T6" y="T7"/>
                </a:cxn>
                <a:cxn ang="0">
                  <a:pos x="T8" y="T9"/>
                </a:cxn>
              </a:cxnLst>
              <a:rect l="0" t="0" r="r" b="b"/>
              <a:pathLst>
                <a:path w="90" h="41">
                  <a:moveTo>
                    <a:pt x="90" y="17"/>
                  </a:moveTo>
                  <a:lnTo>
                    <a:pt x="39" y="41"/>
                  </a:lnTo>
                  <a:lnTo>
                    <a:pt x="0" y="24"/>
                  </a:lnTo>
                  <a:lnTo>
                    <a:pt x="31" y="0"/>
                  </a:lnTo>
                  <a:lnTo>
                    <a:pt x="90"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43" name="Freeform 31"/>
            <p:cNvSpPr>
              <a:spLocks noChangeArrowheads="1"/>
            </p:cNvSpPr>
            <p:nvPr/>
          </p:nvSpPr>
          <p:spPr bwMode="auto">
            <a:xfrm>
              <a:off x="2921" y="3683"/>
              <a:ext cx="63" cy="28"/>
            </a:xfrm>
            <a:custGeom>
              <a:avLst/>
              <a:gdLst>
                <a:gd name="T0" fmla="*/ 88 w 88"/>
                <a:gd name="T1" fmla="*/ 16 h 40"/>
                <a:gd name="T2" fmla="*/ 39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39"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44" name="Freeform 32"/>
            <p:cNvSpPr>
              <a:spLocks noChangeArrowheads="1"/>
            </p:cNvSpPr>
            <p:nvPr/>
          </p:nvSpPr>
          <p:spPr bwMode="auto">
            <a:xfrm>
              <a:off x="2439" y="3339"/>
              <a:ext cx="70" cy="227"/>
            </a:xfrm>
            <a:custGeom>
              <a:avLst/>
              <a:gdLst>
                <a:gd name="T0" fmla="*/ 35 w 98"/>
                <a:gd name="T1" fmla="*/ 0 h 316"/>
                <a:gd name="T2" fmla="*/ 55 w 98"/>
                <a:gd name="T3" fmla="*/ 32 h 316"/>
                <a:gd name="T4" fmla="*/ 46 w 98"/>
                <a:gd name="T5" fmla="*/ 52 h 316"/>
                <a:gd name="T6" fmla="*/ 98 w 98"/>
                <a:gd name="T7" fmla="*/ 247 h 316"/>
                <a:gd name="T8" fmla="*/ 57 w 98"/>
                <a:gd name="T9" fmla="*/ 316 h 316"/>
                <a:gd name="T10" fmla="*/ 0 w 98"/>
                <a:gd name="T11" fmla="*/ 235 h 316"/>
                <a:gd name="T12" fmla="*/ 26 w 98"/>
                <a:gd name="T13" fmla="*/ 52 h 316"/>
                <a:gd name="T14" fmla="*/ 2 w 98"/>
                <a:gd name="T15" fmla="*/ 32 h 316"/>
                <a:gd name="T16" fmla="*/ 9 w 98"/>
                <a:gd name="T17" fmla="*/ 0 h 316"/>
                <a:gd name="T18" fmla="*/ 35 w 98"/>
                <a:gd name="T1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316">
                  <a:moveTo>
                    <a:pt x="35" y="0"/>
                  </a:moveTo>
                  <a:lnTo>
                    <a:pt x="55" y="32"/>
                  </a:lnTo>
                  <a:lnTo>
                    <a:pt x="46" y="52"/>
                  </a:lnTo>
                  <a:lnTo>
                    <a:pt x="98" y="247"/>
                  </a:lnTo>
                  <a:lnTo>
                    <a:pt x="57" y="316"/>
                  </a:lnTo>
                  <a:lnTo>
                    <a:pt x="0" y="235"/>
                  </a:lnTo>
                  <a:lnTo>
                    <a:pt x="26" y="52"/>
                  </a:lnTo>
                  <a:lnTo>
                    <a:pt x="2" y="32"/>
                  </a:lnTo>
                  <a:lnTo>
                    <a:pt x="9" y="0"/>
                  </a:lnTo>
                  <a:lnTo>
                    <a:pt x="35" y="0"/>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45" name="Freeform 33"/>
            <p:cNvSpPr>
              <a:spLocks noChangeArrowheads="1"/>
            </p:cNvSpPr>
            <p:nvPr/>
          </p:nvSpPr>
          <p:spPr bwMode="auto">
            <a:xfrm>
              <a:off x="2949" y="3186"/>
              <a:ext cx="746" cy="560"/>
            </a:xfrm>
            <a:custGeom>
              <a:avLst/>
              <a:gdLst>
                <a:gd name="T0" fmla="*/ 115 w 1031"/>
                <a:gd name="T1" fmla="*/ 0 h 778"/>
                <a:gd name="T2" fmla="*/ 0 w 1031"/>
                <a:gd name="T3" fmla="*/ 558 h 778"/>
                <a:gd name="T4" fmla="*/ 752 w 1031"/>
                <a:gd name="T5" fmla="*/ 778 h 778"/>
                <a:gd name="T6" fmla="*/ 825 w 1031"/>
                <a:gd name="T7" fmla="*/ 766 h 778"/>
                <a:gd name="T8" fmla="*/ 1031 w 1031"/>
                <a:gd name="T9" fmla="*/ 49 h 778"/>
                <a:gd name="T10" fmla="*/ 946 w 1031"/>
                <a:gd name="T11" fmla="*/ 12 h 778"/>
                <a:gd name="T12" fmla="*/ 115 w 1031"/>
                <a:gd name="T13" fmla="*/ 0 h 778"/>
              </a:gdLst>
              <a:ahLst/>
              <a:cxnLst>
                <a:cxn ang="0">
                  <a:pos x="T0" y="T1"/>
                </a:cxn>
                <a:cxn ang="0">
                  <a:pos x="T2" y="T3"/>
                </a:cxn>
                <a:cxn ang="0">
                  <a:pos x="T4" y="T5"/>
                </a:cxn>
                <a:cxn ang="0">
                  <a:pos x="T6" y="T7"/>
                </a:cxn>
                <a:cxn ang="0">
                  <a:pos x="T8" y="T9"/>
                </a:cxn>
                <a:cxn ang="0">
                  <a:pos x="T10" y="T11"/>
                </a:cxn>
                <a:cxn ang="0">
                  <a:pos x="T12" y="T13"/>
                </a:cxn>
              </a:cxnLst>
              <a:rect l="0" t="0" r="r" b="b"/>
              <a:pathLst>
                <a:path w="1031" h="778">
                  <a:moveTo>
                    <a:pt x="115" y="0"/>
                  </a:moveTo>
                  <a:lnTo>
                    <a:pt x="0" y="558"/>
                  </a:lnTo>
                  <a:lnTo>
                    <a:pt x="752" y="778"/>
                  </a:lnTo>
                  <a:lnTo>
                    <a:pt x="825" y="766"/>
                  </a:lnTo>
                  <a:lnTo>
                    <a:pt x="1031" y="49"/>
                  </a:lnTo>
                  <a:lnTo>
                    <a:pt x="946" y="12"/>
                  </a:lnTo>
                  <a:lnTo>
                    <a:pt x="115" y="0"/>
                  </a:lnTo>
                  <a:close/>
                </a:path>
              </a:pathLst>
            </a:custGeom>
            <a:solidFill>
              <a:srgbClr val="003366"/>
            </a:solidFill>
            <a:ln w="936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46" name="Freeform 34"/>
            <p:cNvSpPr>
              <a:spLocks noChangeArrowheads="1"/>
            </p:cNvSpPr>
            <p:nvPr/>
          </p:nvSpPr>
          <p:spPr bwMode="auto">
            <a:xfrm>
              <a:off x="3010" y="3244"/>
              <a:ext cx="558" cy="411"/>
            </a:xfrm>
            <a:custGeom>
              <a:avLst/>
              <a:gdLst>
                <a:gd name="T0" fmla="*/ 78 w 771"/>
                <a:gd name="T1" fmla="*/ 0 h 571"/>
                <a:gd name="T2" fmla="*/ 0 w 771"/>
                <a:gd name="T3" fmla="*/ 406 h 571"/>
                <a:gd name="T4" fmla="*/ 624 w 771"/>
                <a:gd name="T5" fmla="*/ 571 h 571"/>
                <a:gd name="T6" fmla="*/ 771 w 771"/>
                <a:gd name="T7" fmla="*/ 37 h 571"/>
                <a:gd name="T8" fmla="*/ 78 w 771"/>
                <a:gd name="T9" fmla="*/ 0 h 571"/>
              </a:gdLst>
              <a:ahLst/>
              <a:cxnLst>
                <a:cxn ang="0">
                  <a:pos x="T0" y="T1"/>
                </a:cxn>
                <a:cxn ang="0">
                  <a:pos x="T2" y="T3"/>
                </a:cxn>
                <a:cxn ang="0">
                  <a:pos x="T4" y="T5"/>
                </a:cxn>
                <a:cxn ang="0">
                  <a:pos x="T6" y="T7"/>
                </a:cxn>
                <a:cxn ang="0">
                  <a:pos x="T8" y="T9"/>
                </a:cxn>
              </a:cxnLst>
              <a:rect l="0" t="0" r="r" b="b"/>
              <a:pathLst>
                <a:path w="771" h="571">
                  <a:moveTo>
                    <a:pt x="78" y="0"/>
                  </a:moveTo>
                  <a:lnTo>
                    <a:pt x="0" y="406"/>
                  </a:lnTo>
                  <a:lnTo>
                    <a:pt x="624" y="571"/>
                  </a:lnTo>
                  <a:lnTo>
                    <a:pt x="771" y="37"/>
                  </a:lnTo>
                  <a:lnTo>
                    <a:pt x="78" y="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47" name="Freeform 35"/>
            <p:cNvSpPr>
              <a:spLocks noChangeArrowheads="1"/>
            </p:cNvSpPr>
            <p:nvPr/>
          </p:nvSpPr>
          <p:spPr bwMode="auto">
            <a:xfrm>
              <a:off x="2232" y="2541"/>
              <a:ext cx="596" cy="521"/>
            </a:xfrm>
            <a:custGeom>
              <a:avLst/>
              <a:gdLst>
                <a:gd name="T0" fmla="*/ 822 w 824"/>
                <a:gd name="T1" fmla="*/ 255 h 724"/>
                <a:gd name="T2" fmla="*/ 806 w 824"/>
                <a:gd name="T3" fmla="*/ 199 h 724"/>
                <a:gd name="T4" fmla="*/ 774 w 824"/>
                <a:gd name="T5" fmla="*/ 149 h 724"/>
                <a:gd name="T6" fmla="*/ 730 w 824"/>
                <a:gd name="T7" fmla="*/ 104 h 724"/>
                <a:gd name="T8" fmla="*/ 675 w 824"/>
                <a:gd name="T9" fmla="*/ 64 h 724"/>
                <a:gd name="T10" fmla="*/ 609 w 824"/>
                <a:gd name="T11" fmla="*/ 35 h 724"/>
                <a:gd name="T12" fmla="*/ 535 w 824"/>
                <a:gd name="T13" fmla="*/ 13 h 724"/>
                <a:gd name="T14" fmla="*/ 454 w 824"/>
                <a:gd name="T15" fmla="*/ 1 h 724"/>
                <a:gd name="T16" fmla="*/ 371 w 824"/>
                <a:gd name="T17" fmla="*/ 1 h 724"/>
                <a:gd name="T18" fmla="*/ 290 w 824"/>
                <a:gd name="T19" fmla="*/ 13 h 724"/>
                <a:gd name="T20" fmla="*/ 216 w 824"/>
                <a:gd name="T21" fmla="*/ 35 h 724"/>
                <a:gd name="T22" fmla="*/ 150 w 824"/>
                <a:gd name="T23" fmla="*/ 64 h 724"/>
                <a:gd name="T24" fmla="*/ 94 w 824"/>
                <a:gd name="T25" fmla="*/ 104 h 724"/>
                <a:gd name="T26" fmla="*/ 50 w 824"/>
                <a:gd name="T27" fmla="*/ 149 h 724"/>
                <a:gd name="T28" fmla="*/ 19 w 824"/>
                <a:gd name="T29" fmla="*/ 199 h 724"/>
                <a:gd name="T30" fmla="*/ 2 w 824"/>
                <a:gd name="T31" fmla="*/ 255 h 724"/>
                <a:gd name="T32" fmla="*/ 2 w 824"/>
                <a:gd name="T33" fmla="*/ 313 h 724"/>
                <a:gd name="T34" fmla="*/ 19 w 824"/>
                <a:gd name="T35" fmla="*/ 367 h 724"/>
                <a:gd name="T36" fmla="*/ 50 w 824"/>
                <a:gd name="T37" fmla="*/ 419 h 724"/>
                <a:gd name="T38" fmla="*/ 94 w 824"/>
                <a:gd name="T39" fmla="*/ 463 h 724"/>
                <a:gd name="T40" fmla="*/ 150 w 824"/>
                <a:gd name="T41" fmla="*/ 501 h 724"/>
                <a:gd name="T42" fmla="*/ 216 w 824"/>
                <a:gd name="T43" fmla="*/ 532 h 724"/>
                <a:gd name="T44" fmla="*/ 290 w 824"/>
                <a:gd name="T45" fmla="*/ 552 h 724"/>
                <a:gd name="T46" fmla="*/ 371 w 824"/>
                <a:gd name="T47" fmla="*/ 564 h 724"/>
                <a:gd name="T48" fmla="*/ 420 w 824"/>
                <a:gd name="T49" fmla="*/ 566 h 724"/>
                <a:gd name="T50" fmla="*/ 433 w 824"/>
                <a:gd name="T51" fmla="*/ 566 h 724"/>
                <a:gd name="T52" fmla="*/ 446 w 824"/>
                <a:gd name="T53" fmla="*/ 566 h 724"/>
                <a:gd name="T54" fmla="*/ 459 w 824"/>
                <a:gd name="T55" fmla="*/ 564 h 724"/>
                <a:gd name="T56" fmla="*/ 448 w 824"/>
                <a:gd name="T57" fmla="*/ 724 h 724"/>
                <a:gd name="T58" fmla="*/ 571 w 824"/>
                <a:gd name="T59" fmla="*/ 545 h 724"/>
                <a:gd name="T60" fmla="*/ 628 w 824"/>
                <a:gd name="T61" fmla="*/ 525 h 724"/>
                <a:gd name="T62" fmla="*/ 680 w 824"/>
                <a:gd name="T63" fmla="*/ 499 h 724"/>
                <a:gd name="T64" fmla="*/ 725 w 824"/>
                <a:gd name="T65" fmla="*/ 469 h 724"/>
                <a:gd name="T66" fmla="*/ 762 w 824"/>
                <a:gd name="T67" fmla="*/ 433 h 724"/>
                <a:gd name="T68" fmla="*/ 792 w 824"/>
                <a:gd name="T69" fmla="*/ 394 h 724"/>
                <a:gd name="T70" fmla="*/ 812 w 824"/>
                <a:gd name="T71" fmla="*/ 352 h 724"/>
                <a:gd name="T72" fmla="*/ 823 w 824"/>
                <a:gd name="T73" fmla="*/ 307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24" h="724">
                  <a:moveTo>
                    <a:pt x="824" y="284"/>
                  </a:moveTo>
                  <a:lnTo>
                    <a:pt x="822" y="255"/>
                  </a:lnTo>
                  <a:lnTo>
                    <a:pt x="816" y="227"/>
                  </a:lnTo>
                  <a:lnTo>
                    <a:pt x="806" y="199"/>
                  </a:lnTo>
                  <a:lnTo>
                    <a:pt x="792" y="174"/>
                  </a:lnTo>
                  <a:lnTo>
                    <a:pt x="774" y="149"/>
                  </a:lnTo>
                  <a:lnTo>
                    <a:pt x="754" y="125"/>
                  </a:lnTo>
                  <a:lnTo>
                    <a:pt x="730" y="104"/>
                  </a:lnTo>
                  <a:lnTo>
                    <a:pt x="704" y="84"/>
                  </a:lnTo>
                  <a:lnTo>
                    <a:pt x="675" y="64"/>
                  </a:lnTo>
                  <a:lnTo>
                    <a:pt x="643" y="49"/>
                  </a:lnTo>
                  <a:lnTo>
                    <a:pt x="609" y="35"/>
                  </a:lnTo>
                  <a:lnTo>
                    <a:pt x="572" y="23"/>
                  </a:lnTo>
                  <a:lnTo>
                    <a:pt x="535" y="13"/>
                  </a:lnTo>
                  <a:lnTo>
                    <a:pt x="496" y="6"/>
                  </a:lnTo>
                  <a:lnTo>
                    <a:pt x="454" y="1"/>
                  </a:lnTo>
                  <a:lnTo>
                    <a:pt x="412" y="0"/>
                  </a:lnTo>
                  <a:lnTo>
                    <a:pt x="371" y="1"/>
                  </a:lnTo>
                  <a:lnTo>
                    <a:pt x="329" y="6"/>
                  </a:lnTo>
                  <a:lnTo>
                    <a:pt x="290" y="13"/>
                  </a:lnTo>
                  <a:lnTo>
                    <a:pt x="251" y="23"/>
                  </a:lnTo>
                  <a:lnTo>
                    <a:pt x="216" y="35"/>
                  </a:lnTo>
                  <a:lnTo>
                    <a:pt x="182" y="49"/>
                  </a:lnTo>
                  <a:lnTo>
                    <a:pt x="150" y="64"/>
                  </a:lnTo>
                  <a:lnTo>
                    <a:pt x="120" y="84"/>
                  </a:lnTo>
                  <a:lnTo>
                    <a:pt x="94" y="104"/>
                  </a:lnTo>
                  <a:lnTo>
                    <a:pt x="70" y="125"/>
                  </a:lnTo>
                  <a:lnTo>
                    <a:pt x="50" y="149"/>
                  </a:lnTo>
                  <a:lnTo>
                    <a:pt x="32" y="174"/>
                  </a:lnTo>
                  <a:lnTo>
                    <a:pt x="19" y="199"/>
                  </a:lnTo>
                  <a:lnTo>
                    <a:pt x="8" y="227"/>
                  </a:lnTo>
                  <a:lnTo>
                    <a:pt x="2" y="255"/>
                  </a:lnTo>
                  <a:lnTo>
                    <a:pt x="0" y="284"/>
                  </a:lnTo>
                  <a:lnTo>
                    <a:pt x="2" y="313"/>
                  </a:lnTo>
                  <a:lnTo>
                    <a:pt x="8" y="341"/>
                  </a:lnTo>
                  <a:lnTo>
                    <a:pt x="19" y="367"/>
                  </a:lnTo>
                  <a:lnTo>
                    <a:pt x="32" y="394"/>
                  </a:lnTo>
                  <a:lnTo>
                    <a:pt x="50" y="419"/>
                  </a:lnTo>
                  <a:lnTo>
                    <a:pt x="70" y="441"/>
                  </a:lnTo>
                  <a:lnTo>
                    <a:pt x="94" y="463"/>
                  </a:lnTo>
                  <a:lnTo>
                    <a:pt x="120" y="483"/>
                  </a:lnTo>
                  <a:lnTo>
                    <a:pt x="150" y="501"/>
                  </a:lnTo>
                  <a:lnTo>
                    <a:pt x="182" y="518"/>
                  </a:lnTo>
                  <a:lnTo>
                    <a:pt x="216" y="532"/>
                  </a:lnTo>
                  <a:lnTo>
                    <a:pt x="251" y="544"/>
                  </a:lnTo>
                  <a:lnTo>
                    <a:pt x="290" y="552"/>
                  </a:lnTo>
                  <a:lnTo>
                    <a:pt x="329" y="560"/>
                  </a:lnTo>
                  <a:lnTo>
                    <a:pt x="371" y="564"/>
                  </a:lnTo>
                  <a:lnTo>
                    <a:pt x="412" y="566"/>
                  </a:lnTo>
                  <a:lnTo>
                    <a:pt x="420" y="566"/>
                  </a:lnTo>
                  <a:lnTo>
                    <a:pt x="426" y="566"/>
                  </a:lnTo>
                  <a:lnTo>
                    <a:pt x="433" y="566"/>
                  </a:lnTo>
                  <a:lnTo>
                    <a:pt x="440" y="566"/>
                  </a:lnTo>
                  <a:lnTo>
                    <a:pt x="446" y="566"/>
                  </a:lnTo>
                  <a:lnTo>
                    <a:pt x="453" y="564"/>
                  </a:lnTo>
                  <a:lnTo>
                    <a:pt x="459" y="564"/>
                  </a:lnTo>
                  <a:lnTo>
                    <a:pt x="466" y="563"/>
                  </a:lnTo>
                  <a:lnTo>
                    <a:pt x="448" y="724"/>
                  </a:lnTo>
                  <a:lnTo>
                    <a:pt x="540" y="552"/>
                  </a:lnTo>
                  <a:lnTo>
                    <a:pt x="571" y="545"/>
                  </a:lnTo>
                  <a:lnTo>
                    <a:pt x="600" y="536"/>
                  </a:lnTo>
                  <a:lnTo>
                    <a:pt x="628" y="525"/>
                  </a:lnTo>
                  <a:lnTo>
                    <a:pt x="655" y="513"/>
                  </a:lnTo>
                  <a:lnTo>
                    <a:pt x="680" y="499"/>
                  </a:lnTo>
                  <a:lnTo>
                    <a:pt x="702" y="484"/>
                  </a:lnTo>
                  <a:lnTo>
                    <a:pt x="725" y="469"/>
                  </a:lnTo>
                  <a:lnTo>
                    <a:pt x="744" y="451"/>
                  </a:lnTo>
                  <a:lnTo>
                    <a:pt x="762" y="433"/>
                  </a:lnTo>
                  <a:lnTo>
                    <a:pt x="778" y="414"/>
                  </a:lnTo>
                  <a:lnTo>
                    <a:pt x="792" y="394"/>
                  </a:lnTo>
                  <a:lnTo>
                    <a:pt x="803" y="373"/>
                  </a:lnTo>
                  <a:lnTo>
                    <a:pt x="812" y="352"/>
                  </a:lnTo>
                  <a:lnTo>
                    <a:pt x="818" y="330"/>
                  </a:lnTo>
                  <a:lnTo>
                    <a:pt x="823" y="307"/>
                  </a:lnTo>
                  <a:lnTo>
                    <a:pt x="824" y="284"/>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48" name="Freeform 36"/>
            <p:cNvSpPr>
              <a:spLocks noChangeArrowheads="1"/>
            </p:cNvSpPr>
            <p:nvPr/>
          </p:nvSpPr>
          <p:spPr bwMode="auto">
            <a:xfrm>
              <a:off x="2035" y="3024"/>
              <a:ext cx="173" cy="49"/>
            </a:xfrm>
            <a:custGeom>
              <a:avLst/>
              <a:gdLst>
                <a:gd name="T0" fmla="*/ 241 w 241"/>
                <a:gd name="T1" fmla="*/ 70 h 70"/>
                <a:gd name="T2" fmla="*/ 0 w 241"/>
                <a:gd name="T3" fmla="*/ 0 h 70"/>
                <a:gd name="T4" fmla="*/ 13 w 241"/>
                <a:gd name="T5" fmla="*/ 50 h 70"/>
                <a:gd name="T6" fmla="*/ 241 w 241"/>
                <a:gd name="T7" fmla="*/ 70 h 70"/>
              </a:gdLst>
              <a:ahLst/>
              <a:cxnLst>
                <a:cxn ang="0">
                  <a:pos x="T0" y="T1"/>
                </a:cxn>
                <a:cxn ang="0">
                  <a:pos x="T2" y="T3"/>
                </a:cxn>
                <a:cxn ang="0">
                  <a:pos x="T4" y="T5"/>
                </a:cxn>
                <a:cxn ang="0">
                  <a:pos x="T6" y="T7"/>
                </a:cxn>
              </a:cxnLst>
              <a:rect l="0" t="0" r="r" b="b"/>
              <a:pathLst>
                <a:path w="241" h="70">
                  <a:moveTo>
                    <a:pt x="241" y="70"/>
                  </a:moveTo>
                  <a:lnTo>
                    <a:pt x="0" y="0"/>
                  </a:lnTo>
                  <a:lnTo>
                    <a:pt x="13" y="50"/>
                  </a:lnTo>
                  <a:lnTo>
                    <a:pt x="241" y="70"/>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49" name="Freeform 37"/>
            <p:cNvSpPr>
              <a:spLocks noChangeArrowheads="1"/>
            </p:cNvSpPr>
            <p:nvPr/>
          </p:nvSpPr>
          <p:spPr bwMode="auto">
            <a:xfrm>
              <a:off x="1992" y="3135"/>
              <a:ext cx="224" cy="65"/>
            </a:xfrm>
            <a:custGeom>
              <a:avLst/>
              <a:gdLst>
                <a:gd name="T0" fmla="*/ 310 w 310"/>
                <a:gd name="T1" fmla="*/ 0 h 92"/>
                <a:gd name="T2" fmla="*/ 0 w 310"/>
                <a:gd name="T3" fmla="*/ 51 h 92"/>
                <a:gd name="T4" fmla="*/ 78 w 310"/>
                <a:gd name="T5" fmla="*/ 92 h 92"/>
                <a:gd name="T6" fmla="*/ 310 w 310"/>
                <a:gd name="T7" fmla="*/ 0 h 92"/>
              </a:gdLst>
              <a:ahLst/>
              <a:cxnLst>
                <a:cxn ang="0">
                  <a:pos x="T0" y="T1"/>
                </a:cxn>
                <a:cxn ang="0">
                  <a:pos x="T2" y="T3"/>
                </a:cxn>
                <a:cxn ang="0">
                  <a:pos x="T4" y="T5"/>
                </a:cxn>
                <a:cxn ang="0">
                  <a:pos x="T6" y="T7"/>
                </a:cxn>
              </a:cxnLst>
              <a:rect l="0" t="0" r="r" b="b"/>
              <a:pathLst>
                <a:path w="310" h="92">
                  <a:moveTo>
                    <a:pt x="310" y="0"/>
                  </a:moveTo>
                  <a:lnTo>
                    <a:pt x="0" y="51"/>
                  </a:lnTo>
                  <a:lnTo>
                    <a:pt x="78" y="92"/>
                  </a:lnTo>
                  <a:lnTo>
                    <a:pt x="310" y="0"/>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50" name="Freeform 38"/>
            <p:cNvSpPr>
              <a:spLocks noChangeArrowheads="1"/>
            </p:cNvSpPr>
            <p:nvPr/>
          </p:nvSpPr>
          <p:spPr bwMode="auto">
            <a:xfrm>
              <a:off x="2134" y="3208"/>
              <a:ext cx="78" cy="54"/>
            </a:xfrm>
            <a:custGeom>
              <a:avLst/>
              <a:gdLst>
                <a:gd name="T0" fmla="*/ 109 w 109"/>
                <a:gd name="T1" fmla="*/ 0 h 77"/>
                <a:gd name="T2" fmla="*/ 0 w 109"/>
                <a:gd name="T3" fmla="*/ 59 h 77"/>
                <a:gd name="T4" fmla="*/ 64 w 109"/>
                <a:gd name="T5" fmla="*/ 77 h 77"/>
                <a:gd name="T6" fmla="*/ 109 w 109"/>
                <a:gd name="T7" fmla="*/ 0 h 77"/>
              </a:gdLst>
              <a:ahLst/>
              <a:cxnLst>
                <a:cxn ang="0">
                  <a:pos x="T0" y="T1"/>
                </a:cxn>
                <a:cxn ang="0">
                  <a:pos x="T2" y="T3"/>
                </a:cxn>
                <a:cxn ang="0">
                  <a:pos x="T4" y="T5"/>
                </a:cxn>
                <a:cxn ang="0">
                  <a:pos x="T6" y="T7"/>
                </a:cxn>
              </a:cxnLst>
              <a:rect l="0" t="0" r="r" b="b"/>
              <a:pathLst>
                <a:path w="109" h="77">
                  <a:moveTo>
                    <a:pt x="109" y="0"/>
                  </a:moveTo>
                  <a:lnTo>
                    <a:pt x="0" y="59"/>
                  </a:lnTo>
                  <a:lnTo>
                    <a:pt x="64" y="77"/>
                  </a:lnTo>
                  <a:lnTo>
                    <a:pt x="109" y="0"/>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51" name="Freeform 39"/>
            <p:cNvSpPr>
              <a:spLocks noChangeArrowheads="1"/>
            </p:cNvSpPr>
            <p:nvPr/>
          </p:nvSpPr>
          <p:spPr bwMode="auto">
            <a:xfrm>
              <a:off x="3049" y="3413"/>
              <a:ext cx="426" cy="133"/>
            </a:xfrm>
            <a:custGeom>
              <a:avLst/>
              <a:gdLst>
                <a:gd name="T0" fmla="*/ 554 w 590"/>
                <a:gd name="T1" fmla="*/ 111 h 186"/>
                <a:gd name="T2" fmla="*/ 525 w 590"/>
                <a:gd name="T3" fmla="*/ 125 h 186"/>
                <a:gd name="T4" fmla="*/ 516 w 590"/>
                <a:gd name="T5" fmla="*/ 112 h 186"/>
                <a:gd name="T6" fmla="*/ 484 w 590"/>
                <a:gd name="T7" fmla="*/ 74 h 186"/>
                <a:gd name="T8" fmla="*/ 451 w 590"/>
                <a:gd name="T9" fmla="*/ 75 h 186"/>
                <a:gd name="T10" fmla="*/ 418 w 590"/>
                <a:gd name="T11" fmla="*/ 83 h 186"/>
                <a:gd name="T12" fmla="*/ 395 w 590"/>
                <a:gd name="T13" fmla="*/ 81 h 186"/>
                <a:gd name="T14" fmla="*/ 383 w 590"/>
                <a:gd name="T15" fmla="*/ 64 h 186"/>
                <a:gd name="T16" fmla="*/ 344 w 590"/>
                <a:gd name="T17" fmla="*/ 59 h 186"/>
                <a:gd name="T18" fmla="*/ 323 w 590"/>
                <a:gd name="T19" fmla="*/ 60 h 186"/>
                <a:gd name="T20" fmla="*/ 312 w 590"/>
                <a:gd name="T21" fmla="*/ 57 h 186"/>
                <a:gd name="T22" fmla="*/ 301 w 590"/>
                <a:gd name="T23" fmla="*/ 43 h 186"/>
                <a:gd name="T24" fmla="*/ 292 w 590"/>
                <a:gd name="T25" fmla="*/ 38 h 186"/>
                <a:gd name="T26" fmla="*/ 243 w 590"/>
                <a:gd name="T27" fmla="*/ 38 h 186"/>
                <a:gd name="T28" fmla="*/ 193 w 590"/>
                <a:gd name="T29" fmla="*/ 46 h 186"/>
                <a:gd name="T30" fmla="*/ 181 w 590"/>
                <a:gd name="T31" fmla="*/ 50 h 186"/>
                <a:gd name="T32" fmla="*/ 185 w 590"/>
                <a:gd name="T33" fmla="*/ 25 h 186"/>
                <a:gd name="T34" fmla="*/ 175 w 590"/>
                <a:gd name="T35" fmla="*/ 7 h 186"/>
                <a:gd name="T36" fmla="*/ 153 w 590"/>
                <a:gd name="T37" fmla="*/ 0 h 186"/>
                <a:gd name="T38" fmla="*/ 84 w 590"/>
                <a:gd name="T39" fmla="*/ 8 h 186"/>
                <a:gd name="T40" fmla="*/ 15 w 590"/>
                <a:gd name="T41" fmla="*/ 21 h 186"/>
                <a:gd name="T42" fmla="*/ 0 w 590"/>
                <a:gd name="T43" fmla="*/ 43 h 186"/>
                <a:gd name="T44" fmla="*/ 21 w 590"/>
                <a:gd name="T45" fmla="*/ 58 h 186"/>
                <a:gd name="T46" fmla="*/ 84 w 590"/>
                <a:gd name="T47" fmla="*/ 45 h 186"/>
                <a:gd name="T48" fmla="*/ 147 w 590"/>
                <a:gd name="T49" fmla="*/ 38 h 186"/>
                <a:gd name="T50" fmla="*/ 142 w 590"/>
                <a:gd name="T51" fmla="*/ 60 h 186"/>
                <a:gd name="T52" fmla="*/ 141 w 590"/>
                <a:gd name="T53" fmla="*/ 80 h 186"/>
                <a:gd name="T54" fmla="*/ 156 w 590"/>
                <a:gd name="T55" fmla="*/ 95 h 186"/>
                <a:gd name="T56" fmla="*/ 201 w 590"/>
                <a:gd name="T57" fmla="*/ 81 h 186"/>
                <a:gd name="T58" fmla="*/ 249 w 590"/>
                <a:gd name="T59" fmla="*/ 75 h 186"/>
                <a:gd name="T60" fmla="*/ 274 w 590"/>
                <a:gd name="T61" fmla="*/ 87 h 186"/>
                <a:gd name="T62" fmla="*/ 294 w 590"/>
                <a:gd name="T63" fmla="*/ 101 h 186"/>
                <a:gd name="T64" fmla="*/ 304 w 590"/>
                <a:gd name="T65" fmla="*/ 101 h 186"/>
                <a:gd name="T66" fmla="*/ 327 w 590"/>
                <a:gd name="T67" fmla="*/ 96 h 186"/>
                <a:gd name="T68" fmla="*/ 351 w 590"/>
                <a:gd name="T69" fmla="*/ 95 h 186"/>
                <a:gd name="T70" fmla="*/ 356 w 590"/>
                <a:gd name="T71" fmla="*/ 102 h 186"/>
                <a:gd name="T72" fmla="*/ 354 w 590"/>
                <a:gd name="T73" fmla="*/ 125 h 186"/>
                <a:gd name="T74" fmla="*/ 367 w 590"/>
                <a:gd name="T75" fmla="*/ 139 h 186"/>
                <a:gd name="T76" fmla="*/ 401 w 590"/>
                <a:gd name="T77" fmla="*/ 127 h 186"/>
                <a:gd name="T78" fmla="*/ 438 w 590"/>
                <a:gd name="T79" fmla="*/ 115 h 186"/>
                <a:gd name="T80" fmla="*/ 471 w 590"/>
                <a:gd name="T81" fmla="*/ 108 h 186"/>
                <a:gd name="T82" fmla="*/ 481 w 590"/>
                <a:gd name="T83" fmla="*/ 140 h 186"/>
                <a:gd name="T84" fmla="*/ 475 w 590"/>
                <a:gd name="T85" fmla="*/ 171 h 186"/>
                <a:gd name="T86" fmla="*/ 491 w 590"/>
                <a:gd name="T87" fmla="*/ 186 h 186"/>
                <a:gd name="T88" fmla="*/ 517 w 590"/>
                <a:gd name="T89" fmla="*/ 174 h 186"/>
                <a:gd name="T90" fmla="*/ 547 w 590"/>
                <a:gd name="T91" fmla="*/ 156 h 186"/>
                <a:gd name="T92" fmla="*/ 568 w 590"/>
                <a:gd name="T93" fmla="*/ 143 h 186"/>
                <a:gd name="T94" fmla="*/ 572 w 590"/>
                <a:gd name="T95" fmla="*/ 149 h 186"/>
                <a:gd name="T96" fmla="*/ 590 w 590"/>
                <a:gd name="T97"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0" h="186">
                  <a:moveTo>
                    <a:pt x="579" y="113"/>
                  </a:moveTo>
                  <a:lnTo>
                    <a:pt x="571" y="111"/>
                  </a:lnTo>
                  <a:lnTo>
                    <a:pt x="562" y="109"/>
                  </a:lnTo>
                  <a:lnTo>
                    <a:pt x="554" y="111"/>
                  </a:lnTo>
                  <a:lnTo>
                    <a:pt x="547" y="113"/>
                  </a:lnTo>
                  <a:lnTo>
                    <a:pt x="539" y="116"/>
                  </a:lnTo>
                  <a:lnTo>
                    <a:pt x="531" y="120"/>
                  </a:lnTo>
                  <a:lnTo>
                    <a:pt x="525" y="125"/>
                  </a:lnTo>
                  <a:lnTo>
                    <a:pt x="518" y="130"/>
                  </a:lnTo>
                  <a:lnTo>
                    <a:pt x="518" y="124"/>
                  </a:lnTo>
                  <a:lnTo>
                    <a:pt x="517" y="118"/>
                  </a:lnTo>
                  <a:lnTo>
                    <a:pt x="516" y="112"/>
                  </a:lnTo>
                  <a:lnTo>
                    <a:pt x="514" y="106"/>
                  </a:lnTo>
                  <a:lnTo>
                    <a:pt x="490" y="77"/>
                  </a:lnTo>
                  <a:lnTo>
                    <a:pt x="487" y="75"/>
                  </a:lnTo>
                  <a:lnTo>
                    <a:pt x="484" y="74"/>
                  </a:lnTo>
                  <a:lnTo>
                    <a:pt x="480" y="72"/>
                  </a:lnTo>
                  <a:lnTo>
                    <a:pt x="477" y="72"/>
                  </a:lnTo>
                  <a:lnTo>
                    <a:pt x="460" y="72"/>
                  </a:lnTo>
                  <a:lnTo>
                    <a:pt x="451" y="75"/>
                  </a:lnTo>
                  <a:lnTo>
                    <a:pt x="443" y="76"/>
                  </a:lnTo>
                  <a:lnTo>
                    <a:pt x="435" y="78"/>
                  </a:lnTo>
                  <a:lnTo>
                    <a:pt x="426" y="81"/>
                  </a:lnTo>
                  <a:lnTo>
                    <a:pt x="418" y="83"/>
                  </a:lnTo>
                  <a:lnTo>
                    <a:pt x="411" y="87"/>
                  </a:lnTo>
                  <a:lnTo>
                    <a:pt x="403" y="89"/>
                  </a:lnTo>
                  <a:lnTo>
                    <a:pt x="394" y="91"/>
                  </a:lnTo>
                  <a:lnTo>
                    <a:pt x="395" y="81"/>
                  </a:lnTo>
                  <a:lnTo>
                    <a:pt x="394" y="76"/>
                  </a:lnTo>
                  <a:lnTo>
                    <a:pt x="392" y="70"/>
                  </a:lnTo>
                  <a:lnTo>
                    <a:pt x="388" y="66"/>
                  </a:lnTo>
                  <a:lnTo>
                    <a:pt x="383" y="64"/>
                  </a:lnTo>
                  <a:lnTo>
                    <a:pt x="358" y="59"/>
                  </a:lnTo>
                  <a:lnTo>
                    <a:pt x="354" y="59"/>
                  </a:lnTo>
                  <a:lnTo>
                    <a:pt x="349" y="59"/>
                  </a:lnTo>
                  <a:lnTo>
                    <a:pt x="344" y="59"/>
                  </a:lnTo>
                  <a:lnTo>
                    <a:pt x="338" y="59"/>
                  </a:lnTo>
                  <a:lnTo>
                    <a:pt x="333" y="60"/>
                  </a:lnTo>
                  <a:lnTo>
                    <a:pt x="329" y="60"/>
                  </a:lnTo>
                  <a:lnTo>
                    <a:pt x="323" y="60"/>
                  </a:lnTo>
                  <a:lnTo>
                    <a:pt x="318" y="60"/>
                  </a:lnTo>
                  <a:lnTo>
                    <a:pt x="312" y="62"/>
                  </a:lnTo>
                  <a:lnTo>
                    <a:pt x="312" y="62"/>
                  </a:lnTo>
                  <a:lnTo>
                    <a:pt x="312" y="57"/>
                  </a:lnTo>
                  <a:lnTo>
                    <a:pt x="311" y="53"/>
                  </a:lnTo>
                  <a:lnTo>
                    <a:pt x="308" y="50"/>
                  </a:lnTo>
                  <a:lnTo>
                    <a:pt x="306" y="46"/>
                  </a:lnTo>
                  <a:lnTo>
                    <a:pt x="301" y="43"/>
                  </a:lnTo>
                  <a:lnTo>
                    <a:pt x="299" y="41"/>
                  </a:lnTo>
                  <a:lnTo>
                    <a:pt x="296" y="40"/>
                  </a:lnTo>
                  <a:lnTo>
                    <a:pt x="294" y="39"/>
                  </a:lnTo>
                  <a:lnTo>
                    <a:pt x="292" y="38"/>
                  </a:lnTo>
                  <a:lnTo>
                    <a:pt x="280" y="37"/>
                  </a:lnTo>
                  <a:lnTo>
                    <a:pt x="268" y="37"/>
                  </a:lnTo>
                  <a:lnTo>
                    <a:pt x="255" y="38"/>
                  </a:lnTo>
                  <a:lnTo>
                    <a:pt x="243" y="38"/>
                  </a:lnTo>
                  <a:lnTo>
                    <a:pt x="230" y="39"/>
                  </a:lnTo>
                  <a:lnTo>
                    <a:pt x="218" y="40"/>
                  </a:lnTo>
                  <a:lnTo>
                    <a:pt x="204" y="43"/>
                  </a:lnTo>
                  <a:lnTo>
                    <a:pt x="193" y="46"/>
                  </a:lnTo>
                  <a:lnTo>
                    <a:pt x="181" y="50"/>
                  </a:lnTo>
                  <a:lnTo>
                    <a:pt x="181" y="50"/>
                  </a:lnTo>
                  <a:lnTo>
                    <a:pt x="181" y="50"/>
                  </a:lnTo>
                  <a:lnTo>
                    <a:pt x="181" y="50"/>
                  </a:lnTo>
                  <a:lnTo>
                    <a:pt x="181" y="48"/>
                  </a:lnTo>
                  <a:lnTo>
                    <a:pt x="185" y="31"/>
                  </a:lnTo>
                  <a:lnTo>
                    <a:pt x="185" y="28"/>
                  </a:lnTo>
                  <a:lnTo>
                    <a:pt x="185" y="25"/>
                  </a:lnTo>
                  <a:lnTo>
                    <a:pt x="184" y="21"/>
                  </a:lnTo>
                  <a:lnTo>
                    <a:pt x="183" y="19"/>
                  </a:lnTo>
                  <a:lnTo>
                    <a:pt x="177" y="9"/>
                  </a:lnTo>
                  <a:lnTo>
                    <a:pt x="175" y="7"/>
                  </a:lnTo>
                  <a:lnTo>
                    <a:pt x="172" y="4"/>
                  </a:lnTo>
                  <a:lnTo>
                    <a:pt x="169" y="3"/>
                  </a:lnTo>
                  <a:lnTo>
                    <a:pt x="165" y="2"/>
                  </a:lnTo>
                  <a:lnTo>
                    <a:pt x="153" y="0"/>
                  </a:lnTo>
                  <a:lnTo>
                    <a:pt x="135" y="1"/>
                  </a:lnTo>
                  <a:lnTo>
                    <a:pt x="119" y="3"/>
                  </a:lnTo>
                  <a:lnTo>
                    <a:pt x="101" y="6"/>
                  </a:lnTo>
                  <a:lnTo>
                    <a:pt x="84" y="8"/>
                  </a:lnTo>
                  <a:lnTo>
                    <a:pt x="66" y="12"/>
                  </a:lnTo>
                  <a:lnTo>
                    <a:pt x="49" y="14"/>
                  </a:lnTo>
                  <a:lnTo>
                    <a:pt x="31" y="17"/>
                  </a:lnTo>
                  <a:lnTo>
                    <a:pt x="15" y="21"/>
                  </a:lnTo>
                  <a:lnTo>
                    <a:pt x="8" y="25"/>
                  </a:lnTo>
                  <a:lnTo>
                    <a:pt x="3" y="29"/>
                  </a:lnTo>
                  <a:lnTo>
                    <a:pt x="0" y="35"/>
                  </a:lnTo>
                  <a:lnTo>
                    <a:pt x="0" y="43"/>
                  </a:lnTo>
                  <a:lnTo>
                    <a:pt x="3" y="50"/>
                  </a:lnTo>
                  <a:lnTo>
                    <a:pt x="8" y="54"/>
                  </a:lnTo>
                  <a:lnTo>
                    <a:pt x="14" y="58"/>
                  </a:lnTo>
                  <a:lnTo>
                    <a:pt x="21" y="58"/>
                  </a:lnTo>
                  <a:lnTo>
                    <a:pt x="36" y="54"/>
                  </a:lnTo>
                  <a:lnTo>
                    <a:pt x="52" y="51"/>
                  </a:lnTo>
                  <a:lnTo>
                    <a:pt x="67" y="48"/>
                  </a:lnTo>
                  <a:lnTo>
                    <a:pt x="84" y="45"/>
                  </a:lnTo>
                  <a:lnTo>
                    <a:pt x="99" y="43"/>
                  </a:lnTo>
                  <a:lnTo>
                    <a:pt x="115" y="40"/>
                  </a:lnTo>
                  <a:lnTo>
                    <a:pt x="132" y="39"/>
                  </a:lnTo>
                  <a:lnTo>
                    <a:pt x="147" y="38"/>
                  </a:lnTo>
                  <a:lnTo>
                    <a:pt x="146" y="44"/>
                  </a:lnTo>
                  <a:lnTo>
                    <a:pt x="145" y="48"/>
                  </a:lnTo>
                  <a:lnTo>
                    <a:pt x="144" y="54"/>
                  </a:lnTo>
                  <a:lnTo>
                    <a:pt x="142" y="60"/>
                  </a:lnTo>
                  <a:lnTo>
                    <a:pt x="141" y="75"/>
                  </a:lnTo>
                  <a:lnTo>
                    <a:pt x="141" y="76"/>
                  </a:lnTo>
                  <a:lnTo>
                    <a:pt x="141" y="77"/>
                  </a:lnTo>
                  <a:lnTo>
                    <a:pt x="141" y="80"/>
                  </a:lnTo>
                  <a:lnTo>
                    <a:pt x="141" y="81"/>
                  </a:lnTo>
                  <a:lnTo>
                    <a:pt x="145" y="87"/>
                  </a:lnTo>
                  <a:lnTo>
                    <a:pt x="150" y="91"/>
                  </a:lnTo>
                  <a:lnTo>
                    <a:pt x="156" y="95"/>
                  </a:lnTo>
                  <a:lnTo>
                    <a:pt x="163" y="95"/>
                  </a:lnTo>
                  <a:lnTo>
                    <a:pt x="178" y="91"/>
                  </a:lnTo>
                  <a:lnTo>
                    <a:pt x="189" y="85"/>
                  </a:lnTo>
                  <a:lnTo>
                    <a:pt x="201" y="81"/>
                  </a:lnTo>
                  <a:lnTo>
                    <a:pt x="213" y="78"/>
                  </a:lnTo>
                  <a:lnTo>
                    <a:pt x="225" y="76"/>
                  </a:lnTo>
                  <a:lnTo>
                    <a:pt x="237" y="75"/>
                  </a:lnTo>
                  <a:lnTo>
                    <a:pt x="249" y="75"/>
                  </a:lnTo>
                  <a:lnTo>
                    <a:pt x="262" y="74"/>
                  </a:lnTo>
                  <a:lnTo>
                    <a:pt x="274" y="74"/>
                  </a:lnTo>
                  <a:lnTo>
                    <a:pt x="274" y="81"/>
                  </a:lnTo>
                  <a:lnTo>
                    <a:pt x="274" y="87"/>
                  </a:lnTo>
                  <a:lnTo>
                    <a:pt x="277" y="93"/>
                  </a:lnTo>
                  <a:lnTo>
                    <a:pt x="281" y="96"/>
                  </a:lnTo>
                  <a:lnTo>
                    <a:pt x="287" y="99"/>
                  </a:lnTo>
                  <a:lnTo>
                    <a:pt x="294" y="101"/>
                  </a:lnTo>
                  <a:lnTo>
                    <a:pt x="296" y="102"/>
                  </a:lnTo>
                  <a:lnTo>
                    <a:pt x="299" y="102"/>
                  </a:lnTo>
                  <a:lnTo>
                    <a:pt x="301" y="102"/>
                  </a:lnTo>
                  <a:lnTo>
                    <a:pt x="304" y="101"/>
                  </a:lnTo>
                  <a:lnTo>
                    <a:pt x="308" y="99"/>
                  </a:lnTo>
                  <a:lnTo>
                    <a:pt x="314" y="97"/>
                  </a:lnTo>
                  <a:lnTo>
                    <a:pt x="320" y="97"/>
                  </a:lnTo>
                  <a:lnTo>
                    <a:pt x="327" y="96"/>
                  </a:lnTo>
                  <a:lnTo>
                    <a:pt x="333" y="96"/>
                  </a:lnTo>
                  <a:lnTo>
                    <a:pt x="339" y="96"/>
                  </a:lnTo>
                  <a:lnTo>
                    <a:pt x="345" y="96"/>
                  </a:lnTo>
                  <a:lnTo>
                    <a:pt x="351" y="95"/>
                  </a:lnTo>
                  <a:lnTo>
                    <a:pt x="357" y="95"/>
                  </a:lnTo>
                  <a:lnTo>
                    <a:pt x="357" y="97"/>
                  </a:lnTo>
                  <a:lnTo>
                    <a:pt x="357" y="100"/>
                  </a:lnTo>
                  <a:lnTo>
                    <a:pt x="356" y="102"/>
                  </a:lnTo>
                  <a:lnTo>
                    <a:pt x="356" y="105"/>
                  </a:lnTo>
                  <a:lnTo>
                    <a:pt x="354" y="118"/>
                  </a:lnTo>
                  <a:lnTo>
                    <a:pt x="354" y="121"/>
                  </a:lnTo>
                  <a:lnTo>
                    <a:pt x="354" y="125"/>
                  </a:lnTo>
                  <a:lnTo>
                    <a:pt x="355" y="128"/>
                  </a:lnTo>
                  <a:lnTo>
                    <a:pt x="356" y="131"/>
                  </a:lnTo>
                  <a:lnTo>
                    <a:pt x="361" y="137"/>
                  </a:lnTo>
                  <a:lnTo>
                    <a:pt x="367" y="139"/>
                  </a:lnTo>
                  <a:lnTo>
                    <a:pt x="374" y="140"/>
                  </a:lnTo>
                  <a:lnTo>
                    <a:pt x="381" y="138"/>
                  </a:lnTo>
                  <a:lnTo>
                    <a:pt x="392" y="132"/>
                  </a:lnTo>
                  <a:lnTo>
                    <a:pt x="401" y="127"/>
                  </a:lnTo>
                  <a:lnTo>
                    <a:pt x="410" y="124"/>
                  </a:lnTo>
                  <a:lnTo>
                    <a:pt x="419" y="121"/>
                  </a:lnTo>
                  <a:lnTo>
                    <a:pt x="429" y="118"/>
                  </a:lnTo>
                  <a:lnTo>
                    <a:pt x="438" y="115"/>
                  </a:lnTo>
                  <a:lnTo>
                    <a:pt x="448" y="113"/>
                  </a:lnTo>
                  <a:lnTo>
                    <a:pt x="457" y="112"/>
                  </a:lnTo>
                  <a:lnTo>
                    <a:pt x="467" y="109"/>
                  </a:lnTo>
                  <a:lnTo>
                    <a:pt x="471" y="108"/>
                  </a:lnTo>
                  <a:lnTo>
                    <a:pt x="474" y="113"/>
                  </a:lnTo>
                  <a:lnTo>
                    <a:pt x="480" y="121"/>
                  </a:lnTo>
                  <a:lnTo>
                    <a:pt x="483" y="130"/>
                  </a:lnTo>
                  <a:lnTo>
                    <a:pt x="481" y="140"/>
                  </a:lnTo>
                  <a:lnTo>
                    <a:pt x="479" y="150"/>
                  </a:lnTo>
                  <a:lnTo>
                    <a:pt x="475" y="163"/>
                  </a:lnTo>
                  <a:lnTo>
                    <a:pt x="475" y="168"/>
                  </a:lnTo>
                  <a:lnTo>
                    <a:pt x="475" y="171"/>
                  </a:lnTo>
                  <a:lnTo>
                    <a:pt x="477" y="176"/>
                  </a:lnTo>
                  <a:lnTo>
                    <a:pt x="479" y="180"/>
                  </a:lnTo>
                  <a:lnTo>
                    <a:pt x="485" y="184"/>
                  </a:lnTo>
                  <a:lnTo>
                    <a:pt x="491" y="186"/>
                  </a:lnTo>
                  <a:lnTo>
                    <a:pt x="498" y="186"/>
                  </a:lnTo>
                  <a:lnTo>
                    <a:pt x="504" y="182"/>
                  </a:lnTo>
                  <a:lnTo>
                    <a:pt x="509" y="177"/>
                  </a:lnTo>
                  <a:lnTo>
                    <a:pt x="517" y="174"/>
                  </a:lnTo>
                  <a:lnTo>
                    <a:pt x="524" y="169"/>
                  </a:lnTo>
                  <a:lnTo>
                    <a:pt x="533" y="164"/>
                  </a:lnTo>
                  <a:lnTo>
                    <a:pt x="540" y="159"/>
                  </a:lnTo>
                  <a:lnTo>
                    <a:pt x="547" y="156"/>
                  </a:lnTo>
                  <a:lnTo>
                    <a:pt x="554" y="151"/>
                  </a:lnTo>
                  <a:lnTo>
                    <a:pt x="562" y="146"/>
                  </a:lnTo>
                  <a:lnTo>
                    <a:pt x="570" y="142"/>
                  </a:lnTo>
                  <a:lnTo>
                    <a:pt x="568" y="143"/>
                  </a:lnTo>
                  <a:lnTo>
                    <a:pt x="567" y="144"/>
                  </a:lnTo>
                  <a:lnTo>
                    <a:pt x="566" y="146"/>
                  </a:lnTo>
                  <a:lnTo>
                    <a:pt x="565" y="148"/>
                  </a:lnTo>
                  <a:lnTo>
                    <a:pt x="572" y="149"/>
                  </a:lnTo>
                  <a:lnTo>
                    <a:pt x="579" y="148"/>
                  </a:lnTo>
                  <a:lnTo>
                    <a:pt x="585" y="143"/>
                  </a:lnTo>
                  <a:lnTo>
                    <a:pt x="589" y="137"/>
                  </a:lnTo>
                  <a:lnTo>
                    <a:pt x="590" y="130"/>
                  </a:lnTo>
                  <a:lnTo>
                    <a:pt x="589" y="124"/>
                  </a:lnTo>
                  <a:lnTo>
                    <a:pt x="585" y="118"/>
                  </a:lnTo>
                  <a:lnTo>
                    <a:pt x="579" y="113"/>
                  </a:lnTo>
                  <a:close/>
                </a:path>
              </a:pathLst>
            </a:custGeom>
            <a:solidFill>
              <a:srgbClr val="FF99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52" name="Freeform 40"/>
            <p:cNvSpPr>
              <a:spLocks noChangeArrowheads="1"/>
            </p:cNvSpPr>
            <p:nvPr/>
          </p:nvSpPr>
          <p:spPr bwMode="auto">
            <a:xfrm>
              <a:off x="3076" y="3321"/>
              <a:ext cx="405" cy="87"/>
            </a:xfrm>
            <a:custGeom>
              <a:avLst/>
              <a:gdLst>
                <a:gd name="T0" fmla="*/ 548 w 560"/>
                <a:gd name="T1" fmla="*/ 87 h 123"/>
                <a:gd name="T2" fmla="*/ 546 w 560"/>
                <a:gd name="T3" fmla="*/ 63 h 123"/>
                <a:gd name="T4" fmla="*/ 536 w 560"/>
                <a:gd name="T5" fmla="*/ 49 h 123"/>
                <a:gd name="T6" fmla="*/ 511 w 560"/>
                <a:gd name="T7" fmla="*/ 48 h 123"/>
                <a:gd name="T8" fmla="*/ 490 w 560"/>
                <a:gd name="T9" fmla="*/ 51 h 123"/>
                <a:gd name="T10" fmla="*/ 469 w 560"/>
                <a:gd name="T11" fmla="*/ 58 h 123"/>
                <a:gd name="T12" fmla="*/ 454 w 560"/>
                <a:gd name="T13" fmla="*/ 48 h 123"/>
                <a:gd name="T14" fmla="*/ 432 w 560"/>
                <a:gd name="T15" fmla="*/ 32 h 123"/>
                <a:gd name="T16" fmla="*/ 404 w 560"/>
                <a:gd name="T17" fmla="*/ 30 h 123"/>
                <a:gd name="T18" fmla="*/ 370 w 560"/>
                <a:gd name="T19" fmla="*/ 36 h 123"/>
                <a:gd name="T20" fmla="*/ 338 w 560"/>
                <a:gd name="T21" fmla="*/ 46 h 123"/>
                <a:gd name="T22" fmla="*/ 307 w 560"/>
                <a:gd name="T23" fmla="*/ 44 h 123"/>
                <a:gd name="T24" fmla="*/ 262 w 560"/>
                <a:gd name="T25" fmla="*/ 37 h 123"/>
                <a:gd name="T26" fmla="*/ 210 w 560"/>
                <a:gd name="T27" fmla="*/ 49 h 123"/>
                <a:gd name="T28" fmla="*/ 190 w 560"/>
                <a:gd name="T29" fmla="*/ 20 h 123"/>
                <a:gd name="T30" fmla="*/ 184 w 560"/>
                <a:gd name="T31" fmla="*/ 8 h 123"/>
                <a:gd name="T32" fmla="*/ 138 w 560"/>
                <a:gd name="T33" fmla="*/ 1 h 123"/>
                <a:gd name="T34" fmla="*/ 83 w 560"/>
                <a:gd name="T35" fmla="*/ 3 h 123"/>
                <a:gd name="T36" fmla="*/ 29 w 560"/>
                <a:gd name="T37" fmla="*/ 14 h 123"/>
                <a:gd name="T38" fmla="*/ 2 w 560"/>
                <a:gd name="T39" fmla="*/ 30 h 123"/>
                <a:gd name="T40" fmla="*/ 4 w 560"/>
                <a:gd name="T41" fmla="*/ 50 h 123"/>
                <a:gd name="T42" fmla="*/ 24 w 560"/>
                <a:gd name="T43" fmla="*/ 55 h 123"/>
                <a:gd name="T44" fmla="*/ 72 w 560"/>
                <a:gd name="T45" fmla="*/ 42 h 123"/>
                <a:gd name="T46" fmla="*/ 121 w 560"/>
                <a:gd name="T47" fmla="*/ 38 h 123"/>
                <a:gd name="T48" fmla="*/ 153 w 560"/>
                <a:gd name="T49" fmla="*/ 39 h 123"/>
                <a:gd name="T50" fmla="*/ 152 w 560"/>
                <a:gd name="T51" fmla="*/ 46 h 123"/>
                <a:gd name="T52" fmla="*/ 152 w 560"/>
                <a:gd name="T53" fmla="*/ 70 h 123"/>
                <a:gd name="T54" fmla="*/ 170 w 560"/>
                <a:gd name="T55" fmla="*/ 86 h 123"/>
                <a:gd name="T56" fmla="*/ 213 w 560"/>
                <a:gd name="T57" fmla="*/ 87 h 123"/>
                <a:gd name="T58" fmla="*/ 255 w 560"/>
                <a:gd name="T59" fmla="*/ 75 h 123"/>
                <a:gd name="T60" fmla="*/ 286 w 560"/>
                <a:gd name="T61" fmla="*/ 71 h 123"/>
                <a:gd name="T62" fmla="*/ 295 w 560"/>
                <a:gd name="T63" fmla="*/ 75 h 123"/>
                <a:gd name="T64" fmla="*/ 305 w 560"/>
                <a:gd name="T65" fmla="*/ 100 h 123"/>
                <a:gd name="T66" fmla="*/ 326 w 560"/>
                <a:gd name="T67" fmla="*/ 93 h 123"/>
                <a:gd name="T68" fmla="*/ 357 w 560"/>
                <a:gd name="T69" fmla="*/ 77 h 123"/>
                <a:gd name="T70" fmla="*/ 388 w 560"/>
                <a:gd name="T71" fmla="*/ 69 h 123"/>
                <a:gd name="T72" fmla="*/ 414 w 560"/>
                <a:gd name="T73" fmla="*/ 66 h 123"/>
                <a:gd name="T74" fmla="*/ 426 w 560"/>
                <a:gd name="T75" fmla="*/ 68 h 123"/>
                <a:gd name="T76" fmla="*/ 430 w 560"/>
                <a:gd name="T77" fmla="*/ 82 h 123"/>
                <a:gd name="T78" fmla="*/ 423 w 560"/>
                <a:gd name="T79" fmla="*/ 93 h 123"/>
                <a:gd name="T80" fmla="*/ 419 w 560"/>
                <a:gd name="T81" fmla="*/ 101 h 123"/>
                <a:gd name="T82" fmla="*/ 426 w 560"/>
                <a:gd name="T83" fmla="*/ 118 h 123"/>
                <a:gd name="T84" fmla="*/ 446 w 560"/>
                <a:gd name="T85" fmla="*/ 120 h 123"/>
                <a:gd name="T86" fmla="*/ 453 w 560"/>
                <a:gd name="T87" fmla="*/ 113 h 123"/>
                <a:gd name="T88" fmla="*/ 462 w 560"/>
                <a:gd name="T89" fmla="*/ 104 h 123"/>
                <a:gd name="T90" fmla="*/ 482 w 560"/>
                <a:gd name="T91" fmla="*/ 92 h 123"/>
                <a:gd name="T92" fmla="*/ 504 w 560"/>
                <a:gd name="T93" fmla="*/ 86 h 123"/>
                <a:gd name="T94" fmla="*/ 518 w 560"/>
                <a:gd name="T95" fmla="*/ 107 h 123"/>
                <a:gd name="T96" fmla="*/ 546 w 560"/>
                <a:gd name="T97" fmla="*/ 123 h 123"/>
                <a:gd name="T98" fmla="*/ 560 w 560"/>
                <a:gd name="T99" fmla="*/ 108 h 123"/>
                <a:gd name="T100" fmla="*/ 554 w 560"/>
                <a:gd name="T101" fmla="*/ 9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0" h="123">
                  <a:moveTo>
                    <a:pt x="548" y="88"/>
                  </a:moveTo>
                  <a:lnTo>
                    <a:pt x="548" y="88"/>
                  </a:lnTo>
                  <a:lnTo>
                    <a:pt x="548" y="87"/>
                  </a:lnTo>
                  <a:lnTo>
                    <a:pt x="548" y="87"/>
                  </a:lnTo>
                  <a:lnTo>
                    <a:pt x="548" y="86"/>
                  </a:lnTo>
                  <a:lnTo>
                    <a:pt x="546" y="63"/>
                  </a:lnTo>
                  <a:lnTo>
                    <a:pt x="545" y="57"/>
                  </a:lnTo>
                  <a:lnTo>
                    <a:pt x="541" y="52"/>
                  </a:lnTo>
                  <a:lnTo>
                    <a:pt x="536" y="49"/>
                  </a:lnTo>
                  <a:lnTo>
                    <a:pt x="530" y="48"/>
                  </a:lnTo>
                  <a:lnTo>
                    <a:pt x="518" y="46"/>
                  </a:lnTo>
                  <a:lnTo>
                    <a:pt x="511" y="48"/>
                  </a:lnTo>
                  <a:lnTo>
                    <a:pt x="504" y="48"/>
                  </a:lnTo>
                  <a:lnTo>
                    <a:pt x="497" y="50"/>
                  </a:lnTo>
                  <a:lnTo>
                    <a:pt x="490" y="51"/>
                  </a:lnTo>
                  <a:lnTo>
                    <a:pt x="482" y="54"/>
                  </a:lnTo>
                  <a:lnTo>
                    <a:pt x="475" y="56"/>
                  </a:lnTo>
                  <a:lnTo>
                    <a:pt x="469" y="58"/>
                  </a:lnTo>
                  <a:lnTo>
                    <a:pt x="462" y="62"/>
                  </a:lnTo>
                  <a:lnTo>
                    <a:pt x="459" y="55"/>
                  </a:lnTo>
                  <a:lnTo>
                    <a:pt x="454" y="48"/>
                  </a:lnTo>
                  <a:lnTo>
                    <a:pt x="447" y="42"/>
                  </a:lnTo>
                  <a:lnTo>
                    <a:pt x="441" y="37"/>
                  </a:lnTo>
                  <a:lnTo>
                    <a:pt x="432" y="32"/>
                  </a:lnTo>
                  <a:lnTo>
                    <a:pt x="423" y="30"/>
                  </a:lnTo>
                  <a:lnTo>
                    <a:pt x="413" y="30"/>
                  </a:lnTo>
                  <a:lnTo>
                    <a:pt x="404" y="30"/>
                  </a:lnTo>
                  <a:lnTo>
                    <a:pt x="393" y="31"/>
                  </a:lnTo>
                  <a:lnTo>
                    <a:pt x="381" y="33"/>
                  </a:lnTo>
                  <a:lnTo>
                    <a:pt x="370" y="36"/>
                  </a:lnTo>
                  <a:lnTo>
                    <a:pt x="360" y="39"/>
                  </a:lnTo>
                  <a:lnTo>
                    <a:pt x="349" y="43"/>
                  </a:lnTo>
                  <a:lnTo>
                    <a:pt x="338" y="46"/>
                  </a:lnTo>
                  <a:lnTo>
                    <a:pt x="329" y="50"/>
                  </a:lnTo>
                  <a:lnTo>
                    <a:pt x="318" y="55"/>
                  </a:lnTo>
                  <a:lnTo>
                    <a:pt x="307" y="44"/>
                  </a:lnTo>
                  <a:lnTo>
                    <a:pt x="294" y="38"/>
                  </a:lnTo>
                  <a:lnTo>
                    <a:pt x="278" y="36"/>
                  </a:lnTo>
                  <a:lnTo>
                    <a:pt x="262" y="37"/>
                  </a:lnTo>
                  <a:lnTo>
                    <a:pt x="244" y="40"/>
                  </a:lnTo>
                  <a:lnTo>
                    <a:pt x="227" y="44"/>
                  </a:lnTo>
                  <a:lnTo>
                    <a:pt x="210" y="49"/>
                  </a:lnTo>
                  <a:lnTo>
                    <a:pt x="196" y="54"/>
                  </a:lnTo>
                  <a:lnTo>
                    <a:pt x="188" y="51"/>
                  </a:lnTo>
                  <a:lnTo>
                    <a:pt x="190" y="20"/>
                  </a:lnTo>
                  <a:lnTo>
                    <a:pt x="189" y="15"/>
                  </a:lnTo>
                  <a:lnTo>
                    <a:pt x="188" y="12"/>
                  </a:lnTo>
                  <a:lnTo>
                    <a:pt x="184" y="8"/>
                  </a:lnTo>
                  <a:lnTo>
                    <a:pt x="181" y="6"/>
                  </a:lnTo>
                  <a:lnTo>
                    <a:pt x="156" y="0"/>
                  </a:lnTo>
                  <a:lnTo>
                    <a:pt x="138" y="1"/>
                  </a:lnTo>
                  <a:lnTo>
                    <a:pt x="120" y="1"/>
                  </a:lnTo>
                  <a:lnTo>
                    <a:pt x="101" y="2"/>
                  </a:lnTo>
                  <a:lnTo>
                    <a:pt x="83" y="3"/>
                  </a:lnTo>
                  <a:lnTo>
                    <a:pt x="65" y="6"/>
                  </a:lnTo>
                  <a:lnTo>
                    <a:pt x="47" y="9"/>
                  </a:lnTo>
                  <a:lnTo>
                    <a:pt x="29" y="14"/>
                  </a:lnTo>
                  <a:lnTo>
                    <a:pt x="12" y="21"/>
                  </a:lnTo>
                  <a:lnTo>
                    <a:pt x="6" y="25"/>
                  </a:lnTo>
                  <a:lnTo>
                    <a:pt x="2" y="30"/>
                  </a:lnTo>
                  <a:lnTo>
                    <a:pt x="0" y="37"/>
                  </a:lnTo>
                  <a:lnTo>
                    <a:pt x="0" y="44"/>
                  </a:lnTo>
                  <a:lnTo>
                    <a:pt x="4" y="50"/>
                  </a:lnTo>
                  <a:lnTo>
                    <a:pt x="10" y="55"/>
                  </a:lnTo>
                  <a:lnTo>
                    <a:pt x="17" y="56"/>
                  </a:lnTo>
                  <a:lnTo>
                    <a:pt x="24" y="55"/>
                  </a:lnTo>
                  <a:lnTo>
                    <a:pt x="40" y="49"/>
                  </a:lnTo>
                  <a:lnTo>
                    <a:pt x="55" y="45"/>
                  </a:lnTo>
                  <a:lnTo>
                    <a:pt x="72" y="42"/>
                  </a:lnTo>
                  <a:lnTo>
                    <a:pt x="88" y="40"/>
                  </a:lnTo>
                  <a:lnTo>
                    <a:pt x="104" y="38"/>
                  </a:lnTo>
                  <a:lnTo>
                    <a:pt x="121" y="38"/>
                  </a:lnTo>
                  <a:lnTo>
                    <a:pt x="138" y="37"/>
                  </a:lnTo>
                  <a:lnTo>
                    <a:pt x="154" y="37"/>
                  </a:lnTo>
                  <a:lnTo>
                    <a:pt x="153" y="39"/>
                  </a:lnTo>
                  <a:lnTo>
                    <a:pt x="153" y="42"/>
                  </a:lnTo>
                  <a:lnTo>
                    <a:pt x="152" y="44"/>
                  </a:lnTo>
                  <a:lnTo>
                    <a:pt x="152" y="46"/>
                  </a:lnTo>
                  <a:lnTo>
                    <a:pt x="151" y="61"/>
                  </a:lnTo>
                  <a:lnTo>
                    <a:pt x="151" y="66"/>
                  </a:lnTo>
                  <a:lnTo>
                    <a:pt x="152" y="70"/>
                  </a:lnTo>
                  <a:lnTo>
                    <a:pt x="154" y="74"/>
                  </a:lnTo>
                  <a:lnTo>
                    <a:pt x="158" y="77"/>
                  </a:lnTo>
                  <a:lnTo>
                    <a:pt x="170" y="86"/>
                  </a:lnTo>
                  <a:lnTo>
                    <a:pt x="184" y="88"/>
                  </a:lnTo>
                  <a:lnTo>
                    <a:pt x="198" y="88"/>
                  </a:lnTo>
                  <a:lnTo>
                    <a:pt x="213" y="87"/>
                  </a:lnTo>
                  <a:lnTo>
                    <a:pt x="227" y="83"/>
                  </a:lnTo>
                  <a:lnTo>
                    <a:pt x="240" y="79"/>
                  </a:lnTo>
                  <a:lnTo>
                    <a:pt x="255" y="75"/>
                  </a:lnTo>
                  <a:lnTo>
                    <a:pt x="269" y="73"/>
                  </a:lnTo>
                  <a:lnTo>
                    <a:pt x="283" y="71"/>
                  </a:lnTo>
                  <a:lnTo>
                    <a:pt x="286" y="71"/>
                  </a:lnTo>
                  <a:lnTo>
                    <a:pt x="289" y="73"/>
                  </a:lnTo>
                  <a:lnTo>
                    <a:pt x="292" y="74"/>
                  </a:lnTo>
                  <a:lnTo>
                    <a:pt x="295" y="75"/>
                  </a:lnTo>
                  <a:lnTo>
                    <a:pt x="294" y="94"/>
                  </a:lnTo>
                  <a:lnTo>
                    <a:pt x="299" y="99"/>
                  </a:lnTo>
                  <a:lnTo>
                    <a:pt x="305" y="100"/>
                  </a:lnTo>
                  <a:lnTo>
                    <a:pt x="312" y="100"/>
                  </a:lnTo>
                  <a:lnTo>
                    <a:pt x="318" y="99"/>
                  </a:lnTo>
                  <a:lnTo>
                    <a:pt x="326" y="93"/>
                  </a:lnTo>
                  <a:lnTo>
                    <a:pt x="336" y="87"/>
                  </a:lnTo>
                  <a:lnTo>
                    <a:pt x="346" y="82"/>
                  </a:lnTo>
                  <a:lnTo>
                    <a:pt x="357" y="77"/>
                  </a:lnTo>
                  <a:lnTo>
                    <a:pt x="367" y="74"/>
                  </a:lnTo>
                  <a:lnTo>
                    <a:pt x="377" y="71"/>
                  </a:lnTo>
                  <a:lnTo>
                    <a:pt x="388" y="69"/>
                  </a:lnTo>
                  <a:lnTo>
                    <a:pt x="400" y="68"/>
                  </a:lnTo>
                  <a:lnTo>
                    <a:pt x="411" y="66"/>
                  </a:lnTo>
                  <a:lnTo>
                    <a:pt x="414" y="66"/>
                  </a:lnTo>
                  <a:lnTo>
                    <a:pt x="419" y="66"/>
                  </a:lnTo>
                  <a:lnTo>
                    <a:pt x="423" y="67"/>
                  </a:lnTo>
                  <a:lnTo>
                    <a:pt x="426" y="68"/>
                  </a:lnTo>
                  <a:lnTo>
                    <a:pt x="429" y="71"/>
                  </a:lnTo>
                  <a:lnTo>
                    <a:pt x="431" y="76"/>
                  </a:lnTo>
                  <a:lnTo>
                    <a:pt x="430" y="82"/>
                  </a:lnTo>
                  <a:lnTo>
                    <a:pt x="428" y="88"/>
                  </a:lnTo>
                  <a:lnTo>
                    <a:pt x="426" y="91"/>
                  </a:lnTo>
                  <a:lnTo>
                    <a:pt x="423" y="93"/>
                  </a:lnTo>
                  <a:lnTo>
                    <a:pt x="423" y="93"/>
                  </a:lnTo>
                  <a:lnTo>
                    <a:pt x="422" y="95"/>
                  </a:lnTo>
                  <a:lnTo>
                    <a:pt x="419" y="101"/>
                  </a:lnTo>
                  <a:lnTo>
                    <a:pt x="419" y="107"/>
                  </a:lnTo>
                  <a:lnTo>
                    <a:pt x="422" y="113"/>
                  </a:lnTo>
                  <a:lnTo>
                    <a:pt x="426" y="118"/>
                  </a:lnTo>
                  <a:lnTo>
                    <a:pt x="432" y="122"/>
                  </a:lnTo>
                  <a:lnTo>
                    <a:pt x="440" y="122"/>
                  </a:lnTo>
                  <a:lnTo>
                    <a:pt x="446" y="120"/>
                  </a:lnTo>
                  <a:lnTo>
                    <a:pt x="451" y="116"/>
                  </a:lnTo>
                  <a:lnTo>
                    <a:pt x="453" y="113"/>
                  </a:lnTo>
                  <a:lnTo>
                    <a:pt x="453" y="113"/>
                  </a:lnTo>
                  <a:lnTo>
                    <a:pt x="454" y="112"/>
                  </a:lnTo>
                  <a:lnTo>
                    <a:pt x="456" y="108"/>
                  </a:lnTo>
                  <a:lnTo>
                    <a:pt x="462" y="104"/>
                  </a:lnTo>
                  <a:lnTo>
                    <a:pt x="468" y="99"/>
                  </a:lnTo>
                  <a:lnTo>
                    <a:pt x="475" y="95"/>
                  </a:lnTo>
                  <a:lnTo>
                    <a:pt x="482" y="92"/>
                  </a:lnTo>
                  <a:lnTo>
                    <a:pt x="488" y="89"/>
                  </a:lnTo>
                  <a:lnTo>
                    <a:pt x="496" y="87"/>
                  </a:lnTo>
                  <a:lnTo>
                    <a:pt x="504" y="86"/>
                  </a:lnTo>
                  <a:lnTo>
                    <a:pt x="511" y="85"/>
                  </a:lnTo>
                  <a:lnTo>
                    <a:pt x="512" y="97"/>
                  </a:lnTo>
                  <a:lnTo>
                    <a:pt x="518" y="107"/>
                  </a:lnTo>
                  <a:lnTo>
                    <a:pt x="527" y="116"/>
                  </a:lnTo>
                  <a:lnTo>
                    <a:pt x="539" y="123"/>
                  </a:lnTo>
                  <a:lnTo>
                    <a:pt x="546" y="123"/>
                  </a:lnTo>
                  <a:lnTo>
                    <a:pt x="552" y="120"/>
                  </a:lnTo>
                  <a:lnTo>
                    <a:pt x="556" y="116"/>
                  </a:lnTo>
                  <a:lnTo>
                    <a:pt x="560" y="108"/>
                  </a:lnTo>
                  <a:lnTo>
                    <a:pt x="560" y="103"/>
                  </a:lnTo>
                  <a:lnTo>
                    <a:pt x="558" y="97"/>
                  </a:lnTo>
                  <a:lnTo>
                    <a:pt x="554" y="92"/>
                  </a:lnTo>
                  <a:lnTo>
                    <a:pt x="548" y="88"/>
                  </a:lnTo>
                  <a:close/>
                </a:path>
              </a:pathLst>
            </a:custGeom>
            <a:solidFill>
              <a:srgbClr val="FF99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53" name="Freeform 41"/>
            <p:cNvSpPr>
              <a:spLocks noChangeArrowheads="1"/>
            </p:cNvSpPr>
            <p:nvPr/>
          </p:nvSpPr>
          <p:spPr bwMode="auto">
            <a:xfrm>
              <a:off x="2296" y="2765"/>
              <a:ext cx="432" cy="85"/>
            </a:xfrm>
            <a:custGeom>
              <a:avLst/>
              <a:gdLst>
                <a:gd name="T0" fmla="*/ 559 w 598"/>
                <a:gd name="T1" fmla="*/ 33 h 120"/>
                <a:gd name="T2" fmla="*/ 532 w 598"/>
                <a:gd name="T3" fmla="*/ 54 h 120"/>
                <a:gd name="T4" fmla="*/ 520 w 598"/>
                <a:gd name="T5" fmla="*/ 43 h 120"/>
                <a:gd name="T6" fmla="*/ 481 w 598"/>
                <a:gd name="T7" fmla="*/ 11 h 120"/>
                <a:gd name="T8" fmla="*/ 450 w 598"/>
                <a:gd name="T9" fmla="*/ 18 h 120"/>
                <a:gd name="T10" fmla="*/ 420 w 598"/>
                <a:gd name="T11" fmla="*/ 33 h 120"/>
                <a:gd name="T12" fmla="*/ 396 w 598"/>
                <a:gd name="T13" fmla="*/ 34 h 120"/>
                <a:gd name="T14" fmla="*/ 382 w 598"/>
                <a:gd name="T15" fmla="*/ 21 h 120"/>
                <a:gd name="T16" fmla="*/ 341 w 598"/>
                <a:gd name="T17" fmla="*/ 23 h 120"/>
                <a:gd name="T18" fmla="*/ 321 w 598"/>
                <a:gd name="T19" fmla="*/ 29 h 120"/>
                <a:gd name="T20" fmla="*/ 309 w 598"/>
                <a:gd name="T21" fmla="*/ 28 h 120"/>
                <a:gd name="T22" fmla="*/ 296 w 598"/>
                <a:gd name="T23" fmla="*/ 15 h 120"/>
                <a:gd name="T24" fmla="*/ 285 w 598"/>
                <a:gd name="T25" fmla="*/ 12 h 120"/>
                <a:gd name="T26" fmla="*/ 238 w 598"/>
                <a:gd name="T27" fmla="*/ 23 h 120"/>
                <a:gd name="T28" fmla="*/ 191 w 598"/>
                <a:gd name="T29" fmla="*/ 40 h 120"/>
                <a:gd name="T30" fmla="*/ 180 w 598"/>
                <a:gd name="T31" fmla="*/ 45 h 120"/>
                <a:gd name="T32" fmla="*/ 179 w 598"/>
                <a:gd name="T33" fmla="*/ 19 h 120"/>
                <a:gd name="T34" fmla="*/ 166 w 598"/>
                <a:gd name="T35" fmla="*/ 4 h 120"/>
                <a:gd name="T36" fmla="*/ 143 w 598"/>
                <a:gd name="T37" fmla="*/ 2 h 120"/>
                <a:gd name="T38" fmla="*/ 76 w 598"/>
                <a:gd name="T39" fmla="*/ 23 h 120"/>
                <a:gd name="T40" fmla="*/ 12 w 598"/>
                <a:gd name="T41" fmla="*/ 49 h 120"/>
                <a:gd name="T42" fmla="*/ 1 w 598"/>
                <a:gd name="T43" fmla="*/ 73 h 120"/>
                <a:gd name="T44" fmla="*/ 24 w 598"/>
                <a:gd name="T45" fmla="*/ 84 h 120"/>
                <a:gd name="T46" fmla="*/ 84 w 598"/>
                <a:gd name="T47" fmla="*/ 60 h 120"/>
                <a:gd name="T48" fmla="*/ 144 w 598"/>
                <a:gd name="T49" fmla="*/ 40 h 120"/>
                <a:gd name="T50" fmla="*/ 144 w 598"/>
                <a:gd name="T51" fmla="*/ 62 h 120"/>
                <a:gd name="T52" fmla="*/ 147 w 598"/>
                <a:gd name="T53" fmla="*/ 82 h 120"/>
                <a:gd name="T54" fmla="*/ 164 w 598"/>
                <a:gd name="T55" fmla="*/ 93 h 120"/>
                <a:gd name="T56" fmla="*/ 205 w 598"/>
                <a:gd name="T57" fmla="*/ 72 h 120"/>
                <a:gd name="T58" fmla="*/ 252 w 598"/>
                <a:gd name="T59" fmla="*/ 56 h 120"/>
                <a:gd name="T60" fmla="*/ 279 w 598"/>
                <a:gd name="T61" fmla="*/ 64 h 120"/>
                <a:gd name="T62" fmla="*/ 300 w 598"/>
                <a:gd name="T63" fmla="*/ 74 h 120"/>
                <a:gd name="T64" fmla="*/ 310 w 598"/>
                <a:gd name="T65" fmla="*/ 72 h 120"/>
                <a:gd name="T66" fmla="*/ 332 w 598"/>
                <a:gd name="T67" fmla="*/ 64 h 120"/>
                <a:gd name="T68" fmla="*/ 356 w 598"/>
                <a:gd name="T69" fmla="*/ 58 h 120"/>
                <a:gd name="T70" fmla="*/ 362 w 598"/>
                <a:gd name="T71" fmla="*/ 62 h 120"/>
                <a:gd name="T72" fmla="*/ 364 w 598"/>
                <a:gd name="T73" fmla="*/ 86 h 120"/>
                <a:gd name="T74" fmla="*/ 380 w 598"/>
                <a:gd name="T75" fmla="*/ 98 h 120"/>
                <a:gd name="T76" fmla="*/ 411 w 598"/>
                <a:gd name="T77" fmla="*/ 79 h 120"/>
                <a:gd name="T78" fmla="*/ 445 w 598"/>
                <a:gd name="T79" fmla="*/ 60 h 120"/>
                <a:gd name="T80" fmla="*/ 475 w 598"/>
                <a:gd name="T81" fmla="*/ 48 h 120"/>
                <a:gd name="T82" fmla="*/ 493 w 598"/>
                <a:gd name="T83" fmla="*/ 77 h 120"/>
                <a:gd name="T84" fmla="*/ 493 w 598"/>
                <a:gd name="T85" fmla="*/ 109 h 120"/>
                <a:gd name="T86" fmla="*/ 511 w 598"/>
                <a:gd name="T87" fmla="*/ 120 h 120"/>
                <a:gd name="T88" fmla="*/ 533 w 598"/>
                <a:gd name="T89" fmla="*/ 102 h 120"/>
                <a:gd name="T90" fmla="*/ 560 w 598"/>
                <a:gd name="T91" fmla="*/ 79 h 120"/>
                <a:gd name="T92" fmla="*/ 579 w 598"/>
                <a:gd name="T93" fmla="*/ 62 h 120"/>
                <a:gd name="T94" fmla="*/ 584 w 598"/>
                <a:gd name="T95" fmla="*/ 67 h 120"/>
                <a:gd name="T96" fmla="*/ 598 w 598"/>
                <a:gd name="T97" fmla="*/ 4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8" h="120">
                  <a:moveTo>
                    <a:pt x="584" y="31"/>
                  </a:moveTo>
                  <a:lnTo>
                    <a:pt x="574" y="30"/>
                  </a:lnTo>
                  <a:lnTo>
                    <a:pt x="567" y="30"/>
                  </a:lnTo>
                  <a:lnTo>
                    <a:pt x="559" y="33"/>
                  </a:lnTo>
                  <a:lnTo>
                    <a:pt x="551" y="36"/>
                  </a:lnTo>
                  <a:lnTo>
                    <a:pt x="545" y="42"/>
                  </a:lnTo>
                  <a:lnTo>
                    <a:pt x="538" y="47"/>
                  </a:lnTo>
                  <a:lnTo>
                    <a:pt x="532" y="54"/>
                  </a:lnTo>
                  <a:lnTo>
                    <a:pt x="526" y="60"/>
                  </a:lnTo>
                  <a:lnTo>
                    <a:pt x="525" y="54"/>
                  </a:lnTo>
                  <a:lnTo>
                    <a:pt x="524" y="48"/>
                  </a:lnTo>
                  <a:lnTo>
                    <a:pt x="520" y="43"/>
                  </a:lnTo>
                  <a:lnTo>
                    <a:pt x="517" y="37"/>
                  </a:lnTo>
                  <a:lnTo>
                    <a:pt x="488" y="14"/>
                  </a:lnTo>
                  <a:lnTo>
                    <a:pt x="485" y="12"/>
                  </a:lnTo>
                  <a:lnTo>
                    <a:pt x="481" y="11"/>
                  </a:lnTo>
                  <a:lnTo>
                    <a:pt x="477" y="11"/>
                  </a:lnTo>
                  <a:lnTo>
                    <a:pt x="474" y="11"/>
                  </a:lnTo>
                  <a:lnTo>
                    <a:pt x="458" y="15"/>
                  </a:lnTo>
                  <a:lnTo>
                    <a:pt x="450" y="18"/>
                  </a:lnTo>
                  <a:lnTo>
                    <a:pt x="443" y="22"/>
                  </a:lnTo>
                  <a:lnTo>
                    <a:pt x="434" y="25"/>
                  </a:lnTo>
                  <a:lnTo>
                    <a:pt x="427" y="29"/>
                  </a:lnTo>
                  <a:lnTo>
                    <a:pt x="420" y="33"/>
                  </a:lnTo>
                  <a:lnTo>
                    <a:pt x="413" y="36"/>
                  </a:lnTo>
                  <a:lnTo>
                    <a:pt x="405" y="41"/>
                  </a:lnTo>
                  <a:lnTo>
                    <a:pt x="397" y="45"/>
                  </a:lnTo>
                  <a:lnTo>
                    <a:pt x="396" y="34"/>
                  </a:lnTo>
                  <a:lnTo>
                    <a:pt x="395" y="29"/>
                  </a:lnTo>
                  <a:lnTo>
                    <a:pt x="391" y="25"/>
                  </a:lnTo>
                  <a:lnTo>
                    <a:pt x="387" y="22"/>
                  </a:lnTo>
                  <a:lnTo>
                    <a:pt x="382" y="21"/>
                  </a:lnTo>
                  <a:lnTo>
                    <a:pt x="356" y="19"/>
                  </a:lnTo>
                  <a:lnTo>
                    <a:pt x="351" y="21"/>
                  </a:lnTo>
                  <a:lnTo>
                    <a:pt x="346" y="22"/>
                  </a:lnTo>
                  <a:lnTo>
                    <a:pt x="341" y="23"/>
                  </a:lnTo>
                  <a:lnTo>
                    <a:pt x="337" y="24"/>
                  </a:lnTo>
                  <a:lnTo>
                    <a:pt x="331" y="27"/>
                  </a:lnTo>
                  <a:lnTo>
                    <a:pt x="326" y="28"/>
                  </a:lnTo>
                  <a:lnTo>
                    <a:pt x="321" y="29"/>
                  </a:lnTo>
                  <a:lnTo>
                    <a:pt x="316" y="30"/>
                  </a:lnTo>
                  <a:lnTo>
                    <a:pt x="310" y="33"/>
                  </a:lnTo>
                  <a:lnTo>
                    <a:pt x="310" y="31"/>
                  </a:lnTo>
                  <a:lnTo>
                    <a:pt x="309" y="28"/>
                  </a:lnTo>
                  <a:lnTo>
                    <a:pt x="308" y="24"/>
                  </a:lnTo>
                  <a:lnTo>
                    <a:pt x="306" y="21"/>
                  </a:lnTo>
                  <a:lnTo>
                    <a:pt x="302" y="18"/>
                  </a:lnTo>
                  <a:lnTo>
                    <a:pt x="296" y="15"/>
                  </a:lnTo>
                  <a:lnTo>
                    <a:pt x="294" y="14"/>
                  </a:lnTo>
                  <a:lnTo>
                    <a:pt x="291" y="14"/>
                  </a:lnTo>
                  <a:lnTo>
                    <a:pt x="289" y="12"/>
                  </a:lnTo>
                  <a:lnTo>
                    <a:pt x="285" y="12"/>
                  </a:lnTo>
                  <a:lnTo>
                    <a:pt x="273" y="14"/>
                  </a:lnTo>
                  <a:lnTo>
                    <a:pt x="261" y="17"/>
                  </a:lnTo>
                  <a:lnTo>
                    <a:pt x="249" y="19"/>
                  </a:lnTo>
                  <a:lnTo>
                    <a:pt x="238" y="23"/>
                  </a:lnTo>
                  <a:lnTo>
                    <a:pt x="226" y="25"/>
                  </a:lnTo>
                  <a:lnTo>
                    <a:pt x="214" y="30"/>
                  </a:lnTo>
                  <a:lnTo>
                    <a:pt x="203" y="34"/>
                  </a:lnTo>
                  <a:lnTo>
                    <a:pt x="191" y="40"/>
                  </a:lnTo>
                  <a:lnTo>
                    <a:pt x="180" y="46"/>
                  </a:lnTo>
                  <a:lnTo>
                    <a:pt x="180" y="45"/>
                  </a:lnTo>
                  <a:lnTo>
                    <a:pt x="180" y="45"/>
                  </a:lnTo>
                  <a:lnTo>
                    <a:pt x="180" y="45"/>
                  </a:lnTo>
                  <a:lnTo>
                    <a:pt x="180" y="45"/>
                  </a:lnTo>
                  <a:lnTo>
                    <a:pt x="180" y="25"/>
                  </a:lnTo>
                  <a:lnTo>
                    <a:pt x="180" y="23"/>
                  </a:lnTo>
                  <a:lnTo>
                    <a:pt x="179" y="19"/>
                  </a:lnTo>
                  <a:lnTo>
                    <a:pt x="178" y="16"/>
                  </a:lnTo>
                  <a:lnTo>
                    <a:pt x="175" y="14"/>
                  </a:lnTo>
                  <a:lnTo>
                    <a:pt x="168" y="6"/>
                  </a:lnTo>
                  <a:lnTo>
                    <a:pt x="166" y="4"/>
                  </a:lnTo>
                  <a:lnTo>
                    <a:pt x="162" y="2"/>
                  </a:lnTo>
                  <a:lnTo>
                    <a:pt x="159" y="0"/>
                  </a:lnTo>
                  <a:lnTo>
                    <a:pt x="155" y="0"/>
                  </a:lnTo>
                  <a:lnTo>
                    <a:pt x="143" y="2"/>
                  </a:lnTo>
                  <a:lnTo>
                    <a:pt x="127" y="6"/>
                  </a:lnTo>
                  <a:lnTo>
                    <a:pt x="110" y="11"/>
                  </a:lnTo>
                  <a:lnTo>
                    <a:pt x="93" y="17"/>
                  </a:lnTo>
                  <a:lnTo>
                    <a:pt x="76" y="23"/>
                  </a:lnTo>
                  <a:lnTo>
                    <a:pt x="60" y="29"/>
                  </a:lnTo>
                  <a:lnTo>
                    <a:pt x="44" y="35"/>
                  </a:lnTo>
                  <a:lnTo>
                    <a:pt x="27" y="42"/>
                  </a:lnTo>
                  <a:lnTo>
                    <a:pt x="12" y="49"/>
                  </a:lnTo>
                  <a:lnTo>
                    <a:pt x="6" y="53"/>
                  </a:lnTo>
                  <a:lnTo>
                    <a:pt x="1" y="59"/>
                  </a:lnTo>
                  <a:lnTo>
                    <a:pt x="0" y="66"/>
                  </a:lnTo>
                  <a:lnTo>
                    <a:pt x="1" y="73"/>
                  </a:lnTo>
                  <a:lnTo>
                    <a:pt x="5" y="79"/>
                  </a:lnTo>
                  <a:lnTo>
                    <a:pt x="11" y="84"/>
                  </a:lnTo>
                  <a:lnTo>
                    <a:pt x="18" y="85"/>
                  </a:lnTo>
                  <a:lnTo>
                    <a:pt x="24" y="84"/>
                  </a:lnTo>
                  <a:lnTo>
                    <a:pt x="38" y="78"/>
                  </a:lnTo>
                  <a:lnTo>
                    <a:pt x="54" y="72"/>
                  </a:lnTo>
                  <a:lnTo>
                    <a:pt x="68" y="66"/>
                  </a:lnTo>
                  <a:lnTo>
                    <a:pt x="84" y="60"/>
                  </a:lnTo>
                  <a:lnTo>
                    <a:pt x="98" y="54"/>
                  </a:lnTo>
                  <a:lnTo>
                    <a:pt x="113" y="49"/>
                  </a:lnTo>
                  <a:lnTo>
                    <a:pt x="129" y="45"/>
                  </a:lnTo>
                  <a:lnTo>
                    <a:pt x="144" y="40"/>
                  </a:lnTo>
                  <a:lnTo>
                    <a:pt x="143" y="46"/>
                  </a:lnTo>
                  <a:lnTo>
                    <a:pt x="143" y="50"/>
                  </a:lnTo>
                  <a:lnTo>
                    <a:pt x="143" y="56"/>
                  </a:lnTo>
                  <a:lnTo>
                    <a:pt x="144" y="62"/>
                  </a:lnTo>
                  <a:lnTo>
                    <a:pt x="146" y="78"/>
                  </a:lnTo>
                  <a:lnTo>
                    <a:pt x="146" y="79"/>
                  </a:lnTo>
                  <a:lnTo>
                    <a:pt x="147" y="80"/>
                  </a:lnTo>
                  <a:lnTo>
                    <a:pt x="147" y="82"/>
                  </a:lnTo>
                  <a:lnTo>
                    <a:pt x="147" y="83"/>
                  </a:lnTo>
                  <a:lnTo>
                    <a:pt x="150" y="89"/>
                  </a:lnTo>
                  <a:lnTo>
                    <a:pt x="156" y="92"/>
                  </a:lnTo>
                  <a:lnTo>
                    <a:pt x="164" y="93"/>
                  </a:lnTo>
                  <a:lnTo>
                    <a:pt x="171" y="92"/>
                  </a:lnTo>
                  <a:lnTo>
                    <a:pt x="185" y="86"/>
                  </a:lnTo>
                  <a:lnTo>
                    <a:pt x="195" y="79"/>
                  </a:lnTo>
                  <a:lnTo>
                    <a:pt x="205" y="72"/>
                  </a:lnTo>
                  <a:lnTo>
                    <a:pt x="216" y="67"/>
                  </a:lnTo>
                  <a:lnTo>
                    <a:pt x="228" y="62"/>
                  </a:lnTo>
                  <a:lnTo>
                    <a:pt x="240" y="60"/>
                  </a:lnTo>
                  <a:lnTo>
                    <a:pt x="252" y="56"/>
                  </a:lnTo>
                  <a:lnTo>
                    <a:pt x="264" y="54"/>
                  </a:lnTo>
                  <a:lnTo>
                    <a:pt x="276" y="50"/>
                  </a:lnTo>
                  <a:lnTo>
                    <a:pt x="277" y="58"/>
                  </a:lnTo>
                  <a:lnTo>
                    <a:pt x="279" y="64"/>
                  </a:lnTo>
                  <a:lnTo>
                    <a:pt x="283" y="68"/>
                  </a:lnTo>
                  <a:lnTo>
                    <a:pt x="288" y="72"/>
                  </a:lnTo>
                  <a:lnTo>
                    <a:pt x="294" y="73"/>
                  </a:lnTo>
                  <a:lnTo>
                    <a:pt x="300" y="74"/>
                  </a:lnTo>
                  <a:lnTo>
                    <a:pt x="302" y="74"/>
                  </a:lnTo>
                  <a:lnTo>
                    <a:pt x="306" y="73"/>
                  </a:lnTo>
                  <a:lnTo>
                    <a:pt x="308" y="73"/>
                  </a:lnTo>
                  <a:lnTo>
                    <a:pt x="310" y="72"/>
                  </a:lnTo>
                  <a:lnTo>
                    <a:pt x="314" y="68"/>
                  </a:lnTo>
                  <a:lnTo>
                    <a:pt x="320" y="67"/>
                  </a:lnTo>
                  <a:lnTo>
                    <a:pt x="326" y="65"/>
                  </a:lnTo>
                  <a:lnTo>
                    <a:pt x="332" y="64"/>
                  </a:lnTo>
                  <a:lnTo>
                    <a:pt x="338" y="62"/>
                  </a:lnTo>
                  <a:lnTo>
                    <a:pt x="344" y="60"/>
                  </a:lnTo>
                  <a:lnTo>
                    <a:pt x="350" y="59"/>
                  </a:lnTo>
                  <a:lnTo>
                    <a:pt x="356" y="58"/>
                  </a:lnTo>
                  <a:lnTo>
                    <a:pt x="362" y="56"/>
                  </a:lnTo>
                  <a:lnTo>
                    <a:pt x="362" y="59"/>
                  </a:lnTo>
                  <a:lnTo>
                    <a:pt x="362" y="60"/>
                  </a:lnTo>
                  <a:lnTo>
                    <a:pt x="362" y="62"/>
                  </a:lnTo>
                  <a:lnTo>
                    <a:pt x="362" y="65"/>
                  </a:lnTo>
                  <a:lnTo>
                    <a:pt x="363" y="79"/>
                  </a:lnTo>
                  <a:lnTo>
                    <a:pt x="363" y="83"/>
                  </a:lnTo>
                  <a:lnTo>
                    <a:pt x="364" y="86"/>
                  </a:lnTo>
                  <a:lnTo>
                    <a:pt x="365" y="90"/>
                  </a:lnTo>
                  <a:lnTo>
                    <a:pt x="368" y="92"/>
                  </a:lnTo>
                  <a:lnTo>
                    <a:pt x="374" y="97"/>
                  </a:lnTo>
                  <a:lnTo>
                    <a:pt x="380" y="98"/>
                  </a:lnTo>
                  <a:lnTo>
                    <a:pt x="387" y="97"/>
                  </a:lnTo>
                  <a:lnTo>
                    <a:pt x="393" y="93"/>
                  </a:lnTo>
                  <a:lnTo>
                    <a:pt x="402" y="85"/>
                  </a:lnTo>
                  <a:lnTo>
                    <a:pt x="411" y="79"/>
                  </a:lnTo>
                  <a:lnTo>
                    <a:pt x="419" y="74"/>
                  </a:lnTo>
                  <a:lnTo>
                    <a:pt x="427" y="70"/>
                  </a:lnTo>
                  <a:lnTo>
                    <a:pt x="436" y="65"/>
                  </a:lnTo>
                  <a:lnTo>
                    <a:pt x="445" y="60"/>
                  </a:lnTo>
                  <a:lnTo>
                    <a:pt x="453" y="56"/>
                  </a:lnTo>
                  <a:lnTo>
                    <a:pt x="463" y="52"/>
                  </a:lnTo>
                  <a:lnTo>
                    <a:pt x="473" y="48"/>
                  </a:lnTo>
                  <a:lnTo>
                    <a:pt x="475" y="48"/>
                  </a:lnTo>
                  <a:lnTo>
                    <a:pt x="480" y="50"/>
                  </a:lnTo>
                  <a:lnTo>
                    <a:pt x="488" y="58"/>
                  </a:lnTo>
                  <a:lnTo>
                    <a:pt x="492" y="66"/>
                  </a:lnTo>
                  <a:lnTo>
                    <a:pt x="493" y="77"/>
                  </a:lnTo>
                  <a:lnTo>
                    <a:pt x="492" y="86"/>
                  </a:lnTo>
                  <a:lnTo>
                    <a:pt x="490" y="101"/>
                  </a:lnTo>
                  <a:lnTo>
                    <a:pt x="490" y="105"/>
                  </a:lnTo>
                  <a:lnTo>
                    <a:pt x="493" y="109"/>
                  </a:lnTo>
                  <a:lnTo>
                    <a:pt x="494" y="113"/>
                  </a:lnTo>
                  <a:lnTo>
                    <a:pt x="498" y="116"/>
                  </a:lnTo>
                  <a:lnTo>
                    <a:pt x="504" y="120"/>
                  </a:lnTo>
                  <a:lnTo>
                    <a:pt x="511" y="120"/>
                  </a:lnTo>
                  <a:lnTo>
                    <a:pt x="517" y="119"/>
                  </a:lnTo>
                  <a:lnTo>
                    <a:pt x="523" y="114"/>
                  </a:lnTo>
                  <a:lnTo>
                    <a:pt x="526" y="108"/>
                  </a:lnTo>
                  <a:lnTo>
                    <a:pt x="533" y="102"/>
                  </a:lnTo>
                  <a:lnTo>
                    <a:pt x="539" y="96"/>
                  </a:lnTo>
                  <a:lnTo>
                    <a:pt x="547" y="90"/>
                  </a:lnTo>
                  <a:lnTo>
                    <a:pt x="554" y="84"/>
                  </a:lnTo>
                  <a:lnTo>
                    <a:pt x="560" y="79"/>
                  </a:lnTo>
                  <a:lnTo>
                    <a:pt x="567" y="73"/>
                  </a:lnTo>
                  <a:lnTo>
                    <a:pt x="573" y="67"/>
                  </a:lnTo>
                  <a:lnTo>
                    <a:pt x="580" y="61"/>
                  </a:lnTo>
                  <a:lnTo>
                    <a:pt x="579" y="62"/>
                  </a:lnTo>
                  <a:lnTo>
                    <a:pt x="579" y="64"/>
                  </a:lnTo>
                  <a:lnTo>
                    <a:pt x="578" y="66"/>
                  </a:lnTo>
                  <a:lnTo>
                    <a:pt x="576" y="67"/>
                  </a:lnTo>
                  <a:lnTo>
                    <a:pt x="584" y="67"/>
                  </a:lnTo>
                  <a:lnTo>
                    <a:pt x="591" y="65"/>
                  </a:lnTo>
                  <a:lnTo>
                    <a:pt x="596" y="60"/>
                  </a:lnTo>
                  <a:lnTo>
                    <a:pt x="598" y="53"/>
                  </a:lnTo>
                  <a:lnTo>
                    <a:pt x="598" y="46"/>
                  </a:lnTo>
                  <a:lnTo>
                    <a:pt x="596" y="40"/>
                  </a:lnTo>
                  <a:lnTo>
                    <a:pt x="591" y="35"/>
                  </a:lnTo>
                  <a:lnTo>
                    <a:pt x="584" y="31"/>
                  </a:lnTo>
                  <a:close/>
                </a:path>
              </a:pathLst>
            </a:custGeom>
            <a:solidFill>
              <a:srgbClr val="FF99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54" name="Freeform 42"/>
            <p:cNvSpPr>
              <a:spLocks noChangeArrowheads="1"/>
            </p:cNvSpPr>
            <p:nvPr/>
          </p:nvSpPr>
          <p:spPr bwMode="auto">
            <a:xfrm>
              <a:off x="2305" y="2653"/>
              <a:ext cx="407" cy="75"/>
            </a:xfrm>
            <a:custGeom>
              <a:avLst/>
              <a:gdLst>
                <a:gd name="T0" fmla="*/ 549 w 564"/>
                <a:gd name="T1" fmla="*/ 35 h 106"/>
                <a:gd name="T2" fmla="*/ 542 w 564"/>
                <a:gd name="T3" fmla="*/ 12 h 106"/>
                <a:gd name="T4" fmla="*/ 530 w 564"/>
                <a:gd name="T5" fmla="*/ 0 h 106"/>
                <a:gd name="T6" fmla="*/ 504 w 564"/>
                <a:gd name="T7" fmla="*/ 4 h 106"/>
                <a:gd name="T8" fmla="*/ 483 w 564"/>
                <a:gd name="T9" fmla="*/ 11 h 106"/>
                <a:gd name="T10" fmla="*/ 464 w 564"/>
                <a:gd name="T11" fmla="*/ 22 h 106"/>
                <a:gd name="T12" fmla="*/ 447 w 564"/>
                <a:gd name="T13" fmla="*/ 14 h 106"/>
                <a:gd name="T14" fmla="*/ 424 w 564"/>
                <a:gd name="T15" fmla="*/ 4 h 106"/>
                <a:gd name="T16" fmla="*/ 395 w 564"/>
                <a:gd name="T17" fmla="*/ 6 h 106"/>
                <a:gd name="T18" fmla="*/ 364 w 564"/>
                <a:gd name="T19" fmla="*/ 19 h 106"/>
                <a:gd name="T20" fmla="*/ 334 w 564"/>
                <a:gd name="T21" fmla="*/ 35 h 106"/>
                <a:gd name="T22" fmla="*/ 302 w 564"/>
                <a:gd name="T23" fmla="*/ 38 h 106"/>
                <a:gd name="T24" fmla="*/ 257 w 564"/>
                <a:gd name="T25" fmla="*/ 41 h 106"/>
                <a:gd name="T26" fmla="*/ 210 w 564"/>
                <a:gd name="T27" fmla="*/ 62 h 106"/>
                <a:gd name="T28" fmla="*/ 184 w 564"/>
                <a:gd name="T29" fmla="*/ 38 h 106"/>
                <a:gd name="T30" fmla="*/ 175 w 564"/>
                <a:gd name="T31" fmla="*/ 28 h 106"/>
                <a:gd name="T32" fmla="*/ 128 w 564"/>
                <a:gd name="T33" fmla="*/ 29 h 106"/>
                <a:gd name="T34" fmla="*/ 75 w 564"/>
                <a:gd name="T35" fmla="*/ 42 h 106"/>
                <a:gd name="T36" fmla="*/ 25 w 564"/>
                <a:gd name="T37" fmla="*/ 63 h 106"/>
                <a:gd name="T38" fmla="*/ 1 w 564"/>
                <a:gd name="T39" fmla="*/ 84 h 106"/>
                <a:gd name="T40" fmla="*/ 7 w 564"/>
                <a:gd name="T41" fmla="*/ 103 h 106"/>
                <a:gd name="T42" fmla="*/ 26 w 564"/>
                <a:gd name="T43" fmla="*/ 104 h 106"/>
                <a:gd name="T44" fmla="*/ 72 w 564"/>
                <a:gd name="T45" fmla="*/ 82 h 106"/>
                <a:gd name="T46" fmla="*/ 118 w 564"/>
                <a:gd name="T47" fmla="*/ 68 h 106"/>
                <a:gd name="T48" fmla="*/ 150 w 564"/>
                <a:gd name="T49" fmla="*/ 63 h 106"/>
                <a:gd name="T50" fmla="*/ 150 w 564"/>
                <a:gd name="T51" fmla="*/ 72 h 106"/>
                <a:gd name="T52" fmla="*/ 155 w 564"/>
                <a:gd name="T53" fmla="*/ 94 h 106"/>
                <a:gd name="T54" fmla="*/ 175 w 564"/>
                <a:gd name="T55" fmla="*/ 106 h 106"/>
                <a:gd name="T56" fmla="*/ 218 w 564"/>
                <a:gd name="T57" fmla="*/ 98 h 106"/>
                <a:gd name="T58" fmla="*/ 257 w 564"/>
                <a:gd name="T59" fmla="*/ 80 h 106"/>
                <a:gd name="T60" fmla="*/ 288 w 564"/>
                <a:gd name="T61" fmla="*/ 70 h 106"/>
                <a:gd name="T62" fmla="*/ 296 w 564"/>
                <a:gd name="T63" fmla="*/ 72 h 106"/>
                <a:gd name="T64" fmla="*/ 311 w 564"/>
                <a:gd name="T65" fmla="*/ 94 h 106"/>
                <a:gd name="T66" fmla="*/ 331 w 564"/>
                <a:gd name="T67" fmla="*/ 84 h 106"/>
                <a:gd name="T68" fmla="*/ 357 w 564"/>
                <a:gd name="T69" fmla="*/ 62 h 106"/>
                <a:gd name="T70" fmla="*/ 388 w 564"/>
                <a:gd name="T71" fmla="*/ 48 h 106"/>
                <a:gd name="T72" fmla="*/ 413 w 564"/>
                <a:gd name="T73" fmla="*/ 39 h 106"/>
                <a:gd name="T74" fmla="*/ 424 w 564"/>
                <a:gd name="T75" fmla="*/ 39 h 106"/>
                <a:gd name="T76" fmla="*/ 431 w 564"/>
                <a:gd name="T77" fmla="*/ 53 h 106"/>
                <a:gd name="T78" fmla="*/ 425 w 564"/>
                <a:gd name="T79" fmla="*/ 65 h 106"/>
                <a:gd name="T80" fmla="*/ 424 w 564"/>
                <a:gd name="T81" fmla="*/ 73 h 106"/>
                <a:gd name="T82" fmla="*/ 433 w 564"/>
                <a:gd name="T83" fmla="*/ 90 h 106"/>
                <a:gd name="T84" fmla="*/ 453 w 564"/>
                <a:gd name="T85" fmla="*/ 86 h 106"/>
                <a:gd name="T86" fmla="*/ 459 w 564"/>
                <a:gd name="T87" fmla="*/ 79 h 106"/>
                <a:gd name="T88" fmla="*/ 465 w 564"/>
                <a:gd name="T89" fmla="*/ 68 h 106"/>
                <a:gd name="T90" fmla="*/ 483 w 564"/>
                <a:gd name="T91" fmla="*/ 53 h 106"/>
                <a:gd name="T92" fmla="*/ 504 w 564"/>
                <a:gd name="T93" fmla="*/ 42 h 106"/>
                <a:gd name="T94" fmla="*/ 515 w 564"/>
                <a:gd name="T95" fmla="*/ 51 h 106"/>
                <a:gd name="T96" fmla="*/ 527 w 564"/>
                <a:gd name="T97" fmla="*/ 65 h 106"/>
                <a:gd name="T98" fmla="*/ 547 w 564"/>
                <a:gd name="T99" fmla="*/ 72 h 106"/>
                <a:gd name="T100" fmla="*/ 563 w 564"/>
                <a:gd name="T101" fmla="*/ 61 h 106"/>
                <a:gd name="T102" fmla="*/ 560 w 564"/>
                <a:gd name="T103" fmla="*/ 4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4" h="106">
                  <a:moveTo>
                    <a:pt x="549" y="36"/>
                  </a:moveTo>
                  <a:lnTo>
                    <a:pt x="549" y="36"/>
                  </a:lnTo>
                  <a:lnTo>
                    <a:pt x="549" y="35"/>
                  </a:lnTo>
                  <a:lnTo>
                    <a:pt x="549" y="35"/>
                  </a:lnTo>
                  <a:lnTo>
                    <a:pt x="549" y="34"/>
                  </a:lnTo>
                  <a:lnTo>
                    <a:pt x="542" y="12"/>
                  </a:lnTo>
                  <a:lnTo>
                    <a:pt x="539" y="6"/>
                  </a:lnTo>
                  <a:lnTo>
                    <a:pt x="535" y="2"/>
                  </a:lnTo>
                  <a:lnTo>
                    <a:pt x="530" y="0"/>
                  </a:lnTo>
                  <a:lnTo>
                    <a:pt x="524" y="0"/>
                  </a:lnTo>
                  <a:lnTo>
                    <a:pt x="511" y="1"/>
                  </a:lnTo>
                  <a:lnTo>
                    <a:pt x="504" y="4"/>
                  </a:lnTo>
                  <a:lnTo>
                    <a:pt x="496" y="6"/>
                  </a:lnTo>
                  <a:lnTo>
                    <a:pt x="489" y="8"/>
                  </a:lnTo>
                  <a:lnTo>
                    <a:pt x="483" y="11"/>
                  </a:lnTo>
                  <a:lnTo>
                    <a:pt x="476" y="14"/>
                  </a:lnTo>
                  <a:lnTo>
                    <a:pt x="470" y="18"/>
                  </a:lnTo>
                  <a:lnTo>
                    <a:pt x="464" y="22"/>
                  </a:lnTo>
                  <a:lnTo>
                    <a:pt x="458" y="26"/>
                  </a:lnTo>
                  <a:lnTo>
                    <a:pt x="453" y="19"/>
                  </a:lnTo>
                  <a:lnTo>
                    <a:pt x="447" y="14"/>
                  </a:lnTo>
                  <a:lnTo>
                    <a:pt x="440" y="10"/>
                  </a:lnTo>
                  <a:lnTo>
                    <a:pt x="432" y="6"/>
                  </a:lnTo>
                  <a:lnTo>
                    <a:pt x="424" y="4"/>
                  </a:lnTo>
                  <a:lnTo>
                    <a:pt x="414" y="2"/>
                  </a:lnTo>
                  <a:lnTo>
                    <a:pt x="405" y="4"/>
                  </a:lnTo>
                  <a:lnTo>
                    <a:pt x="395" y="6"/>
                  </a:lnTo>
                  <a:lnTo>
                    <a:pt x="384" y="10"/>
                  </a:lnTo>
                  <a:lnTo>
                    <a:pt x="373" y="14"/>
                  </a:lnTo>
                  <a:lnTo>
                    <a:pt x="364" y="19"/>
                  </a:lnTo>
                  <a:lnTo>
                    <a:pt x="353" y="24"/>
                  </a:lnTo>
                  <a:lnTo>
                    <a:pt x="344" y="29"/>
                  </a:lnTo>
                  <a:lnTo>
                    <a:pt x="334" y="35"/>
                  </a:lnTo>
                  <a:lnTo>
                    <a:pt x="325" y="42"/>
                  </a:lnTo>
                  <a:lnTo>
                    <a:pt x="315" y="48"/>
                  </a:lnTo>
                  <a:lnTo>
                    <a:pt x="302" y="38"/>
                  </a:lnTo>
                  <a:lnTo>
                    <a:pt x="288" y="35"/>
                  </a:lnTo>
                  <a:lnTo>
                    <a:pt x="273" y="36"/>
                  </a:lnTo>
                  <a:lnTo>
                    <a:pt x="257" y="41"/>
                  </a:lnTo>
                  <a:lnTo>
                    <a:pt x="241" y="47"/>
                  </a:lnTo>
                  <a:lnTo>
                    <a:pt x="224" y="54"/>
                  </a:lnTo>
                  <a:lnTo>
                    <a:pt x="210" y="62"/>
                  </a:lnTo>
                  <a:lnTo>
                    <a:pt x="196" y="69"/>
                  </a:lnTo>
                  <a:lnTo>
                    <a:pt x="187" y="68"/>
                  </a:lnTo>
                  <a:lnTo>
                    <a:pt x="184" y="38"/>
                  </a:lnTo>
                  <a:lnTo>
                    <a:pt x="181" y="34"/>
                  </a:lnTo>
                  <a:lnTo>
                    <a:pt x="179" y="30"/>
                  </a:lnTo>
                  <a:lnTo>
                    <a:pt x="175" y="28"/>
                  </a:lnTo>
                  <a:lnTo>
                    <a:pt x="171" y="25"/>
                  </a:lnTo>
                  <a:lnTo>
                    <a:pt x="146" y="24"/>
                  </a:lnTo>
                  <a:lnTo>
                    <a:pt x="128" y="29"/>
                  </a:lnTo>
                  <a:lnTo>
                    <a:pt x="111" y="32"/>
                  </a:lnTo>
                  <a:lnTo>
                    <a:pt x="93" y="37"/>
                  </a:lnTo>
                  <a:lnTo>
                    <a:pt x="75" y="42"/>
                  </a:lnTo>
                  <a:lnTo>
                    <a:pt x="58" y="48"/>
                  </a:lnTo>
                  <a:lnTo>
                    <a:pt x="42" y="55"/>
                  </a:lnTo>
                  <a:lnTo>
                    <a:pt x="25" y="63"/>
                  </a:lnTo>
                  <a:lnTo>
                    <a:pt x="10" y="73"/>
                  </a:lnTo>
                  <a:lnTo>
                    <a:pt x="4" y="78"/>
                  </a:lnTo>
                  <a:lnTo>
                    <a:pt x="1" y="84"/>
                  </a:lnTo>
                  <a:lnTo>
                    <a:pt x="0" y="90"/>
                  </a:lnTo>
                  <a:lnTo>
                    <a:pt x="2" y="97"/>
                  </a:lnTo>
                  <a:lnTo>
                    <a:pt x="7" y="103"/>
                  </a:lnTo>
                  <a:lnTo>
                    <a:pt x="13" y="105"/>
                  </a:lnTo>
                  <a:lnTo>
                    <a:pt x="19" y="106"/>
                  </a:lnTo>
                  <a:lnTo>
                    <a:pt x="26" y="104"/>
                  </a:lnTo>
                  <a:lnTo>
                    <a:pt x="41" y="96"/>
                  </a:lnTo>
                  <a:lnTo>
                    <a:pt x="56" y="88"/>
                  </a:lnTo>
                  <a:lnTo>
                    <a:pt x="72" y="82"/>
                  </a:lnTo>
                  <a:lnTo>
                    <a:pt x="87" y="76"/>
                  </a:lnTo>
                  <a:lnTo>
                    <a:pt x="103" y="73"/>
                  </a:lnTo>
                  <a:lnTo>
                    <a:pt x="118" y="68"/>
                  </a:lnTo>
                  <a:lnTo>
                    <a:pt x="135" y="65"/>
                  </a:lnTo>
                  <a:lnTo>
                    <a:pt x="150" y="61"/>
                  </a:lnTo>
                  <a:lnTo>
                    <a:pt x="150" y="63"/>
                  </a:lnTo>
                  <a:lnTo>
                    <a:pt x="150" y="66"/>
                  </a:lnTo>
                  <a:lnTo>
                    <a:pt x="150" y="69"/>
                  </a:lnTo>
                  <a:lnTo>
                    <a:pt x="150" y="72"/>
                  </a:lnTo>
                  <a:lnTo>
                    <a:pt x="152" y="85"/>
                  </a:lnTo>
                  <a:lnTo>
                    <a:pt x="153" y="90"/>
                  </a:lnTo>
                  <a:lnTo>
                    <a:pt x="155" y="94"/>
                  </a:lnTo>
                  <a:lnTo>
                    <a:pt x="159" y="98"/>
                  </a:lnTo>
                  <a:lnTo>
                    <a:pt x="162" y="100"/>
                  </a:lnTo>
                  <a:lnTo>
                    <a:pt x="175" y="106"/>
                  </a:lnTo>
                  <a:lnTo>
                    <a:pt x="190" y="106"/>
                  </a:lnTo>
                  <a:lnTo>
                    <a:pt x="204" y="103"/>
                  </a:lnTo>
                  <a:lnTo>
                    <a:pt x="218" y="98"/>
                  </a:lnTo>
                  <a:lnTo>
                    <a:pt x="231" y="92"/>
                  </a:lnTo>
                  <a:lnTo>
                    <a:pt x="245" y="86"/>
                  </a:lnTo>
                  <a:lnTo>
                    <a:pt x="257" y="80"/>
                  </a:lnTo>
                  <a:lnTo>
                    <a:pt x="271" y="74"/>
                  </a:lnTo>
                  <a:lnTo>
                    <a:pt x="284" y="70"/>
                  </a:lnTo>
                  <a:lnTo>
                    <a:pt x="288" y="70"/>
                  </a:lnTo>
                  <a:lnTo>
                    <a:pt x="290" y="70"/>
                  </a:lnTo>
                  <a:lnTo>
                    <a:pt x="294" y="72"/>
                  </a:lnTo>
                  <a:lnTo>
                    <a:pt x="296" y="72"/>
                  </a:lnTo>
                  <a:lnTo>
                    <a:pt x="299" y="90"/>
                  </a:lnTo>
                  <a:lnTo>
                    <a:pt x="305" y="93"/>
                  </a:lnTo>
                  <a:lnTo>
                    <a:pt x="311" y="94"/>
                  </a:lnTo>
                  <a:lnTo>
                    <a:pt x="317" y="93"/>
                  </a:lnTo>
                  <a:lnTo>
                    <a:pt x="323" y="90"/>
                  </a:lnTo>
                  <a:lnTo>
                    <a:pt x="331" y="84"/>
                  </a:lnTo>
                  <a:lnTo>
                    <a:pt x="339" y="75"/>
                  </a:lnTo>
                  <a:lnTo>
                    <a:pt x="347" y="68"/>
                  </a:lnTo>
                  <a:lnTo>
                    <a:pt x="357" y="62"/>
                  </a:lnTo>
                  <a:lnTo>
                    <a:pt x="366" y="57"/>
                  </a:lnTo>
                  <a:lnTo>
                    <a:pt x="377" y="53"/>
                  </a:lnTo>
                  <a:lnTo>
                    <a:pt x="388" y="48"/>
                  </a:lnTo>
                  <a:lnTo>
                    <a:pt x="399" y="44"/>
                  </a:lnTo>
                  <a:lnTo>
                    <a:pt x="409" y="41"/>
                  </a:lnTo>
                  <a:lnTo>
                    <a:pt x="413" y="39"/>
                  </a:lnTo>
                  <a:lnTo>
                    <a:pt x="416" y="38"/>
                  </a:lnTo>
                  <a:lnTo>
                    <a:pt x="420" y="38"/>
                  </a:lnTo>
                  <a:lnTo>
                    <a:pt x="424" y="39"/>
                  </a:lnTo>
                  <a:lnTo>
                    <a:pt x="427" y="43"/>
                  </a:lnTo>
                  <a:lnTo>
                    <a:pt x="430" y="47"/>
                  </a:lnTo>
                  <a:lnTo>
                    <a:pt x="431" y="53"/>
                  </a:lnTo>
                  <a:lnTo>
                    <a:pt x="430" y="59"/>
                  </a:lnTo>
                  <a:lnTo>
                    <a:pt x="428" y="61"/>
                  </a:lnTo>
                  <a:lnTo>
                    <a:pt x="425" y="65"/>
                  </a:lnTo>
                  <a:lnTo>
                    <a:pt x="426" y="65"/>
                  </a:lnTo>
                  <a:lnTo>
                    <a:pt x="425" y="67"/>
                  </a:lnTo>
                  <a:lnTo>
                    <a:pt x="424" y="73"/>
                  </a:lnTo>
                  <a:lnTo>
                    <a:pt x="425" y="80"/>
                  </a:lnTo>
                  <a:lnTo>
                    <a:pt x="428" y="85"/>
                  </a:lnTo>
                  <a:lnTo>
                    <a:pt x="433" y="90"/>
                  </a:lnTo>
                  <a:lnTo>
                    <a:pt x="440" y="91"/>
                  </a:lnTo>
                  <a:lnTo>
                    <a:pt x="447" y="90"/>
                  </a:lnTo>
                  <a:lnTo>
                    <a:pt x="453" y="86"/>
                  </a:lnTo>
                  <a:lnTo>
                    <a:pt x="458" y="81"/>
                  </a:lnTo>
                  <a:lnTo>
                    <a:pt x="458" y="79"/>
                  </a:lnTo>
                  <a:lnTo>
                    <a:pt x="459" y="79"/>
                  </a:lnTo>
                  <a:lnTo>
                    <a:pt x="459" y="78"/>
                  </a:lnTo>
                  <a:lnTo>
                    <a:pt x="461" y="74"/>
                  </a:lnTo>
                  <a:lnTo>
                    <a:pt x="465" y="68"/>
                  </a:lnTo>
                  <a:lnTo>
                    <a:pt x="471" y="62"/>
                  </a:lnTo>
                  <a:lnTo>
                    <a:pt x="477" y="57"/>
                  </a:lnTo>
                  <a:lnTo>
                    <a:pt x="483" y="53"/>
                  </a:lnTo>
                  <a:lnTo>
                    <a:pt x="490" y="49"/>
                  </a:lnTo>
                  <a:lnTo>
                    <a:pt x="496" y="45"/>
                  </a:lnTo>
                  <a:lnTo>
                    <a:pt x="504" y="42"/>
                  </a:lnTo>
                  <a:lnTo>
                    <a:pt x="511" y="39"/>
                  </a:lnTo>
                  <a:lnTo>
                    <a:pt x="512" y="45"/>
                  </a:lnTo>
                  <a:lnTo>
                    <a:pt x="515" y="51"/>
                  </a:lnTo>
                  <a:lnTo>
                    <a:pt x="518" y="56"/>
                  </a:lnTo>
                  <a:lnTo>
                    <a:pt x="523" y="61"/>
                  </a:lnTo>
                  <a:lnTo>
                    <a:pt x="527" y="65"/>
                  </a:lnTo>
                  <a:lnTo>
                    <a:pt x="533" y="67"/>
                  </a:lnTo>
                  <a:lnTo>
                    <a:pt x="539" y="69"/>
                  </a:lnTo>
                  <a:lnTo>
                    <a:pt x="547" y="72"/>
                  </a:lnTo>
                  <a:lnTo>
                    <a:pt x="554" y="70"/>
                  </a:lnTo>
                  <a:lnTo>
                    <a:pt x="560" y="66"/>
                  </a:lnTo>
                  <a:lnTo>
                    <a:pt x="563" y="61"/>
                  </a:lnTo>
                  <a:lnTo>
                    <a:pt x="564" y="54"/>
                  </a:lnTo>
                  <a:lnTo>
                    <a:pt x="563" y="47"/>
                  </a:lnTo>
                  <a:lnTo>
                    <a:pt x="560" y="42"/>
                  </a:lnTo>
                  <a:lnTo>
                    <a:pt x="555" y="38"/>
                  </a:lnTo>
                  <a:lnTo>
                    <a:pt x="549" y="36"/>
                  </a:lnTo>
                  <a:close/>
                </a:path>
              </a:pathLst>
            </a:custGeom>
            <a:solidFill>
              <a:srgbClr val="FF99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55" name="Freeform 43"/>
            <p:cNvSpPr>
              <a:spLocks noChangeArrowheads="1"/>
            </p:cNvSpPr>
            <p:nvPr/>
          </p:nvSpPr>
          <p:spPr bwMode="auto">
            <a:xfrm>
              <a:off x="3129" y="2781"/>
              <a:ext cx="360" cy="387"/>
            </a:xfrm>
            <a:custGeom>
              <a:avLst/>
              <a:gdLst>
                <a:gd name="T0" fmla="*/ 461 w 498"/>
                <a:gd name="T1" fmla="*/ 277 h 538"/>
                <a:gd name="T2" fmla="*/ 262 w 498"/>
                <a:gd name="T3" fmla="*/ 222 h 538"/>
                <a:gd name="T4" fmla="*/ 262 w 498"/>
                <a:gd name="T5" fmla="*/ 179 h 538"/>
                <a:gd name="T6" fmla="*/ 293 w 498"/>
                <a:gd name="T7" fmla="*/ 136 h 538"/>
                <a:gd name="T8" fmla="*/ 293 w 498"/>
                <a:gd name="T9" fmla="*/ 120 h 538"/>
                <a:gd name="T10" fmla="*/ 291 w 498"/>
                <a:gd name="T11" fmla="*/ 83 h 538"/>
                <a:gd name="T12" fmla="*/ 283 w 498"/>
                <a:gd name="T13" fmla="*/ 42 h 538"/>
                <a:gd name="T14" fmla="*/ 265 w 498"/>
                <a:gd name="T15" fmla="*/ 9 h 538"/>
                <a:gd name="T16" fmla="*/ 257 w 498"/>
                <a:gd name="T17" fmla="*/ 5 h 538"/>
                <a:gd name="T18" fmla="*/ 247 w 498"/>
                <a:gd name="T19" fmla="*/ 2 h 538"/>
                <a:gd name="T20" fmla="*/ 234 w 498"/>
                <a:gd name="T21" fmla="*/ 0 h 538"/>
                <a:gd name="T22" fmla="*/ 220 w 498"/>
                <a:gd name="T23" fmla="*/ 0 h 538"/>
                <a:gd name="T24" fmla="*/ 205 w 498"/>
                <a:gd name="T25" fmla="*/ 0 h 538"/>
                <a:gd name="T26" fmla="*/ 189 w 498"/>
                <a:gd name="T27" fmla="*/ 0 h 538"/>
                <a:gd name="T28" fmla="*/ 172 w 498"/>
                <a:gd name="T29" fmla="*/ 2 h 538"/>
                <a:gd name="T30" fmla="*/ 155 w 498"/>
                <a:gd name="T31" fmla="*/ 3 h 538"/>
                <a:gd name="T32" fmla="*/ 140 w 498"/>
                <a:gd name="T33" fmla="*/ 6 h 538"/>
                <a:gd name="T34" fmla="*/ 124 w 498"/>
                <a:gd name="T35" fmla="*/ 8 h 538"/>
                <a:gd name="T36" fmla="*/ 110 w 498"/>
                <a:gd name="T37" fmla="*/ 12 h 538"/>
                <a:gd name="T38" fmla="*/ 97 w 498"/>
                <a:gd name="T39" fmla="*/ 14 h 538"/>
                <a:gd name="T40" fmla="*/ 86 w 498"/>
                <a:gd name="T41" fmla="*/ 15 h 538"/>
                <a:gd name="T42" fmla="*/ 79 w 498"/>
                <a:gd name="T43" fmla="*/ 18 h 538"/>
                <a:gd name="T44" fmla="*/ 74 w 498"/>
                <a:gd name="T45" fmla="*/ 19 h 538"/>
                <a:gd name="T46" fmla="*/ 72 w 498"/>
                <a:gd name="T47" fmla="*/ 19 h 538"/>
                <a:gd name="T48" fmla="*/ 90 w 498"/>
                <a:gd name="T49" fmla="*/ 44 h 538"/>
                <a:gd name="T50" fmla="*/ 79 w 498"/>
                <a:gd name="T51" fmla="*/ 69 h 538"/>
                <a:gd name="T52" fmla="*/ 94 w 498"/>
                <a:gd name="T53" fmla="*/ 87 h 538"/>
                <a:gd name="T54" fmla="*/ 79 w 498"/>
                <a:gd name="T55" fmla="*/ 133 h 538"/>
                <a:gd name="T56" fmla="*/ 99 w 498"/>
                <a:gd name="T57" fmla="*/ 137 h 538"/>
                <a:gd name="T58" fmla="*/ 102 w 498"/>
                <a:gd name="T59" fmla="*/ 196 h 538"/>
                <a:gd name="T60" fmla="*/ 152 w 498"/>
                <a:gd name="T61" fmla="*/ 201 h 538"/>
                <a:gd name="T62" fmla="*/ 154 w 498"/>
                <a:gd name="T63" fmla="*/ 218 h 538"/>
                <a:gd name="T64" fmla="*/ 147 w 498"/>
                <a:gd name="T65" fmla="*/ 246 h 538"/>
                <a:gd name="T66" fmla="*/ 0 w 498"/>
                <a:gd name="T67" fmla="*/ 301 h 538"/>
                <a:gd name="T68" fmla="*/ 6 w 498"/>
                <a:gd name="T69" fmla="*/ 513 h 538"/>
                <a:gd name="T70" fmla="*/ 498 w 498"/>
                <a:gd name="T71" fmla="*/ 538 h 538"/>
                <a:gd name="T72" fmla="*/ 461 w 498"/>
                <a:gd name="T73" fmla="*/ 277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8" h="538">
                  <a:moveTo>
                    <a:pt x="461" y="277"/>
                  </a:moveTo>
                  <a:lnTo>
                    <a:pt x="262" y="222"/>
                  </a:lnTo>
                  <a:lnTo>
                    <a:pt x="262" y="179"/>
                  </a:lnTo>
                  <a:lnTo>
                    <a:pt x="293" y="136"/>
                  </a:lnTo>
                  <a:lnTo>
                    <a:pt x="293" y="120"/>
                  </a:lnTo>
                  <a:lnTo>
                    <a:pt x="291" y="83"/>
                  </a:lnTo>
                  <a:lnTo>
                    <a:pt x="283" y="42"/>
                  </a:lnTo>
                  <a:lnTo>
                    <a:pt x="265" y="9"/>
                  </a:lnTo>
                  <a:lnTo>
                    <a:pt x="257" y="5"/>
                  </a:lnTo>
                  <a:lnTo>
                    <a:pt x="247" y="2"/>
                  </a:lnTo>
                  <a:lnTo>
                    <a:pt x="234" y="0"/>
                  </a:lnTo>
                  <a:lnTo>
                    <a:pt x="220" y="0"/>
                  </a:lnTo>
                  <a:lnTo>
                    <a:pt x="205" y="0"/>
                  </a:lnTo>
                  <a:lnTo>
                    <a:pt x="189" y="0"/>
                  </a:lnTo>
                  <a:lnTo>
                    <a:pt x="172" y="2"/>
                  </a:lnTo>
                  <a:lnTo>
                    <a:pt x="155" y="3"/>
                  </a:lnTo>
                  <a:lnTo>
                    <a:pt x="140" y="6"/>
                  </a:lnTo>
                  <a:lnTo>
                    <a:pt x="124" y="8"/>
                  </a:lnTo>
                  <a:lnTo>
                    <a:pt x="110" y="12"/>
                  </a:lnTo>
                  <a:lnTo>
                    <a:pt x="97" y="14"/>
                  </a:lnTo>
                  <a:lnTo>
                    <a:pt x="86" y="15"/>
                  </a:lnTo>
                  <a:lnTo>
                    <a:pt x="79" y="18"/>
                  </a:lnTo>
                  <a:lnTo>
                    <a:pt x="74" y="19"/>
                  </a:lnTo>
                  <a:lnTo>
                    <a:pt x="72" y="19"/>
                  </a:lnTo>
                  <a:lnTo>
                    <a:pt x="90" y="44"/>
                  </a:lnTo>
                  <a:lnTo>
                    <a:pt x="79" y="69"/>
                  </a:lnTo>
                  <a:lnTo>
                    <a:pt x="94" y="87"/>
                  </a:lnTo>
                  <a:lnTo>
                    <a:pt x="79" y="133"/>
                  </a:lnTo>
                  <a:lnTo>
                    <a:pt x="99" y="137"/>
                  </a:lnTo>
                  <a:lnTo>
                    <a:pt x="102" y="196"/>
                  </a:lnTo>
                  <a:lnTo>
                    <a:pt x="152" y="201"/>
                  </a:lnTo>
                  <a:lnTo>
                    <a:pt x="154" y="218"/>
                  </a:lnTo>
                  <a:lnTo>
                    <a:pt x="147" y="246"/>
                  </a:lnTo>
                  <a:lnTo>
                    <a:pt x="0" y="301"/>
                  </a:lnTo>
                  <a:lnTo>
                    <a:pt x="6" y="513"/>
                  </a:lnTo>
                  <a:lnTo>
                    <a:pt x="498" y="538"/>
                  </a:lnTo>
                  <a:lnTo>
                    <a:pt x="461" y="277"/>
                  </a:lnTo>
                  <a:close/>
                </a:path>
              </a:pathLst>
            </a:custGeom>
            <a:solidFill>
              <a:srgbClr val="0033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56" name="Freeform 44"/>
            <p:cNvSpPr>
              <a:spLocks noChangeArrowheads="1"/>
            </p:cNvSpPr>
            <p:nvPr/>
          </p:nvSpPr>
          <p:spPr bwMode="auto">
            <a:xfrm>
              <a:off x="2841" y="3178"/>
              <a:ext cx="65" cy="159"/>
            </a:xfrm>
            <a:custGeom>
              <a:avLst/>
              <a:gdLst>
                <a:gd name="T0" fmla="*/ 49 w 91"/>
                <a:gd name="T1" fmla="*/ 222 h 222"/>
                <a:gd name="T2" fmla="*/ 0 w 91"/>
                <a:gd name="T3" fmla="*/ 175 h 222"/>
                <a:gd name="T4" fmla="*/ 8 w 91"/>
                <a:gd name="T5" fmla="*/ 136 h 222"/>
                <a:gd name="T6" fmla="*/ 0 w 91"/>
                <a:gd name="T7" fmla="*/ 63 h 222"/>
                <a:gd name="T8" fmla="*/ 24 w 91"/>
                <a:gd name="T9" fmla="*/ 85 h 222"/>
                <a:gd name="T10" fmla="*/ 57 w 91"/>
                <a:gd name="T11" fmla="*/ 0 h 222"/>
                <a:gd name="T12" fmla="*/ 57 w 91"/>
                <a:gd name="T13" fmla="*/ 79 h 222"/>
                <a:gd name="T14" fmla="*/ 59 w 91"/>
                <a:gd name="T15" fmla="*/ 80 h 222"/>
                <a:gd name="T16" fmla="*/ 64 w 91"/>
                <a:gd name="T17" fmla="*/ 83 h 222"/>
                <a:gd name="T18" fmla="*/ 73 w 91"/>
                <a:gd name="T19" fmla="*/ 88 h 222"/>
                <a:gd name="T20" fmla="*/ 80 w 91"/>
                <a:gd name="T21" fmla="*/ 97 h 222"/>
                <a:gd name="T22" fmla="*/ 87 w 91"/>
                <a:gd name="T23" fmla="*/ 106 h 222"/>
                <a:gd name="T24" fmla="*/ 91 w 91"/>
                <a:gd name="T25" fmla="*/ 118 h 222"/>
                <a:gd name="T26" fmla="*/ 91 w 91"/>
                <a:gd name="T27" fmla="*/ 132 h 222"/>
                <a:gd name="T28" fmla="*/ 85 w 91"/>
                <a:gd name="T29" fmla="*/ 148 h 222"/>
                <a:gd name="T30" fmla="*/ 49 w 91"/>
                <a:gd name="T31"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222">
                  <a:moveTo>
                    <a:pt x="49" y="222"/>
                  </a:moveTo>
                  <a:lnTo>
                    <a:pt x="0" y="175"/>
                  </a:lnTo>
                  <a:lnTo>
                    <a:pt x="8" y="136"/>
                  </a:lnTo>
                  <a:lnTo>
                    <a:pt x="0" y="63"/>
                  </a:lnTo>
                  <a:lnTo>
                    <a:pt x="24" y="85"/>
                  </a:lnTo>
                  <a:lnTo>
                    <a:pt x="57" y="0"/>
                  </a:lnTo>
                  <a:lnTo>
                    <a:pt x="57" y="79"/>
                  </a:lnTo>
                  <a:lnTo>
                    <a:pt x="59" y="80"/>
                  </a:lnTo>
                  <a:lnTo>
                    <a:pt x="64" y="83"/>
                  </a:lnTo>
                  <a:lnTo>
                    <a:pt x="73" y="88"/>
                  </a:lnTo>
                  <a:lnTo>
                    <a:pt x="80" y="97"/>
                  </a:lnTo>
                  <a:lnTo>
                    <a:pt x="87" y="106"/>
                  </a:lnTo>
                  <a:lnTo>
                    <a:pt x="91" y="118"/>
                  </a:lnTo>
                  <a:lnTo>
                    <a:pt x="91" y="132"/>
                  </a:lnTo>
                  <a:lnTo>
                    <a:pt x="85" y="148"/>
                  </a:lnTo>
                  <a:lnTo>
                    <a:pt x="49" y="222"/>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Templates</a:t>
            </a:r>
          </a:p>
        </p:txBody>
      </p:sp>
      <p:sp>
        <p:nvSpPr>
          <p:cNvPr id="65538" name="Rectangle 2"/>
          <p:cNvSpPr>
            <a:spLocks noGrp="1" noChangeArrowheads="1"/>
          </p:cNvSpPr>
          <p:nvPr>
            <p:ph type="body" idx="1"/>
          </p:nvPr>
        </p:nvSpPr>
        <p:spPr>
          <a:xfrm>
            <a:off x="457200" y="1905000"/>
            <a:ext cx="8229600" cy="4495800"/>
          </a:xfrm>
          <a:ln/>
        </p:spPr>
        <p:txBody>
          <a:bodyPr/>
          <a:lstStyle/>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Templates provide a powerful way to customize the display of a server control </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Customize structure – not just style</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Can use controls or other HTML within a template</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3</a:t>
            </a:r>
            <a:r>
              <a:rPr lang="en-US" sz="2000" baseline="30000"/>
              <a:t>rd</a:t>
            </a:r>
            <a:r>
              <a:rPr lang="en-US" sz="2000"/>
              <a:t> party controls can expose new templates</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With data binding, templates specify a set of markup (HTML or server controls) for each bound piece of data</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Not just specifying formatting and style for a column</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However, templates are not limited to data binding</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No fixed set of templates</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Controls may define their own and expose any number of them</a:t>
            </a:r>
          </a:p>
          <a:p>
            <a:pPr marL="341313" indent="-341313">
              <a:spcBef>
                <a:spcPts val="500"/>
              </a:spcBef>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Templates</a:t>
            </a:r>
          </a:p>
        </p:txBody>
      </p:sp>
      <p:sp>
        <p:nvSpPr>
          <p:cNvPr id="66562"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Standard templates for list-bound controls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HeaderTemplate</a:t>
            </a:r>
            <a:r>
              <a:rPr lang="en-US"/>
              <a:t>: rendered once before all data bound rows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ItemTemplate</a:t>
            </a:r>
            <a:r>
              <a:rPr lang="en-US"/>
              <a:t>: rendered once for each row in the data source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AlternatingItemTemplate</a:t>
            </a:r>
            <a:r>
              <a:rPr lang="en-US"/>
              <a:t>: like </a:t>
            </a:r>
            <a:r>
              <a:rPr lang="en-US">
                <a:latin typeface="Lucida Console" charset="0"/>
              </a:rPr>
              <a:t>ItemTemplate</a:t>
            </a:r>
            <a:r>
              <a:rPr lang="en-US"/>
              <a:t>, but when present is used for every other row</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SeparatorTemplate</a:t>
            </a:r>
            <a:r>
              <a:rPr lang="en-US"/>
              <a:t>: rendered between each row</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FooterTemplate</a:t>
            </a:r>
            <a:r>
              <a:rPr lang="en-US"/>
              <a:t>: rendered once, after all data bound rows</a:t>
            </a:r>
          </a:p>
          <a:p>
            <a:pPr marL="741363" lvl="1" indent="-284163">
              <a:buClr>
                <a:srgbClr val="003366"/>
              </a:buClr>
              <a:buSzPct val="55000"/>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Rectangle 1"/>
          <p:cNvSpPr>
            <a:spLocks noChangeArrowheads="1"/>
          </p:cNvSpPr>
          <p:nvPr/>
        </p:nvSpPr>
        <p:spPr bwMode="auto">
          <a:xfrm>
            <a:off x="2271713" y="2114550"/>
            <a:ext cx="3933825" cy="331788"/>
          </a:xfrm>
          <a:prstGeom prst="rect">
            <a:avLst/>
          </a:prstGeom>
          <a:solidFill>
            <a:srgbClr val="6699FF"/>
          </a:solidFill>
          <a:ln w="9360" cap="sq">
            <a:solidFill>
              <a:srgbClr val="003366"/>
            </a:solidFill>
            <a:miter lim="800000"/>
            <a:headEnd/>
            <a:tailEnd/>
          </a:ln>
          <a:effectLst>
            <a:outerShdw blurRad="63500" dist="71785" dir="2700000" algn="ctr" rotWithShape="0">
              <a:srgbClr val="C0C0C0"/>
            </a:outerShdw>
          </a:effectLst>
        </p:spPr>
        <p:txBody>
          <a:bodyPr wrap="none" anchor="ctr"/>
          <a:lstStyle/>
          <a:p>
            <a:endParaRPr lang="en-US"/>
          </a:p>
        </p:txBody>
      </p:sp>
      <p:sp>
        <p:nvSpPr>
          <p:cNvPr id="67586" name="Rectangle 2"/>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Templates</a:t>
            </a:r>
          </a:p>
        </p:txBody>
      </p:sp>
      <p:sp>
        <p:nvSpPr>
          <p:cNvPr id="67587" name="Rectangle 3"/>
          <p:cNvSpPr>
            <a:spLocks noChangeArrowheads="1"/>
          </p:cNvSpPr>
          <p:nvPr/>
        </p:nvSpPr>
        <p:spPr bwMode="auto">
          <a:xfrm>
            <a:off x="2271713" y="2470150"/>
            <a:ext cx="3933825" cy="719138"/>
          </a:xfrm>
          <a:prstGeom prst="rect">
            <a:avLst/>
          </a:prstGeom>
          <a:solidFill>
            <a:srgbClr val="FFCC66"/>
          </a:solidFill>
          <a:ln w="9360" cap="sq">
            <a:solidFill>
              <a:srgbClr val="003366"/>
            </a:solidFill>
            <a:miter lim="800000"/>
            <a:headEnd/>
            <a:tailEnd/>
          </a:ln>
          <a:effectLst>
            <a:outerShdw blurRad="63500" dist="71785" dir="2700000" algn="ctr" rotWithShape="0">
              <a:srgbClr val="C0C0C0"/>
            </a:outerShdw>
          </a:effectLst>
        </p:spPr>
        <p:txBody>
          <a:bodyPr wrap="none" anchor="ctr"/>
          <a:lstStyle/>
          <a:p>
            <a:endParaRPr lang="en-US"/>
          </a:p>
        </p:txBody>
      </p:sp>
      <p:sp>
        <p:nvSpPr>
          <p:cNvPr id="67588" name="Rectangle 4"/>
          <p:cNvSpPr>
            <a:spLocks noChangeArrowheads="1"/>
          </p:cNvSpPr>
          <p:nvPr/>
        </p:nvSpPr>
        <p:spPr bwMode="auto">
          <a:xfrm>
            <a:off x="2271713" y="3189288"/>
            <a:ext cx="3933825" cy="717550"/>
          </a:xfrm>
          <a:prstGeom prst="rect">
            <a:avLst/>
          </a:prstGeom>
          <a:solidFill>
            <a:srgbClr val="FF9900"/>
          </a:solidFill>
          <a:ln w="9360" cap="sq">
            <a:solidFill>
              <a:srgbClr val="003366"/>
            </a:solidFill>
            <a:miter lim="800000"/>
            <a:headEnd/>
            <a:tailEnd/>
          </a:ln>
          <a:effectLst>
            <a:outerShdw blurRad="63500" dist="71785" dir="2700000" algn="ctr" rotWithShape="0">
              <a:srgbClr val="C0C0C0"/>
            </a:outerShdw>
          </a:effectLst>
        </p:spPr>
        <p:txBody>
          <a:bodyPr wrap="none" anchor="ctr"/>
          <a:lstStyle/>
          <a:p>
            <a:endParaRPr lang="en-US"/>
          </a:p>
        </p:txBody>
      </p:sp>
      <p:sp>
        <p:nvSpPr>
          <p:cNvPr id="67589" name="Rectangle 5"/>
          <p:cNvSpPr>
            <a:spLocks noChangeArrowheads="1"/>
          </p:cNvSpPr>
          <p:nvPr/>
        </p:nvSpPr>
        <p:spPr bwMode="auto">
          <a:xfrm>
            <a:off x="2271713" y="3906838"/>
            <a:ext cx="3933825" cy="719137"/>
          </a:xfrm>
          <a:prstGeom prst="rect">
            <a:avLst/>
          </a:prstGeom>
          <a:solidFill>
            <a:srgbClr val="FFCC66"/>
          </a:solidFill>
          <a:ln w="9360" cap="sq">
            <a:solidFill>
              <a:srgbClr val="003366"/>
            </a:solidFill>
            <a:miter lim="800000"/>
            <a:headEnd/>
            <a:tailEnd/>
          </a:ln>
          <a:effectLst>
            <a:outerShdw blurRad="63500" dist="71785" dir="2700000" algn="ctr" rotWithShape="0">
              <a:srgbClr val="C0C0C0"/>
            </a:outerShdw>
          </a:effectLst>
        </p:spPr>
        <p:txBody>
          <a:bodyPr wrap="none" anchor="ctr"/>
          <a:lstStyle/>
          <a:p>
            <a:endParaRPr lang="en-US"/>
          </a:p>
        </p:txBody>
      </p:sp>
      <p:sp>
        <p:nvSpPr>
          <p:cNvPr id="67590" name="Rectangle 6"/>
          <p:cNvSpPr>
            <a:spLocks noChangeArrowheads="1"/>
          </p:cNvSpPr>
          <p:nvPr/>
        </p:nvSpPr>
        <p:spPr bwMode="auto">
          <a:xfrm>
            <a:off x="2271713" y="5345113"/>
            <a:ext cx="3933825" cy="719137"/>
          </a:xfrm>
          <a:prstGeom prst="rect">
            <a:avLst/>
          </a:prstGeom>
          <a:solidFill>
            <a:srgbClr val="FFCC66"/>
          </a:solidFill>
          <a:ln w="9360" cap="sq">
            <a:solidFill>
              <a:srgbClr val="003366"/>
            </a:solidFill>
            <a:miter lim="800000"/>
            <a:headEnd/>
            <a:tailEnd/>
          </a:ln>
          <a:effectLst>
            <a:outerShdw blurRad="63500" dist="71785" dir="2700000" algn="ctr" rotWithShape="0">
              <a:srgbClr val="C0C0C0"/>
            </a:outerShdw>
          </a:effectLst>
        </p:spPr>
        <p:txBody>
          <a:bodyPr wrap="none" anchor="ctr"/>
          <a:lstStyle/>
          <a:p>
            <a:endParaRPr lang="en-US"/>
          </a:p>
        </p:txBody>
      </p:sp>
      <p:sp>
        <p:nvSpPr>
          <p:cNvPr id="67591" name="Rectangle 7"/>
          <p:cNvSpPr>
            <a:spLocks noChangeArrowheads="1"/>
          </p:cNvSpPr>
          <p:nvPr/>
        </p:nvSpPr>
        <p:spPr bwMode="auto">
          <a:xfrm>
            <a:off x="2271713" y="4651375"/>
            <a:ext cx="3933825" cy="719138"/>
          </a:xfrm>
          <a:prstGeom prst="rect">
            <a:avLst/>
          </a:prstGeom>
          <a:solidFill>
            <a:srgbClr val="FF9900"/>
          </a:solidFill>
          <a:ln w="9360" cap="sq">
            <a:solidFill>
              <a:srgbClr val="003366"/>
            </a:solidFill>
            <a:miter lim="800000"/>
            <a:headEnd/>
            <a:tailEnd/>
          </a:ln>
          <a:effectLst>
            <a:outerShdw blurRad="63500" dist="71785" dir="2700000" algn="ctr" rotWithShape="0">
              <a:srgbClr val="C0C0C0"/>
            </a:outerShdw>
          </a:effectLst>
        </p:spPr>
        <p:txBody>
          <a:bodyPr wrap="none" anchor="ctr"/>
          <a:lstStyle/>
          <a:p>
            <a:endParaRPr lang="en-US"/>
          </a:p>
        </p:txBody>
      </p:sp>
      <p:sp>
        <p:nvSpPr>
          <p:cNvPr id="67592" name="Rectangle 8"/>
          <p:cNvSpPr>
            <a:spLocks noChangeArrowheads="1"/>
          </p:cNvSpPr>
          <p:nvPr/>
        </p:nvSpPr>
        <p:spPr bwMode="auto">
          <a:xfrm>
            <a:off x="2271713" y="4572000"/>
            <a:ext cx="3933825" cy="123825"/>
          </a:xfrm>
          <a:prstGeom prst="rect">
            <a:avLst/>
          </a:prstGeom>
          <a:gradFill rotWithShape="0">
            <a:gsLst>
              <a:gs pos="0">
                <a:srgbClr val="755E2F"/>
              </a:gs>
              <a:gs pos="50000">
                <a:srgbClr val="FFCC66"/>
              </a:gs>
              <a:gs pos="100000">
                <a:srgbClr val="755E2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593" name="Rectangle 9"/>
          <p:cNvSpPr>
            <a:spLocks noChangeArrowheads="1"/>
          </p:cNvSpPr>
          <p:nvPr/>
        </p:nvSpPr>
        <p:spPr bwMode="auto">
          <a:xfrm>
            <a:off x="2276475" y="6096000"/>
            <a:ext cx="3933825" cy="331788"/>
          </a:xfrm>
          <a:prstGeom prst="rect">
            <a:avLst/>
          </a:prstGeom>
          <a:solidFill>
            <a:srgbClr val="6699FF"/>
          </a:solidFill>
          <a:ln w="9360" cap="sq">
            <a:solidFill>
              <a:srgbClr val="003366"/>
            </a:solidFill>
            <a:miter lim="800000"/>
            <a:headEnd/>
            <a:tailEnd/>
          </a:ln>
          <a:effectLst>
            <a:outerShdw blurRad="63500" dist="71785" dir="2700000" algn="ctr" rotWithShape="0">
              <a:srgbClr val="C0C0C0"/>
            </a:outerShdw>
          </a:effectLst>
        </p:spPr>
        <p:txBody>
          <a:bodyPr wrap="none" anchor="ctr"/>
          <a:lstStyle/>
          <a:p>
            <a:endParaRPr lang="en-US"/>
          </a:p>
        </p:txBody>
      </p:sp>
      <p:sp>
        <p:nvSpPr>
          <p:cNvPr id="67594" name="Rectangle 10"/>
          <p:cNvSpPr>
            <a:spLocks noChangeArrowheads="1"/>
          </p:cNvSpPr>
          <p:nvPr/>
        </p:nvSpPr>
        <p:spPr bwMode="auto">
          <a:xfrm>
            <a:off x="2271713" y="5287963"/>
            <a:ext cx="3933825" cy="123825"/>
          </a:xfrm>
          <a:prstGeom prst="rect">
            <a:avLst/>
          </a:prstGeom>
          <a:gradFill rotWithShape="0">
            <a:gsLst>
              <a:gs pos="0">
                <a:srgbClr val="755E2F"/>
              </a:gs>
              <a:gs pos="50000">
                <a:srgbClr val="FFCC66"/>
              </a:gs>
              <a:gs pos="100000">
                <a:srgbClr val="755E2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595" name="Rectangle 11"/>
          <p:cNvSpPr>
            <a:spLocks noChangeArrowheads="1"/>
          </p:cNvSpPr>
          <p:nvPr/>
        </p:nvSpPr>
        <p:spPr bwMode="auto">
          <a:xfrm>
            <a:off x="2276475" y="3838575"/>
            <a:ext cx="3933825" cy="123825"/>
          </a:xfrm>
          <a:prstGeom prst="rect">
            <a:avLst/>
          </a:prstGeom>
          <a:gradFill rotWithShape="0">
            <a:gsLst>
              <a:gs pos="0">
                <a:srgbClr val="755E2F"/>
              </a:gs>
              <a:gs pos="50000">
                <a:srgbClr val="FFCC66"/>
              </a:gs>
              <a:gs pos="100000">
                <a:srgbClr val="755E2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596" name="Rectangle 12"/>
          <p:cNvSpPr>
            <a:spLocks noChangeArrowheads="1"/>
          </p:cNvSpPr>
          <p:nvPr/>
        </p:nvSpPr>
        <p:spPr bwMode="auto">
          <a:xfrm>
            <a:off x="2276475" y="3124200"/>
            <a:ext cx="3933825" cy="123825"/>
          </a:xfrm>
          <a:prstGeom prst="rect">
            <a:avLst/>
          </a:prstGeom>
          <a:gradFill rotWithShape="0">
            <a:gsLst>
              <a:gs pos="0">
                <a:srgbClr val="755E2F"/>
              </a:gs>
              <a:gs pos="50000">
                <a:srgbClr val="FFCC66"/>
              </a:gs>
              <a:gs pos="100000">
                <a:srgbClr val="755E2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597" name="Line 13"/>
          <p:cNvSpPr>
            <a:spLocks noChangeShapeType="1"/>
          </p:cNvSpPr>
          <p:nvPr/>
        </p:nvSpPr>
        <p:spPr bwMode="auto">
          <a:xfrm flipH="1">
            <a:off x="5984875" y="4179888"/>
            <a:ext cx="1046163" cy="1190625"/>
          </a:xfrm>
          <a:prstGeom prst="line">
            <a:avLst/>
          </a:prstGeom>
          <a:noFill/>
          <a:ln w="38160" cap="sq">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67598" name="Line 14"/>
          <p:cNvSpPr>
            <a:spLocks noChangeShapeType="1"/>
          </p:cNvSpPr>
          <p:nvPr/>
        </p:nvSpPr>
        <p:spPr bwMode="auto">
          <a:xfrm flipH="1">
            <a:off x="6075363" y="4262438"/>
            <a:ext cx="908050" cy="381000"/>
          </a:xfrm>
          <a:prstGeom prst="line">
            <a:avLst/>
          </a:prstGeom>
          <a:noFill/>
          <a:ln w="38160" cap="sq">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67599" name="Line 15"/>
          <p:cNvSpPr>
            <a:spLocks noChangeShapeType="1"/>
          </p:cNvSpPr>
          <p:nvPr/>
        </p:nvSpPr>
        <p:spPr bwMode="auto">
          <a:xfrm flipH="1" flipV="1">
            <a:off x="6078538" y="3914775"/>
            <a:ext cx="882650" cy="344488"/>
          </a:xfrm>
          <a:prstGeom prst="line">
            <a:avLst/>
          </a:prstGeom>
          <a:noFill/>
          <a:ln w="38160" cap="sq">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67600" name="Line 16"/>
          <p:cNvSpPr>
            <a:spLocks noChangeShapeType="1"/>
          </p:cNvSpPr>
          <p:nvPr/>
        </p:nvSpPr>
        <p:spPr bwMode="auto">
          <a:xfrm flipH="1" flipV="1">
            <a:off x="6075363" y="3187700"/>
            <a:ext cx="906462" cy="1104900"/>
          </a:xfrm>
          <a:prstGeom prst="line">
            <a:avLst/>
          </a:prstGeom>
          <a:noFill/>
          <a:ln w="38160" cap="sq">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67601" name="Rectangle 17"/>
          <p:cNvSpPr>
            <a:spLocks noChangeArrowheads="1"/>
          </p:cNvSpPr>
          <p:nvPr/>
        </p:nvSpPr>
        <p:spPr bwMode="auto">
          <a:xfrm>
            <a:off x="6400800" y="4083050"/>
            <a:ext cx="2005013" cy="328613"/>
          </a:xfrm>
          <a:prstGeom prst="rect">
            <a:avLst/>
          </a:prstGeom>
          <a:solidFill>
            <a:srgbClr val="FFFFFF"/>
          </a:solidFill>
          <a:ln w="9360" cap="sq">
            <a:solidFill>
              <a:srgbClr val="0033CC"/>
            </a:solidFill>
            <a:miter lim="800000"/>
            <a:headEnd/>
            <a:tailEnd/>
          </a:ln>
          <a:effectLst>
            <a:outerShdw blurRad="63500" dist="53966" dir="2700000" algn="ctr" rotWithShape="0">
              <a:srgbClr val="C0C0C0"/>
            </a:outerShdw>
          </a:effectLst>
        </p:spPr>
        <p:txBody>
          <a:bodyPr lIns="90000" tIns="27360" rIns="90000" bIns="27360" anchor="ctr">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a:solidFill>
                  <a:srgbClr val="003366"/>
                </a:solidFill>
                <a:latin typeface="Arial Narrow" charset="0"/>
              </a:rPr>
              <a:t>SeparatorTemplate</a:t>
            </a:r>
          </a:p>
        </p:txBody>
      </p:sp>
      <p:sp>
        <p:nvSpPr>
          <p:cNvPr id="67602" name="Line 18"/>
          <p:cNvSpPr>
            <a:spLocks noChangeShapeType="1"/>
          </p:cNvSpPr>
          <p:nvPr/>
        </p:nvSpPr>
        <p:spPr bwMode="auto">
          <a:xfrm>
            <a:off x="2009775" y="2328863"/>
            <a:ext cx="962025" cy="1587"/>
          </a:xfrm>
          <a:prstGeom prst="line">
            <a:avLst/>
          </a:prstGeom>
          <a:noFill/>
          <a:ln w="38160" cap="sq">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67603" name="Line 19"/>
          <p:cNvSpPr>
            <a:spLocks noChangeShapeType="1"/>
          </p:cNvSpPr>
          <p:nvPr/>
        </p:nvSpPr>
        <p:spPr bwMode="auto">
          <a:xfrm flipV="1">
            <a:off x="1873250" y="2790825"/>
            <a:ext cx="960438" cy="663575"/>
          </a:xfrm>
          <a:prstGeom prst="line">
            <a:avLst/>
          </a:prstGeom>
          <a:noFill/>
          <a:ln w="38160" cap="sq">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67604" name="Line 20"/>
          <p:cNvSpPr>
            <a:spLocks noChangeShapeType="1"/>
          </p:cNvSpPr>
          <p:nvPr/>
        </p:nvSpPr>
        <p:spPr bwMode="auto">
          <a:xfrm>
            <a:off x="1873250" y="3452813"/>
            <a:ext cx="960438" cy="727075"/>
          </a:xfrm>
          <a:prstGeom prst="line">
            <a:avLst/>
          </a:prstGeom>
          <a:noFill/>
          <a:ln w="38160" cap="sq">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67605" name="Line 21"/>
          <p:cNvSpPr>
            <a:spLocks noChangeShapeType="1"/>
          </p:cNvSpPr>
          <p:nvPr/>
        </p:nvSpPr>
        <p:spPr bwMode="auto">
          <a:xfrm>
            <a:off x="1873250" y="3452813"/>
            <a:ext cx="960438" cy="2182812"/>
          </a:xfrm>
          <a:prstGeom prst="line">
            <a:avLst/>
          </a:prstGeom>
          <a:noFill/>
          <a:ln w="38160" cap="sq">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67606" name="Line 22"/>
          <p:cNvSpPr>
            <a:spLocks noChangeShapeType="1"/>
          </p:cNvSpPr>
          <p:nvPr/>
        </p:nvSpPr>
        <p:spPr bwMode="auto">
          <a:xfrm>
            <a:off x="2030413" y="6221413"/>
            <a:ext cx="803275" cy="1587"/>
          </a:xfrm>
          <a:prstGeom prst="line">
            <a:avLst/>
          </a:prstGeom>
          <a:noFill/>
          <a:ln w="38160" cap="sq">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67607" name="Line 23"/>
          <p:cNvSpPr>
            <a:spLocks noChangeShapeType="1"/>
          </p:cNvSpPr>
          <p:nvPr/>
        </p:nvSpPr>
        <p:spPr bwMode="auto">
          <a:xfrm>
            <a:off x="2030413" y="4973638"/>
            <a:ext cx="803275" cy="1587"/>
          </a:xfrm>
          <a:prstGeom prst="line">
            <a:avLst/>
          </a:prstGeom>
          <a:noFill/>
          <a:ln w="38160" cap="sq">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67608" name="Line 24"/>
          <p:cNvSpPr>
            <a:spLocks noChangeShapeType="1"/>
          </p:cNvSpPr>
          <p:nvPr/>
        </p:nvSpPr>
        <p:spPr bwMode="auto">
          <a:xfrm flipV="1">
            <a:off x="2030413" y="3582988"/>
            <a:ext cx="803275" cy="1392237"/>
          </a:xfrm>
          <a:prstGeom prst="line">
            <a:avLst/>
          </a:prstGeom>
          <a:noFill/>
          <a:ln w="38160" cap="sq">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67609" name="Rectangle 25"/>
          <p:cNvSpPr>
            <a:spLocks noChangeArrowheads="1"/>
          </p:cNvSpPr>
          <p:nvPr/>
        </p:nvSpPr>
        <p:spPr bwMode="auto">
          <a:xfrm>
            <a:off x="1047750" y="2262188"/>
            <a:ext cx="41275" cy="198437"/>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300">
                <a:solidFill>
                  <a:srgbClr val="000000"/>
                </a:solidFill>
              </a:rPr>
              <a:t> </a:t>
            </a:r>
          </a:p>
        </p:txBody>
      </p:sp>
      <p:sp>
        <p:nvSpPr>
          <p:cNvPr id="67610" name="Rectangle 26"/>
          <p:cNvSpPr>
            <a:spLocks noChangeArrowheads="1"/>
          </p:cNvSpPr>
          <p:nvPr/>
        </p:nvSpPr>
        <p:spPr bwMode="auto">
          <a:xfrm>
            <a:off x="460375" y="6067425"/>
            <a:ext cx="1685925" cy="328613"/>
          </a:xfrm>
          <a:prstGeom prst="rect">
            <a:avLst/>
          </a:prstGeom>
          <a:solidFill>
            <a:srgbClr val="FFFFFF"/>
          </a:solidFill>
          <a:ln w="9360" cap="sq">
            <a:solidFill>
              <a:srgbClr val="0033CC"/>
            </a:solidFill>
            <a:miter lim="800000"/>
            <a:headEnd/>
            <a:tailEnd/>
          </a:ln>
          <a:effectLst>
            <a:outerShdw blurRad="63500" dist="53966" dir="2700000" algn="ctr" rotWithShape="0">
              <a:srgbClr val="C0C0C0"/>
            </a:outerShdw>
          </a:effectLst>
        </p:spPr>
        <p:txBody>
          <a:bodyPr lIns="90000" tIns="27360" rIns="90000" bIns="27360" anchor="ctr">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a:solidFill>
                  <a:srgbClr val="003366"/>
                </a:solidFill>
                <a:latin typeface="Arial Narrow" charset="0"/>
              </a:rPr>
              <a:t>FooterTemplate</a:t>
            </a:r>
          </a:p>
        </p:txBody>
      </p:sp>
      <p:sp>
        <p:nvSpPr>
          <p:cNvPr id="67611" name="Rectangle 27"/>
          <p:cNvSpPr>
            <a:spLocks noChangeArrowheads="1"/>
          </p:cNvSpPr>
          <p:nvPr/>
        </p:nvSpPr>
        <p:spPr bwMode="auto">
          <a:xfrm>
            <a:off x="381000" y="2138363"/>
            <a:ext cx="1765300" cy="328612"/>
          </a:xfrm>
          <a:prstGeom prst="rect">
            <a:avLst/>
          </a:prstGeom>
          <a:solidFill>
            <a:srgbClr val="FFFFFF"/>
          </a:solidFill>
          <a:ln w="9360" cap="sq">
            <a:solidFill>
              <a:srgbClr val="0033CC"/>
            </a:solidFill>
            <a:miter lim="800000"/>
            <a:headEnd/>
            <a:tailEnd/>
          </a:ln>
          <a:effectLst>
            <a:outerShdw blurRad="63500" dist="53966" dir="2700000" algn="ctr" rotWithShape="0">
              <a:srgbClr val="C0C0C0"/>
            </a:outerShdw>
          </a:effectLst>
        </p:spPr>
        <p:txBody>
          <a:bodyPr lIns="90000" tIns="27360" rIns="90000" bIns="27360" anchor="ctr">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a:solidFill>
                  <a:srgbClr val="003366"/>
                </a:solidFill>
                <a:latin typeface="Arial Narrow" charset="0"/>
              </a:rPr>
              <a:t>HeaderTemplate</a:t>
            </a:r>
          </a:p>
        </p:txBody>
      </p:sp>
      <p:sp>
        <p:nvSpPr>
          <p:cNvPr id="67612" name="Rectangle 28"/>
          <p:cNvSpPr>
            <a:spLocks noChangeArrowheads="1"/>
          </p:cNvSpPr>
          <p:nvPr/>
        </p:nvSpPr>
        <p:spPr bwMode="auto">
          <a:xfrm>
            <a:off x="381000" y="4675188"/>
            <a:ext cx="1770063" cy="603250"/>
          </a:xfrm>
          <a:prstGeom prst="rect">
            <a:avLst/>
          </a:prstGeom>
          <a:solidFill>
            <a:srgbClr val="FFFFFF"/>
          </a:solidFill>
          <a:ln w="9360" cap="sq">
            <a:solidFill>
              <a:srgbClr val="0033CC"/>
            </a:solidFill>
            <a:miter lim="800000"/>
            <a:headEnd/>
            <a:tailEnd/>
          </a:ln>
          <a:effectLst>
            <a:outerShdw blurRad="63500" dist="53966" dir="2700000" algn="ctr" rotWithShape="0">
              <a:srgbClr val="C0C0C0"/>
            </a:outerShdw>
          </a:effectLst>
        </p:spPr>
        <p:txBody>
          <a:bodyPr lIns="90000" tIns="27360" rIns="90000" bIns="27360" anchor="ctr">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a:solidFill>
                  <a:srgbClr val="003366"/>
                </a:solidFill>
                <a:latin typeface="Arial Narrow" charset="0"/>
              </a:rPr>
              <a:t>AlternatingItem-</a:t>
            </a:r>
            <a:br>
              <a:rPr lang="en-US" sz="1800" b="1">
                <a:solidFill>
                  <a:srgbClr val="003366"/>
                </a:solidFill>
                <a:latin typeface="Arial Narrow" charset="0"/>
              </a:rPr>
            </a:br>
            <a:r>
              <a:rPr lang="en-US" sz="1800" b="1">
                <a:solidFill>
                  <a:srgbClr val="003366"/>
                </a:solidFill>
                <a:latin typeface="Arial Narrow" charset="0"/>
              </a:rPr>
              <a:t>Template</a:t>
            </a:r>
          </a:p>
        </p:txBody>
      </p:sp>
      <p:sp>
        <p:nvSpPr>
          <p:cNvPr id="67613" name="Rectangle 29"/>
          <p:cNvSpPr>
            <a:spLocks noChangeArrowheads="1"/>
          </p:cNvSpPr>
          <p:nvPr/>
        </p:nvSpPr>
        <p:spPr bwMode="auto">
          <a:xfrm>
            <a:off x="404813" y="3236913"/>
            <a:ext cx="1604962" cy="328612"/>
          </a:xfrm>
          <a:prstGeom prst="rect">
            <a:avLst/>
          </a:prstGeom>
          <a:solidFill>
            <a:srgbClr val="FFFFFF"/>
          </a:solidFill>
          <a:ln w="9360" cap="sq">
            <a:solidFill>
              <a:srgbClr val="0033CC"/>
            </a:solidFill>
            <a:miter lim="800000"/>
            <a:headEnd/>
            <a:tailEnd/>
          </a:ln>
          <a:effectLst>
            <a:outerShdw blurRad="63500" dist="53966" dir="2700000" algn="ctr" rotWithShape="0">
              <a:srgbClr val="C0C0C0"/>
            </a:outerShdw>
          </a:effectLst>
        </p:spPr>
        <p:txBody>
          <a:bodyPr lIns="90000" tIns="27360" rIns="90000" bIns="27360" anchor="ctr">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a:solidFill>
                  <a:srgbClr val="003366"/>
                </a:solidFill>
                <a:latin typeface="Arial Narrow" charset="0"/>
              </a:rPr>
              <a:t>ItemTemplate</a:t>
            </a:r>
          </a:p>
        </p:txBody>
      </p:sp>
      <p:sp>
        <p:nvSpPr>
          <p:cNvPr id="67614" name="Text Box 30"/>
          <p:cNvSpPr txBox="1">
            <a:spLocks noChangeArrowheads="1"/>
          </p:cNvSpPr>
          <p:nvPr/>
        </p:nvSpPr>
        <p:spPr bwMode="auto">
          <a:xfrm>
            <a:off x="7100888" y="2209800"/>
            <a:ext cx="1489075" cy="1312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pPr>
              <a:buClrTx/>
              <a:buFontTx/>
              <a:buNone/>
            </a:pPr>
            <a:r>
              <a:rPr lang="en-US" sz="2000" b="1">
                <a:latin typeface="Arial" charset="0"/>
              </a:rPr>
              <a:t>Templates </a:t>
            </a:r>
            <a:br>
              <a:rPr lang="en-US" sz="2000" b="1">
                <a:latin typeface="Arial" charset="0"/>
              </a:rPr>
            </a:br>
            <a:r>
              <a:rPr lang="en-US" sz="2000" b="1">
                <a:latin typeface="Arial" charset="0"/>
              </a:rPr>
              <a:t>used in </a:t>
            </a:r>
            <a:br>
              <a:rPr lang="en-US" sz="2000" b="1">
                <a:latin typeface="Arial" charset="0"/>
              </a:rPr>
            </a:br>
            <a:r>
              <a:rPr lang="en-US" sz="2000" b="1">
                <a:latin typeface="Arial" charset="0"/>
              </a:rPr>
              <a:t>Repeater </a:t>
            </a:r>
            <a:br>
              <a:rPr lang="en-US" sz="2000" b="1">
                <a:latin typeface="Arial" charset="0"/>
              </a:rPr>
            </a:br>
            <a:r>
              <a:rPr lang="en-US" sz="2000" b="1">
                <a:latin typeface="Arial" charset="0"/>
              </a:rPr>
              <a:t>controls</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Data Binding in Templates</a:t>
            </a:r>
          </a:p>
        </p:txBody>
      </p:sp>
      <p:sp>
        <p:nvSpPr>
          <p:cNvPr id="68610"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Templates need to access the bound data </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Container</a:t>
            </a:r>
            <a:r>
              <a:rPr lang="en-US"/>
              <a:t> is an alias for the template’s containing control</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DataItem</a:t>
            </a:r>
            <a:r>
              <a:rPr lang="en-US"/>
              <a:t> is an alias for the current row of the datasource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DataBinder.Eval</a:t>
            </a:r>
            <a:r>
              <a:rPr lang="en-US"/>
              <a:t> is a utility function provided to retrieve and format data within a template</a:t>
            </a:r>
          </a:p>
        </p:txBody>
      </p:sp>
      <p:sp>
        <p:nvSpPr>
          <p:cNvPr id="68611" name="Text Box 3"/>
          <p:cNvSpPr txBox="1">
            <a:spLocks noChangeArrowheads="1"/>
          </p:cNvSpPr>
          <p:nvPr/>
        </p:nvSpPr>
        <p:spPr bwMode="auto">
          <a:xfrm>
            <a:off x="76200" y="5257800"/>
            <a:ext cx="8915400" cy="549275"/>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1800" b="1">
                <a:latin typeface="Lucida Console" charset="0"/>
              </a:rPr>
              <a:t>&lt;%# DataBinder.Eval(Container.DataItem, "price", "$ {0}") %&gt;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Data Binding in Templates</a:t>
            </a:r>
          </a:p>
        </p:txBody>
      </p:sp>
      <p:sp>
        <p:nvSpPr>
          <p:cNvPr id="6963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atin typeface="Lucida Console" charset="0"/>
              </a:rPr>
              <a:t>DataBinder.Eval</a:t>
            </a:r>
            <a:r>
              <a:rPr lang="en-US"/>
              <a:t> is powerful, but costly</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Accessing bound data directly</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DataTable</a:t>
            </a:r>
          </a:p>
          <a:p>
            <a:pPr marL="741363" lvl="1" indent="-282575">
              <a:spcBef>
                <a:spcPts val="450"/>
              </a:spcBef>
              <a:buClrTx/>
              <a:buSzPct val="5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latin typeface="Lucida Console" charset="0"/>
              </a:rPr>
              <a:t>&lt;%# ((DataRow)Container.DataItem)[“FieldName”] %&gt;</a:t>
            </a:r>
          </a:p>
          <a:p>
            <a:pPr marL="741363" lvl="1" indent="-282575">
              <a:spcBef>
                <a:spcPts val="175"/>
              </a:spcBef>
              <a:buClrTx/>
              <a:buSzPct val="5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700">
              <a:latin typeface="Lucida Console" charset="0"/>
            </a:endParaRP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DataView</a:t>
            </a:r>
          </a:p>
          <a:p>
            <a:pPr marL="741363" lvl="1" indent="-282575">
              <a:spcBef>
                <a:spcPts val="450"/>
              </a:spcBef>
              <a:buClrTx/>
              <a:buSzPct val="5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latin typeface="Lucida Console" charset="0"/>
              </a:rPr>
              <a:t>&lt;%# ((DataRowView)Container.DataItem)[“FieldName”] %&gt;</a:t>
            </a:r>
          </a:p>
          <a:p>
            <a:pPr marL="741363" lvl="1" indent="-282575">
              <a:spcBef>
                <a:spcPts val="175"/>
              </a:spcBef>
              <a:buClrTx/>
              <a:buSzPct val="5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700">
              <a:latin typeface="Lucida Console" charset="0"/>
            </a:endParaRP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Array of strings</a:t>
            </a:r>
          </a:p>
          <a:p>
            <a:pPr marL="741363" lvl="1" indent="-282575">
              <a:spcBef>
                <a:spcPts val="450"/>
              </a:spcBef>
              <a:buClrTx/>
              <a:buSzPct val="5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latin typeface="Lucida Console" charset="0"/>
              </a:rPr>
              <a:t>&lt;%# ((String)Container.DataItem %&gt;</a:t>
            </a:r>
          </a:p>
          <a:p>
            <a:pPr marL="1084263" lvl="2">
              <a:spcBef>
                <a:spcPts val="450"/>
              </a:spcBef>
              <a:buClr>
                <a:srgbClr val="003366"/>
              </a:buClr>
              <a:buSzPct val="65000"/>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800">
              <a:latin typeface="Lucida Console"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latin typeface="Lucida Console" charset="0"/>
              </a:rPr>
              <a:t>Repeater</a:t>
            </a:r>
            <a:r>
              <a:rPr lang="en-US" sz="3200"/>
              <a:t> Control</a:t>
            </a:r>
          </a:p>
        </p:txBody>
      </p:sp>
      <p:sp>
        <p:nvSpPr>
          <p:cNvPr id="70658"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Provides simple output of a list of items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No inherent visual form</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Templates provide the visual form</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No paging</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Can provide templates for separators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Not updateable</a:t>
            </a:r>
          </a:p>
          <a:p>
            <a:pPr marL="341313" indent="-341313">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latin typeface="Lucida Console" charset="0"/>
              </a:rPr>
              <a:t>Repeater</a:t>
            </a:r>
            <a:r>
              <a:rPr lang="en-US" sz="3200"/>
              <a:t> Control</a:t>
            </a:r>
          </a:p>
        </p:txBody>
      </p:sp>
      <p:sp>
        <p:nvSpPr>
          <p:cNvPr id="71682" name="Text Box 2"/>
          <p:cNvSpPr txBox="1">
            <a:spLocks noChangeArrowheads="1"/>
          </p:cNvSpPr>
          <p:nvPr/>
        </p:nvSpPr>
        <p:spPr bwMode="auto">
          <a:xfrm>
            <a:off x="381000" y="1905000"/>
            <a:ext cx="8534400" cy="4411663"/>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1600" b="1">
                <a:latin typeface="Lucida Console" charset="0"/>
              </a:rPr>
              <a:t>&lt;asp:Repeater id="repList" runat="server"&gt;</a:t>
            </a:r>
            <a:br>
              <a:rPr lang="en-US" sz="1600" b="1">
                <a:latin typeface="Lucida Console" charset="0"/>
              </a:rPr>
            </a:br>
            <a:r>
              <a:rPr lang="en-US" sz="1600" b="1">
                <a:latin typeface="Lucida Console" charset="0"/>
              </a:rPr>
              <a:t>&lt;template name="HeaderTemplate"&gt;</a:t>
            </a:r>
            <a:br>
              <a:rPr lang="en-US" sz="1600" b="1">
                <a:latin typeface="Lucida Console" charset="0"/>
              </a:rPr>
            </a:br>
            <a:r>
              <a:rPr lang="en-US" sz="1600" b="1">
                <a:latin typeface="Lucida Console" charset="0"/>
              </a:rPr>
              <a:t>  &lt;table&gt;</a:t>
            </a:r>
            <a:br>
              <a:rPr lang="en-US" sz="1600" b="1">
                <a:latin typeface="Lucida Console" charset="0"/>
              </a:rPr>
            </a:br>
            <a:r>
              <a:rPr lang="en-US" sz="1600" b="1">
                <a:latin typeface="Lucida Console" charset="0"/>
              </a:rPr>
              <a:t>  &lt;tr&gt;&lt;td&gt;Title&lt;/td&gt;&lt;td&gt;Type&lt;/td&gt;&lt;/tr&gt;</a:t>
            </a:r>
            <a:br>
              <a:rPr lang="en-US" sz="1600" b="1">
                <a:latin typeface="Lucida Console" charset="0"/>
              </a:rPr>
            </a:br>
            <a:r>
              <a:rPr lang="en-US" sz="1600" b="1">
                <a:latin typeface="Lucida Console" charset="0"/>
              </a:rPr>
              <a:t>&lt;/template&gt;</a:t>
            </a:r>
            <a:br>
              <a:rPr lang="en-US" sz="1600" b="1">
                <a:latin typeface="Lucida Console" charset="0"/>
              </a:rPr>
            </a:br>
            <a:r>
              <a:rPr lang="en-US" sz="1600" b="1">
                <a:latin typeface="Lucida Console" charset="0"/>
              </a:rPr>
              <a:t/>
            </a:r>
            <a:br>
              <a:rPr lang="en-US" sz="1600" b="1">
                <a:latin typeface="Lucida Console" charset="0"/>
              </a:rPr>
            </a:br>
            <a:r>
              <a:rPr lang="en-US" sz="1600" b="1">
                <a:latin typeface="Lucida Console" charset="0"/>
              </a:rPr>
              <a:t>&lt;template name="ItemTemplate"&gt;</a:t>
            </a:r>
            <a:br>
              <a:rPr lang="en-US" sz="1600" b="1">
                <a:latin typeface="Lucida Console" charset="0"/>
              </a:rPr>
            </a:br>
            <a:r>
              <a:rPr lang="en-US" sz="1600" b="1">
                <a:latin typeface="Lucida Console" charset="0"/>
              </a:rPr>
              <a:t> &lt;tr&gt; </a:t>
            </a:r>
          </a:p>
          <a:p>
            <a:pPr lvl="1" indent="0">
              <a:buClrTx/>
              <a:buFontTx/>
              <a:buNone/>
            </a:pPr>
            <a:r>
              <a:rPr lang="en-US" sz="1600" b="1">
                <a:latin typeface="Lucida Console" charset="0"/>
              </a:rPr>
              <a:t>   &lt;td&gt;&lt;%# DataBinder.Eval(Container.DataItem,"title_id") %&gt;&lt;/td&gt;</a:t>
            </a:r>
          </a:p>
          <a:p>
            <a:pPr lvl="1" indent="0">
              <a:buClrTx/>
              <a:buFontTx/>
              <a:buNone/>
            </a:pPr>
            <a:r>
              <a:rPr lang="en-US" sz="1600" b="1">
                <a:latin typeface="Lucida Console" charset="0"/>
              </a:rPr>
              <a:t>   &lt;td&gt;&lt;%# DataBinder.Eval(Container.DataItem,"type") %&gt;&lt;/td&gt; </a:t>
            </a:r>
          </a:p>
          <a:p>
            <a:pPr lvl="1" indent="0">
              <a:buClrTx/>
              <a:buFontTx/>
              <a:buNone/>
            </a:pPr>
            <a:r>
              <a:rPr lang="en-US" sz="1600" b="1">
                <a:latin typeface="Lucida Console" charset="0"/>
              </a:rPr>
              <a:t> &lt;/tr&gt;</a:t>
            </a:r>
            <a:br>
              <a:rPr lang="en-US" sz="1600" b="1">
                <a:latin typeface="Lucida Console" charset="0"/>
              </a:rPr>
            </a:br>
            <a:r>
              <a:rPr lang="en-US" sz="1600" b="1">
                <a:latin typeface="Lucida Console" charset="0"/>
              </a:rPr>
              <a:t>&lt;/template&gt;</a:t>
            </a:r>
            <a:br>
              <a:rPr lang="en-US" sz="1600" b="1">
                <a:latin typeface="Lucida Console" charset="0"/>
              </a:rPr>
            </a:br>
            <a:r>
              <a:rPr lang="en-US" sz="1600" b="1">
                <a:latin typeface="Lucida Console" charset="0"/>
              </a:rPr>
              <a:t/>
            </a:r>
            <a:br>
              <a:rPr lang="en-US" sz="1600" b="1">
                <a:latin typeface="Lucida Console" charset="0"/>
              </a:rPr>
            </a:br>
            <a:r>
              <a:rPr lang="en-US" sz="1600" b="1">
                <a:latin typeface="Lucida Console" charset="0"/>
              </a:rPr>
              <a:t>&lt;template name="FooterTemplate"&gt;</a:t>
            </a:r>
            <a:br>
              <a:rPr lang="en-US" sz="1600" b="1">
                <a:latin typeface="Lucida Console" charset="0"/>
              </a:rPr>
            </a:br>
            <a:r>
              <a:rPr lang="en-US" sz="1600" b="1">
                <a:latin typeface="Lucida Console" charset="0"/>
              </a:rPr>
              <a:t>  &lt;/table&gt;</a:t>
            </a:r>
            <a:br>
              <a:rPr lang="en-US" sz="1600" b="1">
                <a:latin typeface="Lucida Console" charset="0"/>
              </a:rPr>
            </a:br>
            <a:r>
              <a:rPr lang="en-US" sz="1600" b="1">
                <a:latin typeface="Lucida Console" charset="0"/>
              </a:rPr>
              <a:t>&lt;/template&gt;</a:t>
            </a:r>
            <a:br>
              <a:rPr lang="en-US" sz="1600" b="1">
                <a:latin typeface="Lucida Console" charset="0"/>
              </a:rPr>
            </a:br>
            <a:r>
              <a:rPr lang="en-US" sz="1600" b="1">
                <a:latin typeface="Lucida Console" charset="0"/>
              </a:rPr>
              <a:t>&lt;/asp:Repeater&gt;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latin typeface="Lucida Console" charset="0"/>
              </a:rPr>
              <a:t>DataList</a:t>
            </a:r>
            <a:r>
              <a:rPr lang="en-US" sz="3200"/>
              <a:t> Control</a:t>
            </a:r>
          </a:p>
        </p:txBody>
      </p:sp>
      <p:sp>
        <p:nvSpPr>
          <p:cNvPr id="72706"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Provides list output with editing</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Default look is a table</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Customized via templates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Directional rendering (horizontal or vertical)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Single and multiple selection</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Alternate item</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Updateable</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No paging</a:t>
            </a:r>
          </a:p>
          <a:p>
            <a:pPr marL="341313" indent="-341313">
              <a:buClr>
                <a:srgbClr val="003366"/>
              </a:buClr>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latin typeface="Lucida Console" charset="0"/>
              </a:rPr>
              <a:t>DataList</a:t>
            </a:r>
            <a:r>
              <a:rPr lang="en-US" sz="3200"/>
              <a:t> Control</a:t>
            </a:r>
          </a:p>
        </p:txBody>
      </p:sp>
      <p:sp>
        <p:nvSpPr>
          <p:cNvPr id="73730" name="Text Box 2"/>
          <p:cNvSpPr txBox="1">
            <a:spLocks noChangeArrowheads="1"/>
          </p:cNvSpPr>
          <p:nvPr/>
        </p:nvSpPr>
        <p:spPr bwMode="auto">
          <a:xfrm>
            <a:off x="381000" y="2286000"/>
            <a:ext cx="8382000" cy="3840163"/>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1pPr>
            <a:lvl2pPr marL="11430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2pPr>
            <a:lvl3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3pPr>
            <a:lvl4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4pPr>
            <a:lvl5pP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defRPr sz="2400">
                <a:solidFill>
                  <a:srgbClr val="003366"/>
                </a:solidFill>
                <a:latin typeface="Times New Roman" charset="0"/>
                <a:ea typeface="ＭＳ Ｐゴシック" charset="0"/>
                <a:cs typeface="Arial Unicode MS" charset="0"/>
              </a:defRPr>
            </a:lvl9pPr>
          </a:lstStyle>
          <a:p>
            <a:pPr lvl="1" indent="0">
              <a:buClrTx/>
              <a:buFontTx/>
              <a:buNone/>
            </a:pPr>
            <a:r>
              <a:rPr lang="en-US" sz="1800" b="1">
                <a:latin typeface="Lucida Console" charset="0"/>
              </a:rPr>
              <a:t>void Page_Load(object s, EventArgs e) {</a:t>
            </a:r>
          </a:p>
          <a:p>
            <a:pPr lvl="1" indent="0">
              <a:buClrTx/>
              <a:buFontTx/>
              <a:buNone/>
            </a:pPr>
            <a:r>
              <a:rPr lang="en-US" sz="1800" b="1">
                <a:latin typeface="Lucida Console" charset="0"/>
              </a:rPr>
              <a:t>  myDataGrid.DataSource = GetSampleData();</a:t>
            </a:r>
          </a:p>
          <a:p>
            <a:pPr lvl="1" indent="0">
              <a:buClrTx/>
              <a:buFontTx/>
              <a:buNone/>
            </a:pPr>
            <a:r>
              <a:rPr lang="en-US" sz="1800" b="1">
                <a:latin typeface="Lucida Console" charset="0"/>
              </a:rPr>
              <a:t>  myDataGrid.DataBind();</a:t>
            </a:r>
          </a:p>
          <a:p>
            <a:pPr lvl="1" indent="0">
              <a:buClrTx/>
              <a:buFontTx/>
              <a:buNone/>
            </a:pPr>
            <a:r>
              <a:rPr lang="en-US" sz="1800" b="1">
                <a:latin typeface="Lucida Console" charset="0"/>
              </a:rPr>
              <a:t>}</a:t>
            </a:r>
          </a:p>
          <a:p>
            <a:pPr lvl="1" indent="0">
              <a:buClrTx/>
              <a:buFontTx/>
              <a:buNone/>
            </a:pPr>
            <a:endParaRPr lang="en-US" sz="1800" b="1">
              <a:latin typeface="Lucida Console" charset="0"/>
            </a:endParaRPr>
          </a:p>
          <a:p>
            <a:pPr lvl="1" indent="0">
              <a:buClrTx/>
              <a:buFontTx/>
              <a:buNone/>
            </a:pPr>
            <a:r>
              <a:rPr lang="en-US" sz="1800" b="1">
                <a:latin typeface="Lucida Console" charset="0"/>
              </a:rPr>
              <a:t>&lt;asp:datalist id=myDataList runat=server&gt;</a:t>
            </a:r>
          </a:p>
          <a:p>
            <a:pPr lvl="1" indent="0">
              <a:buClrTx/>
              <a:buFontTx/>
              <a:buNone/>
            </a:pPr>
            <a:r>
              <a:rPr lang="en-US" sz="1800" b="1">
                <a:latin typeface="Lucida Console" charset="0"/>
              </a:rPr>
              <a:t>  &lt;template name="itemtemplate"&gt;</a:t>
            </a:r>
          </a:p>
          <a:p>
            <a:pPr lvl="1" indent="0">
              <a:buClrTx/>
              <a:buFontTx/>
              <a:buNone/>
            </a:pPr>
            <a:r>
              <a:rPr lang="en-US" sz="1800" b="1">
                <a:latin typeface="Lucida Console" charset="0"/>
              </a:rPr>
              <a:t>  &lt;b&gt;Title id:&lt;/b&gt; </a:t>
            </a:r>
          </a:p>
          <a:p>
            <a:pPr lvl="1" indent="0">
              <a:buClrTx/>
              <a:buFontTx/>
              <a:buNone/>
            </a:pPr>
            <a:r>
              <a:rPr lang="en-US" sz="1800" b="1">
                <a:latin typeface="Lucida Console" charset="0"/>
              </a:rPr>
              <a:t>  &lt;%# DataBinder.Eval(Container.DataItem, "title_id") %&gt;</a:t>
            </a:r>
          </a:p>
          <a:p>
            <a:pPr lvl="1" indent="0">
              <a:buClrTx/>
              <a:buFontTx/>
              <a:buNone/>
            </a:pPr>
            <a:r>
              <a:rPr lang="en-US" sz="1800" b="1">
                <a:latin typeface="Lucida Console" charset="0"/>
              </a:rPr>
              <a:t>  &lt;br&gt; &lt;b&gt;Title:&lt;/b&gt; </a:t>
            </a:r>
          </a:p>
          <a:p>
            <a:pPr lvl="1" indent="0">
              <a:buClrTx/>
              <a:buFontTx/>
              <a:buNone/>
            </a:pPr>
            <a:r>
              <a:rPr lang="en-US" sz="1800" b="1">
                <a:latin typeface="Lucida Console" charset="0"/>
              </a:rPr>
              <a:t>  &lt;%# DataBinder.Eval(Container.DataItem, "title") %&gt;</a:t>
            </a:r>
          </a:p>
          <a:p>
            <a:pPr lvl="1" indent="0">
              <a:buClrTx/>
              <a:buFontTx/>
              <a:buNone/>
            </a:pPr>
            <a:r>
              <a:rPr lang="en-US" sz="1800" b="1">
                <a:latin typeface="Lucida Console" charset="0"/>
              </a:rPr>
              <a:t>  &lt;/template&gt;</a:t>
            </a:r>
          </a:p>
          <a:p>
            <a:pPr lvl="1" indent="0">
              <a:buClrTx/>
              <a:buFontTx/>
              <a:buNone/>
            </a:pPr>
            <a:r>
              <a:rPr lang="en-US" sz="1800" b="1">
                <a:latin typeface="Lucida Console" charset="0"/>
              </a:rPr>
              <a:t>&lt;/asp:datalist&gt;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Background</a:t>
            </a:r>
            <a:r>
              <a:rPr lang="en-US" dirty="0"/>
              <a:t/>
            </a:r>
            <a:br>
              <a:rPr lang="en-US" dirty="0"/>
            </a:br>
            <a:r>
              <a:rPr lang="en-US" sz="3200" dirty="0" smtClean="0"/>
              <a:t>Demo: </a:t>
            </a:r>
            <a:r>
              <a:rPr lang="en-US" sz="3200" dirty="0" err="1" smtClean="0"/>
              <a:t>HelloWorld.asp</a:t>
            </a:r>
            <a:endParaRPr lang="en-US" sz="3200" dirty="0"/>
          </a:p>
        </p:txBody>
      </p:sp>
      <p:sp>
        <p:nvSpPr>
          <p:cNvPr id="49155" name="Text Box 3"/>
          <p:cNvSpPr txBox="1">
            <a:spLocks noChangeArrowheads="1"/>
          </p:cNvSpPr>
          <p:nvPr/>
        </p:nvSpPr>
        <p:spPr bwMode="auto">
          <a:xfrm>
            <a:off x="381000" y="2204864"/>
            <a:ext cx="8458200" cy="3877985"/>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82880" tIns="137160" rIns="182880" bIns="137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charset="0"/>
                <a:ea typeface="ＭＳ Ｐゴシック" charset="0"/>
                <a:cs typeface="Arial Unicode MS" charset="0"/>
              </a:defRPr>
            </a:lvl9pPr>
          </a:lstStyle>
          <a:p>
            <a:r>
              <a:rPr lang="en-US" sz="1800" b="1" dirty="0"/>
              <a:t>&lt;html&gt;</a:t>
            </a:r>
            <a:endParaRPr lang="en-US" sz="1800" dirty="0"/>
          </a:p>
          <a:p>
            <a:r>
              <a:rPr lang="en-US" sz="1800" b="1" dirty="0"/>
              <a:t>&lt;head&gt;&lt;title&gt;</a:t>
            </a:r>
            <a:r>
              <a:rPr lang="en-US" sz="1800" b="1" dirty="0" err="1"/>
              <a:t>HelloWorld.asp</a:t>
            </a:r>
            <a:r>
              <a:rPr lang="en-US" sz="1800" b="1" dirty="0"/>
              <a:t>&lt;/title&gt;&lt;/head&gt;</a:t>
            </a:r>
            <a:endParaRPr lang="en-US" sz="1800" dirty="0"/>
          </a:p>
          <a:p>
            <a:r>
              <a:rPr lang="en-US" sz="1800" b="1" dirty="0"/>
              <a:t>&lt;body&gt;</a:t>
            </a:r>
            <a:endParaRPr lang="en-US" sz="1800" dirty="0"/>
          </a:p>
          <a:p>
            <a:r>
              <a:rPr lang="en-US" sz="1800" b="1" dirty="0"/>
              <a:t>&lt;form method=“post"&gt;</a:t>
            </a:r>
            <a:endParaRPr lang="en-US" sz="1800" dirty="0"/>
          </a:p>
          <a:p>
            <a:r>
              <a:rPr lang="en-US" sz="1800" b="1" dirty="0"/>
              <a:t>&lt;input type="submit" id=button1 name=button1 value="Push Me" /&gt;</a:t>
            </a:r>
            <a:endParaRPr lang="en-US" sz="1800" dirty="0"/>
          </a:p>
          <a:p>
            <a:r>
              <a:rPr lang="hr-HR" sz="1800" b="1" dirty="0"/>
              <a:t>&lt;%</a:t>
            </a:r>
            <a:endParaRPr lang="hr-HR" sz="1800" dirty="0"/>
          </a:p>
          <a:p>
            <a:r>
              <a:rPr lang="en-US" sz="1800" b="1" dirty="0"/>
              <a:t>if (</a:t>
            </a:r>
            <a:r>
              <a:rPr lang="en-US" sz="1800" b="1" dirty="0" err="1"/>
              <a:t>Request.Form</a:t>
            </a:r>
            <a:r>
              <a:rPr lang="en-US" sz="1800" b="1" dirty="0"/>
              <a:t>("button1") &lt;&gt; "") then</a:t>
            </a:r>
            <a:endParaRPr lang="en-US" sz="1800" dirty="0"/>
          </a:p>
          <a:p>
            <a:r>
              <a:rPr lang="en-US" sz="1800" b="1" dirty="0"/>
              <a:t>  </a:t>
            </a:r>
            <a:r>
              <a:rPr lang="en-US" sz="1800" b="1" dirty="0" err="1"/>
              <a:t>Response.Write</a:t>
            </a:r>
            <a:r>
              <a:rPr lang="en-US" sz="1800" b="1" dirty="0"/>
              <a:t> "&lt;p&gt;Hello, the time is " &amp; Now()</a:t>
            </a:r>
            <a:endParaRPr lang="en-US" sz="1800" dirty="0"/>
          </a:p>
          <a:p>
            <a:r>
              <a:rPr lang="en-US" sz="1800" b="1" dirty="0"/>
              <a:t>end if</a:t>
            </a:r>
            <a:endParaRPr lang="en-US" sz="1800" dirty="0"/>
          </a:p>
          <a:p>
            <a:r>
              <a:rPr lang="en-US" sz="1800" b="1" dirty="0"/>
              <a:t>%&gt;</a:t>
            </a:r>
            <a:endParaRPr lang="en-US" sz="1800" dirty="0"/>
          </a:p>
          <a:p>
            <a:r>
              <a:rPr lang="en-US" sz="1800" b="1" dirty="0"/>
              <a:t>&lt;/form&gt;</a:t>
            </a:r>
            <a:endParaRPr lang="en-US" sz="1800" dirty="0"/>
          </a:p>
          <a:p>
            <a:r>
              <a:rPr lang="en-US" sz="1800" b="1" dirty="0"/>
              <a:t>&lt;/body&gt;</a:t>
            </a:r>
            <a:endParaRPr lang="en-US" sz="1800" dirty="0"/>
          </a:p>
          <a:p>
            <a:r>
              <a:rPr lang="en-US" sz="1800" b="1" dirty="0"/>
              <a:t>&lt;/html&gt;</a:t>
            </a:r>
            <a:endParaRPr lang="en-US" sz="1800" dirty="0"/>
          </a:p>
        </p:txBody>
      </p:sp>
      <p:grpSp>
        <p:nvGrpSpPr>
          <p:cNvPr id="5" name="Group 3"/>
          <p:cNvGrpSpPr>
            <a:grpSpLocks/>
          </p:cNvGrpSpPr>
          <p:nvPr/>
        </p:nvGrpSpPr>
        <p:grpSpPr bwMode="auto">
          <a:xfrm>
            <a:off x="7452320" y="548680"/>
            <a:ext cx="1368152" cy="996653"/>
            <a:chOff x="1992" y="2208"/>
            <a:chExt cx="1703" cy="1487"/>
          </a:xfrm>
        </p:grpSpPr>
        <p:sp>
          <p:nvSpPr>
            <p:cNvPr id="6" name="Rectangle 4"/>
            <p:cNvSpPr>
              <a:spLocks noChangeArrowheads="1"/>
            </p:cNvSpPr>
            <p:nvPr/>
          </p:nvSpPr>
          <p:spPr bwMode="auto">
            <a:xfrm>
              <a:off x="1992" y="2208"/>
              <a:ext cx="1703" cy="1487"/>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 name="Freeform 5"/>
            <p:cNvSpPr>
              <a:spLocks noChangeArrowheads="1"/>
            </p:cNvSpPr>
            <p:nvPr/>
          </p:nvSpPr>
          <p:spPr bwMode="auto">
            <a:xfrm>
              <a:off x="2855" y="2421"/>
              <a:ext cx="311" cy="402"/>
            </a:xfrm>
            <a:custGeom>
              <a:avLst/>
              <a:gdLst>
                <a:gd name="T0" fmla="*/ 258 w 431"/>
                <a:gd name="T1" fmla="*/ 252 h 559"/>
                <a:gd name="T2" fmla="*/ 256 w 431"/>
                <a:gd name="T3" fmla="*/ 222 h 559"/>
                <a:gd name="T4" fmla="*/ 272 w 431"/>
                <a:gd name="T5" fmla="*/ 212 h 559"/>
                <a:gd name="T6" fmla="*/ 293 w 431"/>
                <a:gd name="T7" fmla="*/ 190 h 559"/>
                <a:gd name="T8" fmla="*/ 309 w 431"/>
                <a:gd name="T9" fmla="*/ 156 h 559"/>
                <a:gd name="T10" fmla="*/ 310 w 431"/>
                <a:gd name="T11" fmla="*/ 134 h 559"/>
                <a:gd name="T12" fmla="*/ 302 w 431"/>
                <a:gd name="T13" fmla="*/ 135 h 559"/>
                <a:gd name="T14" fmla="*/ 288 w 431"/>
                <a:gd name="T15" fmla="*/ 135 h 559"/>
                <a:gd name="T16" fmla="*/ 273 w 431"/>
                <a:gd name="T17" fmla="*/ 130 h 559"/>
                <a:gd name="T18" fmla="*/ 267 w 431"/>
                <a:gd name="T19" fmla="*/ 122 h 559"/>
                <a:gd name="T20" fmla="*/ 267 w 431"/>
                <a:gd name="T21" fmla="*/ 98 h 559"/>
                <a:gd name="T22" fmla="*/ 260 w 431"/>
                <a:gd name="T23" fmla="*/ 65 h 559"/>
                <a:gd name="T24" fmla="*/ 233 w 431"/>
                <a:gd name="T25" fmla="*/ 40 h 559"/>
                <a:gd name="T26" fmla="*/ 205 w 431"/>
                <a:gd name="T27" fmla="*/ 31 h 559"/>
                <a:gd name="T28" fmla="*/ 175 w 431"/>
                <a:gd name="T29" fmla="*/ 12 h 559"/>
                <a:gd name="T30" fmla="*/ 125 w 431"/>
                <a:gd name="T31" fmla="*/ 0 h 559"/>
                <a:gd name="T32" fmla="*/ 61 w 431"/>
                <a:gd name="T33" fmla="*/ 21 h 559"/>
                <a:gd name="T34" fmla="*/ 52 w 431"/>
                <a:gd name="T35" fmla="*/ 82 h 559"/>
                <a:gd name="T36" fmla="*/ 42 w 431"/>
                <a:gd name="T37" fmla="*/ 101 h 559"/>
                <a:gd name="T38" fmla="*/ 40 w 431"/>
                <a:gd name="T39" fmla="*/ 122 h 559"/>
                <a:gd name="T40" fmla="*/ 51 w 431"/>
                <a:gd name="T41" fmla="*/ 143 h 559"/>
                <a:gd name="T42" fmla="*/ 72 w 431"/>
                <a:gd name="T43" fmla="*/ 162 h 559"/>
                <a:gd name="T44" fmla="*/ 76 w 431"/>
                <a:gd name="T45" fmla="*/ 194 h 559"/>
                <a:gd name="T46" fmla="*/ 64 w 431"/>
                <a:gd name="T47" fmla="*/ 219 h 559"/>
                <a:gd name="T48" fmla="*/ 69 w 431"/>
                <a:gd name="T49" fmla="*/ 224 h 559"/>
                <a:gd name="T50" fmla="*/ 81 w 431"/>
                <a:gd name="T51" fmla="*/ 233 h 559"/>
                <a:gd name="T52" fmla="*/ 103 w 431"/>
                <a:gd name="T53" fmla="*/ 240 h 559"/>
                <a:gd name="T54" fmla="*/ 132 w 431"/>
                <a:gd name="T55" fmla="*/ 238 h 559"/>
                <a:gd name="T56" fmla="*/ 147 w 431"/>
                <a:gd name="T57" fmla="*/ 236 h 559"/>
                <a:gd name="T58" fmla="*/ 150 w 431"/>
                <a:gd name="T59" fmla="*/ 234 h 559"/>
                <a:gd name="T60" fmla="*/ 0 w 431"/>
                <a:gd name="T61" fmla="*/ 349 h 559"/>
                <a:gd name="T62" fmla="*/ 93 w 431"/>
                <a:gd name="T63" fmla="*/ 559 h 559"/>
                <a:gd name="T64" fmla="*/ 95 w 431"/>
                <a:gd name="T65" fmla="*/ 525 h 559"/>
                <a:gd name="T66" fmla="*/ 98 w 431"/>
                <a:gd name="T67" fmla="*/ 485 h 559"/>
                <a:gd name="T68" fmla="*/ 105 w 431"/>
                <a:gd name="T69" fmla="*/ 484 h 559"/>
                <a:gd name="T70" fmla="*/ 124 w 431"/>
                <a:gd name="T71" fmla="*/ 508 h 559"/>
                <a:gd name="T72" fmla="*/ 143 w 431"/>
                <a:gd name="T73" fmla="*/ 537 h 559"/>
                <a:gd name="T74" fmla="*/ 151 w 431"/>
                <a:gd name="T75" fmla="*/ 551 h 559"/>
                <a:gd name="T76" fmla="*/ 166 w 431"/>
                <a:gd name="T77" fmla="*/ 547 h 559"/>
                <a:gd name="T78" fmla="*/ 199 w 431"/>
                <a:gd name="T79" fmla="*/ 538 h 559"/>
                <a:gd name="T80" fmla="*/ 237 w 431"/>
                <a:gd name="T81" fmla="*/ 530 h 559"/>
                <a:gd name="T82" fmla="*/ 264 w 431"/>
                <a:gd name="T83" fmla="*/ 526 h 559"/>
                <a:gd name="T84" fmla="*/ 296 w 431"/>
                <a:gd name="T85" fmla="*/ 526 h 559"/>
                <a:gd name="T86" fmla="*/ 347 w 431"/>
                <a:gd name="T87" fmla="*/ 525 h 559"/>
                <a:gd name="T88" fmla="*/ 395 w 431"/>
                <a:gd name="T89" fmla="*/ 525 h 559"/>
                <a:gd name="T90" fmla="*/ 416 w 431"/>
                <a:gd name="T91" fmla="*/ 525 h 559"/>
                <a:gd name="T92" fmla="*/ 414 w 431"/>
                <a:gd name="T93" fmla="*/ 275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1" h="559">
                  <a:moveTo>
                    <a:pt x="414" y="275"/>
                  </a:moveTo>
                  <a:lnTo>
                    <a:pt x="258" y="252"/>
                  </a:lnTo>
                  <a:lnTo>
                    <a:pt x="254" y="223"/>
                  </a:lnTo>
                  <a:lnTo>
                    <a:pt x="256" y="222"/>
                  </a:lnTo>
                  <a:lnTo>
                    <a:pt x="264" y="218"/>
                  </a:lnTo>
                  <a:lnTo>
                    <a:pt x="272" y="212"/>
                  </a:lnTo>
                  <a:lnTo>
                    <a:pt x="283" y="203"/>
                  </a:lnTo>
                  <a:lnTo>
                    <a:pt x="293" y="190"/>
                  </a:lnTo>
                  <a:lnTo>
                    <a:pt x="303" y="174"/>
                  </a:lnTo>
                  <a:lnTo>
                    <a:pt x="309" y="156"/>
                  </a:lnTo>
                  <a:lnTo>
                    <a:pt x="311" y="134"/>
                  </a:lnTo>
                  <a:lnTo>
                    <a:pt x="310" y="134"/>
                  </a:lnTo>
                  <a:lnTo>
                    <a:pt x="307" y="135"/>
                  </a:lnTo>
                  <a:lnTo>
                    <a:pt x="302" y="135"/>
                  </a:lnTo>
                  <a:lnTo>
                    <a:pt x="295" y="136"/>
                  </a:lnTo>
                  <a:lnTo>
                    <a:pt x="288" y="135"/>
                  </a:lnTo>
                  <a:lnTo>
                    <a:pt x="280" y="134"/>
                  </a:lnTo>
                  <a:lnTo>
                    <a:pt x="273" y="130"/>
                  </a:lnTo>
                  <a:lnTo>
                    <a:pt x="266" y="125"/>
                  </a:lnTo>
                  <a:lnTo>
                    <a:pt x="267" y="122"/>
                  </a:lnTo>
                  <a:lnTo>
                    <a:pt x="267" y="112"/>
                  </a:lnTo>
                  <a:lnTo>
                    <a:pt x="267" y="98"/>
                  </a:lnTo>
                  <a:lnTo>
                    <a:pt x="266" y="82"/>
                  </a:lnTo>
                  <a:lnTo>
                    <a:pt x="260" y="65"/>
                  </a:lnTo>
                  <a:lnTo>
                    <a:pt x="249" y="51"/>
                  </a:lnTo>
                  <a:lnTo>
                    <a:pt x="233" y="40"/>
                  </a:lnTo>
                  <a:lnTo>
                    <a:pt x="209" y="34"/>
                  </a:lnTo>
                  <a:lnTo>
                    <a:pt x="205" y="31"/>
                  </a:lnTo>
                  <a:lnTo>
                    <a:pt x="193" y="23"/>
                  </a:lnTo>
                  <a:lnTo>
                    <a:pt x="175" y="12"/>
                  </a:lnTo>
                  <a:lnTo>
                    <a:pt x="153" y="3"/>
                  </a:lnTo>
                  <a:lnTo>
                    <a:pt x="125" y="0"/>
                  </a:lnTo>
                  <a:lnTo>
                    <a:pt x="94" y="5"/>
                  </a:lnTo>
                  <a:lnTo>
                    <a:pt x="61" y="21"/>
                  </a:lnTo>
                  <a:lnTo>
                    <a:pt x="26" y="54"/>
                  </a:lnTo>
                  <a:lnTo>
                    <a:pt x="52" y="82"/>
                  </a:lnTo>
                  <a:lnTo>
                    <a:pt x="45" y="92"/>
                  </a:lnTo>
                  <a:lnTo>
                    <a:pt x="42" y="101"/>
                  </a:lnTo>
                  <a:lnTo>
                    <a:pt x="40" y="112"/>
                  </a:lnTo>
                  <a:lnTo>
                    <a:pt x="40" y="122"/>
                  </a:lnTo>
                  <a:lnTo>
                    <a:pt x="44" y="132"/>
                  </a:lnTo>
                  <a:lnTo>
                    <a:pt x="51" y="143"/>
                  </a:lnTo>
                  <a:lnTo>
                    <a:pt x="60" y="153"/>
                  </a:lnTo>
                  <a:lnTo>
                    <a:pt x="72" y="162"/>
                  </a:lnTo>
                  <a:lnTo>
                    <a:pt x="74" y="174"/>
                  </a:lnTo>
                  <a:lnTo>
                    <a:pt x="76" y="194"/>
                  </a:lnTo>
                  <a:lnTo>
                    <a:pt x="74" y="211"/>
                  </a:lnTo>
                  <a:lnTo>
                    <a:pt x="64" y="219"/>
                  </a:lnTo>
                  <a:lnTo>
                    <a:pt x="66" y="221"/>
                  </a:lnTo>
                  <a:lnTo>
                    <a:pt x="69" y="224"/>
                  </a:lnTo>
                  <a:lnTo>
                    <a:pt x="74" y="228"/>
                  </a:lnTo>
                  <a:lnTo>
                    <a:pt x="81" y="233"/>
                  </a:lnTo>
                  <a:lnTo>
                    <a:pt x="91" y="237"/>
                  </a:lnTo>
                  <a:lnTo>
                    <a:pt x="103" y="240"/>
                  </a:lnTo>
                  <a:lnTo>
                    <a:pt x="117" y="241"/>
                  </a:lnTo>
                  <a:lnTo>
                    <a:pt x="132" y="238"/>
                  </a:lnTo>
                  <a:lnTo>
                    <a:pt x="141" y="237"/>
                  </a:lnTo>
                  <a:lnTo>
                    <a:pt x="147" y="236"/>
                  </a:lnTo>
                  <a:lnTo>
                    <a:pt x="149" y="235"/>
                  </a:lnTo>
                  <a:lnTo>
                    <a:pt x="150" y="234"/>
                  </a:lnTo>
                  <a:lnTo>
                    <a:pt x="161" y="267"/>
                  </a:lnTo>
                  <a:lnTo>
                    <a:pt x="0" y="349"/>
                  </a:lnTo>
                  <a:lnTo>
                    <a:pt x="8" y="520"/>
                  </a:lnTo>
                  <a:lnTo>
                    <a:pt x="93" y="559"/>
                  </a:lnTo>
                  <a:lnTo>
                    <a:pt x="94" y="549"/>
                  </a:lnTo>
                  <a:lnTo>
                    <a:pt x="95" y="525"/>
                  </a:lnTo>
                  <a:lnTo>
                    <a:pt x="98" y="500"/>
                  </a:lnTo>
                  <a:lnTo>
                    <a:pt x="98" y="485"/>
                  </a:lnTo>
                  <a:lnTo>
                    <a:pt x="99" y="481"/>
                  </a:lnTo>
                  <a:lnTo>
                    <a:pt x="105" y="484"/>
                  </a:lnTo>
                  <a:lnTo>
                    <a:pt x="113" y="495"/>
                  </a:lnTo>
                  <a:lnTo>
                    <a:pt x="124" y="508"/>
                  </a:lnTo>
                  <a:lnTo>
                    <a:pt x="134" y="524"/>
                  </a:lnTo>
                  <a:lnTo>
                    <a:pt x="143" y="537"/>
                  </a:lnTo>
                  <a:lnTo>
                    <a:pt x="149" y="547"/>
                  </a:lnTo>
                  <a:lnTo>
                    <a:pt x="151" y="551"/>
                  </a:lnTo>
                  <a:lnTo>
                    <a:pt x="155" y="550"/>
                  </a:lnTo>
                  <a:lnTo>
                    <a:pt x="166" y="547"/>
                  </a:lnTo>
                  <a:lnTo>
                    <a:pt x="181" y="543"/>
                  </a:lnTo>
                  <a:lnTo>
                    <a:pt x="199" y="538"/>
                  </a:lnTo>
                  <a:lnTo>
                    <a:pt x="218" y="534"/>
                  </a:lnTo>
                  <a:lnTo>
                    <a:pt x="237" y="530"/>
                  </a:lnTo>
                  <a:lnTo>
                    <a:pt x="253" y="527"/>
                  </a:lnTo>
                  <a:lnTo>
                    <a:pt x="264" y="526"/>
                  </a:lnTo>
                  <a:lnTo>
                    <a:pt x="276" y="526"/>
                  </a:lnTo>
                  <a:lnTo>
                    <a:pt x="296" y="526"/>
                  </a:lnTo>
                  <a:lnTo>
                    <a:pt x="321" y="526"/>
                  </a:lnTo>
                  <a:lnTo>
                    <a:pt x="347" y="525"/>
                  </a:lnTo>
                  <a:lnTo>
                    <a:pt x="373" y="525"/>
                  </a:lnTo>
                  <a:lnTo>
                    <a:pt x="395" y="525"/>
                  </a:lnTo>
                  <a:lnTo>
                    <a:pt x="410" y="525"/>
                  </a:lnTo>
                  <a:lnTo>
                    <a:pt x="416" y="525"/>
                  </a:lnTo>
                  <a:lnTo>
                    <a:pt x="431" y="349"/>
                  </a:lnTo>
                  <a:lnTo>
                    <a:pt x="414" y="275"/>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 name="Freeform 6"/>
            <p:cNvSpPr>
              <a:spLocks noChangeArrowheads="1"/>
            </p:cNvSpPr>
            <p:nvPr/>
          </p:nvSpPr>
          <p:spPr bwMode="auto">
            <a:xfrm>
              <a:off x="3448" y="2462"/>
              <a:ext cx="246" cy="341"/>
            </a:xfrm>
            <a:custGeom>
              <a:avLst/>
              <a:gdLst>
                <a:gd name="T0" fmla="*/ 189 w 341"/>
                <a:gd name="T1" fmla="*/ 238 h 475"/>
                <a:gd name="T2" fmla="*/ 199 w 341"/>
                <a:gd name="T3" fmla="*/ 179 h 475"/>
                <a:gd name="T4" fmla="*/ 275 w 341"/>
                <a:gd name="T5" fmla="*/ 171 h 475"/>
                <a:gd name="T6" fmla="*/ 275 w 341"/>
                <a:gd name="T7" fmla="*/ 128 h 475"/>
                <a:gd name="T8" fmla="*/ 270 w 341"/>
                <a:gd name="T9" fmla="*/ 92 h 475"/>
                <a:gd name="T10" fmla="*/ 262 w 341"/>
                <a:gd name="T11" fmla="*/ 63 h 475"/>
                <a:gd name="T12" fmla="*/ 249 w 341"/>
                <a:gd name="T13" fmla="*/ 41 h 475"/>
                <a:gd name="T14" fmla="*/ 233 w 341"/>
                <a:gd name="T15" fmla="*/ 24 h 475"/>
                <a:gd name="T16" fmla="*/ 216 w 341"/>
                <a:gd name="T17" fmla="*/ 12 h 475"/>
                <a:gd name="T18" fmla="*/ 196 w 341"/>
                <a:gd name="T19" fmla="*/ 5 h 475"/>
                <a:gd name="T20" fmla="*/ 176 w 341"/>
                <a:gd name="T21" fmla="*/ 0 h 475"/>
                <a:gd name="T22" fmla="*/ 156 w 341"/>
                <a:gd name="T23" fmla="*/ 0 h 475"/>
                <a:gd name="T24" fmla="*/ 136 w 341"/>
                <a:gd name="T25" fmla="*/ 1 h 475"/>
                <a:gd name="T26" fmla="*/ 116 w 341"/>
                <a:gd name="T27" fmla="*/ 4 h 475"/>
                <a:gd name="T28" fmla="*/ 100 w 341"/>
                <a:gd name="T29" fmla="*/ 7 h 475"/>
                <a:gd name="T30" fmla="*/ 85 w 341"/>
                <a:gd name="T31" fmla="*/ 12 h 475"/>
                <a:gd name="T32" fmla="*/ 74 w 341"/>
                <a:gd name="T33" fmla="*/ 16 h 475"/>
                <a:gd name="T34" fmla="*/ 66 w 341"/>
                <a:gd name="T35" fmla="*/ 18 h 475"/>
                <a:gd name="T36" fmla="*/ 64 w 341"/>
                <a:gd name="T37" fmla="*/ 19 h 475"/>
                <a:gd name="T38" fmla="*/ 8 w 341"/>
                <a:gd name="T39" fmla="*/ 26 h 475"/>
                <a:gd name="T40" fmla="*/ 8 w 341"/>
                <a:gd name="T41" fmla="*/ 37 h 475"/>
                <a:gd name="T42" fmla="*/ 10 w 341"/>
                <a:gd name="T43" fmla="*/ 47 h 475"/>
                <a:gd name="T44" fmla="*/ 14 w 341"/>
                <a:gd name="T45" fmla="*/ 55 h 475"/>
                <a:gd name="T46" fmla="*/ 20 w 341"/>
                <a:gd name="T47" fmla="*/ 61 h 475"/>
                <a:gd name="T48" fmla="*/ 26 w 341"/>
                <a:gd name="T49" fmla="*/ 66 h 475"/>
                <a:gd name="T50" fmla="*/ 33 w 341"/>
                <a:gd name="T51" fmla="*/ 69 h 475"/>
                <a:gd name="T52" fmla="*/ 41 w 341"/>
                <a:gd name="T53" fmla="*/ 73 h 475"/>
                <a:gd name="T54" fmla="*/ 48 w 341"/>
                <a:gd name="T55" fmla="*/ 74 h 475"/>
                <a:gd name="T56" fmla="*/ 45 w 341"/>
                <a:gd name="T57" fmla="*/ 85 h 475"/>
                <a:gd name="T58" fmla="*/ 41 w 341"/>
                <a:gd name="T59" fmla="*/ 96 h 475"/>
                <a:gd name="T60" fmla="*/ 40 w 341"/>
                <a:gd name="T61" fmla="*/ 106 h 475"/>
                <a:gd name="T62" fmla="*/ 39 w 341"/>
                <a:gd name="T63" fmla="*/ 117 h 475"/>
                <a:gd name="T64" fmla="*/ 40 w 341"/>
                <a:gd name="T65" fmla="*/ 135 h 475"/>
                <a:gd name="T66" fmla="*/ 44 w 341"/>
                <a:gd name="T67" fmla="*/ 150 h 475"/>
                <a:gd name="T68" fmla="*/ 50 w 341"/>
                <a:gd name="T69" fmla="*/ 166 h 475"/>
                <a:gd name="T70" fmla="*/ 58 w 341"/>
                <a:gd name="T71" fmla="*/ 179 h 475"/>
                <a:gd name="T72" fmla="*/ 68 w 341"/>
                <a:gd name="T73" fmla="*/ 190 h 475"/>
                <a:gd name="T74" fmla="*/ 79 w 341"/>
                <a:gd name="T75" fmla="*/ 198 h 475"/>
                <a:gd name="T76" fmla="*/ 91 w 341"/>
                <a:gd name="T77" fmla="*/ 205 h 475"/>
                <a:gd name="T78" fmla="*/ 106 w 341"/>
                <a:gd name="T79" fmla="*/ 209 h 475"/>
                <a:gd name="T80" fmla="*/ 108 w 341"/>
                <a:gd name="T81" fmla="*/ 232 h 475"/>
                <a:gd name="T82" fmla="*/ 0 w 341"/>
                <a:gd name="T83" fmla="*/ 286 h 475"/>
                <a:gd name="T84" fmla="*/ 26 w 341"/>
                <a:gd name="T85" fmla="*/ 475 h 475"/>
                <a:gd name="T86" fmla="*/ 306 w 341"/>
                <a:gd name="T87" fmla="*/ 475 h 475"/>
                <a:gd name="T88" fmla="*/ 341 w 341"/>
                <a:gd name="T89" fmla="*/ 297 h 475"/>
                <a:gd name="T90" fmla="*/ 189 w 341"/>
                <a:gd name="T91" fmla="*/ 238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1" h="475">
                  <a:moveTo>
                    <a:pt x="189" y="238"/>
                  </a:moveTo>
                  <a:lnTo>
                    <a:pt x="199" y="179"/>
                  </a:lnTo>
                  <a:lnTo>
                    <a:pt x="275" y="171"/>
                  </a:lnTo>
                  <a:lnTo>
                    <a:pt x="275" y="128"/>
                  </a:lnTo>
                  <a:lnTo>
                    <a:pt x="270" y="92"/>
                  </a:lnTo>
                  <a:lnTo>
                    <a:pt x="262" y="63"/>
                  </a:lnTo>
                  <a:lnTo>
                    <a:pt x="249" y="41"/>
                  </a:lnTo>
                  <a:lnTo>
                    <a:pt x="233" y="24"/>
                  </a:lnTo>
                  <a:lnTo>
                    <a:pt x="216" y="12"/>
                  </a:lnTo>
                  <a:lnTo>
                    <a:pt x="196" y="5"/>
                  </a:lnTo>
                  <a:lnTo>
                    <a:pt x="176" y="0"/>
                  </a:lnTo>
                  <a:lnTo>
                    <a:pt x="156" y="0"/>
                  </a:lnTo>
                  <a:lnTo>
                    <a:pt x="136" y="1"/>
                  </a:lnTo>
                  <a:lnTo>
                    <a:pt x="116" y="4"/>
                  </a:lnTo>
                  <a:lnTo>
                    <a:pt x="100" y="7"/>
                  </a:lnTo>
                  <a:lnTo>
                    <a:pt x="85" y="12"/>
                  </a:lnTo>
                  <a:lnTo>
                    <a:pt x="74" y="16"/>
                  </a:lnTo>
                  <a:lnTo>
                    <a:pt x="66" y="18"/>
                  </a:lnTo>
                  <a:lnTo>
                    <a:pt x="64" y="19"/>
                  </a:lnTo>
                  <a:lnTo>
                    <a:pt x="8" y="26"/>
                  </a:lnTo>
                  <a:lnTo>
                    <a:pt x="8" y="37"/>
                  </a:lnTo>
                  <a:lnTo>
                    <a:pt x="10" y="47"/>
                  </a:lnTo>
                  <a:lnTo>
                    <a:pt x="14" y="55"/>
                  </a:lnTo>
                  <a:lnTo>
                    <a:pt x="20" y="61"/>
                  </a:lnTo>
                  <a:lnTo>
                    <a:pt x="26" y="66"/>
                  </a:lnTo>
                  <a:lnTo>
                    <a:pt x="33" y="69"/>
                  </a:lnTo>
                  <a:lnTo>
                    <a:pt x="41" y="73"/>
                  </a:lnTo>
                  <a:lnTo>
                    <a:pt x="48" y="74"/>
                  </a:lnTo>
                  <a:lnTo>
                    <a:pt x="45" y="85"/>
                  </a:lnTo>
                  <a:lnTo>
                    <a:pt x="41" y="96"/>
                  </a:lnTo>
                  <a:lnTo>
                    <a:pt x="40" y="106"/>
                  </a:lnTo>
                  <a:lnTo>
                    <a:pt x="39" y="117"/>
                  </a:lnTo>
                  <a:lnTo>
                    <a:pt x="40" y="135"/>
                  </a:lnTo>
                  <a:lnTo>
                    <a:pt x="44" y="150"/>
                  </a:lnTo>
                  <a:lnTo>
                    <a:pt x="50" y="166"/>
                  </a:lnTo>
                  <a:lnTo>
                    <a:pt x="58" y="179"/>
                  </a:lnTo>
                  <a:lnTo>
                    <a:pt x="68" y="190"/>
                  </a:lnTo>
                  <a:lnTo>
                    <a:pt x="79" y="198"/>
                  </a:lnTo>
                  <a:lnTo>
                    <a:pt x="91" y="205"/>
                  </a:lnTo>
                  <a:lnTo>
                    <a:pt x="106" y="209"/>
                  </a:lnTo>
                  <a:lnTo>
                    <a:pt x="108" y="232"/>
                  </a:lnTo>
                  <a:lnTo>
                    <a:pt x="0" y="286"/>
                  </a:lnTo>
                  <a:lnTo>
                    <a:pt x="26" y="475"/>
                  </a:lnTo>
                  <a:lnTo>
                    <a:pt x="306" y="475"/>
                  </a:lnTo>
                  <a:lnTo>
                    <a:pt x="341" y="297"/>
                  </a:lnTo>
                  <a:lnTo>
                    <a:pt x="189" y="238"/>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 name="Freeform 7"/>
            <p:cNvSpPr>
              <a:spLocks noChangeArrowheads="1"/>
            </p:cNvSpPr>
            <p:nvPr/>
          </p:nvSpPr>
          <p:spPr bwMode="auto">
            <a:xfrm>
              <a:off x="2734" y="3312"/>
              <a:ext cx="783" cy="382"/>
            </a:xfrm>
            <a:custGeom>
              <a:avLst/>
              <a:gdLst>
                <a:gd name="T0" fmla="*/ 246 w 1082"/>
                <a:gd name="T1" fmla="*/ 0 h 532"/>
                <a:gd name="T2" fmla="*/ 1082 w 1082"/>
                <a:gd name="T3" fmla="*/ 213 h 532"/>
                <a:gd name="T4" fmla="*/ 1054 w 1082"/>
                <a:gd name="T5" fmla="*/ 364 h 532"/>
                <a:gd name="T6" fmla="*/ 608 w 1082"/>
                <a:gd name="T7" fmla="*/ 532 h 532"/>
                <a:gd name="T8" fmla="*/ 0 w 1082"/>
                <a:gd name="T9" fmla="*/ 213 h 532"/>
                <a:gd name="T10" fmla="*/ 246 w 1082"/>
                <a:gd name="T11" fmla="*/ 0 h 532"/>
              </a:gdLst>
              <a:ahLst/>
              <a:cxnLst>
                <a:cxn ang="0">
                  <a:pos x="T0" y="T1"/>
                </a:cxn>
                <a:cxn ang="0">
                  <a:pos x="T2" y="T3"/>
                </a:cxn>
                <a:cxn ang="0">
                  <a:pos x="T4" y="T5"/>
                </a:cxn>
                <a:cxn ang="0">
                  <a:pos x="T6" y="T7"/>
                </a:cxn>
                <a:cxn ang="0">
                  <a:pos x="T8" y="T9"/>
                </a:cxn>
                <a:cxn ang="0">
                  <a:pos x="T10" y="T11"/>
                </a:cxn>
              </a:cxnLst>
              <a:rect l="0" t="0" r="r" b="b"/>
              <a:pathLst>
                <a:path w="1082" h="532">
                  <a:moveTo>
                    <a:pt x="246" y="0"/>
                  </a:moveTo>
                  <a:lnTo>
                    <a:pt x="1082" y="213"/>
                  </a:lnTo>
                  <a:lnTo>
                    <a:pt x="1054" y="364"/>
                  </a:lnTo>
                  <a:lnTo>
                    <a:pt x="608" y="532"/>
                  </a:lnTo>
                  <a:lnTo>
                    <a:pt x="0" y="213"/>
                  </a:lnTo>
                  <a:lnTo>
                    <a:pt x="246" y="0"/>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 name="Freeform 8"/>
            <p:cNvSpPr>
              <a:spLocks noChangeArrowheads="1"/>
            </p:cNvSpPr>
            <p:nvPr/>
          </p:nvSpPr>
          <p:spPr bwMode="auto">
            <a:xfrm>
              <a:off x="2323" y="2961"/>
              <a:ext cx="204" cy="283"/>
            </a:xfrm>
            <a:custGeom>
              <a:avLst/>
              <a:gdLst>
                <a:gd name="T0" fmla="*/ 283 w 283"/>
                <a:gd name="T1" fmla="*/ 50 h 394"/>
                <a:gd name="T2" fmla="*/ 218 w 283"/>
                <a:gd name="T3" fmla="*/ 35 h 394"/>
                <a:gd name="T4" fmla="*/ 195 w 283"/>
                <a:gd name="T5" fmla="*/ 79 h 394"/>
                <a:gd name="T6" fmla="*/ 0 w 283"/>
                <a:gd name="T7" fmla="*/ 0 h 394"/>
                <a:gd name="T8" fmla="*/ 195 w 283"/>
                <a:gd name="T9" fmla="*/ 394 h 394"/>
                <a:gd name="T10" fmla="*/ 283 w 283"/>
                <a:gd name="T11" fmla="*/ 50 h 394"/>
              </a:gdLst>
              <a:ahLst/>
              <a:cxnLst>
                <a:cxn ang="0">
                  <a:pos x="T0" y="T1"/>
                </a:cxn>
                <a:cxn ang="0">
                  <a:pos x="T2" y="T3"/>
                </a:cxn>
                <a:cxn ang="0">
                  <a:pos x="T4" y="T5"/>
                </a:cxn>
                <a:cxn ang="0">
                  <a:pos x="T6" y="T7"/>
                </a:cxn>
                <a:cxn ang="0">
                  <a:pos x="T8" y="T9"/>
                </a:cxn>
                <a:cxn ang="0">
                  <a:pos x="T10" y="T11"/>
                </a:cxn>
              </a:cxnLst>
              <a:rect l="0" t="0" r="r" b="b"/>
              <a:pathLst>
                <a:path w="283" h="394">
                  <a:moveTo>
                    <a:pt x="283" y="50"/>
                  </a:moveTo>
                  <a:lnTo>
                    <a:pt x="218" y="35"/>
                  </a:lnTo>
                  <a:lnTo>
                    <a:pt x="195" y="79"/>
                  </a:lnTo>
                  <a:lnTo>
                    <a:pt x="0" y="0"/>
                  </a:lnTo>
                  <a:lnTo>
                    <a:pt x="195" y="394"/>
                  </a:lnTo>
                  <a:lnTo>
                    <a:pt x="283" y="50"/>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 name="Freeform 9"/>
            <p:cNvSpPr>
              <a:spLocks noChangeArrowheads="1"/>
            </p:cNvSpPr>
            <p:nvPr/>
          </p:nvSpPr>
          <p:spPr bwMode="auto">
            <a:xfrm>
              <a:off x="2782" y="3439"/>
              <a:ext cx="188" cy="90"/>
            </a:xfrm>
            <a:custGeom>
              <a:avLst/>
              <a:gdLst>
                <a:gd name="T0" fmla="*/ 7 w 261"/>
                <a:gd name="T1" fmla="*/ 1 h 126"/>
                <a:gd name="T2" fmla="*/ 8 w 261"/>
                <a:gd name="T3" fmla="*/ 1 h 126"/>
                <a:gd name="T4" fmla="*/ 13 w 261"/>
                <a:gd name="T5" fmla="*/ 1 h 126"/>
                <a:gd name="T6" fmla="*/ 21 w 261"/>
                <a:gd name="T7" fmla="*/ 1 h 126"/>
                <a:gd name="T8" fmla="*/ 31 w 261"/>
                <a:gd name="T9" fmla="*/ 0 h 126"/>
                <a:gd name="T10" fmla="*/ 43 w 261"/>
                <a:gd name="T11" fmla="*/ 0 h 126"/>
                <a:gd name="T12" fmla="*/ 56 w 261"/>
                <a:gd name="T13" fmla="*/ 1 h 126"/>
                <a:gd name="T14" fmla="*/ 71 w 261"/>
                <a:gd name="T15" fmla="*/ 1 h 126"/>
                <a:gd name="T16" fmla="*/ 87 w 261"/>
                <a:gd name="T17" fmla="*/ 3 h 126"/>
                <a:gd name="T18" fmla="*/ 103 w 261"/>
                <a:gd name="T19" fmla="*/ 5 h 126"/>
                <a:gd name="T20" fmla="*/ 119 w 261"/>
                <a:gd name="T21" fmla="*/ 7 h 126"/>
                <a:gd name="T22" fmla="*/ 136 w 261"/>
                <a:gd name="T23" fmla="*/ 11 h 126"/>
                <a:gd name="T24" fmla="*/ 151 w 261"/>
                <a:gd name="T25" fmla="*/ 15 h 126"/>
                <a:gd name="T26" fmla="*/ 166 w 261"/>
                <a:gd name="T27" fmla="*/ 19 h 126"/>
                <a:gd name="T28" fmla="*/ 180 w 261"/>
                <a:gd name="T29" fmla="*/ 25 h 126"/>
                <a:gd name="T30" fmla="*/ 192 w 261"/>
                <a:gd name="T31" fmla="*/ 34 h 126"/>
                <a:gd name="T32" fmla="*/ 201 w 261"/>
                <a:gd name="T33" fmla="*/ 42 h 126"/>
                <a:gd name="T34" fmla="*/ 261 w 261"/>
                <a:gd name="T35" fmla="*/ 108 h 126"/>
                <a:gd name="T36" fmla="*/ 214 w 261"/>
                <a:gd name="T37" fmla="*/ 83 h 126"/>
                <a:gd name="T38" fmla="*/ 231 w 261"/>
                <a:gd name="T39" fmla="*/ 122 h 126"/>
                <a:gd name="T40" fmla="*/ 188 w 261"/>
                <a:gd name="T41" fmla="*/ 86 h 126"/>
                <a:gd name="T42" fmla="*/ 191 w 261"/>
                <a:gd name="T43" fmla="*/ 126 h 126"/>
                <a:gd name="T44" fmla="*/ 157 w 261"/>
                <a:gd name="T45" fmla="*/ 84 h 126"/>
                <a:gd name="T46" fmla="*/ 154 w 261"/>
                <a:gd name="T47" fmla="*/ 85 h 126"/>
                <a:gd name="T48" fmla="*/ 143 w 261"/>
                <a:gd name="T49" fmla="*/ 86 h 126"/>
                <a:gd name="T50" fmla="*/ 126 w 261"/>
                <a:gd name="T51" fmla="*/ 89 h 126"/>
                <a:gd name="T52" fmla="*/ 106 w 261"/>
                <a:gd name="T53" fmla="*/ 89 h 126"/>
                <a:gd name="T54" fmla="*/ 82 w 261"/>
                <a:gd name="T55" fmla="*/ 85 h 126"/>
                <a:gd name="T56" fmla="*/ 56 w 261"/>
                <a:gd name="T57" fmla="*/ 78 h 126"/>
                <a:gd name="T58" fmla="*/ 30 w 261"/>
                <a:gd name="T59" fmla="*/ 65 h 126"/>
                <a:gd name="T60" fmla="*/ 2 w 261"/>
                <a:gd name="T61" fmla="*/ 44 h 126"/>
                <a:gd name="T62" fmla="*/ 1 w 261"/>
                <a:gd name="T63" fmla="*/ 40 h 126"/>
                <a:gd name="T64" fmla="*/ 0 w 261"/>
                <a:gd name="T65" fmla="*/ 29 h 126"/>
                <a:gd name="T66" fmla="*/ 1 w 261"/>
                <a:gd name="T67" fmla="*/ 15 h 126"/>
                <a:gd name="T68" fmla="*/ 7 w 261"/>
                <a:gd name="T69" fmla="*/ 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1" h="126">
                  <a:moveTo>
                    <a:pt x="7" y="1"/>
                  </a:moveTo>
                  <a:lnTo>
                    <a:pt x="8" y="1"/>
                  </a:lnTo>
                  <a:lnTo>
                    <a:pt x="13" y="1"/>
                  </a:lnTo>
                  <a:lnTo>
                    <a:pt x="21" y="1"/>
                  </a:lnTo>
                  <a:lnTo>
                    <a:pt x="31" y="0"/>
                  </a:lnTo>
                  <a:lnTo>
                    <a:pt x="43" y="0"/>
                  </a:lnTo>
                  <a:lnTo>
                    <a:pt x="56" y="1"/>
                  </a:lnTo>
                  <a:lnTo>
                    <a:pt x="71" y="1"/>
                  </a:lnTo>
                  <a:lnTo>
                    <a:pt x="87" y="3"/>
                  </a:lnTo>
                  <a:lnTo>
                    <a:pt x="103" y="5"/>
                  </a:lnTo>
                  <a:lnTo>
                    <a:pt x="119" y="7"/>
                  </a:lnTo>
                  <a:lnTo>
                    <a:pt x="136" y="11"/>
                  </a:lnTo>
                  <a:lnTo>
                    <a:pt x="151" y="15"/>
                  </a:lnTo>
                  <a:lnTo>
                    <a:pt x="166" y="19"/>
                  </a:lnTo>
                  <a:lnTo>
                    <a:pt x="180" y="25"/>
                  </a:lnTo>
                  <a:lnTo>
                    <a:pt x="192" y="34"/>
                  </a:lnTo>
                  <a:lnTo>
                    <a:pt x="201" y="42"/>
                  </a:lnTo>
                  <a:lnTo>
                    <a:pt x="261" y="108"/>
                  </a:lnTo>
                  <a:lnTo>
                    <a:pt x="214" y="83"/>
                  </a:lnTo>
                  <a:lnTo>
                    <a:pt x="231" y="122"/>
                  </a:lnTo>
                  <a:lnTo>
                    <a:pt x="188" y="86"/>
                  </a:lnTo>
                  <a:lnTo>
                    <a:pt x="191" y="126"/>
                  </a:lnTo>
                  <a:lnTo>
                    <a:pt x="157" y="84"/>
                  </a:lnTo>
                  <a:lnTo>
                    <a:pt x="154" y="85"/>
                  </a:lnTo>
                  <a:lnTo>
                    <a:pt x="143" y="86"/>
                  </a:lnTo>
                  <a:lnTo>
                    <a:pt x="126" y="89"/>
                  </a:lnTo>
                  <a:lnTo>
                    <a:pt x="106" y="89"/>
                  </a:lnTo>
                  <a:lnTo>
                    <a:pt x="82" y="85"/>
                  </a:lnTo>
                  <a:lnTo>
                    <a:pt x="56" y="78"/>
                  </a:lnTo>
                  <a:lnTo>
                    <a:pt x="30" y="65"/>
                  </a:lnTo>
                  <a:lnTo>
                    <a:pt x="2" y="44"/>
                  </a:lnTo>
                  <a:lnTo>
                    <a:pt x="1" y="40"/>
                  </a:lnTo>
                  <a:lnTo>
                    <a:pt x="0" y="29"/>
                  </a:lnTo>
                  <a:lnTo>
                    <a:pt x="1" y="15"/>
                  </a:lnTo>
                  <a:lnTo>
                    <a:pt x="7" y="1"/>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 name="Freeform 10"/>
            <p:cNvSpPr>
              <a:spLocks noChangeArrowheads="1"/>
            </p:cNvSpPr>
            <p:nvPr/>
          </p:nvSpPr>
          <p:spPr bwMode="auto">
            <a:xfrm>
              <a:off x="2284" y="2689"/>
              <a:ext cx="231" cy="275"/>
            </a:xfrm>
            <a:custGeom>
              <a:avLst/>
              <a:gdLst>
                <a:gd name="T0" fmla="*/ 269 w 321"/>
                <a:gd name="T1" fmla="*/ 68 h 383"/>
                <a:gd name="T2" fmla="*/ 321 w 321"/>
                <a:gd name="T3" fmla="*/ 185 h 383"/>
                <a:gd name="T4" fmla="*/ 294 w 321"/>
                <a:gd name="T5" fmla="*/ 199 h 383"/>
                <a:gd name="T6" fmla="*/ 297 w 321"/>
                <a:gd name="T7" fmla="*/ 290 h 383"/>
                <a:gd name="T8" fmla="*/ 251 w 321"/>
                <a:gd name="T9" fmla="*/ 296 h 383"/>
                <a:gd name="T10" fmla="*/ 239 w 321"/>
                <a:gd name="T11" fmla="*/ 383 h 383"/>
                <a:gd name="T12" fmla="*/ 61 w 321"/>
                <a:gd name="T13" fmla="*/ 320 h 383"/>
                <a:gd name="T14" fmla="*/ 65 w 321"/>
                <a:gd name="T15" fmla="*/ 279 h 383"/>
                <a:gd name="T16" fmla="*/ 61 w 321"/>
                <a:gd name="T17" fmla="*/ 278 h 383"/>
                <a:gd name="T18" fmla="*/ 52 w 321"/>
                <a:gd name="T19" fmla="*/ 273 h 383"/>
                <a:gd name="T20" fmla="*/ 40 w 321"/>
                <a:gd name="T21" fmla="*/ 265 h 383"/>
                <a:gd name="T22" fmla="*/ 28 w 321"/>
                <a:gd name="T23" fmla="*/ 252 h 383"/>
                <a:gd name="T24" fmla="*/ 17 w 321"/>
                <a:gd name="T25" fmla="*/ 236 h 383"/>
                <a:gd name="T26" fmla="*/ 11 w 321"/>
                <a:gd name="T27" fmla="*/ 217 h 383"/>
                <a:gd name="T28" fmla="*/ 12 w 321"/>
                <a:gd name="T29" fmla="*/ 193 h 383"/>
                <a:gd name="T30" fmla="*/ 23 w 321"/>
                <a:gd name="T31" fmla="*/ 165 h 383"/>
                <a:gd name="T32" fmla="*/ 19 w 321"/>
                <a:gd name="T33" fmla="*/ 160 h 383"/>
                <a:gd name="T34" fmla="*/ 12 w 321"/>
                <a:gd name="T35" fmla="*/ 149 h 383"/>
                <a:gd name="T36" fmla="*/ 4 w 321"/>
                <a:gd name="T37" fmla="*/ 131 h 383"/>
                <a:gd name="T38" fmla="*/ 0 w 321"/>
                <a:gd name="T39" fmla="*/ 110 h 383"/>
                <a:gd name="T40" fmla="*/ 4 w 321"/>
                <a:gd name="T41" fmla="*/ 86 h 383"/>
                <a:gd name="T42" fmla="*/ 18 w 321"/>
                <a:gd name="T43" fmla="*/ 61 h 383"/>
                <a:gd name="T44" fmla="*/ 49 w 321"/>
                <a:gd name="T45" fmla="*/ 37 h 383"/>
                <a:gd name="T46" fmla="*/ 99 w 321"/>
                <a:gd name="T47" fmla="*/ 14 h 383"/>
                <a:gd name="T48" fmla="*/ 294 w 321"/>
                <a:gd name="T49" fmla="*/ 0 h 383"/>
                <a:gd name="T50" fmla="*/ 269 w 321"/>
                <a:gd name="T51" fmla="*/ 68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1" h="383">
                  <a:moveTo>
                    <a:pt x="269" y="68"/>
                  </a:moveTo>
                  <a:lnTo>
                    <a:pt x="321" y="185"/>
                  </a:lnTo>
                  <a:lnTo>
                    <a:pt x="294" y="199"/>
                  </a:lnTo>
                  <a:lnTo>
                    <a:pt x="297" y="290"/>
                  </a:lnTo>
                  <a:lnTo>
                    <a:pt x="251" y="296"/>
                  </a:lnTo>
                  <a:lnTo>
                    <a:pt x="239" y="383"/>
                  </a:lnTo>
                  <a:lnTo>
                    <a:pt x="61" y="320"/>
                  </a:lnTo>
                  <a:lnTo>
                    <a:pt x="65" y="279"/>
                  </a:lnTo>
                  <a:lnTo>
                    <a:pt x="61" y="278"/>
                  </a:lnTo>
                  <a:lnTo>
                    <a:pt x="52" y="273"/>
                  </a:lnTo>
                  <a:lnTo>
                    <a:pt x="40" y="265"/>
                  </a:lnTo>
                  <a:lnTo>
                    <a:pt x="28" y="252"/>
                  </a:lnTo>
                  <a:lnTo>
                    <a:pt x="17" y="236"/>
                  </a:lnTo>
                  <a:lnTo>
                    <a:pt x="11" y="217"/>
                  </a:lnTo>
                  <a:lnTo>
                    <a:pt x="12" y="193"/>
                  </a:lnTo>
                  <a:lnTo>
                    <a:pt x="23" y="165"/>
                  </a:lnTo>
                  <a:lnTo>
                    <a:pt x="19" y="160"/>
                  </a:lnTo>
                  <a:lnTo>
                    <a:pt x="12" y="149"/>
                  </a:lnTo>
                  <a:lnTo>
                    <a:pt x="4" y="131"/>
                  </a:lnTo>
                  <a:lnTo>
                    <a:pt x="0" y="110"/>
                  </a:lnTo>
                  <a:lnTo>
                    <a:pt x="4" y="86"/>
                  </a:lnTo>
                  <a:lnTo>
                    <a:pt x="18" y="61"/>
                  </a:lnTo>
                  <a:lnTo>
                    <a:pt x="49" y="37"/>
                  </a:lnTo>
                  <a:lnTo>
                    <a:pt x="99" y="14"/>
                  </a:lnTo>
                  <a:lnTo>
                    <a:pt x="294" y="0"/>
                  </a:lnTo>
                  <a:lnTo>
                    <a:pt x="269" y="68"/>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 name="Freeform 11"/>
            <p:cNvSpPr>
              <a:spLocks noChangeArrowheads="1"/>
            </p:cNvSpPr>
            <p:nvPr/>
          </p:nvSpPr>
          <p:spPr bwMode="auto">
            <a:xfrm>
              <a:off x="2344" y="2781"/>
              <a:ext cx="139" cy="42"/>
            </a:xfrm>
            <a:custGeom>
              <a:avLst/>
              <a:gdLst>
                <a:gd name="T0" fmla="*/ 0 w 193"/>
                <a:gd name="T1" fmla="*/ 20 h 59"/>
                <a:gd name="T2" fmla="*/ 143 w 193"/>
                <a:gd name="T3" fmla="*/ 20 h 59"/>
                <a:gd name="T4" fmla="*/ 146 w 193"/>
                <a:gd name="T5" fmla="*/ 12 h 59"/>
                <a:gd name="T6" fmla="*/ 151 w 193"/>
                <a:gd name="T7" fmla="*/ 6 h 59"/>
                <a:gd name="T8" fmla="*/ 158 w 193"/>
                <a:gd name="T9" fmla="*/ 1 h 59"/>
                <a:gd name="T10" fmla="*/ 167 w 193"/>
                <a:gd name="T11" fmla="*/ 0 h 59"/>
                <a:gd name="T12" fmla="*/ 177 w 193"/>
                <a:gd name="T13" fmla="*/ 2 h 59"/>
                <a:gd name="T14" fmla="*/ 186 w 193"/>
                <a:gd name="T15" fmla="*/ 8 h 59"/>
                <a:gd name="T16" fmla="*/ 191 w 193"/>
                <a:gd name="T17" fmla="*/ 17 h 59"/>
                <a:gd name="T18" fmla="*/ 193 w 193"/>
                <a:gd name="T19" fmla="*/ 29 h 59"/>
                <a:gd name="T20" fmla="*/ 191 w 193"/>
                <a:gd name="T21" fmla="*/ 41 h 59"/>
                <a:gd name="T22" fmla="*/ 186 w 193"/>
                <a:gd name="T23" fmla="*/ 51 h 59"/>
                <a:gd name="T24" fmla="*/ 177 w 193"/>
                <a:gd name="T25" fmla="*/ 57 h 59"/>
                <a:gd name="T26" fmla="*/ 167 w 193"/>
                <a:gd name="T27" fmla="*/ 59 h 59"/>
                <a:gd name="T28" fmla="*/ 157 w 193"/>
                <a:gd name="T29" fmla="*/ 57 h 59"/>
                <a:gd name="T30" fmla="*/ 150 w 193"/>
                <a:gd name="T31" fmla="*/ 51 h 59"/>
                <a:gd name="T32" fmla="*/ 144 w 193"/>
                <a:gd name="T33" fmla="*/ 43 h 59"/>
                <a:gd name="T34" fmla="*/ 142 w 193"/>
                <a:gd name="T35" fmla="*/ 32 h 59"/>
                <a:gd name="T36" fmla="*/ 0 w 193"/>
                <a:gd name="T37" fmla="*/ 32 h 59"/>
                <a:gd name="T38" fmla="*/ 0 w 193"/>
                <a:gd name="T39"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59">
                  <a:moveTo>
                    <a:pt x="0" y="20"/>
                  </a:moveTo>
                  <a:lnTo>
                    <a:pt x="143" y="20"/>
                  </a:lnTo>
                  <a:lnTo>
                    <a:pt x="146" y="12"/>
                  </a:lnTo>
                  <a:lnTo>
                    <a:pt x="151" y="6"/>
                  </a:lnTo>
                  <a:lnTo>
                    <a:pt x="158" y="1"/>
                  </a:lnTo>
                  <a:lnTo>
                    <a:pt x="167" y="0"/>
                  </a:lnTo>
                  <a:lnTo>
                    <a:pt x="177" y="2"/>
                  </a:lnTo>
                  <a:lnTo>
                    <a:pt x="186" y="8"/>
                  </a:lnTo>
                  <a:lnTo>
                    <a:pt x="191" y="17"/>
                  </a:lnTo>
                  <a:lnTo>
                    <a:pt x="193" y="29"/>
                  </a:lnTo>
                  <a:lnTo>
                    <a:pt x="191" y="41"/>
                  </a:lnTo>
                  <a:lnTo>
                    <a:pt x="186" y="51"/>
                  </a:lnTo>
                  <a:lnTo>
                    <a:pt x="177" y="57"/>
                  </a:lnTo>
                  <a:lnTo>
                    <a:pt x="167" y="59"/>
                  </a:lnTo>
                  <a:lnTo>
                    <a:pt x="157" y="57"/>
                  </a:lnTo>
                  <a:lnTo>
                    <a:pt x="150" y="51"/>
                  </a:lnTo>
                  <a:lnTo>
                    <a:pt x="144" y="43"/>
                  </a:lnTo>
                  <a:lnTo>
                    <a:pt x="142" y="32"/>
                  </a:lnTo>
                  <a:lnTo>
                    <a:pt x="0" y="32"/>
                  </a:lnTo>
                  <a:lnTo>
                    <a:pt x="0" y="2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 name="Freeform 12"/>
            <p:cNvSpPr>
              <a:spLocks noChangeArrowheads="1"/>
            </p:cNvSpPr>
            <p:nvPr/>
          </p:nvSpPr>
          <p:spPr bwMode="auto">
            <a:xfrm>
              <a:off x="2032" y="2961"/>
              <a:ext cx="832" cy="620"/>
            </a:xfrm>
            <a:custGeom>
              <a:avLst/>
              <a:gdLst>
                <a:gd name="T0" fmla="*/ 14 w 1150"/>
                <a:gd name="T1" fmla="*/ 198 h 861"/>
                <a:gd name="T2" fmla="*/ 58 w 1150"/>
                <a:gd name="T3" fmla="*/ 144 h 861"/>
                <a:gd name="T4" fmla="*/ 118 w 1150"/>
                <a:gd name="T5" fmla="*/ 100 h 861"/>
                <a:gd name="T6" fmla="*/ 186 w 1150"/>
                <a:gd name="T7" fmla="*/ 66 h 861"/>
                <a:gd name="T8" fmla="*/ 256 w 1150"/>
                <a:gd name="T9" fmla="*/ 38 h 861"/>
                <a:gd name="T10" fmla="*/ 320 w 1150"/>
                <a:gd name="T11" fmla="*/ 19 h 861"/>
                <a:gd name="T12" fmla="*/ 370 w 1150"/>
                <a:gd name="T13" fmla="*/ 7 h 861"/>
                <a:gd name="T14" fmla="*/ 398 w 1150"/>
                <a:gd name="T15" fmla="*/ 1 h 861"/>
                <a:gd name="T16" fmla="*/ 608 w 1150"/>
                <a:gd name="T17" fmla="*/ 297 h 861"/>
                <a:gd name="T18" fmla="*/ 828 w 1150"/>
                <a:gd name="T19" fmla="*/ 19 h 861"/>
                <a:gd name="T20" fmla="*/ 1095 w 1150"/>
                <a:gd name="T21" fmla="*/ 51 h 861"/>
                <a:gd name="T22" fmla="*/ 1046 w 1150"/>
                <a:gd name="T23" fmla="*/ 361 h 861"/>
                <a:gd name="T24" fmla="*/ 827 w 1150"/>
                <a:gd name="T25" fmla="*/ 568 h 861"/>
                <a:gd name="T26" fmla="*/ 255 w 1150"/>
                <a:gd name="T27" fmla="*/ 205 h 861"/>
                <a:gd name="T28" fmla="*/ 525 w 1150"/>
                <a:gd name="T29" fmla="*/ 608 h 861"/>
                <a:gd name="T30" fmla="*/ 556 w 1150"/>
                <a:gd name="T31" fmla="*/ 612 h 861"/>
                <a:gd name="T32" fmla="*/ 612 w 1150"/>
                <a:gd name="T33" fmla="*/ 618 h 861"/>
                <a:gd name="T34" fmla="*/ 685 w 1150"/>
                <a:gd name="T35" fmla="*/ 626 h 861"/>
                <a:gd name="T36" fmla="*/ 766 w 1150"/>
                <a:gd name="T37" fmla="*/ 635 h 861"/>
                <a:gd name="T38" fmla="*/ 847 w 1150"/>
                <a:gd name="T39" fmla="*/ 643 h 861"/>
                <a:gd name="T40" fmla="*/ 920 w 1150"/>
                <a:gd name="T41" fmla="*/ 650 h 861"/>
                <a:gd name="T42" fmla="*/ 977 w 1150"/>
                <a:gd name="T43" fmla="*/ 655 h 861"/>
                <a:gd name="T44" fmla="*/ 994 w 1150"/>
                <a:gd name="T45" fmla="*/ 707 h 861"/>
                <a:gd name="T46" fmla="*/ 980 w 1150"/>
                <a:gd name="T47" fmla="*/ 713 h 861"/>
                <a:gd name="T48" fmla="*/ 941 w 1150"/>
                <a:gd name="T49" fmla="*/ 730 h 861"/>
                <a:gd name="T50" fmla="*/ 882 w 1150"/>
                <a:gd name="T51" fmla="*/ 754 h 861"/>
                <a:gd name="T52" fmla="*/ 805 w 1150"/>
                <a:gd name="T53" fmla="*/ 783 h 861"/>
                <a:gd name="T54" fmla="*/ 718 w 1150"/>
                <a:gd name="T55" fmla="*/ 810 h 861"/>
                <a:gd name="T56" fmla="*/ 623 w 1150"/>
                <a:gd name="T57" fmla="*/ 835 h 861"/>
                <a:gd name="T58" fmla="*/ 524 w 1150"/>
                <a:gd name="T59" fmla="*/ 853 h 861"/>
                <a:gd name="T60" fmla="*/ 426 w 1150"/>
                <a:gd name="T61" fmla="*/ 861 h 861"/>
                <a:gd name="T62" fmla="*/ 409 w 1150"/>
                <a:gd name="T63" fmla="*/ 847 h 861"/>
                <a:gd name="T64" fmla="*/ 366 w 1150"/>
                <a:gd name="T65" fmla="*/ 809 h 861"/>
                <a:gd name="T66" fmla="*/ 304 w 1150"/>
                <a:gd name="T67" fmla="*/ 752 h 861"/>
                <a:gd name="T68" fmla="*/ 233 w 1150"/>
                <a:gd name="T69" fmla="*/ 680 h 861"/>
                <a:gd name="T70" fmla="*/ 159 w 1150"/>
                <a:gd name="T71" fmla="*/ 599 h 861"/>
                <a:gd name="T72" fmla="*/ 91 w 1150"/>
                <a:gd name="T73" fmla="*/ 514 h 861"/>
                <a:gd name="T74" fmla="*/ 37 w 1150"/>
                <a:gd name="T75" fmla="*/ 432 h 861"/>
                <a:gd name="T76" fmla="*/ 7 w 1150"/>
                <a:gd name="T77" fmla="*/ 355 h 861"/>
                <a:gd name="T78" fmla="*/ 1 w 1150"/>
                <a:gd name="T79" fmla="*/ 290 h 861"/>
                <a:gd name="T80" fmla="*/ 1 w 1150"/>
                <a:gd name="T81" fmla="*/ 22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0" h="861">
                  <a:moveTo>
                    <a:pt x="1" y="228"/>
                  </a:moveTo>
                  <a:lnTo>
                    <a:pt x="14" y="198"/>
                  </a:lnTo>
                  <a:lnTo>
                    <a:pt x="33" y="169"/>
                  </a:lnTo>
                  <a:lnTo>
                    <a:pt x="58" y="144"/>
                  </a:lnTo>
                  <a:lnTo>
                    <a:pt x="86" y="122"/>
                  </a:lnTo>
                  <a:lnTo>
                    <a:pt x="118" y="100"/>
                  </a:lnTo>
                  <a:lnTo>
                    <a:pt x="151" y="82"/>
                  </a:lnTo>
                  <a:lnTo>
                    <a:pt x="186" y="66"/>
                  </a:lnTo>
                  <a:lnTo>
                    <a:pt x="222" y="51"/>
                  </a:lnTo>
                  <a:lnTo>
                    <a:pt x="256" y="38"/>
                  </a:lnTo>
                  <a:lnTo>
                    <a:pt x="290" y="27"/>
                  </a:lnTo>
                  <a:lnTo>
                    <a:pt x="320" y="19"/>
                  </a:lnTo>
                  <a:lnTo>
                    <a:pt x="347" y="12"/>
                  </a:lnTo>
                  <a:lnTo>
                    <a:pt x="370" y="7"/>
                  </a:lnTo>
                  <a:lnTo>
                    <a:pt x="387" y="2"/>
                  </a:lnTo>
                  <a:lnTo>
                    <a:pt x="398" y="1"/>
                  </a:lnTo>
                  <a:lnTo>
                    <a:pt x="402" y="0"/>
                  </a:lnTo>
                  <a:lnTo>
                    <a:pt x="608" y="297"/>
                  </a:lnTo>
                  <a:lnTo>
                    <a:pt x="682" y="2"/>
                  </a:lnTo>
                  <a:lnTo>
                    <a:pt x="828" y="19"/>
                  </a:lnTo>
                  <a:lnTo>
                    <a:pt x="992" y="167"/>
                  </a:lnTo>
                  <a:lnTo>
                    <a:pt x="1095" y="51"/>
                  </a:lnTo>
                  <a:lnTo>
                    <a:pt x="1150" y="106"/>
                  </a:lnTo>
                  <a:lnTo>
                    <a:pt x="1046" y="361"/>
                  </a:lnTo>
                  <a:lnTo>
                    <a:pt x="855" y="303"/>
                  </a:lnTo>
                  <a:lnTo>
                    <a:pt x="827" y="568"/>
                  </a:lnTo>
                  <a:lnTo>
                    <a:pt x="552" y="573"/>
                  </a:lnTo>
                  <a:lnTo>
                    <a:pt x="255" y="205"/>
                  </a:lnTo>
                  <a:lnTo>
                    <a:pt x="520" y="608"/>
                  </a:lnTo>
                  <a:lnTo>
                    <a:pt x="525" y="608"/>
                  </a:lnTo>
                  <a:lnTo>
                    <a:pt x="537" y="611"/>
                  </a:lnTo>
                  <a:lnTo>
                    <a:pt x="556" y="612"/>
                  </a:lnTo>
                  <a:lnTo>
                    <a:pt x="582" y="616"/>
                  </a:lnTo>
                  <a:lnTo>
                    <a:pt x="612" y="618"/>
                  </a:lnTo>
                  <a:lnTo>
                    <a:pt x="648" y="623"/>
                  </a:lnTo>
                  <a:lnTo>
                    <a:pt x="685" y="626"/>
                  </a:lnTo>
                  <a:lnTo>
                    <a:pt x="725" y="630"/>
                  </a:lnTo>
                  <a:lnTo>
                    <a:pt x="766" y="635"/>
                  </a:lnTo>
                  <a:lnTo>
                    <a:pt x="807" y="639"/>
                  </a:lnTo>
                  <a:lnTo>
                    <a:pt x="847" y="643"/>
                  </a:lnTo>
                  <a:lnTo>
                    <a:pt x="884" y="647"/>
                  </a:lnTo>
                  <a:lnTo>
                    <a:pt x="920" y="650"/>
                  </a:lnTo>
                  <a:lnTo>
                    <a:pt x="951" y="653"/>
                  </a:lnTo>
                  <a:lnTo>
                    <a:pt x="977" y="655"/>
                  </a:lnTo>
                  <a:lnTo>
                    <a:pt x="997" y="656"/>
                  </a:lnTo>
                  <a:lnTo>
                    <a:pt x="994" y="707"/>
                  </a:lnTo>
                  <a:lnTo>
                    <a:pt x="990" y="709"/>
                  </a:lnTo>
                  <a:lnTo>
                    <a:pt x="980" y="713"/>
                  </a:lnTo>
                  <a:lnTo>
                    <a:pt x="963" y="721"/>
                  </a:lnTo>
                  <a:lnTo>
                    <a:pt x="941" y="730"/>
                  </a:lnTo>
                  <a:lnTo>
                    <a:pt x="914" y="742"/>
                  </a:lnTo>
                  <a:lnTo>
                    <a:pt x="882" y="754"/>
                  </a:lnTo>
                  <a:lnTo>
                    <a:pt x="846" y="768"/>
                  </a:lnTo>
                  <a:lnTo>
                    <a:pt x="805" y="783"/>
                  </a:lnTo>
                  <a:lnTo>
                    <a:pt x="762" y="796"/>
                  </a:lnTo>
                  <a:lnTo>
                    <a:pt x="718" y="810"/>
                  </a:lnTo>
                  <a:lnTo>
                    <a:pt x="671" y="823"/>
                  </a:lnTo>
                  <a:lnTo>
                    <a:pt x="623" y="835"/>
                  </a:lnTo>
                  <a:lnTo>
                    <a:pt x="573" y="845"/>
                  </a:lnTo>
                  <a:lnTo>
                    <a:pt x="524" y="853"/>
                  </a:lnTo>
                  <a:lnTo>
                    <a:pt x="475" y="859"/>
                  </a:lnTo>
                  <a:lnTo>
                    <a:pt x="426" y="861"/>
                  </a:lnTo>
                  <a:lnTo>
                    <a:pt x="421" y="858"/>
                  </a:lnTo>
                  <a:lnTo>
                    <a:pt x="409" y="847"/>
                  </a:lnTo>
                  <a:lnTo>
                    <a:pt x="391" y="830"/>
                  </a:lnTo>
                  <a:lnTo>
                    <a:pt x="366" y="809"/>
                  </a:lnTo>
                  <a:lnTo>
                    <a:pt x="338" y="783"/>
                  </a:lnTo>
                  <a:lnTo>
                    <a:pt x="304" y="752"/>
                  </a:lnTo>
                  <a:lnTo>
                    <a:pt x="270" y="717"/>
                  </a:lnTo>
                  <a:lnTo>
                    <a:pt x="233" y="680"/>
                  </a:lnTo>
                  <a:lnTo>
                    <a:pt x="196" y="639"/>
                  </a:lnTo>
                  <a:lnTo>
                    <a:pt x="159" y="599"/>
                  </a:lnTo>
                  <a:lnTo>
                    <a:pt x="123" y="557"/>
                  </a:lnTo>
                  <a:lnTo>
                    <a:pt x="91" y="514"/>
                  </a:lnTo>
                  <a:lnTo>
                    <a:pt x="62" y="472"/>
                  </a:lnTo>
                  <a:lnTo>
                    <a:pt x="37" y="432"/>
                  </a:lnTo>
                  <a:lnTo>
                    <a:pt x="19" y="392"/>
                  </a:lnTo>
                  <a:lnTo>
                    <a:pt x="7" y="355"/>
                  </a:lnTo>
                  <a:lnTo>
                    <a:pt x="3" y="329"/>
                  </a:lnTo>
                  <a:lnTo>
                    <a:pt x="1" y="290"/>
                  </a:lnTo>
                  <a:lnTo>
                    <a:pt x="0" y="252"/>
                  </a:lnTo>
                  <a:lnTo>
                    <a:pt x="1" y="228"/>
                  </a:lnTo>
                  <a:close/>
                </a:path>
              </a:pathLst>
            </a:custGeom>
            <a:solidFill>
              <a:srgbClr val="0033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 name="Freeform 13"/>
            <p:cNvSpPr>
              <a:spLocks noChangeArrowheads="1"/>
            </p:cNvSpPr>
            <p:nvPr/>
          </p:nvSpPr>
          <p:spPr bwMode="auto">
            <a:xfrm>
              <a:off x="3396" y="3497"/>
              <a:ext cx="69" cy="30"/>
            </a:xfrm>
            <a:custGeom>
              <a:avLst/>
              <a:gdLst>
                <a:gd name="T0" fmla="*/ 97 w 97"/>
                <a:gd name="T1" fmla="*/ 18 h 43"/>
                <a:gd name="T2" fmla="*/ 43 w 97"/>
                <a:gd name="T3" fmla="*/ 43 h 43"/>
                <a:gd name="T4" fmla="*/ 0 w 97"/>
                <a:gd name="T5" fmla="*/ 27 h 43"/>
                <a:gd name="T6" fmla="*/ 35 w 97"/>
                <a:gd name="T7" fmla="*/ 0 h 43"/>
                <a:gd name="T8" fmla="*/ 97 w 97"/>
                <a:gd name="T9" fmla="*/ 18 h 43"/>
              </a:gdLst>
              <a:ahLst/>
              <a:cxnLst>
                <a:cxn ang="0">
                  <a:pos x="T0" y="T1"/>
                </a:cxn>
                <a:cxn ang="0">
                  <a:pos x="T2" y="T3"/>
                </a:cxn>
                <a:cxn ang="0">
                  <a:pos x="T4" y="T5"/>
                </a:cxn>
                <a:cxn ang="0">
                  <a:pos x="T6" y="T7"/>
                </a:cxn>
                <a:cxn ang="0">
                  <a:pos x="T8" y="T9"/>
                </a:cxn>
              </a:cxnLst>
              <a:rect l="0" t="0" r="r" b="b"/>
              <a:pathLst>
                <a:path w="97" h="43">
                  <a:moveTo>
                    <a:pt x="97" y="18"/>
                  </a:moveTo>
                  <a:lnTo>
                    <a:pt x="43" y="43"/>
                  </a:lnTo>
                  <a:lnTo>
                    <a:pt x="0" y="27"/>
                  </a:lnTo>
                  <a:lnTo>
                    <a:pt x="35" y="0"/>
                  </a:lnTo>
                  <a:lnTo>
                    <a:pt x="97" y="18"/>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 name="Freeform 14"/>
            <p:cNvSpPr>
              <a:spLocks noChangeArrowheads="1"/>
            </p:cNvSpPr>
            <p:nvPr/>
          </p:nvSpPr>
          <p:spPr bwMode="auto">
            <a:xfrm>
              <a:off x="3314" y="3537"/>
              <a:ext cx="70" cy="31"/>
            </a:xfrm>
            <a:custGeom>
              <a:avLst/>
              <a:gdLst>
                <a:gd name="T0" fmla="*/ 99 w 99"/>
                <a:gd name="T1" fmla="*/ 18 h 45"/>
                <a:gd name="T2" fmla="*/ 44 w 99"/>
                <a:gd name="T3" fmla="*/ 45 h 45"/>
                <a:gd name="T4" fmla="*/ 0 w 99"/>
                <a:gd name="T5" fmla="*/ 27 h 45"/>
                <a:gd name="T6" fmla="*/ 34 w 99"/>
                <a:gd name="T7" fmla="*/ 0 h 45"/>
                <a:gd name="T8" fmla="*/ 99 w 99"/>
                <a:gd name="T9" fmla="*/ 18 h 45"/>
              </a:gdLst>
              <a:ahLst/>
              <a:cxnLst>
                <a:cxn ang="0">
                  <a:pos x="T0" y="T1"/>
                </a:cxn>
                <a:cxn ang="0">
                  <a:pos x="T2" y="T3"/>
                </a:cxn>
                <a:cxn ang="0">
                  <a:pos x="T4" y="T5"/>
                </a:cxn>
                <a:cxn ang="0">
                  <a:pos x="T6" y="T7"/>
                </a:cxn>
                <a:cxn ang="0">
                  <a:pos x="T8" y="T9"/>
                </a:cxn>
              </a:cxnLst>
              <a:rect l="0" t="0" r="r" b="b"/>
              <a:pathLst>
                <a:path w="99" h="45">
                  <a:moveTo>
                    <a:pt x="99" y="18"/>
                  </a:moveTo>
                  <a:lnTo>
                    <a:pt x="44" y="45"/>
                  </a:lnTo>
                  <a:lnTo>
                    <a:pt x="0" y="27"/>
                  </a:lnTo>
                  <a:lnTo>
                    <a:pt x="34" y="0"/>
                  </a:lnTo>
                  <a:lnTo>
                    <a:pt x="99" y="18"/>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 name="Freeform 15"/>
            <p:cNvSpPr>
              <a:spLocks noChangeArrowheads="1"/>
            </p:cNvSpPr>
            <p:nvPr/>
          </p:nvSpPr>
          <p:spPr bwMode="auto">
            <a:xfrm>
              <a:off x="3221" y="3585"/>
              <a:ext cx="71" cy="30"/>
            </a:xfrm>
            <a:custGeom>
              <a:avLst/>
              <a:gdLst>
                <a:gd name="T0" fmla="*/ 99 w 99"/>
                <a:gd name="T1" fmla="*/ 17 h 43"/>
                <a:gd name="T2" fmla="*/ 44 w 99"/>
                <a:gd name="T3" fmla="*/ 43 h 43"/>
                <a:gd name="T4" fmla="*/ 0 w 99"/>
                <a:gd name="T5" fmla="*/ 25 h 43"/>
                <a:gd name="T6" fmla="*/ 34 w 99"/>
                <a:gd name="T7" fmla="*/ 0 h 43"/>
                <a:gd name="T8" fmla="*/ 99 w 99"/>
                <a:gd name="T9" fmla="*/ 17 h 43"/>
              </a:gdLst>
              <a:ahLst/>
              <a:cxnLst>
                <a:cxn ang="0">
                  <a:pos x="T0" y="T1"/>
                </a:cxn>
                <a:cxn ang="0">
                  <a:pos x="T2" y="T3"/>
                </a:cxn>
                <a:cxn ang="0">
                  <a:pos x="T4" y="T5"/>
                </a:cxn>
                <a:cxn ang="0">
                  <a:pos x="T6" y="T7"/>
                </a:cxn>
                <a:cxn ang="0">
                  <a:pos x="T8" y="T9"/>
                </a:cxn>
              </a:cxnLst>
              <a:rect l="0" t="0" r="r" b="b"/>
              <a:pathLst>
                <a:path w="99" h="43">
                  <a:moveTo>
                    <a:pt x="99" y="17"/>
                  </a:moveTo>
                  <a:lnTo>
                    <a:pt x="44" y="43"/>
                  </a:lnTo>
                  <a:lnTo>
                    <a:pt x="0" y="25"/>
                  </a:lnTo>
                  <a:lnTo>
                    <a:pt x="34" y="0"/>
                  </a:lnTo>
                  <a:lnTo>
                    <a:pt x="99"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 name="Freeform 16"/>
            <p:cNvSpPr>
              <a:spLocks noChangeArrowheads="1"/>
            </p:cNvSpPr>
            <p:nvPr/>
          </p:nvSpPr>
          <p:spPr bwMode="auto">
            <a:xfrm>
              <a:off x="3142" y="3552"/>
              <a:ext cx="68" cy="28"/>
            </a:xfrm>
            <a:custGeom>
              <a:avLst/>
              <a:gdLst>
                <a:gd name="T0" fmla="*/ 96 w 96"/>
                <a:gd name="T1" fmla="*/ 16 h 41"/>
                <a:gd name="T2" fmla="*/ 42 w 96"/>
                <a:gd name="T3" fmla="*/ 41 h 41"/>
                <a:gd name="T4" fmla="*/ 0 w 96"/>
                <a:gd name="T5" fmla="*/ 25 h 41"/>
                <a:gd name="T6" fmla="*/ 34 w 96"/>
                <a:gd name="T7" fmla="*/ 0 h 41"/>
                <a:gd name="T8" fmla="*/ 96 w 96"/>
                <a:gd name="T9" fmla="*/ 16 h 41"/>
              </a:gdLst>
              <a:ahLst/>
              <a:cxnLst>
                <a:cxn ang="0">
                  <a:pos x="T0" y="T1"/>
                </a:cxn>
                <a:cxn ang="0">
                  <a:pos x="T2" y="T3"/>
                </a:cxn>
                <a:cxn ang="0">
                  <a:pos x="T4" y="T5"/>
                </a:cxn>
                <a:cxn ang="0">
                  <a:pos x="T6" y="T7"/>
                </a:cxn>
                <a:cxn ang="0">
                  <a:pos x="T8" y="T9"/>
                </a:cxn>
              </a:cxnLst>
              <a:rect l="0" t="0" r="r" b="b"/>
              <a:pathLst>
                <a:path w="96" h="41">
                  <a:moveTo>
                    <a:pt x="96" y="16"/>
                  </a:moveTo>
                  <a:lnTo>
                    <a:pt x="42" y="41"/>
                  </a:lnTo>
                  <a:lnTo>
                    <a:pt x="0" y="25"/>
                  </a:lnTo>
                  <a:lnTo>
                    <a:pt x="34" y="0"/>
                  </a:lnTo>
                  <a:lnTo>
                    <a:pt x="96"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 name="Freeform 17"/>
            <p:cNvSpPr>
              <a:spLocks noChangeArrowheads="1"/>
            </p:cNvSpPr>
            <p:nvPr/>
          </p:nvSpPr>
          <p:spPr bwMode="auto">
            <a:xfrm>
              <a:off x="3064" y="3519"/>
              <a:ext cx="65" cy="28"/>
            </a:xfrm>
            <a:custGeom>
              <a:avLst/>
              <a:gdLst>
                <a:gd name="T0" fmla="*/ 92 w 92"/>
                <a:gd name="T1" fmla="*/ 16 h 41"/>
                <a:gd name="T2" fmla="*/ 40 w 92"/>
                <a:gd name="T3" fmla="*/ 41 h 41"/>
                <a:gd name="T4" fmla="*/ 0 w 92"/>
                <a:gd name="T5" fmla="*/ 24 h 41"/>
                <a:gd name="T6" fmla="*/ 32 w 92"/>
                <a:gd name="T7" fmla="*/ 0 h 41"/>
                <a:gd name="T8" fmla="*/ 92 w 92"/>
                <a:gd name="T9" fmla="*/ 16 h 41"/>
              </a:gdLst>
              <a:ahLst/>
              <a:cxnLst>
                <a:cxn ang="0">
                  <a:pos x="T0" y="T1"/>
                </a:cxn>
                <a:cxn ang="0">
                  <a:pos x="T2" y="T3"/>
                </a:cxn>
                <a:cxn ang="0">
                  <a:pos x="T4" y="T5"/>
                </a:cxn>
                <a:cxn ang="0">
                  <a:pos x="T6" y="T7"/>
                </a:cxn>
                <a:cxn ang="0">
                  <a:pos x="T8" y="T9"/>
                </a:cxn>
              </a:cxnLst>
              <a:rect l="0" t="0" r="r" b="b"/>
              <a:pathLst>
                <a:path w="92" h="41">
                  <a:moveTo>
                    <a:pt x="92" y="16"/>
                  </a:moveTo>
                  <a:lnTo>
                    <a:pt x="40" y="41"/>
                  </a:lnTo>
                  <a:lnTo>
                    <a:pt x="0" y="24"/>
                  </a:lnTo>
                  <a:lnTo>
                    <a:pt x="32" y="0"/>
                  </a:lnTo>
                  <a:lnTo>
                    <a:pt x="92"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 name="Freeform 18"/>
            <p:cNvSpPr>
              <a:spLocks noChangeArrowheads="1"/>
            </p:cNvSpPr>
            <p:nvPr/>
          </p:nvSpPr>
          <p:spPr bwMode="auto">
            <a:xfrm>
              <a:off x="2985" y="3485"/>
              <a:ext cx="63" cy="27"/>
            </a:xfrm>
            <a:custGeom>
              <a:avLst/>
              <a:gdLst>
                <a:gd name="T0" fmla="*/ 88 w 88"/>
                <a:gd name="T1" fmla="*/ 15 h 39"/>
                <a:gd name="T2" fmla="*/ 38 w 88"/>
                <a:gd name="T3" fmla="*/ 39 h 39"/>
                <a:gd name="T4" fmla="*/ 0 w 88"/>
                <a:gd name="T5" fmla="*/ 24 h 39"/>
                <a:gd name="T6" fmla="*/ 31 w 88"/>
                <a:gd name="T7" fmla="*/ 0 h 39"/>
                <a:gd name="T8" fmla="*/ 88 w 88"/>
                <a:gd name="T9" fmla="*/ 15 h 39"/>
              </a:gdLst>
              <a:ahLst/>
              <a:cxnLst>
                <a:cxn ang="0">
                  <a:pos x="T0" y="T1"/>
                </a:cxn>
                <a:cxn ang="0">
                  <a:pos x="T2" y="T3"/>
                </a:cxn>
                <a:cxn ang="0">
                  <a:pos x="T4" y="T5"/>
                </a:cxn>
                <a:cxn ang="0">
                  <a:pos x="T6" y="T7"/>
                </a:cxn>
                <a:cxn ang="0">
                  <a:pos x="T8" y="T9"/>
                </a:cxn>
              </a:cxnLst>
              <a:rect l="0" t="0" r="r" b="b"/>
              <a:pathLst>
                <a:path w="88" h="39">
                  <a:moveTo>
                    <a:pt x="88" y="15"/>
                  </a:moveTo>
                  <a:lnTo>
                    <a:pt x="38" y="39"/>
                  </a:lnTo>
                  <a:lnTo>
                    <a:pt x="0" y="24"/>
                  </a:lnTo>
                  <a:lnTo>
                    <a:pt x="31" y="0"/>
                  </a:lnTo>
                  <a:lnTo>
                    <a:pt x="88" y="15"/>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 name="Freeform 19"/>
            <p:cNvSpPr>
              <a:spLocks noChangeArrowheads="1"/>
            </p:cNvSpPr>
            <p:nvPr/>
          </p:nvSpPr>
          <p:spPr bwMode="auto">
            <a:xfrm>
              <a:off x="3241" y="3513"/>
              <a:ext cx="69" cy="30"/>
            </a:xfrm>
            <a:custGeom>
              <a:avLst/>
              <a:gdLst>
                <a:gd name="T0" fmla="*/ 97 w 97"/>
                <a:gd name="T1" fmla="*/ 17 h 43"/>
                <a:gd name="T2" fmla="*/ 43 w 97"/>
                <a:gd name="T3" fmla="*/ 43 h 43"/>
                <a:gd name="T4" fmla="*/ 0 w 97"/>
                <a:gd name="T5" fmla="*/ 25 h 43"/>
                <a:gd name="T6" fmla="*/ 35 w 97"/>
                <a:gd name="T7" fmla="*/ 0 h 43"/>
                <a:gd name="T8" fmla="*/ 97 w 97"/>
                <a:gd name="T9" fmla="*/ 17 h 43"/>
              </a:gdLst>
              <a:ahLst/>
              <a:cxnLst>
                <a:cxn ang="0">
                  <a:pos x="T0" y="T1"/>
                </a:cxn>
                <a:cxn ang="0">
                  <a:pos x="T2" y="T3"/>
                </a:cxn>
                <a:cxn ang="0">
                  <a:pos x="T4" y="T5"/>
                </a:cxn>
                <a:cxn ang="0">
                  <a:pos x="T6" y="T7"/>
                </a:cxn>
                <a:cxn ang="0">
                  <a:pos x="T8" y="T9"/>
                </a:cxn>
              </a:cxnLst>
              <a:rect l="0" t="0" r="r" b="b"/>
              <a:pathLst>
                <a:path w="97" h="43">
                  <a:moveTo>
                    <a:pt x="97" y="17"/>
                  </a:moveTo>
                  <a:lnTo>
                    <a:pt x="43" y="43"/>
                  </a:lnTo>
                  <a:lnTo>
                    <a:pt x="0" y="25"/>
                  </a:lnTo>
                  <a:lnTo>
                    <a:pt x="35" y="0"/>
                  </a:lnTo>
                  <a:lnTo>
                    <a:pt x="97"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 name="Freeform 20"/>
            <p:cNvSpPr>
              <a:spLocks noChangeArrowheads="1"/>
            </p:cNvSpPr>
            <p:nvPr/>
          </p:nvSpPr>
          <p:spPr bwMode="auto">
            <a:xfrm>
              <a:off x="3168" y="3488"/>
              <a:ext cx="68" cy="29"/>
            </a:xfrm>
            <a:custGeom>
              <a:avLst/>
              <a:gdLst>
                <a:gd name="T0" fmla="*/ 96 w 96"/>
                <a:gd name="T1" fmla="*/ 17 h 42"/>
                <a:gd name="T2" fmla="*/ 42 w 96"/>
                <a:gd name="T3" fmla="*/ 42 h 42"/>
                <a:gd name="T4" fmla="*/ 0 w 96"/>
                <a:gd name="T5" fmla="*/ 25 h 42"/>
                <a:gd name="T6" fmla="*/ 33 w 96"/>
                <a:gd name="T7" fmla="*/ 0 h 42"/>
                <a:gd name="T8" fmla="*/ 96 w 96"/>
                <a:gd name="T9" fmla="*/ 17 h 42"/>
              </a:gdLst>
              <a:ahLst/>
              <a:cxnLst>
                <a:cxn ang="0">
                  <a:pos x="T0" y="T1"/>
                </a:cxn>
                <a:cxn ang="0">
                  <a:pos x="T2" y="T3"/>
                </a:cxn>
                <a:cxn ang="0">
                  <a:pos x="T4" y="T5"/>
                </a:cxn>
                <a:cxn ang="0">
                  <a:pos x="T6" y="T7"/>
                </a:cxn>
                <a:cxn ang="0">
                  <a:pos x="T8" y="T9"/>
                </a:cxn>
              </a:cxnLst>
              <a:rect l="0" t="0" r="r" b="b"/>
              <a:pathLst>
                <a:path w="96" h="42">
                  <a:moveTo>
                    <a:pt x="96" y="17"/>
                  </a:moveTo>
                  <a:lnTo>
                    <a:pt x="42" y="42"/>
                  </a:lnTo>
                  <a:lnTo>
                    <a:pt x="0" y="25"/>
                  </a:lnTo>
                  <a:lnTo>
                    <a:pt x="33" y="0"/>
                  </a:lnTo>
                  <a:lnTo>
                    <a:pt x="96"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 name="Freeform 21"/>
            <p:cNvSpPr>
              <a:spLocks noChangeArrowheads="1"/>
            </p:cNvSpPr>
            <p:nvPr/>
          </p:nvSpPr>
          <p:spPr bwMode="auto">
            <a:xfrm>
              <a:off x="3096" y="3462"/>
              <a:ext cx="66" cy="29"/>
            </a:xfrm>
            <a:custGeom>
              <a:avLst/>
              <a:gdLst>
                <a:gd name="T0" fmla="*/ 93 w 93"/>
                <a:gd name="T1" fmla="*/ 17 h 42"/>
                <a:gd name="T2" fmla="*/ 42 w 93"/>
                <a:gd name="T3" fmla="*/ 42 h 42"/>
                <a:gd name="T4" fmla="*/ 0 w 93"/>
                <a:gd name="T5" fmla="*/ 26 h 42"/>
                <a:gd name="T6" fmla="*/ 33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3" y="0"/>
                  </a:lnTo>
                  <a:lnTo>
                    <a:pt x="93"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4" name="Freeform 22"/>
            <p:cNvSpPr>
              <a:spLocks noChangeArrowheads="1"/>
            </p:cNvSpPr>
            <p:nvPr/>
          </p:nvSpPr>
          <p:spPr bwMode="auto">
            <a:xfrm>
              <a:off x="3024" y="3437"/>
              <a:ext cx="65" cy="28"/>
            </a:xfrm>
            <a:custGeom>
              <a:avLst/>
              <a:gdLst>
                <a:gd name="T0" fmla="*/ 91 w 91"/>
                <a:gd name="T1" fmla="*/ 15 h 40"/>
                <a:gd name="T2" fmla="*/ 40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0"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5" name="Freeform 23"/>
            <p:cNvSpPr>
              <a:spLocks noChangeArrowheads="1"/>
            </p:cNvSpPr>
            <p:nvPr/>
          </p:nvSpPr>
          <p:spPr bwMode="auto">
            <a:xfrm>
              <a:off x="2950" y="3411"/>
              <a:ext cx="65" cy="28"/>
            </a:xfrm>
            <a:custGeom>
              <a:avLst/>
              <a:gdLst>
                <a:gd name="T0" fmla="*/ 91 w 91"/>
                <a:gd name="T1" fmla="*/ 17 h 41"/>
                <a:gd name="T2" fmla="*/ 41 w 91"/>
                <a:gd name="T3" fmla="*/ 41 h 41"/>
                <a:gd name="T4" fmla="*/ 0 w 91"/>
                <a:gd name="T5" fmla="*/ 24 h 41"/>
                <a:gd name="T6" fmla="*/ 33 w 91"/>
                <a:gd name="T7" fmla="*/ 0 h 41"/>
                <a:gd name="T8" fmla="*/ 91 w 91"/>
                <a:gd name="T9" fmla="*/ 17 h 41"/>
              </a:gdLst>
              <a:ahLst/>
              <a:cxnLst>
                <a:cxn ang="0">
                  <a:pos x="T0" y="T1"/>
                </a:cxn>
                <a:cxn ang="0">
                  <a:pos x="T2" y="T3"/>
                </a:cxn>
                <a:cxn ang="0">
                  <a:pos x="T4" y="T5"/>
                </a:cxn>
                <a:cxn ang="0">
                  <a:pos x="T6" y="T7"/>
                </a:cxn>
                <a:cxn ang="0">
                  <a:pos x="T8" y="T9"/>
                </a:cxn>
              </a:cxnLst>
              <a:rect l="0" t="0" r="r" b="b"/>
              <a:pathLst>
                <a:path w="91" h="41">
                  <a:moveTo>
                    <a:pt x="91" y="17"/>
                  </a:moveTo>
                  <a:lnTo>
                    <a:pt x="41" y="41"/>
                  </a:lnTo>
                  <a:lnTo>
                    <a:pt x="0" y="24"/>
                  </a:lnTo>
                  <a:lnTo>
                    <a:pt x="33" y="0"/>
                  </a:lnTo>
                  <a:lnTo>
                    <a:pt x="91"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6" name="Freeform 24"/>
            <p:cNvSpPr>
              <a:spLocks noChangeArrowheads="1"/>
            </p:cNvSpPr>
            <p:nvPr/>
          </p:nvSpPr>
          <p:spPr bwMode="auto">
            <a:xfrm>
              <a:off x="2878" y="3386"/>
              <a:ext cx="63" cy="28"/>
            </a:xfrm>
            <a:custGeom>
              <a:avLst/>
              <a:gdLst>
                <a:gd name="T0" fmla="*/ 88 w 88"/>
                <a:gd name="T1" fmla="*/ 16 h 40"/>
                <a:gd name="T2" fmla="*/ 40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40"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 name="Freeform 25"/>
            <p:cNvSpPr>
              <a:spLocks noChangeArrowheads="1"/>
            </p:cNvSpPr>
            <p:nvPr/>
          </p:nvSpPr>
          <p:spPr bwMode="auto">
            <a:xfrm>
              <a:off x="3328" y="3477"/>
              <a:ext cx="70" cy="29"/>
            </a:xfrm>
            <a:custGeom>
              <a:avLst/>
              <a:gdLst>
                <a:gd name="T0" fmla="*/ 98 w 98"/>
                <a:gd name="T1" fmla="*/ 16 h 42"/>
                <a:gd name="T2" fmla="*/ 43 w 98"/>
                <a:gd name="T3" fmla="*/ 42 h 42"/>
                <a:gd name="T4" fmla="*/ 0 w 98"/>
                <a:gd name="T5" fmla="*/ 25 h 42"/>
                <a:gd name="T6" fmla="*/ 34 w 98"/>
                <a:gd name="T7" fmla="*/ 0 h 42"/>
                <a:gd name="T8" fmla="*/ 98 w 98"/>
                <a:gd name="T9" fmla="*/ 16 h 42"/>
              </a:gdLst>
              <a:ahLst/>
              <a:cxnLst>
                <a:cxn ang="0">
                  <a:pos x="T0" y="T1"/>
                </a:cxn>
                <a:cxn ang="0">
                  <a:pos x="T2" y="T3"/>
                </a:cxn>
                <a:cxn ang="0">
                  <a:pos x="T4" y="T5"/>
                </a:cxn>
                <a:cxn ang="0">
                  <a:pos x="T6" y="T7"/>
                </a:cxn>
                <a:cxn ang="0">
                  <a:pos x="T8" y="T9"/>
                </a:cxn>
              </a:cxnLst>
              <a:rect l="0" t="0" r="r" b="b"/>
              <a:pathLst>
                <a:path w="98" h="42">
                  <a:moveTo>
                    <a:pt x="98" y="16"/>
                  </a:moveTo>
                  <a:lnTo>
                    <a:pt x="43" y="42"/>
                  </a:lnTo>
                  <a:lnTo>
                    <a:pt x="0" y="25"/>
                  </a:lnTo>
                  <a:lnTo>
                    <a:pt x="34" y="0"/>
                  </a:lnTo>
                  <a:lnTo>
                    <a:pt x="98"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8" name="Freeform 26"/>
            <p:cNvSpPr>
              <a:spLocks noChangeArrowheads="1"/>
            </p:cNvSpPr>
            <p:nvPr/>
          </p:nvSpPr>
          <p:spPr bwMode="auto">
            <a:xfrm>
              <a:off x="3261" y="3455"/>
              <a:ext cx="68" cy="29"/>
            </a:xfrm>
            <a:custGeom>
              <a:avLst/>
              <a:gdLst>
                <a:gd name="T0" fmla="*/ 95 w 95"/>
                <a:gd name="T1" fmla="*/ 17 h 42"/>
                <a:gd name="T2" fmla="*/ 41 w 95"/>
                <a:gd name="T3" fmla="*/ 42 h 42"/>
                <a:gd name="T4" fmla="*/ 0 w 95"/>
                <a:gd name="T5" fmla="*/ 25 h 42"/>
                <a:gd name="T6" fmla="*/ 33 w 95"/>
                <a:gd name="T7" fmla="*/ 0 h 42"/>
                <a:gd name="T8" fmla="*/ 95 w 95"/>
                <a:gd name="T9" fmla="*/ 17 h 42"/>
              </a:gdLst>
              <a:ahLst/>
              <a:cxnLst>
                <a:cxn ang="0">
                  <a:pos x="T0" y="T1"/>
                </a:cxn>
                <a:cxn ang="0">
                  <a:pos x="T2" y="T3"/>
                </a:cxn>
                <a:cxn ang="0">
                  <a:pos x="T4" y="T5"/>
                </a:cxn>
                <a:cxn ang="0">
                  <a:pos x="T6" y="T7"/>
                </a:cxn>
                <a:cxn ang="0">
                  <a:pos x="T8" y="T9"/>
                </a:cxn>
              </a:cxnLst>
              <a:rect l="0" t="0" r="r" b="b"/>
              <a:pathLst>
                <a:path w="95" h="42">
                  <a:moveTo>
                    <a:pt x="95" y="17"/>
                  </a:moveTo>
                  <a:lnTo>
                    <a:pt x="41" y="42"/>
                  </a:lnTo>
                  <a:lnTo>
                    <a:pt x="0" y="25"/>
                  </a:lnTo>
                  <a:lnTo>
                    <a:pt x="33" y="0"/>
                  </a:lnTo>
                  <a:lnTo>
                    <a:pt x="95"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 name="Freeform 27"/>
            <p:cNvSpPr>
              <a:spLocks noChangeArrowheads="1"/>
            </p:cNvSpPr>
            <p:nvPr/>
          </p:nvSpPr>
          <p:spPr bwMode="auto">
            <a:xfrm>
              <a:off x="3192" y="3434"/>
              <a:ext cx="67" cy="29"/>
            </a:xfrm>
            <a:custGeom>
              <a:avLst/>
              <a:gdLst>
                <a:gd name="T0" fmla="*/ 94 w 94"/>
                <a:gd name="T1" fmla="*/ 17 h 42"/>
                <a:gd name="T2" fmla="*/ 41 w 94"/>
                <a:gd name="T3" fmla="*/ 42 h 42"/>
                <a:gd name="T4" fmla="*/ 0 w 94"/>
                <a:gd name="T5" fmla="*/ 25 h 42"/>
                <a:gd name="T6" fmla="*/ 33 w 94"/>
                <a:gd name="T7" fmla="*/ 0 h 42"/>
                <a:gd name="T8" fmla="*/ 94 w 94"/>
                <a:gd name="T9" fmla="*/ 17 h 42"/>
              </a:gdLst>
              <a:ahLst/>
              <a:cxnLst>
                <a:cxn ang="0">
                  <a:pos x="T0" y="T1"/>
                </a:cxn>
                <a:cxn ang="0">
                  <a:pos x="T2" y="T3"/>
                </a:cxn>
                <a:cxn ang="0">
                  <a:pos x="T4" y="T5"/>
                </a:cxn>
                <a:cxn ang="0">
                  <a:pos x="T6" y="T7"/>
                </a:cxn>
                <a:cxn ang="0">
                  <a:pos x="T8" y="T9"/>
                </a:cxn>
              </a:cxnLst>
              <a:rect l="0" t="0" r="r" b="b"/>
              <a:pathLst>
                <a:path w="94" h="42">
                  <a:moveTo>
                    <a:pt x="94" y="17"/>
                  </a:moveTo>
                  <a:lnTo>
                    <a:pt x="41" y="42"/>
                  </a:lnTo>
                  <a:lnTo>
                    <a:pt x="0" y="25"/>
                  </a:lnTo>
                  <a:lnTo>
                    <a:pt x="33" y="0"/>
                  </a:lnTo>
                  <a:lnTo>
                    <a:pt x="94"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 name="Freeform 28"/>
            <p:cNvSpPr>
              <a:spLocks noChangeArrowheads="1"/>
            </p:cNvSpPr>
            <p:nvPr/>
          </p:nvSpPr>
          <p:spPr bwMode="auto">
            <a:xfrm>
              <a:off x="3124" y="3412"/>
              <a:ext cx="66" cy="29"/>
            </a:xfrm>
            <a:custGeom>
              <a:avLst/>
              <a:gdLst>
                <a:gd name="T0" fmla="*/ 93 w 93"/>
                <a:gd name="T1" fmla="*/ 17 h 42"/>
                <a:gd name="T2" fmla="*/ 42 w 93"/>
                <a:gd name="T3" fmla="*/ 42 h 42"/>
                <a:gd name="T4" fmla="*/ 0 w 93"/>
                <a:gd name="T5" fmla="*/ 26 h 42"/>
                <a:gd name="T6" fmla="*/ 34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4" y="0"/>
                  </a:lnTo>
                  <a:lnTo>
                    <a:pt x="93"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1" name="Freeform 29"/>
            <p:cNvSpPr>
              <a:spLocks noChangeArrowheads="1"/>
            </p:cNvSpPr>
            <p:nvPr/>
          </p:nvSpPr>
          <p:spPr bwMode="auto">
            <a:xfrm>
              <a:off x="3057" y="3393"/>
              <a:ext cx="65" cy="28"/>
            </a:xfrm>
            <a:custGeom>
              <a:avLst/>
              <a:gdLst>
                <a:gd name="T0" fmla="*/ 91 w 91"/>
                <a:gd name="T1" fmla="*/ 15 h 40"/>
                <a:gd name="T2" fmla="*/ 41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1"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 name="Freeform 30"/>
            <p:cNvSpPr>
              <a:spLocks noChangeArrowheads="1"/>
            </p:cNvSpPr>
            <p:nvPr/>
          </p:nvSpPr>
          <p:spPr bwMode="auto">
            <a:xfrm>
              <a:off x="2990" y="3371"/>
              <a:ext cx="64" cy="28"/>
            </a:xfrm>
            <a:custGeom>
              <a:avLst/>
              <a:gdLst>
                <a:gd name="T0" fmla="*/ 90 w 90"/>
                <a:gd name="T1" fmla="*/ 17 h 41"/>
                <a:gd name="T2" fmla="*/ 39 w 90"/>
                <a:gd name="T3" fmla="*/ 41 h 41"/>
                <a:gd name="T4" fmla="*/ 0 w 90"/>
                <a:gd name="T5" fmla="*/ 24 h 41"/>
                <a:gd name="T6" fmla="*/ 31 w 90"/>
                <a:gd name="T7" fmla="*/ 0 h 41"/>
                <a:gd name="T8" fmla="*/ 90 w 90"/>
                <a:gd name="T9" fmla="*/ 17 h 41"/>
              </a:gdLst>
              <a:ahLst/>
              <a:cxnLst>
                <a:cxn ang="0">
                  <a:pos x="T0" y="T1"/>
                </a:cxn>
                <a:cxn ang="0">
                  <a:pos x="T2" y="T3"/>
                </a:cxn>
                <a:cxn ang="0">
                  <a:pos x="T4" y="T5"/>
                </a:cxn>
                <a:cxn ang="0">
                  <a:pos x="T6" y="T7"/>
                </a:cxn>
                <a:cxn ang="0">
                  <a:pos x="T8" y="T9"/>
                </a:cxn>
              </a:cxnLst>
              <a:rect l="0" t="0" r="r" b="b"/>
              <a:pathLst>
                <a:path w="90" h="41">
                  <a:moveTo>
                    <a:pt x="90" y="17"/>
                  </a:moveTo>
                  <a:lnTo>
                    <a:pt x="39" y="41"/>
                  </a:lnTo>
                  <a:lnTo>
                    <a:pt x="0" y="24"/>
                  </a:lnTo>
                  <a:lnTo>
                    <a:pt x="31" y="0"/>
                  </a:lnTo>
                  <a:lnTo>
                    <a:pt x="90"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 name="Freeform 31"/>
            <p:cNvSpPr>
              <a:spLocks noChangeArrowheads="1"/>
            </p:cNvSpPr>
            <p:nvPr/>
          </p:nvSpPr>
          <p:spPr bwMode="auto">
            <a:xfrm>
              <a:off x="2921" y="3350"/>
              <a:ext cx="63" cy="28"/>
            </a:xfrm>
            <a:custGeom>
              <a:avLst/>
              <a:gdLst>
                <a:gd name="T0" fmla="*/ 88 w 88"/>
                <a:gd name="T1" fmla="*/ 16 h 40"/>
                <a:gd name="T2" fmla="*/ 39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39"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 name="Freeform 32"/>
            <p:cNvSpPr>
              <a:spLocks noChangeArrowheads="1"/>
            </p:cNvSpPr>
            <p:nvPr/>
          </p:nvSpPr>
          <p:spPr bwMode="auto">
            <a:xfrm>
              <a:off x="2439" y="3005"/>
              <a:ext cx="70" cy="227"/>
            </a:xfrm>
            <a:custGeom>
              <a:avLst/>
              <a:gdLst>
                <a:gd name="T0" fmla="*/ 35 w 98"/>
                <a:gd name="T1" fmla="*/ 0 h 316"/>
                <a:gd name="T2" fmla="*/ 55 w 98"/>
                <a:gd name="T3" fmla="*/ 32 h 316"/>
                <a:gd name="T4" fmla="*/ 46 w 98"/>
                <a:gd name="T5" fmla="*/ 52 h 316"/>
                <a:gd name="T6" fmla="*/ 98 w 98"/>
                <a:gd name="T7" fmla="*/ 247 h 316"/>
                <a:gd name="T8" fmla="*/ 57 w 98"/>
                <a:gd name="T9" fmla="*/ 316 h 316"/>
                <a:gd name="T10" fmla="*/ 0 w 98"/>
                <a:gd name="T11" fmla="*/ 235 h 316"/>
                <a:gd name="T12" fmla="*/ 26 w 98"/>
                <a:gd name="T13" fmla="*/ 52 h 316"/>
                <a:gd name="T14" fmla="*/ 2 w 98"/>
                <a:gd name="T15" fmla="*/ 32 h 316"/>
                <a:gd name="T16" fmla="*/ 9 w 98"/>
                <a:gd name="T17" fmla="*/ 0 h 316"/>
                <a:gd name="T18" fmla="*/ 35 w 98"/>
                <a:gd name="T1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316">
                  <a:moveTo>
                    <a:pt x="35" y="0"/>
                  </a:moveTo>
                  <a:lnTo>
                    <a:pt x="55" y="32"/>
                  </a:lnTo>
                  <a:lnTo>
                    <a:pt x="46" y="52"/>
                  </a:lnTo>
                  <a:lnTo>
                    <a:pt x="98" y="247"/>
                  </a:lnTo>
                  <a:lnTo>
                    <a:pt x="57" y="316"/>
                  </a:lnTo>
                  <a:lnTo>
                    <a:pt x="0" y="235"/>
                  </a:lnTo>
                  <a:lnTo>
                    <a:pt x="26" y="52"/>
                  </a:lnTo>
                  <a:lnTo>
                    <a:pt x="2" y="32"/>
                  </a:lnTo>
                  <a:lnTo>
                    <a:pt x="9" y="0"/>
                  </a:lnTo>
                  <a:lnTo>
                    <a:pt x="35" y="0"/>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 name="Freeform 33"/>
            <p:cNvSpPr>
              <a:spLocks noChangeArrowheads="1"/>
            </p:cNvSpPr>
            <p:nvPr/>
          </p:nvSpPr>
          <p:spPr bwMode="auto">
            <a:xfrm>
              <a:off x="2949" y="2853"/>
              <a:ext cx="746" cy="560"/>
            </a:xfrm>
            <a:custGeom>
              <a:avLst/>
              <a:gdLst>
                <a:gd name="T0" fmla="*/ 115 w 1031"/>
                <a:gd name="T1" fmla="*/ 0 h 778"/>
                <a:gd name="T2" fmla="*/ 0 w 1031"/>
                <a:gd name="T3" fmla="*/ 558 h 778"/>
                <a:gd name="T4" fmla="*/ 752 w 1031"/>
                <a:gd name="T5" fmla="*/ 778 h 778"/>
                <a:gd name="T6" fmla="*/ 825 w 1031"/>
                <a:gd name="T7" fmla="*/ 766 h 778"/>
                <a:gd name="T8" fmla="*/ 1031 w 1031"/>
                <a:gd name="T9" fmla="*/ 49 h 778"/>
                <a:gd name="T10" fmla="*/ 946 w 1031"/>
                <a:gd name="T11" fmla="*/ 12 h 778"/>
                <a:gd name="T12" fmla="*/ 115 w 1031"/>
                <a:gd name="T13" fmla="*/ 0 h 778"/>
              </a:gdLst>
              <a:ahLst/>
              <a:cxnLst>
                <a:cxn ang="0">
                  <a:pos x="T0" y="T1"/>
                </a:cxn>
                <a:cxn ang="0">
                  <a:pos x="T2" y="T3"/>
                </a:cxn>
                <a:cxn ang="0">
                  <a:pos x="T4" y="T5"/>
                </a:cxn>
                <a:cxn ang="0">
                  <a:pos x="T6" y="T7"/>
                </a:cxn>
                <a:cxn ang="0">
                  <a:pos x="T8" y="T9"/>
                </a:cxn>
                <a:cxn ang="0">
                  <a:pos x="T10" y="T11"/>
                </a:cxn>
                <a:cxn ang="0">
                  <a:pos x="T12" y="T13"/>
                </a:cxn>
              </a:cxnLst>
              <a:rect l="0" t="0" r="r" b="b"/>
              <a:pathLst>
                <a:path w="1031" h="778">
                  <a:moveTo>
                    <a:pt x="115" y="0"/>
                  </a:moveTo>
                  <a:lnTo>
                    <a:pt x="0" y="558"/>
                  </a:lnTo>
                  <a:lnTo>
                    <a:pt x="752" y="778"/>
                  </a:lnTo>
                  <a:lnTo>
                    <a:pt x="825" y="766"/>
                  </a:lnTo>
                  <a:lnTo>
                    <a:pt x="1031" y="49"/>
                  </a:lnTo>
                  <a:lnTo>
                    <a:pt x="946" y="12"/>
                  </a:lnTo>
                  <a:lnTo>
                    <a:pt x="115" y="0"/>
                  </a:lnTo>
                  <a:close/>
                </a:path>
              </a:pathLst>
            </a:custGeom>
            <a:solidFill>
              <a:srgbClr val="003366"/>
            </a:solidFill>
            <a:ln w="936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34"/>
            <p:cNvSpPr>
              <a:spLocks noChangeArrowheads="1"/>
            </p:cNvSpPr>
            <p:nvPr/>
          </p:nvSpPr>
          <p:spPr bwMode="auto">
            <a:xfrm>
              <a:off x="3010" y="2910"/>
              <a:ext cx="558" cy="411"/>
            </a:xfrm>
            <a:custGeom>
              <a:avLst/>
              <a:gdLst>
                <a:gd name="T0" fmla="*/ 78 w 771"/>
                <a:gd name="T1" fmla="*/ 0 h 571"/>
                <a:gd name="T2" fmla="*/ 0 w 771"/>
                <a:gd name="T3" fmla="*/ 406 h 571"/>
                <a:gd name="T4" fmla="*/ 624 w 771"/>
                <a:gd name="T5" fmla="*/ 571 h 571"/>
                <a:gd name="T6" fmla="*/ 771 w 771"/>
                <a:gd name="T7" fmla="*/ 37 h 571"/>
                <a:gd name="T8" fmla="*/ 78 w 771"/>
                <a:gd name="T9" fmla="*/ 0 h 571"/>
              </a:gdLst>
              <a:ahLst/>
              <a:cxnLst>
                <a:cxn ang="0">
                  <a:pos x="T0" y="T1"/>
                </a:cxn>
                <a:cxn ang="0">
                  <a:pos x="T2" y="T3"/>
                </a:cxn>
                <a:cxn ang="0">
                  <a:pos x="T4" y="T5"/>
                </a:cxn>
                <a:cxn ang="0">
                  <a:pos x="T6" y="T7"/>
                </a:cxn>
                <a:cxn ang="0">
                  <a:pos x="T8" y="T9"/>
                </a:cxn>
              </a:cxnLst>
              <a:rect l="0" t="0" r="r" b="b"/>
              <a:pathLst>
                <a:path w="771" h="571">
                  <a:moveTo>
                    <a:pt x="78" y="0"/>
                  </a:moveTo>
                  <a:lnTo>
                    <a:pt x="0" y="406"/>
                  </a:lnTo>
                  <a:lnTo>
                    <a:pt x="624" y="571"/>
                  </a:lnTo>
                  <a:lnTo>
                    <a:pt x="771" y="37"/>
                  </a:lnTo>
                  <a:lnTo>
                    <a:pt x="78" y="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5"/>
            <p:cNvSpPr>
              <a:spLocks noChangeArrowheads="1"/>
            </p:cNvSpPr>
            <p:nvPr/>
          </p:nvSpPr>
          <p:spPr bwMode="auto">
            <a:xfrm>
              <a:off x="2232" y="2208"/>
              <a:ext cx="596" cy="521"/>
            </a:xfrm>
            <a:custGeom>
              <a:avLst/>
              <a:gdLst>
                <a:gd name="T0" fmla="*/ 822 w 824"/>
                <a:gd name="T1" fmla="*/ 255 h 724"/>
                <a:gd name="T2" fmla="*/ 806 w 824"/>
                <a:gd name="T3" fmla="*/ 199 h 724"/>
                <a:gd name="T4" fmla="*/ 774 w 824"/>
                <a:gd name="T5" fmla="*/ 149 h 724"/>
                <a:gd name="T6" fmla="*/ 730 w 824"/>
                <a:gd name="T7" fmla="*/ 104 h 724"/>
                <a:gd name="T8" fmla="*/ 675 w 824"/>
                <a:gd name="T9" fmla="*/ 64 h 724"/>
                <a:gd name="T10" fmla="*/ 609 w 824"/>
                <a:gd name="T11" fmla="*/ 35 h 724"/>
                <a:gd name="T12" fmla="*/ 535 w 824"/>
                <a:gd name="T13" fmla="*/ 13 h 724"/>
                <a:gd name="T14" fmla="*/ 454 w 824"/>
                <a:gd name="T15" fmla="*/ 1 h 724"/>
                <a:gd name="T16" fmla="*/ 371 w 824"/>
                <a:gd name="T17" fmla="*/ 1 h 724"/>
                <a:gd name="T18" fmla="*/ 290 w 824"/>
                <a:gd name="T19" fmla="*/ 13 h 724"/>
                <a:gd name="T20" fmla="*/ 216 w 824"/>
                <a:gd name="T21" fmla="*/ 35 h 724"/>
                <a:gd name="T22" fmla="*/ 150 w 824"/>
                <a:gd name="T23" fmla="*/ 64 h 724"/>
                <a:gd name="T24" fmla="*/ 94 w 824"/>
                <a:gd name="T25" fmla="*/ 104 h 724"/>
                <a:gd name="T26" fmla="*/ 50 w 824"/>
                <a:gd name="T27" fmla="*/ 149 h 724"/>
                <a:gd name="T28" fmla="*/ 19 w 824"/>
                <a:gd name="T29" fmla="*/ 199 h 724"/>
                <a:gd name="T30" fmla="*/ 2 w 824"/>
                <a:gd name="T31" fmla="*/ 255 h 724"/>
                <a:gd name="T32" fmla="*/ 2 w 824"/>
                <a:gd name="T33" fmla="*/ 313 h 724"/>
                <a:gd name="T34" fmla="*/ 19 w 824"/>
                <a:gd name="T35" fmla="*/ 367 h 724"/>
                <a:gd name="T36" fmla="*/ 50 w 824"/>
                <a:gd name="T37" fmla="*/ 419 h 724"/>
                <a:gd name="T38" fmla="*/ 94 w 824"/>
                <a:gd name="T39" fmla="*/ 463 h 724"/>
                <a:gd name="T40" fmla="*/ 150 w 824"/>
                <a:gd name="T41" fmla="*/ 501 h 724"/>
                <a:gd name="T42" fmla="*/ 216 w 824"/>
                <a:gd name="T43" fmla="*/ 532 h 724"/>
                <a:gd name="T44" fmla="*/ 290 w 824"/>
                <a:gd name="T45" fmla="*/ 552 h 724"/>
                <a:gd name="T46" fmla="*/ 371 w 824"/>
                <a:gd name="T47" fmla="*/ 564 h 724"/>
                <a:gd name="T48" fmla="*/ 420 w 824"/>
                <a:gd name="T49" fmla="*/ 566 h 724"/>
                <a:gd name="T50" fmla="*/ 433 w 824"/>
                <a:gd name="T51" fmla="*/ 566 h 724"/>
                <a:gd name="T52" fmla="*/ 446 w 824"/>
                <a:gd name="T53" fmla="*/ 566 h 724"/>
                <a:gd name="T54" fmla="*/ 459 w 824"/>
                <a:gd name="T55" fmla="*/ 564 h 724"/>
                <a:gd name="T56" fmla="*/ 448 w 824"/>
                <a:gd name="T57" fmla="*/ 724 h 724"/>
                <a:gd name="T58" fmla="*/ 571 w 824"/>
                <a:gd name="T59" fmla="*/ 545 h 724"/>
                <a:gd name="T60" fmla="*/ 628 w 824"/>
                <a:gd name="T61" fmla="*/ 525 h 724"/>
                <a:gd name="T62" fmla="*/ 680 w 824"/>
                <a:gd name="T63" fmla="*/ 499 h 724"/>
                <a:gd name="T64" fmla="*/ 725 w 824"/>
                <a:gd name="T65" fmla="*/ 469 h 724"/>
                <a:gd name="T66" fmla="*/ 762 w 824"/>
                <a:gd name="T67" fmla="*/ 433 h 724"/>
                <a:gd name="T68" fmla="*/ 792 w 824"/>
                <a:gd name="T69" fmla="*/ 394 h 724"/>
                <a:gd name="T70" fmla="*/ 812 w 824"/>
                <a:gd name="T71" fmla="*/ 352 h 724"/>
                <a:gd name="T72" fmla="*/ 823 w 824"/>
                <a:gd name="T73" fmla="*/ 307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24" h="724">
                  <a:moveTo>
                    <a:pt x="824" y="284"/>
                  </a:moveTo>
                  <a:lnTo>
                    <a:pt x="822" y="255"/>
                  </a:lnTo>
                  <a:lnTo>
                    <a:pt x="816" y="227"/>
                  </a:lnTo>
                  <a:lnTo>
                    <a:pt x="806" y="199"/>
                  </a:lnTo>
                  <a:lnTo>
                    <a:pt x="792" y="174"/>
                  </a:lnTo>
                  <a:lnTo>
                    <a:pt x="774" y="149"/>
                  </a:lnTo>
                  <a:lnTo>
                    <a:pt x="754" y="125"/>
                  </a:lnTo>
                  <a:lnTo>
                    <a:pt x="730" y="104"/>
                  </a:lnTo>
                  <a:lnTo>
                    <a:pt x="704" y="84"/>
                  </a:lnTo>
                  <a:lnTo>
                    <a:pt x="675" y="64"/>
                  </a:lnTo>
                  <a:lnTo>
                    <a:pt x="643" y="49"/>
                  </a:lnTo>
                  <a:lnTo>
                    <a:pt x="609" y="35"/>
                  </a:lnTo>
                  <a:lnTo>
                    <a:pt x="572" y="23"/>
                  </a:lnTo>
                  <a:lnTo>
                    <a:pt x="535" y="13"/>
                  </a:lnTo>
                  <a:lnTo>
                    <a:pt x="496" y="6"/>
                  </a:lnTo>
                  <a:lnTo>
                    <a:pt x="454" y="1"/>
                  </a:lnTo>
                  <a:lnTo>
                    <a:pt x="412" y="0"/>
                  </a:lnTo>
                  <a:lnTo>
                    <a:pt x="371" y="1"/>
                  </a:lnTo>
                  <a:lnTo>
                    <a:pt x="329" y="6"/>
                  </a:lnTo>
                  <a:lnTo>
                    <a:pt x="290" y="13"/>
                  </a:lnTo>
                  <a:lnTo>
                    <a:pt x="251" y="23"/>
                  </a:lnTo>
                  <a:lnTo>
                    <a:pt x="216" y="35"/>
                  </a:lnTo>
                  <a:lnTo>
                    <a:pt x="182" y="49"/>
                  </a:lnTo>
                  <a:lnTo>
                    <a:pt x="150" y="64"/>
                  </a:lnTo>
                  <a:lnTo>
                    <a:pt x="120" y="84"/>
                  </a:lnTo>
                  <a:lnTo>
                    <a:pt x="94" y="104"/>
                  </a:lnTo>
                  <a:lnTo>
                    <a:pt x="70" y="125"/>
                  </a:lnTo>
                  <a:lnTo>
                    <a:pt x="50" y="149"/>
                  </a:lnTo>
                  <a:lnTo>
                    <a:pt x="32" y="174"/>
                  </a:lnTo>
                  <a:lnTo>
                    <a:pt x="19" y="199"/>
                  </a:lnTo>
                  <a:lnTo>
                    <a:pt x="8" y="227"/>
                  </a:lnTo>
                  <a:lnTo>
                    <a:pt x="2" y="255"/>
                  </a:lnTo>
                  <a:lnTo>
                    <a:pt x="0" y="284"/>
                  </a:lnTo>
                  <a:lnTo>
                    <a:pt x="2" y="313"/>
                  </a:lnTo>
                  <a:lnTo>
                    <a:pt x="8" y="341"/>
                  </a:lnTo>
                  <a:lnTo>
                    <a:pt x="19" y="367"/>
                  </a:lnTo>
                  <a:lnTo>
                    <a:pt x="32" y="394"/>
                  </a:lnTo>
                  <a:lnTo>
                    <a:pt x="50" y="419"/>
                  </a:lnTo>
                  <a:lnTo>
                    <a:pt x="70" y="441"/>
                  </a:lnTo>
                  <a:lnTo>
                    <a:pt x="94" y="463"/>
                  </a:lnTo>
                  <a:lnTo>
                    <a:pt x="120" y="483"/>
                  </a:lnTo>
                  <a:lnTo>
                    <a:pt x="150" y="501"/>
                  </a:lnTo>
                  <a:lnTo>
                    <a:pt x="182" y="518"/>
                  </a:lnTo>
                  <a:lnTo>
                    <a:pt x="216" y="532"/>
                  </a:lnTo>
                  <a:lnTo>
                    <a:pt x="251" y="544"/>
                  </a:lnTo>
                  <a:lnTo>
                    <a:pt x="290" y="552"/>
                  </a:lnTo>
                  <a:lnTo>
                    <a:pt x="329" y="560"/>
                  </a:lnTo>
                  <a:lnTo>
                    <a:pt x="371" y="564"/>
                  </a:lnTo>
                  <a:lnTo>
                    <a:pt x="412" y="566"/>
                  </a:lnTo>
                  <a:lnTo>
                    <a:pt x="420" y="566"/>
                  </a:lnTo>
                  <a:lnTo>
                    <a:pt x="426" y="566"/>
                  </a:lnTo>
                  <a:lnTo>
                    <a:pt x="433" y="566"/>
                  </a:lnTo>
                  <a:lnTo>
                    <a:pt x="440" y="566"/>
                  </a:lnTo>
                  <a:lnTo>
                    <a:pt x="446" y="566"/>
                  </a:lnTo>
                  <a:lnTo>
                    <a:pt x="453" y="564"/>
                  </a:lnTo>
                  <a:lnTo>
                    <a:pt x="459" y="564"/>
                  </a:lnTo>
                  <a:lnTo>
                    <a:pt x="466" y="563"/>
                  </a:lnTo>
                  <a:lnTo>
                    <a:pt x="448" y="724"/>
                  </a:lnTo>
                  <a:lnTo>
                    <a:pt x="540" y="552"/>
                  </a:lnTo>
                  <a:lnTo>
                    <a:pt x="571" y="545"/>
                  </a:lnTo>
                  <a:lnTo>
                    <a:pt x="600" y="536"/>
                  </a:lnTo>
                  <a:lnTo>
                    <a:pt x="628" y="525"/>
                  </a:lnTo>
                  <a:lnTo>
                    <a:pt x="655" y="513"/>
                  </a:lnTo>
                  <a:lnTo>
                    <a:pt x="680" y="499"/>
                  </a:lnTo>
                  <a:lnTo>
                    <a:pt x="702" y="484"/>
                  </a:lnTo>
                  <a:lnTo>
                    <a:pt x="725" y="469"/>
                  </a:lnTo>
                  <a:lnTo>
                    <a:pt x="744" y="451"/>
                  </a:lnTo>
                  <a:lnTo>
                    <a:pt x="762" y="433"/>
                  </a:lnTo>
                  <a:lnTo>
                    <a:pt x="778" y="414"/>
                  </a:lnTo>
                  <a:lnTo>
                    <a:pt x="792" y="394"/>
                  </a:lnTo>
                  <a:lnTo>
                    <a:pt x="803" y="373"/>
                  </a:lnTo>
                  <a:lnTo>
                    <a:pt x="812" y="352"/>
                  </a:lnTo>
                  <a:lnTo>
                    <a:pt x="818" y="330"/>
                  </a:lnTo>
                  <a:lnTo>
                    <a:pt x="823" y="307"/>
                  </a:lnTo>
                  <a:lnTo>
                    <a:pt x="824" y="284"/>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36"/>
            <p:cNvSpPr>
              <a:spLocks noChangeArrowheads="1"/>
            </p:cNvSpPr>
            <p:nvPr/>
          </p:nvSpPr>
          <p:spPr bwMode="auto">
            <a:xfrm>
              <a:off x="2035" y="2690"/>
              <a:ext cx="173" cy="49"/>
            </a:xfrm>
            <a:custGeom>
              <a:avLst/>
              <a:gdLst>
                <a:gd name="T0" fmla="*/ 241 w 241"/>
                <a:gd name="T1" fmla="*/ 70 h 70"/>
                <a:gd name="T2" fmla="*/ 0 w 241"/>
                <a:gd name="T3" fmla="*/ 0 h 70"/>
                <a:gd name="T4" fmla="*/ 13 w 241"/>
                <a:gd name="T5" fmla="*/ 50 h 70"/>
                <a:gd name="T6" fmla="*/ 241 w 241"/>
                <a:gd name="T7" fmla="*/ 70 h 70"/>
              </a:gdLst>
              <a:ahLst/>
              <a:cxnLst>
                <a:cxn ang="0">
                  <a:pos x="T0" y="T1"/>
                </a:cxn>
                <a:cxn ang="0">
                  <a:pos x="T2" y="T3"/>
                </a:cxn>
                <a:cxn ang="0">
                  <a:pos x="T4" y="T5"/>
                </a:cxn>
                <a:cxn ang="0">
                  <a:pos x="T6" y="T7"/>
                </a:cxn>
              </a:cxnLst>
              <a:rect l="0" t="0" r="r" b="b"/>
              <a:pathLst>
                <a:path w="241" h="70">
                  <a:moveTo>
                    <a:pt x="241" y="70"/>
                  </a:moveTo>
                  <a:lnTo>
                    <a:pt x="0" y="0"/>
                  </a:lnTo>
                  <a:lnTo>
                    <a:pt x="13" y="50"/>
                  </a:lnTo>
                  <a:lnTo>
                    <a:pt x="241" y="70"/>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 name="Freeform 37"/>
            <p:cNvSpPr>
              <a:spLocks noChangeArrowheads="1"/>
            </p:cNvSpPr>
            <p:nvPr/>
          </p:nvSpPr>
          <p:spPr bwMode="auto">
            <a:xfrm>
              <a:off x="1992" y="2802"/>
              <a:ext cx="224" cy="65"/>
            </a:xfrm>
            <a:custGeom>
              <a:avLst/>
              <a:gdLst>
                <a:gd name="T0" fmla="*/ 310 w 310"/>
                <a:gd name="T1" fmla="*/ 0 h 92"/>
                <a:gd name="T2" fmla="*/ 0 w 310"/>
                <a:gd name="T3" fmla="*/ 51 h 92"/>
                <a:gd name="T4" fmla="*/ 78 w 310"/>
                <a:gd name="T5" fmla="*/ 92 h 92"/>
                <a:gd name="T6" fmla="*/ 310 w 310"/>
                <a:gd name="T7" fmla="*/ 0 h 92"/>
              </a:gdLst>
              <a:ahLst/>
              <a:cxnLst>
                <a:cxn ang="0">
                  <a:pos x="T0" y="T1"/>
                </a:cxn>
                <a:cxn ang="0">
                  <a:pos x="T2" y="T3"/>
                </a:cxn>
                <a:cxn ang="0">
                  <a:pos x="T4" y="T5"/>
                </a:cxn>
                <a:cxn ang="0">
                  <a:pos x="T6" y="T7"/>
                </a:cxn>
              </a:cxnLst>
              <a:rect l="0" t="0" r="r" b="b"/>
              <a:pathLst>
                <a:path w="310" h="92">
                  <a:moveTo>
                    <a:pt x="310" y="0"/>
                  </a:moveTo>
                  <a:lnTo>
                    <a:pt x="0" y="51"/>
                  </a:lnTo>
                  <a:lnTo>
                    <a:pt x="78" y="92"/>
                  </a:lnTo>
                  <a:lnTo>
                    <a:pt x="310" y="0"/>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38"/>
            <p:cNvSpPr>
              <a:spLocks noChangeArrowheads="1"/>
            </p:cNvSpPr>
            <p:nvPr/>
          </p:nvSpPr>
          <p:spPr bwMode="auto">
            <a:xfrm>
              <a:off x="2134" y="2875"/>
              <a:ext cx="78" cy="54"/>
            </a:xfrm>
            <a:custGeom>
              <a:avLst/>
              <a:gdLst>
                <a:gd name="T0" fmla="*/ 109 w 109"/>
                <a:gd name="T1" fmla="*/ 0 h 77"/>
                <a:gd name="T2" fmla="*/ 0 w 109"/>
                <a:gd name="T3" fmla="*/ 59 h 77"/>
                <a:gd name="T4" fmla="*/ 64 w 109"/>
                <a:gd name="T5" fmla="*/ 77 h 77"/>
                <a:gd name="T6" fmla="*/ 109 w 109"/>
                <a:gd name="T7" fmla="*/ 0 h 77"/>
              </a:gdLst>
              <a:ahLst/>
              <a:cxnLst>
                <a:cxn ang="0">
                  <a:pos x="T0" y="T1"/>
                </a:cxn>
                <a:cxn ang="0">
                  <a:pos x="T2" y="T3"/>
                </a:cxn>
                <a:cxn ang="0">
                  <a:pos x="T4" y="T5"/>
                </a:cxn>
                <a:cxn ang="0">
                  <a:pos x="T6" y="T7"/>
                </a:cxn>
              </a:cxnLst>
              <a:rect l="0" t="0" r="r" b="b"/>
              <a:pathLst>
                <a:path w="109" h="77">
                  <a:moveTo>
                    <a:pt x="109" y="0"/>
                  </a:moveTo>
                  <a:lnTo>
                    <a:pt x="0" y="59"/>
                  </a:lnTo>
                  <a:lnTo>
                    <a:pt x="64" y="77"/>
                  </a:lnTo>
                  <a:lnTo>
                    <a:pt x="109" y="0"/>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 name="Freeform 39"/>
            <p:cNvSpPr>
              <a:spLocks noChangeArrowheads="1"/>
            </p:cNvSpPr>
            <p:nvPr/>
          </p:nvSpPr>
          <p:spPr bwMode="auto">
            <a:xfrm>
              <a:off x="3049" y="3080"/>
              <a:ext cx="426" cy="133"/>
            </a:xfrm>
            <a:custGeom>
              <a:avLst/>
              <a:gdLst>
                <a:gd name="T0" fmla="*/ 554 w 590"/>
                <a:gd name="T1" fmla="*/ 111 h 186"/>
                <a:gd name="T2" fmla="*/ 525 w 590"/>
                <a:gd name="T3" fmla="*/ 125 h 186"/>
                <a:gd name="T4" fmla="*/ 516 w 590"/>
                <a:gd name="T5" fmla="*/ 112 h 186"/>
                <a:gd name="T6" fmla="*/ 484 w 590"/>
                <a:gd name="T7" fmla="*/ 74 h 186"/>
                <a:gd name="T8" fmla="*/ 451 w 590"/>
                <a:gd name="T9" fmla="*/ 75 h 186"/>
                <a:gd name="T10" fmla="*/ 418 w 590"/>
                <a:gd name="T11" fmla="*/ 83 h 186"/>
                <a:gd name="T12" fmla="*/ 395 w 590"/>
                <a:gd name="T13" fmla="*/ 81 h 186"/>
                <a:gd name="T14" fmla="*/ 383 w 590"/>
                <a:gd name="T15" fmla="*/ 64 h 186"/>
                <a:gd name="T16" fmla="*/ 344 w 590"/>
                <a:gd name="T17" fmla="*/ 59 h 186"/>
                <a:gd name="T18" fmla="*/ 323 w 590"/>
                <a:gd name="T19" fmla="*/ 60 h 186"/>
                <a:gd name="T20" fmla="*/ 312 w 590"/>
                <a:gd name="T21" fmla="*/ 57 h 186"/>
                <a:gd name="T22" fmla="*/ 301 w 590"/>
                <a:gd name="T23" fmla="*/ 43 h 186"/>
                <a:gd name="T24" fmla="*/ 292 w 590"/>
                <a:gd name="T25" fmla="*/ 38 h 186"/>
                <a:gd name="T26" fmla="*/ 243 w 590"/>
                <a:gd name="T27" fmla="*/ 38 h 186"/>
                <a:gd name="T28" fmla="*/ 193 w 590"/>
                <a:gd name="T29" fmla="*/ 46 h 186"/>
                <a:gd name="T30" fmla="*/ 181 w 590"/>
                <a:gd name="T31" fmla="*/ 50 h 186"/>
                <a:gd name="T32" fmla="*/ 185 w 590"/>
                <a:gd name="T33" fmla="*/ 25 h 186"/>
                <a:gd name="T34" fmla="*/ 175 w 590"/>
                <a:gd name="T35" fmla="*/ 7 h 186"/>
                <a:gd name="T36" fmla="*/ 153 w 590"/>
                <a:gd name="T37" fmla="*/ 0 h 186"/>
                <a:gd name="T38" fmla="*/ 84 w 590"/>
                <a:gd name="T39" fmla="*/ 8 h 186"/>
                <a:gd name="T40" fmla="*/ 15 w 590"/>
                <a:gd name="T41" fmla="*/ 21 h 186"/>
                <a:gd name="T42" fmla="*/ 0 w 590"/>
                <a:gd name="T43" fmla="*/ 43 h 186"/>
                <a:gd name="T44" fmla="*/ 21 w 590"/>
                <a:gd name="T45" fmla="*/ 58 h 186"/>
                <a:gd name="T46" fmla="*/ 84 w 590"/>
                <a:gd name="T47" fmla="*/ 45 h 186"/>
                <a:gd name="T48" fmla="*/ 147 w 590"/>
                <a:gd name="T49" fmla="*/ 38 h 186"/>
                <a:gd name="T50" fmla="*/ 142 w 590"/>
                <a:gd name="T51" fmla="*/ 60 h 186"/>
                <a:gd name="T52" fmla="*/ 141 w 590"/>
                <a:gd name="T53" fmla="*/ 80 h 186"/>
                <a:gd name="T54" fmla="*/ 156 w 590"/>
                <a:gd name="T55" fmla="*/ 95 h 186"/>
                <a:gd name="T56" fmla="*/ 201 w 590"/>
                <a:gd name="T57" fmla="*/ 81 h 186"/>
                <a:gd name="T58" fmla="*/ 249 w 590"/>
                <a:gd name="T59" fmla="*/ 75 h 186"/>
                <a:gd name="T60" fmla="*/ 274 w 590"/>
                <a:gd name="T61" fmla="*/ 87 h 186"/>
                <a:gd name="T62" fmla="*/ 294 w 590"/>
                <a:gd name="T63" fmla="*/ 101 h 186"/>
                <a:gd name="T64" fmla="*/ 304 w 590"/>
                <a:gd name="T65" fmla="*/ 101 h 186"/>
                <a:gd name="T66" fmla="*/ 327 w 590"/>
                <a:gd name="T67" fmla="*/ 96 h 186"/>
                <a:gd name="T68" fmla="*/ 351 w 590"/>
                <a:gd name="T69" fmla="*/ 95 h 186"/>
                <a:gd name="T70" fmla="*/ 356 w 590"/>
                <a:gd name="T71" fmla="*/ 102 h 186"/>
                <a:gd name="T72" fmla="*/ 354 w 590"/>
                <a:gd name="T73" fmla="*/ 125 h 186"/>
                <a:gd name="T74" fmla="*/ 367 w 590"/>
                <a:gd name="T75" fmla="*/ 139 h 186"/>
                <a:gd name="T76" fmla="*/ 401 w 590"/>
                <a:gd name="T77" fmla="*/ 127 h 186"/>
                <a:gd name="T78" fmla="*/ 438 w 590"/>
                <a:gd name="T79" fmla="*/ 115 h 186"/>
                <a:gd name="T80" fmla="*/ 471 w 590"/>
                <a:gd name="T81" fmla="*/ 108 h 186"/>
                <a:gd name="T82" fmla="*/ 481 w 590"/>
                <a:gd name="T83" fmla="*/ 140 h 186"/>
                <a:gd name="T84" fmla="*/ 475 w 590"/>
                <a:gd name="T85" fmla="*/ 171 h 186"/>
                <a:gd name="T86" fmla="*/ 491 w 590"/>
                <a:gd name="T87" fmla="*/ 186 h 186"/>
                <a:gd name="T88" fmla="*/ 517 w 590"/>
                <a:gd name="T89" fmla="*/ 174 h 186"/>
                <a:gd name="T90" fmla="*/ 547 w 590"/>
                <a:gd name="T91" fmla="*/ 156 h 186"/>
                <a:gd name="T92" fmla="*/ 568 w 590"/>
                <a:gd name="T93" fmla="*/ 143 h 186"/>
                <a:gd name="T94" fmla="*/ 572 w 590"/>
                <a:gd name="T95" fmla="*/ 149 h 186"/>
                <a:gd name="T96" fmla="*/ 590 w 590"/>
                <a:gd name="T97"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0" h="186">
                  <a:moveTo>
                    <a:pt x="579" y="113"/>
                  </a:moveTo>
                  <a:lnTo>
                    <a:pt x="571" y="111"/>
                  </a:lnTo>
                  <a:lnTo>
                    <a:pt x="562" y="109"/>
                  </a:lnTo>
                  <a:lnTo>
                    <a:pt x="554" y="111"/>
                  </a:lnTo>
                  <a:lnTo>
                    <a:pt x="547" y="113"/>
                  </a:lnTo>
                  <a:lnTo>
                    <a:pt x="539" y="116"/>
                  </a:lnTo>
                  <a:lnTo>
                    <a:pt x="531" y="120"/>
                  </a:lnTo>
                  <a:lnTo>
                    <a:pt x="525" y="125"/>
                  </a:lnTo>
                  <a:lnTo>
                    <a:pt x="518" y="130"/>
                  </a:lnTo>
                  <a:lnTo>
                    <a:pt x="518" y="124"/>
                  </a:lnTo>
                  <a:lnTo>
                    <a:pt x="517" y="118"/>
                  </a:lnTo>
                  <a:lnTo>
                    <a:pt x="516" y="112"/>
                  </a:lnTo>
                  <a:lnTo>
                    <a:pt x="514" y="106"/>
                  </a:lnTo>
                  <a:lnTo>
                    <a:pt x="490" y="77"/>
                  </a:lnTo>
                  <a:lnTo>
                    <a:pt x="487" y="75"/>
                  </a:lnTo>
                  <a:lnTo>
                    <a:pt x="484" y="74"/>
                  </a:lnTo>
                  <a:lnTo>
                    <a:pt x="480" y="72"/>
                  </a:lnTo>
                  <a:lnTo>
                    <a:pt x="477" y="72"/>
                  </a:lnTo>
                  <a:lnTo>
                    <a:pt x="460" y="72"/>
                  </a:lnTo>
                  <a:lnTo>
                    <a:pt x="451" y="75"/>
                  </a:lnTo>
                  <a:lnTo>
                    <a:pt x="443" y="76"/>
                  </a:lnTo>
                  <a:lnTo>
                    <a:pt x="435" y="78"/>
                  </a:lnTo>
                  <a:lnTo>
                    <a:pt x="426" y="81"/>
                  </a:lnTo>
                  <a:lnTo>
                    <a:pt x="418" y="83"/>
                  </a:lnTo>
                  <a:lnTo>
                    <a:pt x="411" y="87"/>
                  </a:lnTo>
                  <a:lnTo>
                    <a:pt x="403" y="89"/>
                  </a:lnTo>
                  <a:lnTo>
                    <a:pt x="394" y="91"/>
                  </a:lnTo>
                  <a:lnTo>
                    <a:pt x="395" y="81"/>
                  </a:lnTo>
                  <a:lnTo>
                    <a:pt x="394" y="76"/>
                  </a:lnTo>
                  <a:lnTo>
                    <a:pt x="392" y="70"/>
                  </a:lnTo>
                  <a:lnTo>
                    <a:pt x="388" y="66"/>
                  </a:lnTo>
                  <a:lnTo>
                    <a:pt x="383" y="64"/>
                  </a:lnTo>
                  <a:lnTo>
                    <a:pt x="358" y="59"/>
                  </a:lnTo>
                  <a:lnTo>
                    <a:pt x="354" y="59"/>
                  </a:lnTo>
                  <a:lnTo>
                    <a:pt x="349" y="59"/>
                  </a:lnTo>
                  <a:lnTo>
                    <a:pt x="344" y="59"/>
                  </a:lnTo>
                  <a:lnTo>
                    <a:pt x="338" y="59"/>
                  </a:lnTo>
                  <a:lnTo>
                    <a:pt x="333" y="60"/>
                  </a:lnTo>
                  <a:lnTo>
                    <a:pt x="329" y="60"/>
                  </a:lnTo>
                  <a:lnTo>
                    <a:pt x="323" y="60"/>
                  </a:lnTo>
                  <a:lnTo>
                    <a:pt x="318" y="60"/>
                  </a:lnTo>
                  <a:lnTo>
                    <a:pt x="312" y="62"/>
                  </a:lnTo>
                  <a:lnTo>
                    <a:pt x="312" y="62"/>
                  </a:lnTo>
                  <a:lnTo>
                    <a:pt x="312" y="57"/>
                  </a:lnTo>
                  <a:lnTo>
                    <a:pt x="311" y="53"/>
                  </a:lnTo>
                  <a:lnTo>
                    <a:pt x="308" y="50"/>
                  </a:lnTo>
                  <a:lnTo>
                    <a:pt x="306" y="46"/>
                  </a:lnTo>
                  <a:lnTo>
                    <a:pt x="301" y="43"/>
                  </a:lnTo>
                  <a:lnTo>
                    <a:pt x="299" y="41"/>
                  </a:lnTo>
                  <a:lnTo>
                    <a:pt x="296" y="40"/>
                  </a:lnTo>
                  <a:lnTo>
                    <a:pt x="294" y="39"/>
                  </a:lnTo>
                  <a:lnTo>
                    <a:pt x="292" y="38"/>
                  </a:lnTo>
                  <a:lnTo>
                    <a:pt x="280" y="37"/>
                  </a:lnTo>
                  <a:lnTo>
                    <a:pt x="268" y="37"/>
                  </a:lnTo>
                  <a:lnTo>
                    <a:pt x="255" y="38"/>
                  </a:lnTo>
                  <a:lnTo>
                    <a:pt x="243" y="38"/>
                  </a:lnTo>
                  <a:lnTo>
                    <a:pt x="230" y="39"/>
                  </a:lnTo>
                  <a:lnTo>
                    <a:pt x="218" y="40"/>
                  </a:lnTo>
                  <a:lnTo>
                    <a:pt x="204" y="43"/>
                  </a:lnTo>
                  <a:lnTo>
                    <a:pt x="193" y="46"/>
                  </a:lnTo>
                  <a:lnTo>
                    <a:pt x="181" y="50"/>
                  </a:lnTo>
                  <a:lnTo>
                    <a:pt x="181" y="50"/>
                  </a:lnTo>
                  <a:lnTo>
                    <a:pt x="181" y="50"/>
                  </a:lnTo>
                  <a:lnTo>
                    <a:pt x="181" y="50"/>
                  </a:lnTo>
                  <a:lnTo>
                    <a:pt x="181" y="48"/>
                  </a:lnTo>
                  <a:lnTo>
                    <a:pt x="185" y="31"/>
                  </a:lnTo>
                  <a:lnTo>
                    <a:pt x="185" y="28"/>
                  </a:lnTo>
                  <a:lnTo>
                    <a:pt x="185" y="25"/>
                  </a:lnTo>
                  <a:lnTo>
                    <a:pt x="184" y="21"/>
                  </a:lnTo>
                  <a:lnTo>
                    <a:pt x="183" y="19"/>
                  </a:lnTo>
                  <a:lnTo>
                    <a:pt x="177" y="9"/>
                  </a:lnTo>
                  <a:lnTo>
                    <a:pt x="175" y="7"/>
                  </a:lnTo>
                  <a:lnTo>
                    <a:pt x="172" y="4"/>
                  </a:lnTo>
                  <a:lnTo>
                    <a:pt x="169" y="3"/>
                  </a:lnTo>
                  <a:lnTo>
                    <a:pt x="165" y="2"/>
                  </a:lnTo>
                  <a:lnTo>
                    <a:pt x="153" y="0"/>
                  </a:lnTo>
                  <a:lnTo>
                    <a:pt x="135" y="1"/>
                  </a:lnTo>
                  <a:lnTo>
                    <a:pt x="119" y="3"/>
                  </a:lnTo>
                  <a:lnTo>
                    <a:pt x="101" y="6"/>
                  </a:lnTo>
                  <a:lnTo>
                    <a:pt x="84" y="8"/>
                  </a:lnTo>
                  <a:lnTo>
                    <a:pt x="66" y="12"/>
                  </a:lnTo>
                  <a:lnTo>
                    <a:pt x="49" y="14"/>
                  </a:lnTo>
                  <a:lnTo>
                    <a:pt x="31" y="17"/>
                  </a:lnTo>
                  <a:lnTo>
                    <a:pt x="15" y="21"/>
                  </a:lnTo>
                  <a:lnTo>
                    <a:pt x="8" y="25"/>
                  </a:lnTo>
                  <a:lnTo>
                    <a:pt x="3" y="29"/>
                  </a:lnTo>
                  <a:lnTo>
                    <a:pt x="0" y="35"/>
                  </a:lnTo>
                  <a:lnTo>
                    <a:pt x="0" y="43"/>
                  </a:lnTo>
                  <a:lnTo>
                    <a:pt x="3" y="50"/>
                  </a:lnTo>
                  <a:lnTo>
                    <a:pt x="8" y="54"/>
                  </a:lnTo>
                  <a:lnTo>
                    <a:pt x="14" y="58"/>
                  </a:lnTo>
                  <a:lnTo>
                    <a:pt x="21" y="58"/>
                  </a:lnTo>
                  <a:lnTo>
                    <a:pt x="36" y="54"/>
                  </a:lnTo>
                  <a:lnTo>
                    <a:pt x="52" y="51"/>
                  </a:lnTo>
                  <a:lnTo>
                    <a:pt x="67" y="48"/>
                  </a:lnTo>
                  <a:lnTo>
                    <a:pt x="84" y="45"/>
                  </a:lnTo>
                  <a:lnTo>
                    <a:pt x="99" y="43"/>
                  </a:lnTo>
                  <a:lnTo>
                    <a:pt x="115" y="40"/>
                  </a:lnTo>
                  <a:lnTo>
                    <a:pt x="132" y="39"/>
                  </a:lnTo>
                  <a:lnTo>
                    <a:pt x="147" y="38"/>
                  </a:lnTo>
                  <a:lnTo>
                    <a:pt x="146" y="44"/>
                  </a:lnTo>
                  <a:lnTo>
                    <a:pt x="145" y="48"/>
                  </a:lnTo>
                  <a:lnTo>
                    <a:pt x="144" y="54"/>
                  </a:lnTo>
                  <a:lnTo>
                    <a:pt x="142" y="60"/>
                  </a:lnTo>
                  <a:lnTo>
                    <a:pt x="141" y="75"/>
                  </a:lnTo>
                  <a:lnTo>
                    <a:pt x="141" y="76"/>
                  </a:lnTo>
                  <a:lnTo>
                    <a:pt x="141" y="77"/>
                  </a:lnTo>
                  <a:lnTo>
                    <a:pt x="141" y="80"/>
                  </a:lnTo>
                  <a:lnTo>
                    <a:pt x="141" y="81"/>
                  </a:lnTo>
                  <a:lnTo>
                    <a:pt x="145" y="87"/>
                  </a:lnTo>
                  <a:lnTo>
                    <a:pt x="150" y="91"/>
                  </a:lnTo>
                  <a:lnTo>
                    <a:pt x="156" y="95"/>
                  </a:lnTo>
                  <a:lnTo>
                    <a:pt x="163" y="95"/>
                  </a:lnTo>
                  <a:lnTo>
                    <a:pt x="178" y="91"/>
                  </a:lnTo>
                  <a:lnTo>
                    <a:pt x="189" y="85"/>
                  </a:lnTo>
                  <a:lnTo>
                    <a:pt x="201" y="81"/>
                  </a:lnTo>
                  <a:lnTo>
                    <a:pt x="213" y="78"/>
                  </a:lnTo>
                  <a:lnTo>
                    <a:pt x="225" y="76"/>
                  </a:lnTo>
                  <a:lnTo>
                    <a:pt x="237" y="75"/>
                  </a:lnTo>
                  <a:lnTo>
                    <a:pt x="249" y="75"/>
                  </a:lnTo>
                  <a:lnTo>
                    <a:pt x="262" y="74"/>
                  </a:lnTo>
                  <a:lnTo>
                    <a:pt x="274" y="74"/>
                  </a:lnTo>
                  <a:lnTo>
                    <a:pt x="274" y="81"/>
                  </a:lnTo>
                  <a:lnTo>
                    <a:pt x="274" y="87"/>
                  </a:lnTo>
                  <a:lnTo>
                    <a:pt x="277" y="93"/>
                  </a:lnTo>
                  <a:lnTo>
                    <a:pt x="281" y="96"/>
                  </a:lnTo>
                  <a:lnTo>
                    <a:pt x="287" y="99"/>
                  </a:lnTo>
                  <a:lnTo>
                    <a:pt x="294" y="101"/>
                  </a:lnTo>
                  <a:lnTo>
                    <a:pt x="296" y="102"/>
                  </a:lnTo>
                  <a:lnTo>
                    <a:pt x="299" y="102"/>
                  </a:lnTo>
                  <a:lnTo>
                    <a:pt x="301" y="102"/>
                  </a:lnTo>
                  <a:lnTo>
                    <a:pt x="304" y="101"/>
                  </a:lnTo>
                  <a:lnTo>
                    <a:pt x="308" y="99"/>
                  </a:lnTo>
                  <a:lnTo>
                    <a:pt x="314" y="97"/>
                  </a:lnTo>
                  <a:lnTo>
                    <a:pt x="320" y="97"/>
                  </a:lnTo>
                  <a:lnTo>
                    <a:pt x="327" y="96"/>
                  </a:lnTo>
                  <a:lnTo>
                    <a:pt x="333" y="96"/>
                  </a:lnTo>
                  <a:lnTo>
                    <a:pt x="339" y="96"/>
                  </a:lnTo>
                  <a:lnTo>
                    <a:pt x="345" y="96"/>
                  </a:lnTo>
                  <a:lnTo>
                    <a:pt x="351" y="95"/>
                  </a:lnTo>
                  <a:lnTo>
                    <a:pt x="357" y="95"/>
                  </a:lnTo>
                  <a:lnTo>
                    <a:pt x="357" y="97"/>
                  </a:lnTo>
                  <a:lnTo>
                    <a:pt x="357" y="100"/>
                  </a:lnTo>
                  <a:lnTo>
                    <a:pt x="356" y="102"/>
                  </a:lnTo>
                  <a:lnTo>
                    <a:pt x="356" y="105"/>
                  </a:lnTo>
                  <a:lnTo>
                    <a:pt x="354" y="118"/>
                  </a:lnTo>
                  <a:lnTo>
                    <a:pt x="354" y="121"/>
                  </a:lnTo>
                  <a:lnTo>
                    <a:pt x="354" y="125"/>
                  </a:lnTo>
                  <a:lnTo>
                    <a:pt x="355" y="128"/>
                  </a:lnTo>
                  <a:lnTo>
                    <a:pt x="356" y="131"/>
                  </a:lnTo>
                  <a:lnTo>
                    <a:pt x="361" y="137"/>
                  </a:lnTo>
                  <a:lnTo>
                    <a:pt x="367" y="139"/>
                  </a:lnTo>
                  <a:lnTo>
                    <a:pt x="374" y="140"/>
                  </a:lnTo>
                  <a:lnTo>
                    <a:pt x="381" y="138"/>
                  </a:lnTo>
                  <a:lnTo>
                    <a:pt x="392" y="132"/>
                  </a:lnTo>
                  <a:lnTo>
                    <a:pt x="401" y="127"/>
                  </a:lnTo>
                  <a:lnTo>
                    <a:pt x="410" y="124"/>
                  </a:lnTo>
                  <a:lnTo>
                    <a:pt x="419" y="121"/>
                  </a:lnTo>
                  <a:lnTo>
                    <a:pt x="429" y="118"/>
                  </a:lnTo>
                  <a:lnTo>
                    <a:pt x="438" y="115"/>
                  </a:lnTo>
                  <a:lnTo>
                    <a:pt x="448" y="113"/>
                  </a:lnTo>
                  <a:lnTo>
                    <a:pt x="457" y="112"/>
                  </a:lnTo>
                  <a:lnTo>
                    <a:pt x="467" y="109"/>
                  </a:lnTo>
                  <a:lnTo>
                    <a:pt x="471" y="108"/>
                  </a:lnTo>
                  <a:lnTo>
                    <a:pt x="474" y="113"/>
                  </a:lnTo>
                  <a:lnTo>
                    <a:pt x="480" y="121"/>
                  </a:lnTo>
                  <a:lnTo>
                    <a:pt x="483" y="130"/>
                  </a:lnTo>
                  <a:lnTo>
                    <a:pt x="481" y="140"/>
                  </a:lnTo>
                  <a:lnTo>
                    <a:pt x="479" y="150"/>
                  </a:lnTo>
                  <a:lnTo>
                    <a:pt x="475" y="163"/>
                  </a:lnTo>
                  <a:lnTo>
                    <a:pt x="475" y="168"/>
                  </a:lnTo>
                  <a:lnTo>
                    <a:pt x="475" y="171"/>
                  </a:lnTo>
                  <a:lnTo>
                    <a:pt x="477" y="176"/>
                  </a:lnTo>
                  <a:lnTo>
                    <a:pt x="479" y="180"/>
                  </a:lnTo>
                  <a:lnTo>
                    <a:pt x="485" y="184"/>
                  </a:lnTo>
                  <a:lnTo>
                    <a:pt x="491" y="186"/>
                  </a:lnTo>
                  <a:lnTo>
                    <a:pt x="498" y="186"/>
                  </a:lnTo>
                  <a:lnTo>
                    <a:pt x="504" y="182"/>
                  </a:lnTo>
                  <a:lnTo>
                    <a:pt x="509" y="177"/>
                  </a:lnTo>
                  <a:lnTo>
                    <a:pt x="517" y="174"/>
                  </a:lnTo>
                  <a:lnTo>
                    <a:pt x="524" y="169"/>
                  </a:lnTo>
                  <a:lnTo>
                    <a:pt x="533" y="164"/>
                  </a:lnTo>
                  <a:lnTo>
                    <a:pt x="540" y="159"/>
                  </a:lnTo>
                  <a:lnTo>
                    <a:pt x="547" y="156"/>
                  </a:lnTo>
                  <a:lnTo>
                    <a:pt x="554" y="151"/>
                  </a:lnTo>
                  <a:lnTo>
                    <a:pt x="562" y="146"/>
                  </a:lnTo>
                  <a:lnTo>
                    <a:pt x="570" y="142"/>
                  </a:lnTo>
                  <a:lnTo>
                    <a:pt x="568" y="143"/>
                  </a:lnTo>
                  <a:lnTo>
                    <a:pt x="567" y="144"/>
                  </a:lnTo>
                  <a:lnTo>
                    <a:pt x="566" y="146"/>
                  </a:lnTo>
                  <a:lnTo>
                    <a:pt x="565" y="148"/>
                  </a:lnTo>
                  <a:lnTo>
                    <a:pt x="572" y="149"/>
                  </a:lnTo>
                  <a:lnTo>
                    <a:pt x="579" y="148"/>
                  </a:lnTo>
                  <a:lnTo>
                    <a:pt x="585" y="143"/>
                  </a:lnTo>
                  <a:lnTo>
                    <a:pt x="589" y="137"/>
                  </a:lnTo>
                  <a:lnTo>
                    <a:pt x="590" y="130"/>
                  </a:lnTo>
                  <a:lnTo>
                    <a:pt x="589" y="124"/>
                  </a:lnTo>
                  <a:lnTo>
                    <a:pt x="585" y="118"/>
                  </a:lnTo>
                  <a:lnTo>
                    <a:pt x="579" y="113"/>
                  </a:lnTo>
                  <a:close/>
                </a:path>
              </a:pathLst>
            </a:custGeom>
            <a:solidFill>
              <a:srgbClr val="FF99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40"/>
            <p:cNvSpPr>
              <a:spLocks noChangeArrowheads="1"/>
            </p:cNvSpPr>
            <p:nvPr/>
          </p:nvSpPr>
          <p:spPr bwMode="auto">
            <a:xfrm>
              <a:off x="3076" y="2987"/>
              <a:ext cx="405" cy="87"/>
            </a:xfrm>
            <a:custGeom>
              <a:avLst/>
              <a:gdLst>
                <a:gd name="T0" fmla="*/ 548 w 560"/>
                <a:gd name="T1" fmla="*/ 87 h 123"/>
                <a:gd name="T2" fmla="*/ 546 w 560"/>
                <a:gd name="T3" fmla="*/ 63 h 123"/>
                <a:gd name="T4" fmla="*/ 536 w 560"/>
                <a:gd name="T5" fmla="*/ 49 h 123"/>
                <a:gd name="T6" fmla="*/ 511 w 560"/>
                <a:gd name="T7" fmla="*/ 48 h 123"/>
                <a:gd name="T8" fmla="*/ 490 w 560"/>
                <a:gd name="T9" fmla="*/ 51 h 123"/>
                <a:gd name="T10" fmla="*/ 469 w 560"/>
                <a:gd name="T11" fmla="*/ 58 h 123"/>
                <a:gd name="T12" fmla="*/ 454 w 560"/>
                <a:gd name="T13" fmla="*/ 48 h 123"/>
                <a:gd name="T14" fmla="*/ 432 w 560"/>
                <a:gd name="T15" fmla="*/ 32 h 123"/>
                <a:gd name="T16" fmla="*/ 404 w 560"/>
                <a:gd name="T17" fmla="*/ 30 h 123"/>
                <a:gd name="T18" fmla="*/ 370 w 560"/>
                <a:gd name="T19" fmla="*/ 36 h 123"/>
                <a:gd name="T20" fmla="*/ 338 w 560"/>
                <a:gd name="T21" fmla="*/ 46 h 123"/>
                <a:gd name="T22" fmla="*/ 307 w 560"/>
                <a:gd name="T23" fmla="*/ 44 h 123"/>
                <a:gd name="T24" fmla="*/ 262 w 560"/>
                <a:gd name="T25" fmla="*/ 37 h 123"/>
                <a:gd name="T26" fmla="*/ 210 w 560"/>
                <a:gd name="T27" fmla="*/ 49 h 123"/>
                <a:gd name="T28" fmla="*/ 190 w 560"/>
                <a:gd name="T29" fmla="*/ 20 h 123"/>
                <a:gd name="T30" fmla="*/ 184 w 560"/>
                <a:gd name="T31" fmla="*/ 8 h 123"/>
                <a:gd name="T32" fmla="*/ 138 w 560"/>
                <a:gd name="T33" fmla="*/ 1 h 123"/>
                <a:gd name="T34" fmla="*/ 83 w 560"/>
                <a:gd name="T35" fmla="*/ 3 h 123"/>
                <a:gd name="T36" fmla="*/ 29 w 560"/>
                <a:gd name="T37" fmla="*/ 14 h 123"/>
                <a:gd name="T38" fmla="*/ 2 w 560"/>
                <a:gd name="T39" fmla="*/ 30 h 123"/>
                <a:gd name="T40" fmla="*/ 4 w 560"/>
                <a:gd name="T41" fmla="*/ 50 h 123"/>
                <a:gd name="T42" fmla="*/ 24 w 560"/>
                <a:gd name="T43" fmla="*/ 55 h 123"/>
                <a:gd name="T44" fmla="*/ 72 w 560"/>
                <a:gd name="T45" fmla="*/ 42 h 123"/>
                <a:gd name="T46" fmla="*/ 121 w 560"/>
                <a:gd name="T47" fmla="*/ 38 h 123"/>
                <a:gd name="T48" fmla="*/ 153 w 560"/>
                <a:gd name="T49" fmla="*/ 39 h 123"/>
                <a:gd name="T50" fmla="*/ 152 w 560"/>
                <a:gd name="T51" fmla="*/ 46 h 123"/>
                <a:gd name="T52" fmla="*/ 152 w 560"/>
                <a:gd name="T53" fmla="*/ 70 h 123"/>
                <a:gd name="T54" fmla="*/ 170 w 560"/>
                <a:gd name="T55" fmla="*/ 86 h 123"/>
                <a:gd name="T56" fmla="*/ 213 w 560"/>
                <a:gd name="T57" fmla="*/ 87 h 123"/>
                <a:gd name="T58" fmla="*/ 255 w 560"/>
                <a:gd name="T59" fmla="*/ 75 h 123"/>
                <a:gd name="T60" fmla="*/ 286 w 560"/>
                <a:gd name="T61" fmla="*/ 71 h 123"/>
                <a:gd name="T62" fmla="*/ 295 w 560"/>
                <a:gd name="T63" fmla="*/ 75 h 123"/>
                <a:gd name="T64" fmla="*/ 305 w 560"/>
                <a:gd name="T65" fmla="*/ 100 h 123"/>
                <a:gd name="T66" fmla="*/ 326 w 560"/>
                <a:gd name="T67" fmla="*/ 93 h 123"/>
                <a:gd name="T68" fmla="*/ 357 w 560"/>
                <a:gd name="T69" fmla="*/ 77 h 123"/>
                <a:gd name="T70" fmla="*/ 388 w 560"/>
                <a:gd name="T71" fmla="*/ 69 h 123"/>
                <a:gd name="T72" fmla="*/ 414 w 560"/>
                <a:gd name="T73" fmla="*/ 66 h 123"/>
                <a:gd name="T74" fmla="*/ 426 w 560"/>
                <a:gd name="T75" fmla="*/ 68 h 123"/>
                <a:gd name="T76" fmla="*/ 430 w 560"/>
                <a:gd name="T77" fmla="*/ 82 h 123"/>
                <a:gd name="T78" fmla="*/ 423 w 560"/>
                <a:gd name="T79" fmla="*/ 93 h 123"/>
                <a:gd name="T80" fmla="*/ 419 w 560"/>
                <a:gd name="T81" fmla="*/ 101 h 123"/>
                <a:gd name="T82" fmla="*/ 426 w 560"/>
                <a:gd name="T83" fmla="*/ 118 h 123"/>
                <a:gd name="T84" fmla="*/ 446 w 560"/>
                <a:gd name="T85" fmla="*/ 120 h 123"/>
                <a:gd name="T86" fmla="*/ 453 w 560"/>
                <a:gd name="T87" fmla="*/ 113 h 123"/>
                <a:gd name="T88" fmla="*/ 462 w 560"/>
                <a:gd name="T89" fmla="*/ 104 h 123"/>
                <a:gd name="T90" fmla="*/ 482 w 560"/>
                <a:gd name="T91" fmla="*/ 92 h 123"/>
                <a:gd name="T92" fmla="*/ 504 w 560"/>
                <a:gd name="T93" fmla="*/ 86 h 123"/>
                <a:gd name="T94" fmla="*/ 518 w 560"/>
                <a:gd name="T95" fmla="*/ 107 h 123"/>
                <a:gd name="T96" fmla="*/ 546 w 560"/>
                <a:gd name="T97" fmla="*/ 123 h 123"/>
                <a:gd name="T98" fmla="*/ 560 w 560"/>
                <a:gd name="T99" fmla="*/ 108 h 123"/>
                <a:gd name="T100" fmla="*/ 554 w 560"/>
                <a:gd name="T101" fmla="*/ 9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0" h="123">
                  <a:moveTo>
                    <a:pt x="548" y="88"/>
                  </a:moveTo>
                  <a:lnTo>
                    <a:pt x="548" y="88"/>
                  </a:lnTo>
                  <a:lnTo>
                    <a:pt x="548" y="87"/>
                  </a:lnTo>
                  <a:lnTo>
                    <a:pt x="548" y="87"/>
                  </a:lnTo>
                  <a:lnTo>
                    <a:pt x="548" y="86"/>
                  </a:lnTo>
                  <a:lnTo>
                    <a:pt x="546" y="63"/>
                  </a:lnTo>
                  <a:lnTo>
                    <a:pt x="545" y="57"/>
                  </a:lnTo>
                  <a:lnTo>
                    <a:pt x="541" y="52"/>
                  </a:lnTo>
                  <a:lnTo>
                    <a:pt x="536" y="49"/>
                  </a:lnTo>
                  <a:lnTo>
                    <a:pt x="530" y="48"/>
                  </a:lnTo>
                  <a:lnTo>
                    <a:pt x="518" y="46"/>
                  </a:lnTo>
                  <a:lnTo>
                    <a:pt x="511" y="48"/>
                  </a:lnTo>
                  <a:lnTo>
                    <a:pt x="504" y="48"/>
                  </a:lnTo>
                  <a:lnTo>
                    <a:pt x="497" y="50"/>
                  </a:lnTo>
                  <a:lnTo>
                    <a:pt x="490" y="51"/>
                  </a:lnTo>
                  <a:lnTo>
                    <a:pt x="482" y="54"/>
                  </a:lnTo>
                  <a:lnTo>
                    <a:pt x="475" y="56"/>
                  </a:lnTo>
                  <a:lnTo>
                    <a:pt x="469" y="58"/>
                  </a:lnTo>
                  <a:lnTo>
                    <a:pt x="462" y="62"/>
                  </a:lnTo>
                  <a:lnTo>
                    <a:pt x="459" y="55"/>
                  </a:lnTo>
                  <a:lnTo>
                    <a:pt x="454" y="48"/>
                  </a:lnTo>
                  <a:lnTo>
                    <a:pt x="447" y="42"/>
                  </a:lnTo>
                  <a:lnTo>
                    <a:pt x="441" y="37"/>
                  </a:lnTo>
                  <a:lnTo>
                    <a:pt x="432" y="32"/>
                  </a:lnTo>
                  <a:lnTo>
                    <a:pt x="423" y="30"/>
                  </a:lnTo>
                  <a:lnTo>
                    <a:pt x="413" y="30"/>
                  </a:lnTo>
                  <a:lnTo>
                    <a:pt x="404" y="30"/>
                  </a:lnTo>
                  <a:lnTo>
                    <a:pt x="393" y="31"/>
                  </a:lnTo>
                  <a:lnTo>
                    <a:pt x="381" y="33"/>
                  </a:lnTo>
                  <a:lnTo>
                    <a:pt x="370" y="36"/>
                  </a:lnTo>
                  <a:lnTo>
                    <a:pt x="360" y="39"/>
                  </a:lnTo>
                  <a:lnTo>
                    <a:pt x="349" y="43"/>
                  </a:lnTo>
                  <a:lnTo>
                    <a:pt x="338" y="46"/>
                  </a:lnTo>
                  <a:lnTo>
                    <a:pt x="329" y="50"/>
                  </a:lnTo>
                  <a:lnTo>
                    <a:pt x="318" y="55"/>
                  </a:lnTo>
                  <a:lnTo>
                    <a:pt x="307" y="44"/>
                  </a:lnTo>
                  <a:lnTo>
                    <a:pt x="294" y="38"/>
                  </a:lnTo>
                  <a:lnTo>
                    <a:pt x="278" y="36"/>
                  </a:lnTo>
                  <a:lnTo>
                    <a:pt x="262" y="37"/>
                  </a:lnTo>
                  <a:lnTo>
                    <a:pt x="244" y="40"/>
                  </a:lnTo>
                  <a:lnTo>
                    <a:pt x="227" y="44"/>
                  </a:lnTo>
                  <a:lnTo>
                    <a:pt x="210" y="49"/>
                  </a:lnTo>
                  <a:lnTo>
                    <a:pt x="196" y="54"/>
                  </a:lnTo>
                  <a:lnTo>
                    <a:pt x="188" y="51"/>
                  </a:lnTo>
                  <a:lnTo>
                    <a:pt x="190" y="20"/>
                  </a:lnTo>
                  <a:lnTo>
                    <a:pt x="189" y="15"/>
                  </a:lnTo>
                  <a:lnTo>
                    <a:pt x="188" y="12"/>
                  </a:lnTo>
                  <a:lnTo>
                    <a:pt x="184" y="8"/>
                  </a:lnTo>
                  <a:lnTo>
                    <a:pt x="181" y="6"/>
                  </a:lnTo>
                  <a:lnTo>
                    <a:pt x="156" y="0"/>
                  </a:lnTo>
                  <a:lnTo>
                    <a:pt x="138" y="1"/>
                  </a:lnTo>
                  <a:lnTo>
                    <a:pt x="120" y="1"/>
                  </a:lnTo>
                  <a:lnTo>
                    <a:pt x="101" y="2"/>
                  </a:lnTo>
                  <a:lnTo>
                    <a:pt x="83" y="3"/>
                  </a:lnTo>
                  <a:lnTo>
                    <a:pt x="65" y="6"/>
                  </a:lnTo>
                  <a:lnTo>
                    <a:pt x="47" y="9"/>
                  </a:lnTo>
                  <a:lnTo>
                    <a:pt x="29" y="14"/>
                  </a:lnTo>
                  <a:lnTo>
                    <a:pt x="12" y="21"/>
                  </a:lnTo>
                  <a:lnTo>
                    <a:pt x="6" y="25"/>
                  </a:lnTo>
                  <a:lnTo>
                    <a:pt x="2" y="30"/>
                  </a:lnTo>
                  <a:lnTo>
                    <a:pt x="0" y="37"/>
                  </a:lnTo>
                  <a:lnTo>
                    <a:pt x="0" y="44"/>
                  </a:lnTo>
                  <a:lnTo>
                    <a:pt x="4" y="50"/>
                  </a:lnTo>
                  <a:lnTo>
                    <a:pt x="10" y="55"/>
                  </a:lnTo>
                  <a:lnTo>
                    <a:pt x="17" y="56"/>
                  </a:lnTo>
                  <a:lnTo>
                    <a:pt x="24" y="55"/>
                  </a:lnTo>
                  <a:lnTo>
                    <a:pt x="40" y="49"/>
                  </a:lnTo>
                  <a:lnTo>
                    <a:pt x="55" y="45"/>
                  </a:lnTo>
                  <a:lnTo>
                    <a:pt x="72" y="42"/>
                  </a:lnTo>
                  <a:lnTo>
                    <a:pt x="88" y="40"/>
                  </a:lnTo>
                  <a:lnTo>
                    <a:pt x="104" y="38"/>
                  </a:lnTo>
                  <a:lnTo>
                    <a:pt x="121" y="38"/>
                  </a:lnTo>
                  <a:lnTo>
                    <a:pt x="138" y="37"/>
                  </a:lnTo>
                  <a:lnTo>
                    <a:pt x="154" y="37"/>
                  </a:lnTo>
                  <a:lnTo>
                    <a:pt x="153" y="39"/>
                  </a:lnTo>
                  <a:lnTo>
                    <a:pt x="153" y="42"/>
                  </a:lnTo>
                  <a:lnTo>
                    <a:pt x="152" y="44"/>
                  </a:lnTo>
                  <a:lnTo>
                    <a:pt x="152" y="46"/>
                  </a:lnTo>
                  <a:lnTo>
                    <a:pt x="151" y="61"/>
                  </a:lnTo>
                  <a:lnTo>
                    <a:pt x="151" y="66"/>
                  </a:lnTo>
                  <a:lnTo>
                    <a:pt x="152" y="70"/>
                  </a:lnTo>
                  <a:lnTo>
                    <a:pt x="154" y="74"/>
                  </a:lnTo>
                  <a:lnTo>
                    <a:pt x="158" y="77"/>
                  </a:lnTo>
                  <a:lnTo>
                    <a:pt x="170" y="86"/>
                  </a:lnTo>
                  <a:lnTo>
                    <a:pt x="184" y="88"/>
                  </a:lnTo>
                  <a:lnTo>
                    <a:pt x="198" y="88"/>
                  </a:lnTo>
                  <a:lnTo>
                    <a:pt x="213" y="87"/>
                  </a:lnTo>
                  <a:lnTo>
                    <a:pt x="227" y="83"/>
                  </a:lnTo>
                  <a:lnTo>
                    <a:pt x="240" y="79"/>
                  </a:lnTo>
                  <a:lnTo>
                    <a:pt x="255" y="75"/>
                  </a:lnTo>
                  <a:lnTo>
                    <a:pt x="269" y="73"/>
                  </a:lnTo>
                  <a:lnTo>
                    <a:pt x="283" y="71"/>
                  </a:lnTo>
                  <a:lnTo>
                    <a:pt x="286" y="71"/>
                  </a:lnTo>
                  <a:lnTo>
                    <a:pt x="289" y="73"/>
                  </a:lnTo>
                  <a:lnTo>
                    <a:pt x="292" y="74"/>
                  </a:lnTo>
                  <a:lnTo>
                    <a:pt x="295" y="75"/>
                  </a:lnTo>
                  <a:lnTo>
                    <a:pt x="294" y="94"/>
                  </a:lnTo>
                  <a:lnTo>
                    <a:pt x="299" y="99"/>
                  </a:lnTo>
                  <a:lnTo>
                    <a:pt x="305" y="100"/>
                  </a:lnTo>
                  <a:lnTo>
                    <a:pt x="312" y="100"/>
                  </a:lnTo>
                  <a:lnTo>
                    <a:pt x="318" y="99"/>
                  </a:lnTo>
                  <a:lnTo>
                    <a:pt x="326" y="93"/>
                  </a:lnTo>
                  <a:lnTo>
                    <a:pt x="336" y="87"/>
                  </a:lnTo>
                  <a:lnTo>
                    <a:pt x="346" y="82"/>
                  </a:lnTo>
                  <a:lnTo>
                    <a:pt x="357" y="77"/>
                  </a:lnTo>
                  <a:lnTo>
                    <a:pt x="367" y="74"/>
                  </a:lnTo>
                  <a:lnTo>
                    <a:pt x="377" y="71"/>
                  </a:lnTo>
                  <a:lnTo>
                    <a:pt x="388" y="69"/>
                  </a:lnTo>
                  <a:lnTo>
                    <a:pt x="400" y="68"/>
                  </a:lnTo>
                  <a:lnTo>
                    <a:pt x="411" y="66"/>
                  </a:lnTo>
                  <a:lnTo>
                    <a:pt x="414" y="66"/>
                  </a:lnTo>
                  <a:lnTo>
                    <a:pt x="419" y="66"/>
                  </a:lnTo>
                  <a:lnTo>
                    <a:pt x="423" y="67"/>
                  </a:lnTo>
                  <a:lnTo>
                    <a:pt x="426" y="68"/>
                  </a:lnTo>
                  <a:lnTo>
                    <a:pt x="429" y="71"/>
                  </a:lnTo>
                  <a:lnTo>
                    <a:pt x="431" y="76"/>
                  </a:lnTo>
                  <a:lnTo>
                    <a:pt x="430" y="82"/>
                  </a:lnTo>
                  <a:lnTo>
                    <a:pt x="428" y="88"/>
                  </a:lnTo>
                  <a:lnTo>
                    <a:pt x="426" y="91"/>
                  </a:lnTo>
                  <a:lnTo>
                    <a:pt x="423" y="93"/>
                  </a:lnTo>
                  <a:lnTo>
                    <a:pt x="423" y="93"/>
                  </a:lnTo>
                  <a:lnTo>
                    <a:pt x="422" y="95"/>
                  </a:lnTo>
                  <a:lnTo>
                    <a:pt x="419" y="101"/>
                  </a:lnTo>
                  <a:lnTo>
                    <a:pt x="419" y="107"/>
                  </a:lnTo>
                  <a:lnTo>
                    <a:pt x="422" y="113"/>
                  </a:lnTo>
                  <a:lnTo>
                    <a:pt x="426" y="118"/>
                  </a:lnTo>
                  <a:lnTo>
                    <a:pt x="432" y="122"/>
                  </a:lnTo>
                  <a:lnTo>
                    <a:pt x="440" y="122"/>
                  </a:lnTo>
                  <a:lnTo>
                    <a:pt x="446" y="120"/>
                  </a:lnTo>
                  <a:lnTo>
                    <a:pt x="451" y="116"/>
                  </a:lnTo>
                  <a:lnTo>
                    <a:pt x="453" y="113"/>
                  </a:lnTo>
                  <a:lnTo>
                    <a:pt x="453" y="113"/>
                  </a:lnTo>
                  <a:lnTo>
                    <a:pt x="454" y="112"/>
                  </a:lnTo>
                  <a:lnTo>
                    <a:pt x="456" y="108"/>
                  </a:lnTo>
                  <a:lnTo>
                    <a:pt x="462" y="104"/>
                  </a:lnTo>
                  <a:lnTo>
                    <a:pt x="468" y="99"/>
                  </a:lnTo>
                  <a:lnTo>
                    <a:pt x="475" y="95"/>
                  </a:lnTo>
                  <a:lnTo>
                    <a:pt x="482" y="92"/>
                  </a:lnTo>
                  <a:lnTo>
                    <a:pt x="488" y="89"/>
                  </a:lnTo>
                  <a:lnTo>
                    <a:pt x="496" y="87"/>
                  </a:lnTo>
                  <a:lnTo>
                    <a:pt x="504" y="86"/>
                  </a:lnTo>
                  <a:lnTo>
                    <a:pt x="511" y="85"/>
                  </a:lnTo>
                  <a:lnTo>
                    <a:pt x="512" y="97"/>
                  </a:lnTo>
                  <a:lnTo>
                    <a:pt x="518" y="107"/>
                  </a:lnTo>
                  <a:lnTo>
                    <a:pt x="527" y="116"/>
                  </a:lnTo>
                  <a:lnTo>
                    <a:pt x="539" y="123"/>
                  </a:lnTo>
                  <a:lnTo>
                    <a:pt x="546" y="123"/>
                  </a:lnTo>
                  <a:lnTo>
                    <a:pt x="552" y="120"/>
                  </a:lnTo>
                  <a:lnTo>
                    <a:pt x="556" y="116"/>
                  </a:lnTo>
                  <a:lnTo>
                    <a:pt x="560" y="108"/>
                  </a:lnTo>
                  <a:lnTo>
                    <a:pt x="560" y="103"/>
                  </a:lnTo>
                  <a:lnTo>
                    <a:pt x="558" y="97"/>
                  </a:lnTo>
                  <a:lnTo>
                    <a:pt x="554" y="92"/>
                  </a:lnTo>
                  <a:lnTo>
                    <a:pt x="548" y="88"/>
                  </a:lnTo>
                  <a:close/>
                </a:path>
              </a:pathLst>
            </a:custGeom>
            <a:solidFill>
              <a:srgbClr val="FF99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1"/>
            <p:cNvSpPr>
              <a:spLocks noChangeArrowheads="1"/>
            </p:cNvSpPr>
            <p:nvPr/>
          </p:nvSpPr>
          <p:spPr bwMode="auto">
            <a:xfrm>
              <a:off x="2296" y="2432"/>
              <a:ext cx="432" cy="85"/>
            </a:xfrm>
            <a:custGeom>
              <a:avLst/>
              <a:gdLst>
                <a:gd name="T0" fmla="*/ 559 w 598"/>
                <a:gd name="T1" fmla="*/ 33 h 120"/>
                <a:gd name="T2" fmla="*/ 532 w 598"/>
                <a:gd name="T3" fmla="*/ 54 h 120"/>
                <a:gd name="T4" fmla="*/ 520 w 598"/>
                <a:gd name="T5" fmla="*/ 43 h 120"/>
                <a:gd name="T6" fmla="*/ 481 w 598"/>
                <a:gd name="T7" fmla="*/ 11 h 120"/>
                <a:gd name="T8" fmla="*/ 450 w 598"/>
                <a:gd name="T9" fmla="*/ 18 h 120"/>
                <a:gd name="T10" fmla="*/ 420 w 598"/>
                <a:gd name="T11" fmla="*/ 33 h 120"/>
                <a:gd name="T12" fmla="*/ 396 w 598"/>
                <a:gd name="T13" fmla="*/ 34 h 120"/>
                <a:gd name="T14" fmla="*/ 382 w 598"/>
                <a:gd name="T15" fmla="*/ 21 h 120"/>
                <a:gd name="T16" fmla="*/ 341 w 598"/>
                <a:gd name="T17" fmla="*/ 23 h 120"/>
                <a:gd name="T18" fmla="*/ 321 w 598"/>
                <a:gd name="T19" fmla="*/ 29 h 120"/>
                <a:gd name="T20" fmla="*/ 309 w 598"/>
                <a:gd name="T21" fmla="*/ 28 h 120"/>
                <a:gd name="T22" fmla="*/ 296 w 598"/>
                <a:gd name="T23" fmla="*/ 15 h 120"/>
                <a:gd name="T24" fmla="*/ 285 w 598"/>
                <a:gd name="T25" fmla="*/ 12 h 120"/>
                <a:gd name="T26" fmla="*/ 238 w 598"/>
                <a:gd name="T27" fmla="*/ 23 h 120"/>
                <a:gd name="T28" fmla="*/ 191 w 598"/>
                <a:gd name="T29" fmla="*/ 40 h 120"/>
                <a:gd name="T30" fmla="*/ 180 w 598"/>
                <a:gd name="T31" fmla="*/ 45 h 120"/>
                <a:gd name="T32" fmla="*/ 179 w 598"/>
                <a:gd name="T33" fmla="*/ 19 h 120"/>
                <a:gd name="T34" fmla="*/ 166 w 598"/>
                <a:gd name="T35" fmla="*/ 4 h 120"/>
                <a:gd name="T36" fmla="*/ 143 w 598"/>
                <a:gd name="T37" fmla="*/ 2 h 120"/>
                <a:gd name="T38" fmla="*/ 76 w 598"/>
                <a:gd name="T39" fmla="*/ 23 h 120"/>
                <a:gd name="T40" fmla="*/ 12 w 598"/>
                <a:gd name="T41" fmla="*/ 49 h 120"/>
                <a:gd name="T42" fmla="*/ 1 w 598"/>
                <a:gd name="T43" fmla="*/ 73 h 120"/>
                <a:gd name="T44" fmla="*/ 24 w 598"/>
                <a:gd name="T45" fmla="*/ 84 h 120"/>
                <a:gd name="T46" fmla="*/ 84 w 598"/>
                <a:gd name="T47" fmla="*/ 60 h 120"/>
                <a:gd name="T48" fmla="*/ 144 w 598"/>
                <a:gd name="T49" fmla="*/ 40 h 120"/>
                <a:gd name="T50" fmla="*/ 144 w 598"/>
                <a:gd name="T51" fmla="*/ 62 h 120"/>
                <a:gd name="T52" fmla="*/ 147 w 598"/>
                <a:gd name="T53" fmla="*/ 82 h 120"/>
                <a:gd name="T54" fmla="*/ 164 w 598"/>
                <a:gd name="T55" fmla="*/ 93 h 120"/>
                <a:gd name="T56" fmla="*/ 205 w 598"/>
                <a:gd name="T57" fmla="*/ 72 h 120"/>
                <a:gd name="T58" fmla="*/ 252 w 598"/>
                <a:gd name="T59" fmla="*/ 56 h 120"/>
                <a:gd name="T60" fmla="*/ 279 w 598"/>
                <a:gd name="T61" fmla="*/ 64 h 120"/>
                <a:gd name="T62" fmla="*/ 300 w 598"/>
                <a:gd name="T63" fmla="*/ 74 h 120"/>
                <a:gd name="T64" fmla="*/ 310 w 598"/>
                <a:gd name="T65" fmla="*/ 72 h 120"/>
                <a:gd name="T66" fmla="*/ 332 w 598"/>
                <a:gd name="T67" fmla="*/ 64 h 120"/>
                <a:gd name="T68" fmla="*/ 356 w 598"/>
                <a:gd name="T69" fmla="*/ 58 h 120"/>
                <a:gd name="T70" fmla="*/ 362 w 598"/>
                <a:gd name="T71" fmla="*/ 62 h 120"/>
                <a:gd name="T72" fmla="*/ 364 w 598"/>
                <a:gd name="T73" fmla="*/ 86 h 120"/>
                <a:gd name="T74" fmla="*/ 380 w 598"/>
                <a:gd name="T75" fmla="*/ 98 h 120"/>
                <a:gd name="T76" fmla="*/ 411 w 598"/>
                <a:gd name="T77" fmla="*/ 79 h 120"/>
                <a:gd name="T78" fmla="*/ 445 w 598"/>
                <a:gd name="T79" fmla="*/ 60 h 120"/>
                <a:gd name="T80" fmla="*/ 475 w 598"/>
                <a:gd name="T81" fmla="*/ 48 h 120"/>
                <a:gd name="T82" fmla="*/ 493 w 598"/>
                <a:gd name="T83" fmla="*/ 77 h 120"/>
                <a:gd name="T84" fmla="*/ 493 w 598"/>
                <a:gd name="T85" fmla="*/ 109 h 120"/>
                <a:gd name="T86" fmla="*/ 511 w 598"/>
                <a:gd name="T87" fmla="*/ 120 h 120"/>
                <a:gd name="T88" fmla="*/ 533 w 598"/>
                <a:gd name="T89" fmla="*/ 102 h 120"/>
                <a:gd name="T90" fmla="*/ 560 w 598"/>
                <a:gd name="T91" fmla="*/ 79 h 120"/>
                <a:gd name="T92" fmla="*/ 579 w 598"/>
                <a:gd name="T93" fmla="*/ 62 h 120"/>
                <a:gd name="T94" fmla="*/ 584 w 598"/>
                <a:gd name="T95" fmla="*/ 67 h 120"/>
                <a:gd name="T96" fmla="*/ 598 w 598"/>
                <a:gd name="T97" fmla="*/ 4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8" h="120">
                  <a:moveTo>
                    <a:pt x="584" y="31"/>
                  </a:moveTo>
                  <a:lnTo>
                    <a:pt x="574" y="30"/>
                  </a:lnTo>
                  <a:lnTo>
                    <a:pt x="567" y="30"/>
                  </a:lnTo>
                  <a:lnTo>
                    <a:pt x="559" y="33"/>
                  </a:lnTo>
                  <a:lnTo>
                    <a:pt x="551" y="36"/>
                  </a:lnTo>
                  <a:lnTo>
                    <a:pt x="545" y="42"/>
                  </a:lnTo>
                  <a:lnTo>
                    <a:pt x="538" y="47"/>
                  </a:lnTo>
                  <a:lnTo>
                    <a:pt x="532" y="54"/>
                  </a:lnTo>
                  <a:lnTo>
                    <a:pt x="526" y="60"/>
                  </a:lnTo>
                  <a:lnTo>
                    <a:pt x="525" y="54"/>
                  </a:lnTo>
                  <a:lnTo>
                    <a:pt x="524" y="48"/>
                  </a:lnTo>
                  <a:lnTo>
                    <a:pt x="520" y="43"/>
                  </a:lnTo>
                  <a:lnTo>
                    <a:pt x="517" y="37"/>
                  </a:lnTo>
                  <a:lnTo>
                    <a:pt x="488" y="14"/>
                  </a:lnTo>
                  <a:lnTo>
                    <a:pt x="485" y="12"/>
                  </a:lnTo>
                  <a:lnTo>
                    <a:pt x="481" y="11"/>
                  </a:lnTo>
                  <a:lnTo>
                    <a:pt x="477" y="11"/>
                  </a:lnTo>
                  <a:lnTo>
                    <a:pt x="474" y="11"/>
                  </a:lnTo>
                  <a:lnTo>
                    <a:pt x="458" y="15"/>
                  </a:lnTo>
                  <a:lnTo>
                    <a:pt x="450" y="18"/>
                  </a:lnTo>
                  <a:lnTo>
                    <a:pt x="443" y="22"/>
                  </a:lnTo>
                  <a:lnTo>
                    <a:pt x="434" y="25"/>
                  </a:lnTo>
                  <a:lnTo>
                    <a:pt x="427" y="29"/>
                  </a:lnTo>
                  <a:lnTo>
                    <a:pt x="420" y="33"/>
                  </a:lnTo>
                  <a:lnTo>
                    <a:pt x="413" y="36"/>
                  </a:lnTo>
                  <a:lnTo>
                    <a:pt x="405" y="41"/>
                  </a:lnTo>
                  <a:lnTo>
                    <a:pt x="397" y="45"/>
                  </a:lnTo>
                  <a:lnTo>
                    <a:pt x="396" y="34"/>
                  </a:lnTo>
                  <a:lnTo>
                    <a:pt x="395" y="29"/>
                  </a:lnTo>
                  <a:lnTo>
                    <a:pt x="391" y="25"/>
                  </a:lnTo>
                  <a:lnTo>
                    <a:pt x="387" y="22"/>
                  </a:lnTo>
                  <a:lnTo>
                    <a:pt x="382" y="21"/>
                  </a:lnTo>
                  <a:lnTo>
                    <a:pt x="356" y="19"/>
                  </a:lnTo>
                  <a:lnTo>
                    <a:pt x="351" y="21"/>
                  </a:lnTo>
                  <a:lnTo>
                    <a:pt x="346" y="22"/>
                  </a:lnTo>
                  <a:lnTo>
                    <a:pt x="341" y="23"/>
                  </a:lnTo>
                  <a:lnTo>
                    <a:pt x="337" y="24"/>
                  </a:lnTo>
                  <a:lnTo>
                    <a:pt x="331" y="27"/>
                  </a:lnTo>
                  <a:lnTo>
                    <a:pt x="326" y="28"/>
                  </a:lnTo>
                  <a:lnTo>
                    <a:pt x="321" y="29"/>
                  </a:lnTo>
                  <a:lnTo>
                    <a:pt x="316" y="30"/>
                  </a:lnTo>
                  <a:lnTo>
                    <a:pt x="310" y="33"/>
                  </a:lnTo>
                  <a:lnTo>
                    <a:pt x="310" y="31"/>
                  </a:lnTo>
                  <a:lnTo>
                    <a:pt x="309" y="28"/>
                  </a:lnTo>
                  <a:lnTo>
                    <a:pt x="308" y="24"/>
                  </a:lnTo>
                  <a:lnTo>
                    <a:pt x="306" y="21"/>
                  </a:lnTo>
                  <a:lnTo>
                    <a:pt x="302" y="18"/>
                  </a:lnTo>
                  <a:lnTo>
                    <a:pt x="296" y="15"/>
                  </a:lnTo>
                  <a:lnTo>
                    <a:pt x="294" y="14"/>
                  </a:lnTo>
                  <a:lnTo>
                    <a:pt x="291" y="14"/>
                  </a:lnTo>
                  <a:lnTo>
                    <a:pt x="289" y="12"/>
                  </a:lnTo>
                  <a:lnTo>
                    <a:pt x="285" y="12"/>
                  </a:lnTo>
                  <a:lnTo>
                    <a:pt x="273" y="14"/>
                  </a:lnTo>
                  <a:lnTo>
                    <a:pt x="261" y="17"/>
                  </a:lnTo>
                  <a:lnTo>
                    <a:pt x="249" y="19"/>
                  </a:lnTo>
                  <a:lnTo>
                    <a:pt x="238" y="23"/>
                  </a:lnTo>
                  <a:lnTo>
                    <a:pt x="226" y="25"/>
                  </a:lnTo>
                  <a:lnTo>
                    <a:pt x="214" y="30"/>
                  </a:lnTo>
                  <a:lnTo>
                    <a:pt x="203" y="34"/>
                  </a:lnTo>
                  <a:lnTo>
                    <a:pt x="191" y="40"/>
                  </a:lnTo>
                  <a:lnTo>
                    <a:pt x="180" y="46"/>
                  </a:lnTo>
                  <a:lnTo>
                    <a:pt x="180" y="45"/>
                  </a:lnTo>
                  <a:lnTo>
                    <a:pt x="180" y="45"/>
                  </a:lnTo>
                  <a:lnTo>
                    <a:pt x="180" y="45"/>
                  </a:lnTo>
                  <a:lnTo>
                    <a:pt x="180" y="45"/>
                  </a:lnTo>
                  <a:lnTo>
                    <a:pt x="180" y="25"/>
                  </a:lnTo>
                  <a:lnTo>
                    <a:pt x="180" y="23"/>
                  </a:lnTo>
                  <a:lnTo>
                    <a:pt x="179" y="19"/>
                  </a:lnTo>
                  <a:lnTo>
                    <a:pt x="178" y="16"/>
                  </a:lnTo>
                  <a:lnTo>
                    <a:pt x="175" y="14"/>
                  </a:lnTo>
                  <a:lnTo>
                    <a:pt x="168" y="6"/>
                  </a:lnTo>
                  <a:lnTo>
                    <a:pt x="166" y="4"/>
                  </a:lnTo>
                  <a:lnTo>
                    <a:pt x="162" y="2"/>
                  </a:lnTo>
                  <a:lnTo>
                    <a:pt x="159" y="0"/>
                  </a:lnTo>
                  <a:lnTo>
                    <a:pt x="155" y="0"/>
                  </a:lnTo>
                  <a:lnTo>
                    <a:pt x="143" y="2"/>
                  </a:lnTo>
                  <a:lnTo>
                    <a:pt x="127" y="6"/>
                  </a:lnTo>
                  <a:lnTo>
                    <a:pt x="110" y="11"/>
                  </a:lnTo>
                  <a:lnTo>
                    <a:pt x="93" y="17"/>
                  </a:lnTo>
                  <a:lnTo>
                    <a:pt x="76" y="23"/>
                  </a:lnTo>
                  <a:lnTo>
                    <a:pt x="60" y="29"/>
                  </a:lnTo>
                  <a:lnTo>
                    <a:pt x="44" y="35"/>
                  </a:lnTo>
                  <a:lnTo>
                    <a:pt x="27" y="42"/>
                  </a:lnTo>
                  <a:lnTo>
                    <a:pt x="12" y="49"/>
                  </a:lnTo>
                  <a:lnTo>
                    <a:pt x="6" y="53"/>
                  </a:lnTo>
                  <a:lnTo>
                    <a:pt x="1" y="59"/>
                  </a:lnTo>
                  <a:lnTo>
                    <a:pt x="0" y="66"/>
                  </a:lnTo>
                  <a:lnTo>
                    <a:pt x="1" y="73"/>
                  </a:lnTo>
                  <a:lnTo>
                    <a:pt x="5" y="79"/>
                  </a:lnTo>
                  <a:lnTo>
                    <a:pt x="11" y="84"/>
                  </a:lnTo>
                  <a:lnTo>
                    <a:pt x="18" y="85"/>
                  </a:lnTo>
                  <a:lnTo>
                    <a:pt x="24" y="84"/>
                  </a:lnTo>
                  <a:lnTo>
                    <a:pt x="38" y="78"/>
                  </a:lnTo>
                  <a:lnTo>
                    <a:pt x="54" y="72"/>
                  </a:lnTo>
                  <a:lnTo>
                    <a:pt x="68" y="66"/>
                  </a:lnTo>
                  <a:lnTo>
                    <a:pt x="84" y="60"/>
                  </a:lnTo>
                  <a:lnTo>
                    <a:pt x="98" y="54"/>
                  </a:lnTo>
                  <a:lnTo>
                    <a:pt x="113" y="49"/>
                  </a:lnTo>
                  <a:lnTo>
                    <a:pt x="129" y="45"/>
                  </a:lnTo>
                  <a:lnTo>
                    <a:pt x="144" y="40"/>
                  </a:lnTo>
                  <a:lnTo>
                    <a:pt x="143" y="46"/>
                  </a:lnTo>
                  <a:lnTo>
                    <a:pt x="143" y="50"/>
                  </a:lnTo>
                  <a:lnTo>
                    <a:pt x="143" y="56"/>
                  </a:lnTo>
                  <a:lnTo>
                    <a:pt x="144" y="62"/>
                  </a:lnTo>
                  <a:lnTo>
                    <a:pt x="146" y="78"/>
                  </a:lnTo>
                  <a:lnTo>
                    <a:pt x="146" y="79"/>
                  </a:lnTo>
                  <a:lnTo>
                    <a:pt x="147" y="80"/>
                  </a:lnTo>
                  <a:lnTo>
                    <a:pt x="147" y="82"/>
                  </a:lnTo>
                  <a:lnTo>
                    <a:pt x="147" y="83"/>
                  </a:lnTo>
                  <a:lnTo>
                    <a:pt x="150" y="89"/>
                  </a:lnTo>
                  <a:lnTo>
                    <a:pt x="156" y="92"/>
                  </a:lnTo>
                  <a:lnTo>
                    <a:pt x="164" y="93"/>
                  </a:lnTo>
                  <a:lnTo>
                    <a:pt x="171" y="92"/>
                  </a:lnTo>
                  <a:lnTo>
                    <a:pt x="185" y="86"/>
                  </a:lnTo>
                  <a:lnTo>
                    <a:pt x="195" y="79"/>
                  </a:lnTo>
                  <a:lnTo>
                    <a:pt x="205" y="72"/>
                  </a:lnTo>
                  <a:lnTo>
                    <a:pt x="216" y="67"/>
                  </a:lnTo>
                  <a:lnTo>
                    <a:pt x="228" y="62"/>
                  </a:lnTo>
                  <a:lnTo>
                    <a:pt x="240" y="60"/>
                  </a:lnTo>
                  <a:lnTo>
                    <a:pt x="252" y="56"/>
                  </a:lnTo>
                  <a:lnTo>
                    <a:pt x="264" y="54"/>
                  </a:lnTo>
                  <a:lnTo>
                    <a:pt x="276" y="50"/>
                  </a:lnTo>
                  <a:lnTo>
                    <a:pt x="277" y="58"/>
                  </a:lnTo>
                  <a:lnTo>
                    <a:pt x="279" y="64"/>
                  </a:lnTo>
                  <a:lnTo>
                    <a:pt x="283" y="68"/>
                  </a:lnTo>
                  <a:lnTo>
                    <a:pt x="288" y="72"/>
                  </a:lnTo>
                  <a:lnTo>
                    <a:pt x="294" y="73"/>
                  </a:lnTo>
                  <a:lnTo>
                    <a:pt x="300" y="74"/>
                  </a:lnTo>
                  <a:lnTo>
                    <a:pt x="302" y="74"/>
                  </a:lnTo>
                  <a:lnTo>
                    <a:pt x="306" y="73"/>
                  </a:lnTo>
                  <a:lnTo>
                    <a:pt x="308" y="73"/>
                  </a:lnTo>
                  <a:lnTo>
                    <a:pt x="310" y="72"/>
                  </a:lnTo>
                  <a:lnTo>
                    <a:pt x="314" y="68"/>
                  </a:lnTo>
                  <a:lnTo>
                    <a:pt x="320" y="67"/>
                  </a:lnTo>
                  <a:lnTo>
                    <a:pt x="326" y="65"/>
                  </a:lnTo>
                  <a:lnTo>
                    <a:pt x="332" y="64"/>
                  </a:lnTo>
                  <a:lnTo>
                    <a:pt x="338" y="62"/>
                  </a:lnTo>
                  <a:lnTo>
                    <a:pt x="344" y="60"/>
                  </a:lnTo>
                  <a:lnTo>
                    <a:pt x="350" y="59"/>
                  </a:lnTo>
                  <a:lnTo>
                    <a:pt x="356" y="58"/>
                  </a:lnTo>
                  <a:lnTo>
                    <a:pt x="362" y="56"/>
                  </a:lnTo>
                  <a:lnTo>
                    <a:pt x="362" y="59"/>
                  </a:lnTo>
                  <a:lnTo>
                    <a:pt x="362" y="60"/>
                  </a:lnTo>
                  <a:lnTo>
                    <a:pt x="362" y="62"/>
                  </a:lnTo>
                  <a:lnTo>
                    <a:pt x="362" y="65"/>
                  </a:lnTo>
                  <a:lnTo>
                    <a:pt x="363" y="79"/>
                  </a:lnTo>
                  <a:lnTo>
                    <a:pt x="363" y="83"/>
                  </a:lnTo>
                  <a:lnTo>
                    <a:pt x="364" y="86"/>
                  </a:lnTo>
                  <a:lnTo>
                    <a:pt x="365" y="90"/>
                  </a:lnTo>
                  <a:lnTo>
                    <a:pt x="368" y="92"/>
                  </a:lnTo>
                  <a:lnTo>
                    <a:pt x="374" y="97"/>
                  </a:lnTo>
                  <a:lnTo>
                    <a:pt x="380" y="98"/>
                  </a:lnTo>
                  <a:lnTo>
                    <a:pt x="387" y="97"/>
                  </a:lnTo>
                  <a:lnTo>
                    <a:pt x="393" y="93"/>
                  </a:lnTo>
                  <a:lnTo>
                    <a:pt x="402" y="85"/>
                  </a:lnTo>
                  <a:lnTo>
                    <a:pt x="411" y="79"/>
                  </a:lnTo>
                  <a:lnTo>
                    <a:pt x="419" y="74"/>
                  </a:lnTo>
                  <a:lnTo>
                    <a:pt x="427" y="70"/>
                  </a:lnTo>
                  <a:lnTo>
                    <a:pt x="436" y="65"/>
                  </a:lnTo>
                  <a:lnTo>
                    <a:pt x="445" y="60"/>
                  </a:lnTo>
                  <a:lnTo>
                    <a:pt x="453" y="56"/>
                  </a:lnTo>
                  <a:lnTo>
                    <a:pt x="463" y="52"/>
                  </a:lnTo>
                  <a:lnTo>
                    <a:pt x="473" y="48"/>
                  </a:lnTo>
                  <a:lnTo>
                    <a:pt x="475" y="48"/>
                  </a:lnTo>
                  <a:lnTo>
                    <a:pt x="480" y="50"/>
                  </a:lnTo>
                  <a:lnTo>
                    <a:pt x="488" y="58"/>
                  </a:lnTo>
                  <a:lnTo>
                    <a:pt x="492" y="66"/>
                  </a:lnTo>
                  <a:lnTo>
                    <a:pt x="493" y="77"/>
                  </a:lnTo>
                  <a:lnTo>
                    <a:pt x="492" y="86"/>
                  </a:lnTo>
                  <a:lnTo>
                    <a:pt x="490" y="101"/>
                  </a:lnTo>
                  <a:lnTo>
                    <a:pt x="490" y="105"/>
                  </a:lnTo>
                  <a:lnTo>
                    <a:pt x="493" y="109"/>
                  </a:lnTo>
                  <a:lnTo>
                    <a:pt x="494" y="113"/>
                  </a:lnTo>
                  <a:lnTo>
                    <a:pt x="498" y="116"/>
                  </a:lnTo>
                  <a:lnTo>
                    <a:pt x="504" y="120"/>
                  </a:lnTo>
                  <a:lnTo>
                    <a:pt x="511" y="120"/>
                  </a:lnTo>
                  <a:lnTo>
                    <a:pt x="517" y="119"/>
                  </a:lnTo>
                  <a:lnTo>
                    <a:pt x="523" y="114"/>
                  </a:lnTo>
                  <a:lnTo>
                    <a:pt x="526" y="108"/>
                  </a:lnTo>
                  <a:lnTo>
                    <a:pt x="533" y="102"/>
                  </a:lnTo>
                  <a:lnTo>
                    <a:pt x="539" y="96"/>
                  </a:lnTo>
                  <a:lnTo>
                    <a:pt x="547" y="90"/>
                  </a:lnTo>
                  <a:lnTo>
                    <a:pt x="554" y="84"/>
                  </a:lnTo>
                  <a:lnTo>
                    <a:pt x="560" y="79"/>
                  </a:lnTo>
                  <a:lnTo>
                    <a:pt x="567" y="73"/>
                  </a:lnTo>
                  <a:lnTo>
                    <a:pt x="573" y="67"/>
                  </a:lnTo>
                  <a:lnTo>
                    <a:pt x="580" y="61"/>
                  </a:lnTo>
                  <a:lnTo>
                    <a:pt x="579" y="62"/>
                  </a:lnTo>
                  <a:lnTo>
                    <a:pt x="579" y="64"/>
                  </a:lnTo>
                  <a:lnTo>
                    <a:pt x="578" y="66"/>
                  </a:lnTo>
                  <a:lnTo>
                    <a:pt x="576" y="67"/>
                  </a:lnTo>
                  <a:lnTo>
                    <a:pt x="584" y="67"/>
                  </a:lnTo>
                  <a:lnTo>
                    <a:pt x="591" y="65"/>
                  </a:lnTo>
                  <a:lnTo>
                    <a:pt x="596" y="60"/>
                  </a:lnTo>
                  <a:lnTo>
                    <a:pt x="598" y="53"/>
                  </a:lnTo>
                  <a:lnTo>
                    <a:pt x="598" y="46"/>
                  </a:lnTo>
                  <a:lnTo>
                    <a:pt x="596" y="40"/>
                  </a:lnTo>
                  <a:lnTo>
                    <a:pt x="591" y="35"/>
                  </a:lnTo>
                  <a:lnTo>
                    <a:pt x="584" y="31"/>
                  </a:lnTo>
                  <a:close/>
                </a:path>
              </a:pathLst>
            </a:custGeom>
            <a:solidFill>
              <a:srgbClr val="FF99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42"/>
            <p:cNvSpPr>
              <a:spLocks noChangeArrowheads="1"/>
            </p:cNvSpPr>
            <p:nvPr/>
          </p:nvSpPr>
          <p:spPr bwMode="auto">
            <a:xfrm>
              <a:off x="2305" y="2320"/>
              <a:ext cx="407" cy="75"/>
            </a:xfrm>
            <a:custGeom>
              <a:avLst/>
              <a:gdLst>
                <a:gd name="T0" fmla="*/ 549 w 564"/>
                <a:gd name="T1" fmla="*/ 35 h 106"/>
                <a:gd name="T2" fmla="*/ 542 w 564"/>
                <a:gd name="T3" fmla="*/ 12 h 106"/>
                <a:gd name="T4" fmla="*/ 530 w 564"/>
                <a:gd name="T5" fmla="*/ 0 h 106"/>
                <a:gd name="T6" fmla="*/ 504 w 564"/>
                <a:gd name="T7" fmla="*/ 4 h 106"/>
                <a:gd name="T8" fmla="*/ 483 w 564"/>
                <a:gd name="T9" fmla="*/ 11 h 106"/>
                <a:gd name="T10" fmla="*/ 464 w 564"/>
                <a:gd name="T11" fmla="*/ 22 h 106"/>
                <a:gd name="T12" fmla="*/ 447 w 564"/>
                <a:gd name="T13" fmla="*/ 14 h 106"/>
                <a:gd name="T14" fmla="*/ 424 w 564"/>
                <a:gd name="T15" fmla="*/ 4 h 106"/>
                <a:gd name="T16" fmla="*/ 395 w 564"/>
                <a:gd name="T17" fmla="*/ 6 h 106"/>
                <a:gd name="T18" fmla="*/ 364 w 564"/>
                <a:gd name="T19" fmla="*/ 19 h 106"/>
                <a:gd name="T20" fmla="*/ 334 w 564"/>
                <a:gd name="T21" fmla="*/ 35 h 106"/>
                <a:gd name="T22" fmla="*/ 302 w 564"/>
                <a:gd name="T23" fmla="*/ 38 h 106"/>
                <a:gd name="T24" fmla="*/ 257 w 564"/>
                <a:gd name="T25" fmla="*/ 41 h 106"/>
                <a:gd name="T26" fmla="*/ 210 w 564"/>
                <a:gd name="T27" fmla="*/ 62 h 106"/>
                <a:gd name="T28" fmla="*/ 184 w 564"/>
                <a:gd name="T29" fmla="*/ 38 h 106"/>
                <a:gd name="T30" fmla="*/ 175 w 564"/>
                <a:gd name="T31" fmla="*/ 28 h 106"/>
                <a:gd name="T32" fmla="*/ 128 w 564"/>
                <a:gd name="T33" fmla="*/ 29 h 106"/>
                <a:gd name="T34" fmla="*/ 75 w 564"/>
                <a:gd name="T35" fmla="*/ 42 h 106"/>
                <a:gd name="T36" fmla="*/ 25 w 564"/>
                <a:gd name="T37" fmla="*/ 63 h 106"/>
                <a:gd name="T38" fmla="*/ 1 w 564"/>
                <a:gd name="T39" fmla="*/ 84 h 106"/>
                <a:gd name="T40" fmla="*/ 7 w 564"/>
                <a:gd name="T41" fmla="*/ 103 h 106"/>
                <a:gd name="T42" fmla="*/ 26 w 564"/>
                <a:gd name="T43" fmla="*/ 104 h 106"/>
                <a:gd name="T44" fmla="*/ 72 w 564"/>
                <a:gd name="T45" fmla="*/ 82 h 106"/>
                <a:gd name="T46" fmla="*/ 118 w 564"/>
                <a:gd name="T47" fmla="*/ 68 h 106"/>
                <a:gd name="T48" fmla="*/ 150 w 564"/>
                <a:gd name="T49" fmla="*/ 63 h 106"/>
                <a:gd name="T50" fmla="*/ 150 w 564"/>
                <a:gd name="T51" fmla="*/ 72 h 106"/>
                <a:gd name="T52" fmla="*/ 155 w 564"/>
                <a:gd name="T53" fmla="*/ 94 h 106"/>
                <a:gd name="T54" fmla="*/ 175 w 564"/>
                <a:gd name="T55" fmla="*/ 106 h 106"/>
                <a:gd name="T56" fmla="*/ 218 w 564"/>
                <a:gd name="T57" fmla="*/ 98 h 106"/>
                <a:gd name="T58" fmla="*/ 257 w 564"/>
                <a:gd name="T59" fmla="*/ 80 h 106"/>
                <a:gd name="T60" fmla="*/ 288 w 564"/>
                <a:gd name="T61" fmla="*/ 70 h 106"/>
                <a:gd name="T62" fmla="*/ 296 w 564"/>
                <a:gd name="T63" fmla="*/ 72 h 106"/>
                <a:gd name="T64" fmla="*/ 311 w 564"/>
                <a:gd name="T65" fmla="*/ 94 h 106"/>
                <a:gd name="T66" fmla="*/ 331 w 564"/>
                <a:gd name="T67" fmla="*/ 84 h 106"/>
                <a:gd name="T68" fmla="*/ 357 w 564"/>
                <a:gd name="T69" fmla="*/ 62 h 106"/>
                <a:gd name="T70" fmla="*/ 388 w 564"/>
                <a:gd name="T71" fmla="*/ 48 h 106"/>
                <a:gd name="T72" fmla="*/ 413 w 564"/>
                <a:gd name="T73" fmla="*/ 39 h 106"/>
                <a:gd name="T74" fmla="*/ 424 w 564"/>
                <a:gd name="T75" fmla="*/ 39 h 106"/>
                <a:gd name="T76" fmla="*/ 431 w 564"/>
                <a:gd name="T77" fmla="*/ 53 h 106"/>
                <a:gd name="T78" fmla="*/ 425 w 564"/>
                <a:gd name="T79" fmla="*/ 65 h 106"/>
                <a:gd name="T80" fmla="*/ 424 w 564"/>
                <a:gd name="T81" fmla="*/ 73 h 106"/>
                <a:gd name="T82" fmla="*/ 433 w 564"/>
                <a:gd name="T83" fmla="*/ 90 h 106"/>
                <a:gd name="T84" fmla="*/ 453 w 564"/>
                <a:gd name="T85" fmla="*/ 86 h 106"/>
                <a:gd name="T86" fmla="*/ 459 w 564"/>
                <a:gd name="T87" fmla="*/ 79 h 106"/>
                <a:gd name="T88" fmla="*/ 465 w 564"/>
                <a:gd name="T89" fmla="*/ 68 h 106"/>
                <a:gd name="T90" fmla="*/ 483 w 564"/>
                <a:gd name="T91" fmla="*/ 53 h 106"/>
                <a:gd name="T92" fmla="*/ 504 w 564"/>
                <a:gd name="T93" fmla="*/ 42 h 106"/>
                <a:gd name="T94" fmla="*/ 515 w 564"/>
                <a:gd name="T95" fmla="*/ 51 h 106"/>
                <a:gd name="T96" fmla="*/ 527 w 564"/>
                <a:gd name="T97" fmla="*/ 65 h 106"/>
                <a:gd name="T98" fmla="*/ 547 w 564"/>
                <a:gd name="T99" fmla="*/ 72 h 106"/>
                <a:gd name="T100" fmla="*/ 563 w 564"/>
                <a:gd name="T101" fmla="*/ 61 h 106"/>
                <a:gd name="T102" fmla="*/ 560 w 564"/>
                <a:gd name="T103" fmla="*/ 4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4" h="106">
                  <a:moveTo>
                    <a:pt x="549" y="36"/>
                  </a:moveTo>
                  <a:lnTo>
                    <a:pt x="549" y="36"/>
                  </a:lnTo>
                  <a:lnTo>
                    <a:pt x="549" y="35"/>
                  </a:lnTo>
                  <a:lnTo>
                    <a:pt x="549" y="35"/>
                  </a:lnTo>
                  <a:lnTo>
                    <a:pt x="549" y="34"/>
                  </a:lnTo>
                  <a:lnTo>
                    <a:pt x="542" y="12"/>
                  </a:lnTo>
                  <a:lnTo>
                    <a:pt x="539" y="6"/>
                  </a:lnTo>
                  <a:lnTo>
                    <a:pt x="535" y="2"/>
                  </a:lnTo>
                  <a:lnTo>
                    <a:pt x="530" y="0"/>
                  </a:lnTo>
                  <a:lnTo>
                    <a:pt x="524" y="0"/>
                  </a:lnTo>
                  <a:lnTo>
                    <a:pt x="511" y="1"/>
                  </a:lnTo>
                  <a:lnTo>
                    <a:pt x="504" y="4"/>
                  </a:lnTo>
                  <a:lnTo>
                    <a:pt x="496" y="6"/>
                  </a:lnTo>
                  <a:lnTo>
                    <a:pt x="489" y="8"/>
                  </a:lnTo>
                  <a:lnTo>
                    <a:pt x="483" y="11"/>
                  </a:lnTo>
                  <a:lnTo>
                    <a:pt x="476" y="14"/>
                  </a:lnTo>
                  <a:lnTo>
                    <a:pt x="470" y="18"/>
                  </a:lnTo>
                  <a:lnTo>
                    <a:pt x="464" y="22"/>
                  </a:lnTo>
                  <a:lnTo>
                    <a:pt x="458" y="26"/>
                  </a:lnTo>
                  <a:lnTo>
                    <a:pt x="453" y="19"/>
                  </a:lnTo>
                  <a:lnTo>
                    <a:pt x="447" y="14"/>
                  </a:lnTo>
                  <a:lnTo>
                    <a:pt x="440" y="10"/>
                  </a:lnTo>
                  <a:lnTo>
                    <a:pt x="432" y="6"/>
                  </a:lnTo>
                  <a:lnTo>
                    <a:pt x="424" y="4"/>
                  </a:lnTo>
                  <a:lnTo>
                    <a:pt x="414" y="2"/>
                  </a:lnTo>
                  <a:lnTo>
                    <a:pt x="405" y="4"/>
                  </a:lnTo>
                  <a:lnTo>
                    <a:pt x="395" y="6"/>
                  </a:lnTo>
                  <a:lnTo>
                    <a:pt x="384" y="10"/>
                  </a:lnTo>
                  <a:lnTo>
                    <a:pt x="373" y="14"/>
                  </a:lnTo>
                  <a:lnTo>
                    <a:pt x="364" y="19"/>
                  </a:lnTo>
                  <a:lnTo>
                    <a:pt x="353" y="24"/>
                  </a:lnTo>
                  <a:lnTo>
                    <a:pt x="344" y="29"/>
                  </a:lnTo>
                  <a:lnTo>
                    <a:pt x="334" y="35"/>
                  </a:lnTo>
                  <a:lnTo>
                    <a:pt x="325" y="42"/>
                  </a:lnTo>
                  <a:lnTo>
                    <a:pt x="315" y="48"/>
                  </a:lnTo>
                  <a:lnTo>
                    <a:pt x="302" y="38"/>
                  </a:lnTo>
                  <a:lnTo>
                    <a:pt x="288" y="35"/>
                  </a:lnTo>
                  <a:lnTo>
                    <a:pt x="273" y="36"/>
                  </a:lnTo>
                  <a:lnTo>
                    <a:pt x="257" y="41"/>
                  </a:lnTo>
                  <a:lnTo>
                    <a:pt x="241" y="47"/>
                  </a:lnTo>
                  <a:lnTo>
                    <a:pt x="224" y="54"/>
                  </a:lnTo>
                  <a:lnTo>
                    <a:pt x="210" y="62"/>
                  </a:lnTo>
                  <a:lnTo>
                    <a:pt x="196" y="69"/>
                  </a:lnTo>
                  <a:lnTo>
                    <a:pt x="187" y="68"/>
                  </a:lnTo>
                  <a:lnTo>
                    <a:pt x="184" y="38"/>
                  </a:lnTo>
                  <a:lnTo>
                    <a:pt x="181" y="34"/>
                  </a:lnTo>
                  <a:lnTo>
                    <a:pt x="179" y="30"/>
                  </a:lnTo>
                  <a:lnTo>
                    <a:pt x="175" y="28"/>
                  </a:lnTo>
                  <a:lnTo>
                    <a:pt x="171" y="25"/>
                  </a:lnTo>
                  <a:lnTo>
                    <a:pt x="146" y="24"/>
                  </a:lnTo>
                  <a:lnTo>
                    <a:pt x="128" y="29"/>
                  </a:lnTo>
                  <a:lnTo>
                    <a:pt x="111" y="32"/>
                  </a:lnTo>
                  <a:lnTo>
                    <a:pt x="93" y="37"/>
                  </a:lnTo>
                  <a:lnTo>
                    <a:pt x="75" y="42"/>
                  </a:lnTo>
                  <a:lnTo>
                    <a:pt x="58" y="48"/>
                  </a:lnTo>
                  <a:lnTo>
                    <a:pt x="42" y="55"/>
                  </a:lnTo>
                  <a:lnTo>
                    <a:pt x="25" y="63"/>
                  </a:lnTo>
                  <a:lnTo>
                    <a:pt x="10" y="73"/>
                  </a:lnTo>
                  <a:lnTo>
                    <a:pt x="4" y="78"/>
                  </a:lnTo>
                  <a:lnTo>
                    <a:pt x="1" y="84"/>
                  </a:lnTo>
                  <a:lnTo>
                    <a:pt x="0" y="90"/>
                  </a:lnTo>
                  <a:lnTo>
                    <a:pt x="2" y="97"/>
                  </a:lnTo>
                  <a:lnTo>
                    <a:pt x="7" y="103"/>
                  </a:lnTo>
                  <a:lnTo>
                    <a:pt x="13" y="105"/>
                  </a:lnTo>
                  <a:lnTo>
                    <a:pt x="19" y="106"/>
                  </a:lnTo>
                  <a:lnTo>
                    <a:pt x="26" y="104"/>
                  </a:lnTo>
                  <a:lnTo>
                    <a:pt x="41" y="96"/>
                  </a:lnTo>
                  <a:lnTo>
                    <a:pt x="56" y="88"/>
                  </a:lnTo>
                  <a:lnTo>
                    <a:pt x="72" y="82"/>
                  </a:lnTo>
                  <a:lnTo>
                    <a:pt x="87" y="76"/>
                  </a:lnTo>
                  <a:lnTo>
                    <a:pt x="103" y="73"/>
                  </a:lnTo>
                  <a:lnTo>
                    <a:pt x="118" y="68"/>
                  </a:lnTo>
                  <a:lnTo>
                    <a:pt x="135" y="65"/>
                  </a:lnTo>
                  <a:lnTo>
                    <a:pt x="150" y="61"/>
                  </a:lnTo>
                  <a:lnTo>
                    <a:pt x="150" y="63"/>
                  </a:lnTo>
                  <a:lnTo>
                    <a:pt x="150" y="66"/>
                  </a:lnTo>
                  <a:lnTo>
                    <a:pt x="150" y="69"/>
                  </a:lnTo>
                  <a:lnTo>
                    <a:pt x="150" y="72"/>
                  </a:lnTo>
                  <a:lnTo>
                    <a:pt x="152" y="85"/>
                  </a:lnTo>
                  <a:lnTo>
                    <a:pt x="153" y="90"/>
                  </a:lnTo>
                  <a:lnTo>
                    <a:pt x="155" y="94"/>
                  </a:lnTo>
                  <a:lnTo>
                    <a:pt x="159" y="98"/>
                  </a:lnTo>
                  <a:lnTo>
                    <a:pt x="162" y="100"/>
                  </a:lnTo>
                  <a:lnTo>
                    <a:pt x="175" y="106"/>
                  </a:lnTo>
                  <a:lnTo>
                    <a:pt x="190" y="106"/>
                  </a:lnTo>
                  <a:lnTo>
                    <a:pt x="204" y="103"/>
                  </a:lnTo>
                  <a:lnTo>
                    <a:pt x="218" y="98"/>
                  </a:lnTo>
                  <a:lnTo>
                    <a:pt x="231" y="92"/>
                  </a:lnTo>
                  <a:lnTo>
                    <a:pt x="245" y="86"/>
                  </a:lnTo>
                  <a:lnTo>
                    <a:pt x="257" y="80"/>
                  </a:lnTo>
                  <a:lnTo>
                    <a:pt x="271" y="74"/>
                  </a:lnTo>
                  <a:lnTo>
                    <a:pt x="284" y="70"/>
                  </a:lnTo>
                  <a:lnTo>
                    <a:pt x="288" y="70"/>
                  </a:lnTo>
                  <a:lnTo>
                    <a:pt x="290" y="70"/>
                  </a:lnTo>
                  <a:lnTo>
                    <a:pt x="294" y="72"/>
                  </a:lnTo>
                  <a:lnTo>
                    <a:pt x="296" y="72"/>
                  </a:lnTo>
                  <a:lnTo>
                    <a:pt x="299" y="90"/>
                  </a:lnTo>
                  <a:lnTo>
                    <a:pt x="305" y="93"/>
                  </a:lnTo>
                  <a:lnTo>
                    <a:pt x="311" y="94"/>
                  </a:lnTo>
                  <a:lnTo>
                    <a:pt x="317" y="93"/>
                  </a:lnTo>
                  <a:lnTo>
                    <a:pt x="323" y="90"/>
                  </a:lnTo>
                  <a:lnTo>
                    <a:pt x="331" y="84"/>
                  </a:lnTo>
                  <a:lnTo>
                    <a:pt x="339" y="75"/>
                  </a:lnTo>
                  <a:lnTo>
                    <a:pt x="347" y="68"/>
                  </a:lnTo>
                  <a:lnTo>
                    <a:pt x="357" y="62"/>
                  </a:lnTo>
                  <a:lnTo>
                    <a:pt x="366" y="57"/>
                  </a:lnTo>
                  <a:lnTo>
                    <a:pt x="377" y="53"/>
                  </a:lnTo>
                  <a:lnTo>
                    <a:pt x="388" y="48"/>
                  </a:lnTo>
                  <a:lnTo>
                    <a:pt x="399" y="44"/>
                  </a:lnTo>
                  <a:lnTo>
                    <a:pt x="409" y="41"/>
                  </a:lnTo>
                  <a:lnTo>
                    <a:pt x="413" y="39"/>
                  </a:lnTo>
                  <a:lnTo>
                    <a:pt x="416" y="38"/>
                  </a:lnTo>
                  <a:lnTo>
                    <a:pt x="420" y="38"/>
                  </a:lnTo>
                  <a:lnTo>
                    <a:pt x="424" y="39"/>
                  </a:lnTo>
                  <a:lnTo>
                    <a:pt x="427" y="43"/>
                  </a:lnTo>
                  <a:lnTo>
                    <a:pt x="430" y="47"/>
                  </a:lnTo>
                  <a:lnTo>
                    <a:pt x="431" y="53"/>
                  </a:lnTo>
                  <a:lnTo>
                    <a:pt x="430" y="59"/>
                  </a:lnTo>
                  <a:lnTo>
                    <a:pt x="428" y="61"/>
                  </a:lnTo>
                  <a:lnTo>
                    <a:pt x="425" y="65"/>
                  </a:lnTo>
                  <a:lnTo>
                    <a:pt x="426" y="65"/>
                  </a:lnTo>
                  <a:lnTo>
                    <a:pt x="425" y="67"/>
                  </a:lnTo>
                  <a:lnTo>
                    <a:pt x="424" y="73"/>
                  </a:lnTo>
                  <a:lnTo>
                    <a:pt x="425" y="80"/>
                  </a:lnTo>
                  <a:lnTo>
                    <a:pt x="428" y="85"/>
                  </a:lnTo>
                  <a:lnTo>
                    <a:pt x="433" y="90"/>
                  </a:lnTo>
                  <a:lnTo>
                    <a:pt x="440" y="91"/>
                  </a:lnTo>
                  <a:lnTo>
                    <a:pt x="447" y="90"/>
                  </a:lnTo>
                  <a:lnTo>
                    <a:pt x="453" y="86"/>
                  </a:lnTo>
                  <a:lnTo>
                    <a:pt x="458" y="81"/>
                  </a:lnTo>
                  <a:lnTo>
                    <a:pt x="458" y="79"/>
                  </a:lnTo>
                  <a:lnTo>
                    <a:pt x="459" y="79"/>
                  </a:lnTo>
                  <a:lnTo>
                    <a:pt x="459" y="78"/>
                  </a:lnTo>
                  <a:lnTo>
                    <a:pt x="461" y="74"/>
                  </a:lnTo>
                  <a:lnTo>
                    <a:pt x="465" y="68"/>
                  </a:lnTo>
                  <a:lnTo>
                    <a:pt x="471" y="62"/>
                  </a:lnTo>
                  <a:lnTo>
                    <a:pt x="477" y="57"/>
                  </a:lnTo>
                  <a:lnTo>
                    <a:pt x="483" y="53"/>
                  </a:lnTo>
                  <a:lnTo>
                    <a:pt x="490" y="49"/>
                  </a:lnTo>
                  <a:lnTo>
                    <a:pt x="496" y="45"/>
                  </a:lnTo>
                  <a:lnTo>
                    <a:pt x="504" y="42"/>
                  </a:lnTo>
                  <a:lnTo>
                    <a:pt x="511" y="39"/>
                  </a:lnTo>
                  <a:lnTo>
                    <a:pt x="512" y="45"/>
                  </a:lnTo>
                  <a:lnTo>
                    <a:pt x="515" y="51"/>
                  </a:lnTo>
                  <a:lnTo>
                    <a:pt x="518" y="56"/>
                  </a:lnTo>
                  <a:lnTo>
                    <a:pt x="523" y="61"/>
                  </a:lnTo>
                  <a:lnTo>
                    <a:pt x="527" y="65"/>
                  </a:lnTo>
                  <a:lnTo>
                    <a:pt x="533" y="67"/>
                  </a:lnTo>
                  <a:lnTo>
                    <a:pt x="539" y="69"/>
                  </a:lnTo>
                  <a:lnTo>
                    <a:pt x="547" y="72"/>
                  </a:lnTo>
                  <a:lnTo>
                    <a:pt x="554" y="70"/>
                  </a:lnTo>
                  <a:lnTo>
                    <a:pt x="560" y="66"/>
                  </a:lnTo>
                  <a:lnTo>
                    <a:pt x="563" y="61"/>
                  </a:lnTo>
                  <a:lnTo>
                    <a:pt x="564" y="54"/>
                  </a:lnTo>
                  <a:lnTo>
                    <a:pt x="563" y="47"/>
                  </a:lnTo>
                  <a:lnTo>
                    <a:pt x="560" y="42"/>
                  </a:lnTo>
                  <a:lnTo>
                    <a:pt x="555" y="38"/>
                  </a:lnTo>
                  <a:lnTo>
                    <a:pt x="549" y="36"/>
                  </a:lnTo>
                  <a:close/>
                </a:path>
              </a:pathLst>
            </a:custGeom>
            <a:solidFill>
              <a:srgbClr val="FF99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 name="Freeform 43"/>
            <p:cNvSpPr>
              <a:spLocks noChangeArrowheads="1"/>
            </p:cNvSpPr>
            <p:nvPr/>
          </p:nvSpPr>
          <p:spPr bwMode="auto">
            <a:xfrm>
              <a:off x="3129" y="2448"/>
              <a:ext cx="360" cy="387"/>
            </a:xfrm>
            <a:custGeom>
              <a:avLst/>
              <a:gdLst>
                <a:gd name="T0" fmla="*/ 461 w 498"/>
                <a:gd name="T1" fmla="*/ 277 h 538"/>
                <a:gd name="T2" fmla="*/ 262 w 498"/>
                <a:gd name="T3" fmla="*/ 222 h 538"/>
                <a:gd name="T4" fmla="*/ 262 w 498"/>
                <a:gd name="T5" fmla="*/ 179 h 538"/>
                <a:gd name="T6" fmla="*/ 293 w 498"/>
                <a:gd name="T7" fmla="*/ 136 h 538"/>
                <a:gd name="T8" fmla="*/ 293 w 498"/>
                <a:gd name="T9" fmla="*/ 120 h 538"/>
                <a:gd name="T10" fmla="*/ 291 w 498"/>
                <a:gd name="T11" fmla="*/ 83 h 538"/>
                <a:gd name="T12" fmla="*/ 283 w 498"/>
                <a:gd name="T13" fmla="*/ 42 h 538"/>
                <a:gd name="T14" fmla="*/ 265 w 498"/>
                <a:gd name="T15" fmla="*/ 9 h 538"/>
                <a:gd name="T16" fmla="*/ 257 w 498"/>
                <a:gd name="T17" fmla="*/ 5 h 538"/>
                <a:gd name="T18" fmla="*/ 247 w 498"/>
                <a:gd name="T19" fmla="*/ 2 h 538"/>
                <a:gd name="T20" fmla="*/ 234 w 498"/>
                <a:gd name="T21" fmla="*/ 0 h 538"/>
                <a:gd name="T22" fmla="*/ 220 w 498"/>
                <a:gd name="T23" fmla="*/ 0 h 538"/>
                <a:gd name="T24" fmla="*/ 205 w 498"/>
                <a:gd name="T25" fmla="*/ 0 h 538"/>
                <a:gd name="T26" fmla="*/ 189 w 498"/>
                <a:gd name="T27" fmla="*/ 0 h 538"/>
                <a:gd name="T28" fmla="*/ 172 w 498"/>
                <a:gd name="T29" fmla="*/ 2 h 538"/>
                <a:gd name="T30" fmla="*/ 155 w 498"/>
                <a:gd name="T31" fmla="*/ 3 h 538"/>
                <a:gd name="T32" fmla="*/ 140 w 498"/>
                <a:gd name="T33" fmla="*/ 6 h 538"/>
                <a:gd name="T34" fmla="*/ 124 w 498"/>
                <a:gd name="T35" fmla="*/ 8 h 538"/>
                <a:gd name="T36" fmla="*/ 110 w 498"/>
                <a:gd name="T37" fmla="*/ 12 h 538"/>
                <a:gd name="T38" fmla="*/ 97 w 498"/>
                <a:gd name="T39" fmla="*/ 14 h 538"/>
                <a:gd name="T40" fmla="*/ 86 w 498"/>
                <a:gd name="T41" fmla="*/ 15 h 538"/>
                <a:gd name="T42" fmla="*/ 79 w 498"/>
                <a:gd name="T43" fmla="*/ 18 h 538"/>
                <a:gd name="T44" fmla="*/ 74 w 498"/>
                <a:gd name="T45" fmla="*/ 19 h 538"/>
                <a:gd name="T46" fmla="*/ 72 w 498"/>
                <a:gd name="T47" fmla="*/ 19 h 538"/>
                <a:gd name="T48" fmla="*/ 90 w 498"/>
                <a:gd name="T49" fmla="*/ 44 h 538"/>
                <a:gd name="T50" fmla="*/ 79 w 498"/>
                <a:gd name="T51" fmla="*/ 69 h 538"/>
                <a:gd name="T52" fmla="*/ 94 w 498"/>
                <a:gd name="T53" fmla="*/ 87 h 538"/>
                <a:gd name="T54" fmla="*/ 79 w 498"/>
                <a:gd name="T55" fmla="*/ 133 h 538"/>
                <a:gd name="T56" fmla="*/ 99 w 498"/>
                <a:gd name="T57" fmla="*/ 137 h 538"/>
                <a:gd name="T58" fmla="*/ 102 w 498"/>
                <a:gd name="T59" fmla="*/ 196 h 538"/>
                <a:gd name="T60" fmla="*/ 152 w 498"/>
                <a:gd name="T61" fmla="*/ 201 h 538"/>
                <a:gd name="T62" fmla="*/ 154 w 498"/>
                <a:gd name="T63" fmla="*/ 218 h 538"/>
                <a:gd name="T64" fmla="*/ 147 w 498"/>
                <a:gd name="T65" fmla="*/ 246 h 538"/>
                <a:gd name="T66" fmla="*/ 0 w 498"/>
                <a:gd name="T67" fmla="*/ 301 h 538"/>
                <a:gd name="T68" fmla="*/ 6 w 498"/>
                <a:gd name="T69" fmla="*/ 513 h 538"/>
                <a:gd name="T70" fmla="*/ 498 w 498"/>
                <a:gd name="T71" fmla="*/ 538 h 538"/>
                <a:gd name="T72" fmla="*/ 461 w 498"/>
                <a:gd name="T73" fmla="*/ 277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8" h="538">
                  <a:moveTo>
                    <a:pt x="461" y="277"/>
                  </a:moveTo>
                  <a:lnTo>
                    <a:pt x="262" y="222"/>
                  </a:lnTo>
                  <a:lnTo>
                    <a:pt x="262" y="179"/>
                  </a:lnTo>
                  <a:lnTo>
                    <a:pt x="293" y="136"/>
                  </a:lnTo>
                  <a:lnTo>
                    <a:pt x="293" y="120"/>
                  </a:lnTo>
                  <a:lnTo>
                    <a:pt x="291" y="83"/>
                  </a:lnTo>
                  <a:lnTo>
                    <a:pt x="283" y="42"/>
                  </a:lnTo>
                  <a:lnTo>
                    <a:pt x="265" y="9"/>
                  </a:lnTo>
                  <a:lnTo>
                    <a:pt x="257" y="5"/>
                  </a:lnTo>
                  <a:lnTo>
                    <a:pt x="247" y="2"/>
                  </a:lnTo>
                  <a:lnTo>
                    <a:pt x="234" y="0"/>
                  </a:lnTo>
                  <a:lnTo>
                    <a:pt x="220" y="0"/>
                  </a:lnTo>
                  <a:lnTo>
                    <a:pt x="205" y="0"/>
                  </a:lnTo>
                  <a:lnTo>
                    <a:pt x="189" y="0"/>
                  </a:lnTo>
                  <a:lnTo>
                    <a:pt x="172" y="2"/>
                  </a:lnTo>
                  <a:lnTo>
                    <a:pt x="155" y="3"/>
                  </a:lnTo>
                  <a:lnTo>
                    <a:pt x="140" y="6"/>
                  </a:lnTo>
                  <a:lnTo>
                    <a:pt x="124" y="8"/>
                  </a:lnTo>
                  <a:lnTo>
                    <a:pt x="110" y="12"/>
                  </a:lnTo>
                  <a:lnTo>
                    <a:pt x="97" y="14"/>
                  </a:lnTo>
                  <a:lnTo>
                    <a:pt x="86" y="15"/>
                  </a:lnTo>
                  <a:lnTo>
                    <a:pt x="79" y="18"/>
                  </a:lnTo>
                  <a:lnTo>
                    <a:pt x="74" y="19"/>
                  </a:lnTo>
                  <a:lnTo>
                    <a:pt x="72" y="19"/>
                  </a:lnTo>
                  <a:lnTo>
                    <a:pt x="90" y="44"/>
                  </a:lnTo>
                  <a:lnTo>
                    <a:pt x="79" y="69"/>
                  </a:lnTo>
                  <a:lnTo>
                    <a:pt x="94" y="87"/>
                  </a:lnTo>
                  <a:lnTo>
                    <a:pt x="79" y="133"/>
                  </a:lnTo>
                  <a:lnTo>
                    <a:pt x="99" y="137"/>
                  </a:lnTo>
                  <a:lnTo>
                    <a:pt x="102" y="196"/>
                  </a:lnTo>
                  <a:lnTo>
                    <a:pt x="152" y="201"/>
                  </a:lnTo>
                  <a:lnTo>
                    <a:pt x="154" y="218"/>
                  </a:lnTo>
                  <a:lnTo>
                    <a:pt x="147" y="246"/>
                  </a:lnTo>
                  <a:lnTo>
                    <a:pt x="0" y="301"/>
                  </a:lnTo>
                  <a:lnTo>
                    <a:pt x="6" y="513"/>
                  </a:lnTo>
                  <a:lnTo>
                    <a:pt x="498" y="538"/>
                  </a:lnTo>
                  <a:lnTo>
                    <a:pt x="461" y="277"/>
                  </a:lnTo>
                  <a:close/>
                </a:path>
              </a:pathLst>
            </a:custGeom>
            <a:solidFill>
              <a:srgbClr val="0033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44"/>
            <p:cNvSpPr>
              <a:spLocks noChangeArrowheads="1"/>
            </p:cNvSpPr>
            <p:nvPr/>
          </p:nvSpPr>
          <p:spPr bwMode="auto">
            <a:xfrm>
              <a:off x="2841" y="2844"/>
              <a:ext cx="65" cy="159"/>
            </a:xfrm>
            <a:custGeom>
              <a:avLst/>
              <a:gdLst>
                <a:gd name="T0" fmla="*/ 49 w 91"/>
                <a:gd name="T1" fmla="*/ 222 h 222"/>
                <a:gd name="T2" fmla="*/ 0 w 91"/>
                <a:gd name="T3" fmla="*/ 175 h 222"/>
                <a:gd name="T4" fmla="*/ 8 w 91"/>
                <a:gd name="T5" fmla="*/ 136 h 222"/>
                <a:gd name="T6" fmla="*/ 0 w 91"/>
                <a:gd name="T7" fmla="*/ 63 h 222"/>
                <a:gd name="T8" fmla="*/ 24 w 91"/>
                <a:gd name="T9" fmla="*/ 85 h 222"/>
                <a:gd name="T10" fmla="*/ 57 w 91"/>
                <a:gd name="T11" fmla="*/ 0 h 222"/>
                <a:gd name="T12" fmla="*/ 57 w 91"/>
                <a:gd name="T13" fmla="*/ 79 h 222"/>
                <a:gd name="T14" fmla="*/ 59 w 91"/>
                <a:gd name="T15" fmla="*/ 80 h 222"/>
                <a:gd name="T16" fmla="*/ 64 w 91"/>
                <a:gd name="T17" fmla="*/ 83 h 222"/>
                <a:gd name="T18" fmla="*/ 73 w 91"/>
                <a:gd name="T19" fmla="*/ 88 h 222"/>
                <a:gd name="T20" fmla="*/ 80 w 91"/>
                <a:gd name="T21" fmla="*/ 97 h 222"/>
                <a:gd name="T22" fmla="*/ 87 w 91"/>
                <a:gd name="T23" fmla="*/ 106 h 222"/>
                <a:gd name="T24" fmla="*/ 91 w 91"/>
                <a:gd name="T25" fmla="*/ 118 h 222"/>
                <a:gd name="T26" fmla="*/ 91 w 91"/>
                <a:gd name="T27" fmla="*/ 132 h 222"/>
                <a:gd name="T28" fmla="*/ 85 w 91"/>
                <a:gd name="T29" fmla="*/ 148 h 222"/>
                <a:gd name="T30" fmla="*/ 49 w 91"/>
                <a:gd name="T31"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222">
                  <a:moveTo>
                    <a:pt x="49" y="222"/>
                  </a:moveTo>
                  <a:lnTo>
                    <a:pt x="0" y="175"/>
                  </a:lnTo>
                  <a:lnTo>
                    <a:pt x="8" y="136"/>
                  </a:lnTo>
                  <a:lnTo>
                    <a:pt x="0" y="63"/>
                  </a:lnTo>
                  <a:lnTo>
                    <a:pt x="24" y="85"/>
                  </a:lnTo>
                  <a:lnTo>
                    <a:pt x="57" y="0"/>
                  </a:lnTo>
                  <a:lnTo>
                    <a:pt x="57" y="79"/>
                  </a:lnTo>
                  <a:lnTo>
                    <a:pt x="59" y="80"/>
                  </a:lnTo>
                  <a:lnTo>
                    <a:pt x="64" y="83"/>
                  </a:lnTo>
                  <a:lnTo>
                    <a:pt x="73" y="88"/>
                  </a:lnTo>
                  <a:lnTo>
                    <a:pt x="80" y="97"/>
                  </a:lnTo>
                  <a:lnTo>
                    <a:pt x="87" y="106"/>
                  </a:lnTo>
                  <a:lnTo>
                    <a:pt x="91" y="118"/>
                  </a:lnTo>
                  <a:lnTo>
                    <a:pt x="91" y="132"/>
                  </a:lnTo>
                  <a:lnTo>
                    <a:pt x="85" y="148"/>
                  </a:lnTo>
                  <a:lnTo>
                    <a:pt x="49" y="222"/>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76618567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Data Keys</a:t>
            </a:r>
          </a:p>
        </p:txBody>
      </p:sp>
      <p:sp>
        <p:nvSpPr>
          <p:cNvPr id="7475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You can associate a data key (usually a primary key) with each item in a DataList or a DataGrid </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For a DataGrid an item is a row</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First, specify </a:t>
            </a:r>
            <a:r>
              <a:rPr lang="en-US">
                <a:latin typeface="Lucida Console" charset="0"/>
              </a:rPr>
              <a:t>DataKeyField="CategoryId"</a:t>
            </a:r>
            <a:r>
              <a:rPr lang="en-US"/>
              <a:t> on the DataGrid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Then, given the index (offset) of the desired row, look up the data key in the control’s collection: </a:t>
            </a:r>
            <a:r>
              <a:rPr lang="en-US">
                <a:latin typeface="Lucida Console" charset="0"/>
              </a:rPr>
              <a:t>grid.DataKeys[index]</a:t>
            </a:r>
            <a:r>
              <a:rPr lang="en-US"/>
              <a:t> </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Event Bubbling</a:t>
            </a:r>
          </a:p>
        </p:txBody>
      </p:sp>
      <p:sp>
        <p:nvSpPr>
          <p:cNvPr id="75778" name="Rectangle 2"/>
          <p:cNvSpPr>
            <a:spLocks noGrp="1" noChangeArrowheads="1"/>
          </p:cNvSpPr>
          <p:nvPr>
            <p:ph type="body" idx="1"/>
          </p:nvPr>
        </p:nvSpPr>
        <p:spPr>
          <a:xfrm>
            <a:off x="457200" y="1905000"/>
            <a:ext cx="8229600" cy="4495800"/>
          </a:xfrm>
          <a:ln/>
        </p:spPr>
        <p:txBody>
          <a:bodyPr/>
          <a:lstStyle/>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DataLists and DataGrids provide a limited form of event bubbling</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First, have the list control (DataList or DataGrid) implement </a:t>
            </a:r>
            <a:r>
              <a:rPr lang="en-US" sz="2400">
                <a:latin typeface="Lucida Console" charset="0"/>
              </a:rPr>
              <a:t>OnItemCommand</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This will be called whenever a Button or LinkButton inside the list control gets clicked</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Then, add these attributes to your button:</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CommandName: Identifies the column</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CommandArgument: Identifies the row</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Your </a:t>
            </a:r>
            <a:r>
              <a:rPr lang="en-US" sz="2400">
                <a:latin typeface="Lucida Console" charset="0"/>
              </a:rPr>
              <a:t>OnItemCommand</a:t>
            </a:r>
            <a:r>
              <a:rPr lang="en-US" sz="2400"/>
              <a:t> receives an argument of type </a:t>
            </a:r>
            <a:r>
              <a:rPr lang="en-US" sz="2400">
                <a:latin typeface="Lucida Console" charset="0"/>
              </a:rPr>
              <a:t>DataGridCommandEventArgs</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 Binding</a:t>
            </a:r>
            <a:br>
              <a:rPr lang="en-US"/>
            </a:br>
            <a:r>
              <a:rPr lang="en-US" sz="3200"/>
              <a:t>Templates Demo</a:t>
            </a:r>
          </a:p>
        </p:txBody>
      </p:sp>
      <p:sp>
        <p:nvSpPr>
          <p:cNvPr id="76802"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Demo: DataBinding6.aspx, DataBinding7.aspx</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Using templates and data binding to a database with </a:t>
            </a:r>
            <a:r>
              <a:rPr lang="en-US">
                <a:latin typeface="Lucida Console" charset="0"/>
              </a:rPr>
              <a:t>DataGrid</a:t>
            </a:r>
            <a:r>
              <a:rPr lang="en-US"/>
              <a:t>, </a:t>
            </a:r>
            <a:r>
              <a:rPr lang="en-US">
                <a:latin typeface="Lucida Console" charset="0"/>
              </a:rPr>
              <a:t>Repeater</a:t>
            </a:r>
            <a:r>
              <a:rPr lang="en-US"/>
              <a:t> and </a:t>
            </a:r>
            <a:r>
              <a:rPr lang="en-US">
                <a:latin typeface="Lucida Console" charset="0"/>
              </a:rPr>
              <a:t>DataList</a:t>
            </a:r>
            <a:r>
              <a:rPr lang="en-US"/>
              <a:t> controls</a:t>
            </a:r>
          </a:p>
        </p:txBody>
      </p:sp>
      <p:grpSp>
        <p:nvGrpSpPr>
          <p:cNvPr id="76803" name="Group 3"/>
          <p:cNvGrpSpPr>
            <a:grpSpLocks/>
          </p:cNvGrpSpPr>
          <p:nvPr/>
        </p:nvGrpSpPr>
        <p:grpSpPr bwMode="auto">
          <a:xfrm>
            <a:off x="3162300" y="3657600"/>
            <a:ext cx="2703513" cy="2360613"/>
            <a:chOff x="1992" y="2304"/>
            <a:chExt cx="1703" cy="1487"/>
          </a:xfrm>
        </p:grpSpPr>
        <p:sp>
          <p:nvSpPr>
            <p:cNvPr id="76804" name="Rectangle 4"/>
            <p:cNvSpPr>
              <a:spLocks noChangeArrowheads="1"/>
            </p:cNvSpPr>
            <p:nvPr/>
          </p:nvSpPr>
          <p:spPr bwMode="auto">
            <a:xfrm>
              <a:off x="1992" y="2304"/>
              <a:ext cx="1703" cy="1487"/>
            </a:xfrm>
            <a:prstGeom prst="rect">
              <a:avLst/>
            </a:prstGeom>
            <a:solidFill>
              <a:srgbClr val="FFCC66"/>
            </a:solidFill>
            <a:ln w="12600" cap="sq">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05" name="Freeform 5"/>
            <p:cNvSpPr>
              <a:spLocks noChangeArrowheads="1"/>
            </p:cNvSpPr>
            <p:nvPr/>
          </p:nvSpPr>
          <p:spPr bwMode="auto">
            <a:xfrm>
              <a:off x="2855" y="2517"/>
              <a:ext cx="311" cy="402"/>
            </a:xfrm>
            <a:custGeom>
              <a:avLst/>
              <a:gdLst>
                <a:gd name="T0" fmla="*/ 258 w 431"/>
                <a:gd name="T1" fmla="*/ 252 h 559"/>
                <a:gd name="T2" fmla="*/ 256 w 431"/>
                <a:gd name="T3" fmla="*/ 222 h 559"/>
                <a:gd name="T4" fmla="*/ 272 w 431"/>
                <a:gd name="T5" fmla="*/ 212 h 559"/>
                <a:gd name="T6" fmla="*/ 293 w 431"/>
                <a:gd name="T7" fmla="*/ 190 h 559"/>
                <a:gd name="T8" fmla="*/ 309 w 431"/>
                <a:gd name="T9" fmla="*/ 156 h 559"/>
                <a:gd name="T10" fmla="*/ 310 w 431"/>
                <a:gd name="T11" fmla="*/ 134 h 559"/>
                <a:gd name="T12" fmla="*/ 302 w 431"/>
                <a:gd name="T13" fmla="*/ 135 h 559"/>
                <a:gd name="T14" fmla="*/ 288 w 431"/>
                <a:gd name="T15" fmla="*/ 135 h 559"/>
                <a:gd name="T16" fmla="*/ 273 w 431"/>
                <a:gd name="T17" fmla="*/ 130 h 559"/>
                <a:gd name="T18" fmla="*/ 267 w 431"/>
                <a:gd name="T19" fmla="*/ 122 h 559"/>
                <a:gd name="T20" fmla="*/ 267 w 431"/>
                <a:gd name="T21" fmla="*/ 98 h 559"/>
                <a:gd name="T22" fmla="*/ 260 w 431"/>
                <a:gd name="T23" fmla="*/ 65 h 559"/>
                <a:gd name="T24" fmla="*/ 233 w 431"/>
                <a:gd name="T25" fmla="*/ 40 h 559"/>
                <a:gd name="T26" fmla="*/ 205 w 431"/>
                <a:gd name="T27" fmla="*/ 31 h 559"/>
                <a:gd name="T28" fmla="*/ 175 w 431"/>
                <a:gd name="T29" fmla="*/ 12 h 559"/>
                <a:gd name="T30" fmla="*/ 125 w 431"/>
                <a:gd name="T31" fmla="*/ 0 h 559"/>
                <a:gd name="T32" fmla="*/ 61 w 431"/>
                <a:gd name="T33" fmla="*/ 21 h 559"/>
                <a:gd name="T34" fmla="*/ 52 w 431"/>
                <a:gd name="T35" fmla="*/ 82 h 559"/>
                <a:gd name="T36" fmla="*/ 42 w 431"/>
                <a:gd name="T37" fmla="*/ 101 h 559"/>
                <a:gd name="T38" fmla="*/ 40 w 431"/>
                <a:gd name="T39" fmla="*/ 122 h 559"/>
                <a:gd name="T40" fmla="*/ 51 w 431"/>
                <a:gd name="T41" fmla="*/ 143 h 559"/>
                <a:gd name="T42" fmla="*/ 72 w 431"/>
                <a:gd name="T43" fmla="*/ 162 h 559"/>
                <a:gd name="T44" fmla="*/ 76 w 431"/>
                <a:gd name="T45" fmla="*/ 194 h 559"/>
                <a:gd name="T46" fmla="*/ 64 w 431"/>
                <a:gd name="T47" fmla="*/ 219 h 559"/>
                <a:gd name="T48" fmla="*/ 69 w 431"/>
                <a:gd name="T49" fmla="*/ 224 h 559"/>
                <a:gd name="T50" fmla="*/ 81 w 431"/>
                <a:gd name="T51" fmla="*/ 233 h 559"/>
                <a:gd name="T52" fmla="*/ 103 w 431"/>
                <a:gd name="T53" fmla="*/ 240 h 559"/>
                <a:gd name="T54" fmla="*/ 132 w 431"/>
                <a:gd name="T55" fmla="*/ 238 h 559"/>
                <a:gd name="T56" fmla="*/ 147 w 431"/>
                <a:gd name="T57" fmla="*/ 236 h 559"/>
                <a:gd name="T58" fmla="*/ 150 w 431"/>
                <a:gd name="T59" fmla="*/ 234 h 559"/>
                <a:gd name="T60" fmla="*/ 0 w 431"/>
                <a:gd name="T61" fmla="*/ 349 h 559"/>
                <a:gd name="T62" fmla="*/ 93 w 431"/>
                <a:gd name="T63" fmla="*/ 559 h 559"/>
                <a:gd name="T64" fmla="*/ 95 w 431"/>
                <a:gd name="T65" fmla="*/ 525 h 559"/>
                <a:gd name="T66" fmla="*/ 98 w 431"/>
                <a:gd name="T67" fmla="*/ 485 h 559"/>
                <a:gd name="T68" fmla="*/ 105 w 431"/>
                <a:gd name="T69" fmla="*/ 484 h 559"/>
                <a:gd name="T70" fmla="*/ 124 w 431"/>
                <a:gd name="T71" fmla="*/ 508 h 559"/>
                <a:gd name="T72" fmla="*/ 143 w 431"/>
                <a:gd name="T73" fmla="*/ 537 h 559"/>
                <a:gd name="T74" fmla="*/ 151 w 431"/>
                <a:gd name="T75" fmla="*/ 551 h 559"/>
                <a:gd name="T76" fmla="*/ 166 w 431"/>
                <a:gd name="T77" fmla="*/ 547 h 559"/>
                <a:gd name="T78" fmla="*/ 199 w 431"/>
                <a:gd name="T79" fmla="*/ 538 h 559"/>
                <a:gd name="T80" fmla="*/ 237 w 431"/>
                <a:gd name="T81" fmla="*/ 530 h 559"/>
                <a:gd name="T82" fmla="*/ 264 w 431"/>
                <a:gd name="T83" fmla="*/ 526 h 559"/>
                <a:gd name="T84" fmla="*/ 296 w 431"/>
                <a:gd name="T85" fmla="*/ 526 h 559"/>
                <a:gd name="T86" fmla="*/ 347 w 431"/>
                <a:gd name="T87" fmla="*/ 525 h 559"/>
                <a:gd name="T88" fmla="*/ 395 w 431"/>
                <a:gd name="T89" fmla="*/ 525 h 559"/>
                <a:gd name="T90" fmla="*/ 416 w 431"/>
                <a:gd name="T91" fmla="*/ 525 h 559"/>
                <a:gd name="T92" fmla="*/ 414 w 431"/>
                <a:gd name="T93" fmla="*/ 275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1" h="559">
                  <a:moveTo>
                    <a:pt x="414" y="275"/>
                  </a:moveTo>
                  <a:lnTo>
                    <a:pt x="258" y="252"/>
                  </a:lnTo>
                  <a:lnTo>
                    <a:pt x="254" y="223"/>
                  </a:lnTo>
                  <a:lnTo>
                    <a:pt x="256" y="222"/>
                  </a:lnTo>
                  <a:lnTo>
                    <a:pt x="264" y="218"/>
                  </a:lnTo>
                  <a:lnTo>
                    <a:pt x="272" y="212"/>
                  </a:lnTo>
                  <a:lnTo>
                    <a:pt x="283" y="203"/>
                  </a:lnTo>
                  <a:lnTo>
                    <a:pt x="293" y="190"/>
                  </a:lnTo>
                  <a:lnTo>
                    <a:pt x="303" y="174"/>
                  </a:lnTo>
                  <a:lnTo>
                    <a:pt x="309" y="156"/>
                  </a:lnTo>
                  <a:lnTo>
                    <a:pt x="311" y="134"/>
                  </a:lnTo>
                  <a:lnTo>
                    <a:pt x="310" y="134"/>
                  </a:lnTo>
                  <a:lnTo>
                    <a:pt x="307" y="135"/>
                  </a:lnTo>
                  <a:lnTo>
                    <a:pt x="302" y="135"/>
                  </a:lnTo>
                  <a:lnTo>
                    <a:pt x="295" y="136"/>
                  </a:lnTo>
                  <a:lnTo>
                    <a:pt x="288" y="135"/>
                  </a:lnTo>
                  <a:lnTo>
                    <a:pt x="280" y="134"/>
                  </a:lnTo>
                  <a:lnTo>
                    <a:pt x="273" y="130"/>
                  </a:lnTo>
                  <a:lnTo>
                    <a:pt x="266" y="125"/>
                  </a:lnTo>
                  <a:lnTo>
                    <a:pt x="267" y="122"/>
                  </a:lnTo>
                  <a:lnTo>
                    <a:pt x="267" y="112"/>
                  </a:lnTo>
                  <a:lnTo>
                    <a:pt x="267" y="98"/>
                  </a:lnTo>
                  <a:lnTo>
                    <a:pt x="266" y="82"/>
                  </a:lnTo>
                  <a:lnTo>
                    <a:pt x="260" y="65"/>
                  </a:lnTo>
                  <a:lnTo>
                    <a:pt x="249" y="51"/>
                  </a:lnTo>
                  <a:lnTo>
                    <a:pt x="233" y="40"/>
                  </a:lnTo>
                  <a:lnTo>
                    <a:pt x="209" y="34"/>
                  </a:lnTo>
                  <a:lnTo>
                    <a:pt x="205" y="31"/>
                  </a:lnTo>
                  <a:lnTo>
                    <a:pt x="193" y="23"/>
                  </a:lnTo>
                  <a:lnTo>
                    <a:pt x="175" y="12"/>
                  </a:lnTo>
                  <a:lnTo>
                    <a:pt x="153" y="3"/>
                  </a:lnTo>
                  <a:lnTo>
                    <a:pt x="125" y="0"/>
                  </a:lnTo>
                  <a:lnTo>
                    <a:pt x="94" y="5"/>
                  </a:lnTo>
                  <a:lnTo>
                    <a:pt x="61" y="21"/>
                  </a:lnTo>
                  <a:lnTo>
                    <a:pt x="26" y="54"/>
                  </a:lnTo>
                  <a:lnTo>
                    <a:pt x="52" y="82"/>
                  </a:lnTo>
                  <a:lnTo>
                    <a:pt x="45" y="92"/>
                  </a:lnTo>
                  <a:lnTo>
                    <a:pt x="42" y="101"/>
                  </a:lnTo>
                  <a:lnTo>
                    <a:pt x="40" y="112"/>
                  </a:lnTo>
                  <a:lnTo>
                    <a:pt x="40" y="122"/>
                  </a:lnTo>
                  <a:lnTo>
                    <a:pt x="44" y="132"/>
                  </a:lnTo>
                  <a:lnTo>
                    <a:pt x="51" y="143"/>
                  </a:lnTo>
                  <a:lnTo>
                    <a:pt x="60" y="153"/>
                  </a:lnTo>
                  <a:lnTo>
                    <a:pt x="72" y="162"/>
                  </a:lnTo>
                  <a:lnTo>
                    <a:pt x="74" y="174"/>
                  </a:lnTo>
                  <a:lnTo>
                    <a:pt x="76" y="194"/>
                  </a:lnTo>
                  <a:lnTo>
                    <a:pt x="74" y="211"/>
                  </a:lnTo>
                  <a:lnTo>
                    <a:pt x="64" y="219"/>
                  </a:lnTo>
                  <a:lnTo>
                    <a:pt x="66" y="221"/>
                  </a:lnTo>
                  <a:lnTo>
                    <a:pt x="69" y="224"/>
                  </a:lnTo>
                  <a:lnTo>
                    <a:pt x="74" y="228"/>
                  </a:lnTo>
                  <a:lnTo>
                    <a:pt x="81" y="233"/>
                  </a:lnTo>
                  <a:lnTo>
                    <a:pt x="91" y="237"/>
                  </a:lnTo>
                  <a:lnTo>
                    <a:pt x="103" y="240"/>
                  </a:lnTo>
                  <a:lnTo>
                    <a:pt x="117" y="241"/>
                  </a:lnTo>
                  <a:lnTo>
                    <a:pt x="132" y="238"/>
                  </a:lnTo>
                  <a:lnTo>
                    <a:pt x="141" y="237"/>
                  </a:lnTo>
                  <a:lnTo>
                    <a:pt x="147" y="236"/>
                  </a:lnTo>
                  <a:lnTo>
                    <a:pt x="149" y="235"/>
                  </a:lnTo>
                  <a:lnTo>
                    <a:pt x="150" y="234"/>
                  </a:lnTo>
                  <a:lnTo>
                    <a:pt x="161" y="267"/>
                  </a:lnTo>
                  <a:lnTo>
                    <a:pt x="0" y="349"/>
                  </a:lnTo>
                  <a:lnTo>
                    <a:pt x="8" y="520"/>
                  </a:lnTo>
                  <a:lnTo>
                    <a:pt x="93" y="559"/>
                  </a:lnTo>
                  <a:lnTo>
                    <a:pt x="94" y="549"/>
                  </a:lnTo>
                  <a:lnTo>
                    <a:pt x="95" y="525"/>
                  </a:lnTo>
                  <a:lnTo>
                    <a:pt x="98" y="500"/>
                  </a:lnTo>
                  <a:lnTo>
                    <a:pt x="98" y="485"/>
                  </a:lnTo>
                  <a:lnTo>
                    <a:pt x="99" y="481"/>
                  </a:lnTo>
                  <a:lnTo>
                    <a:pt x="105" y="484"/>
                  </a:lnTo>
                  <a:lnTo>
                    <a:pt x="113" y="495"/>
                  </a:lnTo>
                  <a:lnTo>
                    <a:pt x="124" y="508"/>
                  </a:lnTo>
                  <a:lnTo>
                    <a:pt x="134" y="524"/>
                  </a:lnTo>
                  <a:lnTo>
                    <a:pt x="143" y="537"/>
                  </a:lnTo>
                  <a:lnTo>
                    <a:pt x="149" y="547"/>
                  </a:lnTo>
                  <a:lnTo>
                    <a:pt x="151" y="551"/>
                  </a:lnTo>
                  <a:lnTo>
                    <a:pt x="155" y="550"/>
                  </a:lnTo>
                  <a:lnTo>
                    <a:pt x="166" y="547"/>
                  </a:lnTo>
                  <a:lnTo>
                    <a:pt x="181" y="543"/>
                  </a:lnTo>
                  <a:lnTo>
                    <a:pt x="199" y="538"/>
                  </a:lnTo>
                  <a:lnTo>
                    <a:pt x="218" y="534"/>
                  </a:lnTo>
                  <a:lnTo>
                    <a:pt x="237" y="530"/>
                  </a:lnTo>
                  <a:lnTo>
                    <a:pt x="253" y="527"/>
                  </a:lnTo>
                  <a:lnTo>
                    <a:pt x="264" y="526"/>
                  </a:lnTo>
                  <a:lnTo>
                    <a:pt x="276" y="526"/>
                  </a:lnTo>
                  <a:lnTo>
                    <a:pt x="296" y="526"/>
                  </a:lnTo>
                  <a:lnTo>
                    <a:pt x="321" y="526"/>
                  </a:lnTo>
                  <a:lnTo>
                    <a:pt x="347" y="525"/>
                  </a:lnTo>
                  <a:lnTo>
                    <a:pt x="373" y="525"/>
                  </a:lnTo>
                  <a:lnTo>
                    <a:pt x="395" y="525"/>
                  </a:lnTo>
                  <a:lnTo>
                    <a:pt x="410" y="525"/>
                  </a:lnTo>
                  <a:lnTo>
                    <a:pt x="416" y="525"/>
                  </a:lnTo>
                  <a:lnTo>
                    <a:pt x="431" y="349"/>
                  </a:lnTo>
                  <a:lnTo>
                    <a:pt x="414" y="275"/>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06" name="Freeform 6"/>
            <p:cNvSpPr>
              <a:spLocks noChangeArrowheads="1"/>
            </p:cNvSpPr>
            <p:nvPr/>
          </p:nvSpPr>
          <p:spPr bwMode="auto">
            <a:xfrm>
              <a:off x="3448" y="2558"/>
              <a:ext cx="246" cy="341"/>
            </a:xfrm>
            <a:custGeom>
              <a:avLst/>
              <a:gdLst>
                <a:gd name="T0" fmla="*/ 189 w 341"/>
                <a:gd name="T1" fmla="*/ 238 h 475"/>
                <a:gd name="T2" fmla="*/ 199 w 341"/>
                <a:gd name="T3" fmla="*/ 179 h 475"/>
                <a:gd name="T4" fmla="*/ 275 w 341"/>
                <a:gd name="T5" fmla="*/ 171 h 475"/>
                <a:gd name="T6" fmla="*/ 275 w 341"/>
                <a:gd name="T7" fmla="*/ 128 h 475"/>
                <a:gd name="T8" fmla="*/ 270 w 341"/>
                <a:gd name="T9" fmla="*/ 92 h 475"/>
                <a:gd name="T10" fmla="*/ 262 w 341"/>
                <a:gd name="T11" fmla="*/ 63 h 475"/>
                <a:gd name="T12" fmla="*/ 249 w 341"/>
                <a:gd name="T13" fmla="*/ 41 h 475"/>
                <a:gd name="T14" fmla="*/ 233 w 341"/>
                <a:gd name="T15" fmla="*/ 24 h 475"/>
                <a:gd name="T16" fmla="*/ 216 w 341"/>
                <a:gd name="T17" fmla="*/ 12 h 475"/>
                <a:gd name="T18" fmla="*/ 196 w 341"/>
                <a:gd name="T19" fmla="*/ 5 h 475"/>
                <a:gd name="T20" fmla="*/ 176 w 341"/>
                <a:gd name="T21" fmla="*/ 0 h 475"/>
                <a:gd name="T22" fmla="*/ 156 w 341"/>
                <a:gd name="T23" fmla="*/ 0 h 475"/>
                <a:gd name="T24" fmla="*/ 136 w 341"/>
                <a:gd name="T25" fmla="*/ 1 h 475"/>
                <a:gd name="T26" fmla="*/ 116 w 341"/>
                <a:gd name="T27" fmla="*/ 4 h 475"/>
                <a:gd name="T28" fmla="*/ 100 w 341"/>
                <a:gd name="T29" fmla="*/ 7 h 475"/>
                <a:gd name="T30" fmla="*/ 85 w 341"/>
                <a:gd name="T31" fmla="*/ 12 h 475"/>
                <a:gd name="T32" fmla="*/ 74 w 341"/>
                <a:gd name="T33" fmla="*/ 16 h 475"/>
                <a:gd name="T34" fmla="*/ 66 w 341"/>
                <a:gd name="T35" fmla="*/ 18 h 475"/>
                <a:gd name="T36" fmla="*/ 64 w 341"/>
                <a:gd name="T37" fmla="*/ 19 h 475"/>
                <a:gd name="T38" fmla="*/ 8 w 341"/>
                <a:gd name="T39" fmla="*/ 26 h 475"/>
                <a:gd name="T40" fmla="*/ 8 w 341"/>
                <a:gd name="T41" fmla="*/ 37 h 475"/>
                <a:gd name="T42" fmla="*/ 10 w 341"/>
                <a:gd name="T43" fmla="*/ 47 h 475"/>
                <a:gd name="T44" fmla="*/ 14 w 341"/>
                <a:gd name="T45" fmla="*/ 55 h 475"/>
                <a:gd name="T46" fmla="*/ 20 w 341"/>
                <a:gd name="T47" fmla="*/ 61 h 475"/>
                <a:gd name="T48" fmla="*/ 26 w 341"/>
                <a:gd name="T49" fmla="*/ 66 h 475"/>
                <a:gd name="T50" fmla="*/ 33 w 341"/>
                <a:gd name="T51" fmla="*/ 69 h 475"/>
                <a:gd name="T52" fmla="*/ 41 w 341"/>
                <a:gd name="T53" fmla="*/ 73 h 475"/>
                <a:gd name="T54" fmla="*/ 48 w 341"/>
                <a:gd name="T55" fmla="*/ 74 h 475"/>
                <a:gd name="T56" fmla="*/ 45 w 341"/>
                <a:gd name="T57" fmla="*/ 85 h 475"/>
                <a:gd name="T58" fmla="*/ 41 w 341"/>
                <a:gd name="T59" fmla="*/ 96 h 475"/>
                <a:gd name="T60" fmla="*/ 40 w 341"/>
                <a:gd name="T61" fmla="*/ 106 h 475"/>
                <a:gd name="T62" fmla="*/ 39 w 341"/>
                <a:gd name="T63" fmla="*/ 117 h 475"/>
                <a:gd name="T64" fmla="*/ 40 w 341"/>
                <a:gd name="T65" fmla="*/ 135 h 475"/>
                <a:gd name="T66" fmla="*/ 44 w 341"/>
                <a:gd name="T67" fmla="*/ 150 h 475"/>
                <a:gd name="T68" fmla="*/ 50 w 341"/>
                <a:gd name="T69" fmla="*/ 166 h 475"/>
                <a:gd name="T70" fmla="*/ 58 w 341"/>
                <a:gd name="T71" fmla="*/ 179 h 475"/>
                <a:gd name="T72" fmla="*/ 68 w 341"/>
                <a:gd name="T73" fmla="*/ 190 h 475"/>
                <a:gd name="T74" fmla="*/ 79 w 341"/>
                <a:gd name="T75" fmla="*/ 198 h 475"/>
                <a:gd name="T76" fmla="*/ 91 w 341"/>
                <a:gd name="T77" fmla="*/ 205 h 475"/>
                <a:gd name="T78" fmla="*/ 106 w 341"/>
                <a:gd name="T79" fmla="*/ 209 h 475"/>
                <a:gd name="T80" fmla="*/ 108 w 341"/>
                <a:gd name="T81" fmla="*/ 232 h 475"/>
                <a:gd name="T82" fmla="*/ 0 w 341"/>
                <a:gd name="T83" fmla="*/ 286 h 475"/>
                <a:gd name="T84" fmla="*/ 26 w 341"/>
                <a:gd name="T85" fmla="*/ 475 h 475"/>
                <a:gd name="T86" fmla="*/ 306 w 341"/>
                <a:gd name="T87" fmla="*/ 475 h 475"/>
                <a:gd name="T88" fmla="*/ 341 w 341"/>
                <a:gd name="T89" fmla="*/ 297 h 475"/>
                <a:gd name="T90" fmla="*/ 189 w 341"/>
                <a:gd name="T91" fmla="*/ 238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1" h="475">
                  <a:moveTo>
                    <a:pt x="189" y="238"/>
                  </a:moveTo>
                  <a:lnTo>
                    <a:pt x="199" y="179"/>
                  </a:lnTo>
                  <a:lnTo>
                    <a:pt x="275" y="171"/>
                  </a:lnTo>
                  <a:lnTo>
                    <a:pt x="275" y="128"/>
                  </a:lnTo>
                  <a:lnTo>
                    <a:pt x="270" y="92"/>
                  </a:lnTo>
                  <a:lnTo>
                    <a:pt x="262" y="63"/>
                  </a:lnTo>
                  <a:lnTo>
                    <a:pt x="249" y="41"/>
                  </a:lnTo>
                  <a:lnTo>
                    <a:pt x="233" y="24"/>
                  </a:lnTo>
                  <a:lnTo>
                    <a:pt x="216" y="12"/>
                  </a:lnTo>
                  <a:lnTo>
                    <a:pt x="196" y="5"/>
                  </a:lnTo>
                  <a:lnTo>
                    <a:pt x="176" y="0"/>
                  </a:lnTo>
                  <a:lnTo>
                    <a:pt x="156" y="0"/>
                  </a:lnTo>
                  <a:lnTo>
                    <a:pt x="136" y="1"/>
                  </a:lnTo>
                  <a:lnTo>
                    <a:pt x="116" y="4"/>
                  </a:lnTo>
                  <a:lnTo>
                    <a:pt x="100" y="7"/>
                  </a:lnTo>
                  <a:lnTo>
                    <a:pt x="85" y="12"/>
                  </a:lnTo>
                  <a:lnTo>
                    <a:pt x="74" y="16"/>
                  </a:lnTo>
                  <a:lnTo>
                    <a:pt x="66" y="18"/>
                  </a:lnTo>
                  <a:lnTo>
                    <a:pt x="64" y="19"/>
                  </a:lnTo>
                  <a:lnTo>
                    <a:pt x="8" y="26"/>
                  </a:lnTo>
                  <a:lnTo>
                    <a:pt x="8" y="37"/>
                  </a:lnTo>
                  <a:lnTo>
                    <a:pt x="10" y="47"/>
                  </a:lnTo>
                  <a:lnTo>
                    <a:pt x="14" y="55"/>
                  </a:lnTo>
                  <a:lnTo>
                    <a:pt x="20" y="61"/>
                  </a:lnTo>
                  <a:lnTo>
                    <a:pt x="26" y="66"/>
                  </a:lnTo>
                  <a:lnTo>
                    <a:pt x="33" y="69"/>
                  </a:lnTo>
                  <a:lnTo>
                    <a:pt x="41" y="73"/>
                  </a:lnTo>
                  <a:lnTo>
                    <a:pt x="48" y="74"/>
                  </a:lnTo>
                  <a:lnTo>
                    <a:pt x="45" y="85"/>
                  </a:lnTo>
                  <a:lnTo>
                    <a:pt x="41" y="96"/>
                  </a:lnTo>
                  <a:lnTo>
                    <a:pt x="40" y="106"/>
                  </a:lnTo>
                  <a:lnTo>
                    <a:pt x="39" y="117"/>
                  </a:lnTo>
                  <a:lnTo>
                    <a:pt x="40" y="135"/>
                  </a:lnTo>
                  <a:lnTo>
                    <a:pt x="44" y="150"/>
                  </a:lnTo>
                  <a:lnTo>
                    <a:pt x="50" y="166"/>
                  </a:lnTo>
                  <a:lnTo>
                    <a:pt x="58" y="179"/>
                  </a:lnTo>
                  <a:lnTo>
                    <a:pt x="68" y="190"/>
                  </a:lnTo>
                  <a:lnTo>
                    <a:pt x="79" y="198"/>
                  </a:lnTo>
                  <a:lnTo>
                    <a:pt x="91" y="205"/>
                  </a:lnTo>
                  <a:lnTo>
                    <a:pt x="106" y="209"/>
                  </a:lnTo>
                  <a:lnTo>
                    <a:pt x="108" y="232"/>
                  </a:lnTo>
                  <a:lnTo>
                    <a:pt x="0" y="286"/>
                  </a:lnTo>
                  <a:lnTo>
                    <a:pt x="26" y="475"/>
                  </a:lnTo>
                  <a:lnTo>
                    <a:pt x="306" y="475"/>
                  </a:lnTo>
                  <a:lnTo>
                    <a:pt x="341" y="297"/>
                  </a:lnTo>
                  <a:lnTo>
                    <a:pt x="189" y="238"/>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07" name="Freeform 7"/>
            <p:cNvSpPr>
              <a:spLocks noChangeArrowheads="1"/>
            </p:cNvSpPr>
            <p:nvPr/>
          </p:nvSpPr>
          <p:spPr bwMode="auto">
            <a:xfrm>
              <a:off x="2734" y="3408"/>
              <a:ext cx="783" cy="382"/>
            </a:xfrm>
            <a:custGeom>
              <a:avLst/>
              <a:gdLst>
                <a:gd name="T0" fmla="*/ 246 w 1082"/>
                <a:gd name="T1" fmla="*/ 0 h 532"/>
                <a:gd name="T2" fmla="*/ 1082 w 1082"/>
                <a:gd name="T3" fmla="*/ 213 h 532"/>
                <a:gd name="T4" fmla="*/ 1054 w 1082"/>
                <a:gd name="T5" fmla="*/ 364 h 532"/>
                <a:gd name="T6" fmla="*/ 608 w 1082"/>
                <a:gd name="T7" fmla="*/ 532 h 532"/>
                <a:gd name="T8" fmla="*/ 0 w 1082"/>
                <a:gd name="T9" fmla="*/ 213 h 532"/>
                <a:gd name="T10" fmla="*/ 246 w 1082"/>
                <a:gd name="T11" fmla="*/ 0 h 532"/>
              </a:gdLst>
              <a:ahLst/>
              <a:cxnLst>
                <a:cxn ang="0">
                  <a:pos x="T0" y="T1"/>
                </a:cxn>
                <a:cxn ang="0">
                  <a:pos x="T2" y="T3"/>
                </a:cxn>
                <a:cxn ang="0">
                  <a:pos x="T4" y="T5"/>
                </a:cxn>
                <a:cxn ang="0">
                  <a:pos x="T6" y="T7"/>
                </a:cxn>
                <a:cxn ang="0">
                  <a:pos x="T8" y="T9"/>
                </a:cxn>
                <a:cxn ang="0">
                  <a:pos x="T10" y="T11"/>
                </a:cxn>
              </a:cxnLst>
              <a:rect l="0" t="0" r="r" b="b"/>
              <a:pathLst>
                <a:path w="1082" h="532">
                  <a:moveTo>
                    <a:pt x="246" y="0"/>
                  </a:moveTo>
                  <a:lnTo>
                    <a:pt x="1082" y="213"/>
                  </a:lnTo>
                  <a:lnTo>
                    <a:pt x="1054" y="364"/>
                  </a:lnTo>
                  <a:lnTo>
                    <a:pt x="608" y="532"/>
                  </a:lnTo>
                  <a:lnTo>
                    <a:pt x="0" y="213"/>
                  </a:lnTo>
                  <a:lnTo>
                    <a:pt x="246" y="0"/>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08" name="Freeform 8"/>
            <p:cNvSpPr>
              <a:spLocks noChangeArrowheads="1"/>
            </p:cNvSpPr>
            <p:nvPr/>
          </p:nvSpPr>
          <p:spPr bwMode="auto">
            <a:xfrm>
              <a:off x="2323" y="3056"/>
              <a:ext cx="204" cy="283"/>
            </a:xfrm>
            <a:custGeom>
              <a:avLst/>
              <a:gdLst>
                <a:gd name="T0" fmla="*/ 283 w 283"/>
                <a:gd name="T1" fmla="*/ 50 h 394"/>
                <a:gd name="T2" fmla="*/ 218 w 283"/>
                <a:gd name="T3" fmla="*/ 35 h 394"/>
                <a:gd name="T4" fmla="*/ 195 w 283"/>
                <a:gd name="T5" fmla="*/ 79 h 394"/>
                <a:gd name="T6" fmla="*/ 0 w 283"/>
                <a:gd name="T7" fmla="*/ 0 h 394"/>
                <a:gd name="T8" fmla="*/ 195 w 283"/>
                <a:gd name="T9" fmla="*/ 394 h 394"/>
                <a:gd name="T10" fmla="*/ 283 w 283"/>
                <a:gd name="T11" fmla="*/ 50 h 394"/>
              </a:gdLst>
              <a:ahLst/>
              <a:cxnLst>
                <a:cxn ang="0">
                  <a:pos x="T0" y="T1"/>
                </a:cxn>
                <a:cxn ang="0">
                  <a:pos x="T2" y="T3"/>
                </a:cxn>
                <a:cxn ang="0">
                  <a:pos x="T4" y="T5"/>
                </a:cxn>
                <a:cxn ang="0">
                  <a:pos x="T6" y="T7"/>
                </a:cxn>
                <a:cxn ang="0">
                  <a:pos x="T8" y="T9"/>
                </a:cxn>
                <a:cxn ang="0">
                  <a:pos x="T10" y="T11"/>
                </a:cxn>
              </a:cxnLst>
              <a:rect l="0" t="0" r="r" b="b"/>
              <a:pathLst>
                <a:path w="283" h="394">
                  <a:moveTo>
                    <a:pt x="283" y="50"/>
                  </a:moveTo>
                  <a:lnTo>
                    <a:pt x="218" y="35"/>
                  </a:lnTo>
                  <a:lnTo>
                    <a:pt x="195" y="79"/>
                  </a:lnTo>
                  <a:lnTo>
                    <a:pt x="0" y="0"/>
                  </a:lnTo>
                  <a:lnTo>
                    <a:pt x="195" y="394"/>
                  </a:lnTo>
                  <a:lnTo>
                    <a:pt x="283" y="50"/>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09" name="Freeform 9"/>
            <p:cNvSpPr>
              <a:spLocks noChangeArrowheads="1"/>
            </p:cNvSpPr>
            <p:nvPr/>
          </p:nvSpPr>
          <p:spPr bwMode="auto">
            <a:xfrm>
              <a:off x="2782" y="3535"/>
              <a:ext cx="188" cy="90"/>
            </a:xfrm>
            <a:custGeom>
              <a:avLst/>
              <a:gdLst>
                <a:gd name="T0" fmla="*/ 7 w 261"/>
                <a:gd name="T1" fmla="*/ 1 h 126"/>
                <a:gd name="T2" fmla="*/ 8 w 261"/>
                <a:gd name="T3" fmla="*/ 1 h 126"/>
                <a:gd name="T4" fmla="*/ 13 w 261"/>
                <a:gd name="T5" fmla="*/ 1 h 126"/>
                <a:gd name="T6" fmla="*/ 21 w 261"/>
                <a:gd name="T7" fmla="*/ 1 h 126"/>
                <a:gd name="T8" fmla="*/ 31 w 261"/>
                <a:gd name="T9" fmla="*/ 0 h 126"/>
                <a:gd name="T10" fmla="*/ 43 w 261"/>
                <a:gd name="T11" fmla="*/ 0 h 126"/>
                <a:gd name="T12" fmla="*/ 56 w 261"/>
                <a:gd name="T13" fmla="*/ 1 h 126"/>
                <a:gd name="T14" fmla="*/ 71 w 261"/>
                <a:gd name="T15" fmla="*/ 1 h 126"/>
                <a:gd name="T16" fmla="*/ 87 w 261"/>
                <a:gd name="T17" fmla="*/ 3 h 126"/>
                <a:gd name="T18" fmla="*/ 103 w 261"/>
                <a:gd name="T19" fmla="*/ 5 h 126"/>
                <a:gd name="T20" fmla="*/ 119 w 261"/>
                <a:gd name="T21" fmla="*/ 7 h 126"/>
                <a:gd name="T22" fmla="*/ 136 w 261"/>
                <a:gd name="T23" fmla="*/ 11 h 126"/>
                <a:gd name="T24" fmla="*/ 151 w 261"/>
                <a:gd name="T25" fmla="*/ 15 h 126"/>
                <a:gd name="T26" fmla="*/ 166 w 261"/>
                <a:gd name="T27" fmla="*/ 19 h 126"/>
                <a:gd name="T28" fmla="*/ 180 w 261"/>
                <a:gd name="T29" fmla="*/ 25 h 126"/>
                <a:gd name="T30" fmla="*/ 192 w 261"/>
                <a:gd name="T31" fmla="*/ 34 h 126"/>
                <a:gd name="T32" fmla="*/ 201 w 261"/>
                <a:gd name="T33" fmla="*/ 42 h 126"/>
                <a:gd name="T34" fmla="*/ 261 w 261"/>
                <a:gd name="T35" fmla="*/ 108 h 126"/>
                <a:gd name="T36" fmla="*/ 214 w 261"/>
                <a:gd name="T37" fmla="*/ 83 h 126"/>
                <a:gd name="T38" fmla="*/ 231 w 261"/>
                <a:gd name="T39" fmla="*/ 122 h 126"/>
                <a:gd name="T40" fmla="*/ 188 w 261"/>
                <a:gd name="T41" fmla="*/ 86 h 126"/>
                <a:gd name="T42" fmla="*/ 191 w 261"/>
                <a:gd name="T43" fmla="*/ 126 h 126"/>
                <a:gd name="T44" fmla="*/ 157 w 261"/>
                <a:gd name="T45" fmla="*/ 84 h 126"/>
                <a:gd name="T46" fmla="*/ 154 w 261"/>
                <a:gd name="T47" fmla="*/ 85 h 126"/>
                <a:gd name="T48" fmla="*/ 143 w 261"/>
                <a:gd name="T49" fmla="*/ 86 h 126"/>
                <a:gd name="T50" fmla="*/ 126 w 261"/>
                <a:gd name="T51" fmla="*/ 89 h 126"/>
                <a:gd name="T52" fmla="*/ 106 w 261"/>
                <a:gd name="T53" fmla="*/ 89 h 126"/>
                <a:gd name="T54" fmla="*/ 82 w 261"/>
                <a:gd name="T55" fmla="*/ 85 h 126"/>
                <a:gd name="T56" fmla="*/ 56 w 261"/>
                <a:gd name="T57" fmla="*/ 78 h 126"/>
                <a:gd name="T58" fmla="*/ 30 w 261"/>
                <a:gd name="T59" fmla="*/ 65 h 126"/>
                <a:gd name="T60" fmla="*/ 2 w 261"/>
                <a:gd name="T61" fmla="*/ 44 h 126"/>
                <a:gd name="T62" fmla="*/ 1 w 261"/>
                <a:gd name="T63" fmla="*/ 40 h 126"/>
                <a:gd name="T64" fmla="*/ 0 w 261"/>
                <a:gd name="T65" fmla="*/ 29 h 126"/>
                <a:gd name="T66" fmla="*/ 1 w 261"/>
                <a:gd name="T67" fmla="*/ 15 h 126"/>
                <a:gd name="T68" fmla="*/ 7 w 261"/>
                <a:gd name="T69" fmla="*/ 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1" h="126">
                  <a:moveTo>
                    <a:pt x="7" y="1"/>
                  </a:moveTo>
                  <a:lnTo>
                    <a:pt x="8" y="1"/>
                  </a:lnTo>
                  <a:lnTo>
                    <a:pt x="13" y="1"/>
                  </a:lnTo>
                  <a:lnTo>
                    <a:pt x="21" y="1"/>
                  </a:lnTo>
                  <a:lnTo>
                    <a:pt x="31" y="0"/>
                  </a:lnTo>
                  <a:lnTo>
                    <a:pt x="43" y="0"/>
                  </a:lnTo>
                  <a:lnTo>
                    <a:pt x="56" y="1"/>
                  </a:lnTo>
                  <a:lnTo>
                    <a:pt x="71" y="1"/>
                  </a:lnTo>
                  <a:lnTo>
                    <a:pt x="87" y="3"/>
                  </a:lnTo>
                  <a:lnTo>
                    <a:pt x="103" y="5"/>
                  </a:lnTo>
                  <a:lnTo>
                    <a:pt x="119" y="7"/>
                  </a:lnTo>
                  <a:lnTo>
                    <a:pt x="136" y="11"/>
                  </a:lnTo>
                  <a:lnTo>
                    <a:pt x="151" y="15"/>
                  </a:lnTo>
                  <a:lnTo>
                    <a:pt x="166" y="19"/>
                  </a:lnTo>
                  <a:lnTo>
                    <a:pt x="180" y="25"/>
                  </a:lnTo>
                  <a:lnTo>
                    <a:pt x="192" y="34"/>
                  </a:lnTo>
                  <a:lnTo>
                    <a:pt x="201" y="42"/>
                  </a:lnTo>
                  <a:lnTo>
                    <a:pt x="261" y="108"/>
                  </a:lnTo>
                  <a:lnTo>
                    <a:pt x="214" y="83"/>
                  </a:lnTo>
                  <a:lnTo>
                    <a:pt x="231" y="122"/>
                  </a:lnTo>
                  <a:lnTo>
                    <a:pt x="188" y="86"/>
                  </a:lnTo>
                  <a:lnTo>
                    <a:pt x="191" y="126"/>
                  </a:lnTo>
                  <a:lnTo>
                    <a:pt x="157" y="84"/>
                  </a:lnTo>
                  <a:lnTo>
                    <a:pt x="154" y="85"/>
                  </a:lnTo>
                  <a:lnTo>
                    <a:pt x="143" y="86"/>
                  </a:lnTo>
                  <a:lnTo>
                    <a:pt x="126" y="89"/>
                  </a:lnTo>
                  <a:lnTo>
                    <a:pt x="106" y="89"/>
                  </a:lnTo>
                  <a:lnTo>
                    <a:pt x="82" y="85"/>
                  </a:lnTo>
                  <a:lnTo>
                    <a:pt x="56" y="78"/>
                  </a:lnTo>
                  <a:lnTo>
                    <a:pt x="30" y="65"/>
                  </a:lnTo>
                  <a:lnTo>
                    <a:pt x="2" y="44"/>
                  </a:lnTo>
                  <a:lnTo>
                    <a:pt x="1" y="40"/>
                  </a:lnTo>
                  <a:lnTo>
                    <a:pt x="0" y="29"/>
                  </a:lnTo>
                  <a:lnTo>
                    <a:pt x="1" y="15"/>
                  </a:lnTo>
                  <a:lnTo>
                    <a:pt x="7" y="1"/>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10" name="Freeform 10"/>
            <p:cNvSpPr>
              <a:spLocks noChangeArrowheads="1"/>
            </p:cNvSpPr>
            <p:nvPr/>
          </p:nvSpPr>
          <p:spPr bwMode="auto">
            <a:xfrm>
              <a:off x="2284" y="2785"/>
              <a:ext cx="231" cy="275"/>
            </a:xfrm>
            <a:custGeom>
              <a:avLst/>
              <a:gdLst>
                <a:gd name="T0" fmla="*/ 269 w 321"/>
                <a:gd name="T1" fmla="*/ 68 h 383"/>
                <a:gd name="T2" fmla="*/ 321 w 321"/>
                <a:gd name="T3" fmla="*/ 185 h 383"/>
                <a:gd name="T4" fmla="*/ 294 w 321"/>
                <a:gd name="T5" fmla="*/ 199 h 383"/>
                <a:gd name="T6" fmla="*/ 297 w 321"/>
                <a:gd name="T7" fmla="*/ 290 h 383"/>
                <a:gd name="T8" fmla="*/ 251 w 321"/>
                <a:gd name="T9" fmla="*/ 296 h 383"/>
                <a:gd name="T10" fmla="*/ 239 w 321"/>
                <a:gd name="T11" fmla="*/ 383 h 383"/>
                <a:gd name="T12" fmla="*/ 61 w 321"/>
                <a:gd name="T13" fmla="*/ 320 h 383"/>
                <a:gd name="T14" fmla="*/ 65 w 321"/>
                <a:gd name="T15" fmla="*/ 279 h 383"/>
                <a:gd name="T16" fmla="*/ 61 w 321"/>
                <a:gd name="T17" fmla="*/ 278 h 383"/>
                <a:gd name="T18" fmla="*/ 52 w 321"/>
                <a:gd name="T19" fmla="*/ 273 h 383"/>
                <a:gd name="T20" fmla="*/ 40 w 321"/>
                <a:gd name="T21" fmla="*/ 265 h 383"/>
                <a:gd name="T22" fmla="*/ 28 w 321"/>
                <a:gd name="T23" fmla="*/ 252 h 383"/>
                <a:gd name="T24" fmla="*/ 17 w 321"/>
                <a:gd name="T25" fmla="*/ 236 h 383"/>
                <a:gd name="T26" fmla="*/ 11 w 321"/>
                <a:gd name="T27" fmla="*/ 217 h 383"/>
                <a:gd name="T28" fmla="*/ 12 w 321"/>
                <a:gd name="T29" fmla="*/ 193 h 383"/>
                <a:gd name="T30" fmla="*/ 23 w 321"/>
                <a:gd name="T31" fmla="*/ 165 h 383"/>
                <a:gd name="T32" fmla="*/ 19 w 321"/>
                <a:gd name="T33" fmla="*/ 160 h 383"/>
                <a:gd name="T34" fmla="*/ 12 w 321"/>
                <a:gd name="T35" fmla="*/ 149 h 383"/>
                <a:gd name="T36" fmla="*/ 4 w 321"/>
                <a:gd name="T37" fmla="*/ 131 h 383"/>
                <a:gd name="T38" fmla="*/ 0 w 321"/>
                <a:gd name="T39" fmla="*/ 110 h 383"/>
                <a:gd name="T40" fmla="*/ 4 w 321"/>
                <a:gd name="T41" fmla="*/ 86 h 383"/>
                <a:gd name="T42" fmla="*/ 18 w 321"/>
                <a:gd name="T43" fmla="*/ 61 h 383"/>
                <a:gd name="T44" fmla="*/ 49 w 321"/>
                <a:gd name="T45" fmla="*/ 37 h 383"/>
                <a:gd name="T46" fmla="*/ 99 w 321"/>
                <a:gd name="T47" fmla="*/ 14 h 383"/>
                <a:gd name="T48" fmla="*/ 294 w 321"/>
                <a:gd name="T49" fmla="*/ 0 h 383"/>
                <a:gd name="T50" fmla="*/ 269 w 321"/>
                <a:gd name="T51" fmla="*/ 68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1" h="383">
                  <a:moveTo>
                    <a:pt x="269" y="68"/>
                  </a:moveTo>
                  <a:lnTo>
                    <a:pt x="321" y="185"/>
                  </a:lnTo>
                  <a:lnTo>
                    <a:pt x="294" y="199"/>
                  </a:lnTo>
                  <a:lnTo>
                    <a:pt x="297" y="290"/>
                  </a:lnTo>
                  <a:lnTo>
                    <a:pt x="251" y="296"/>
                  </a:lnTo>
                  <a:lnTo>
                    <a:pt x="239" y="383"/>
                  </a:lnTo>
                  <a:lnTo>
                    <a:pt x="61" y="320"/>
                  </a:lnTo>
                  <a:lnTo>
                    <a:pt x="65" y="279"/>
                  </a:lnTo>
                  <a:lnTo>
                    <a:pt x="61" y="278"/>
                  </a:lnTo>
                  <a:lnTo>
                    <a:pt x="52" y="273"/>
                  </a:lnTo>
                  <a:lnTo>
                    <a:pt x="40" y="265"/>
                  </a:lnTo>
                  <a:lnTo>
                    <a:pt x="28" y="252"/>
                  </a:lnTo>
                  <a:lnTo>
                    <a:pt x="17" y="236"/>
                  </a:lnTo>
                  <a:lnTo>
                    <a:pt x="11" y="217"/>
                  </a:lnTo>
                  <a:lnTo>
                    <a:pt x="12" y="193"/>
                  </a:lnTo>
                  <a:lnTo>
                    <a:pt x="23" y="165"/>
                  </a:lnTo>
                  <a:lnTo>
                    <a:pt x="19" y="160"/>
                  </a:lnTo>
                  <a:lnTo>
                    <a:pt x="12" y="149"/>
                  </a:lnTo>
                  <a:lnTo>
                    <a:pt x="4" y="131"/>
                  </a:lnTo>
                  <a:lnTo>
                    <a:pt x="0" y="110"/>
                  </a:lnTo>
                  <a:lnTo>
                    <a:pt x="4" y="86"/>
                  </a:lnTo>
                  <a:lnTo>
                    <a:pt x="18" y="61"/>
                  </a:lnTo>
                  <a:lnTo>
                    <a:pt x="49" y="37"/>
                  </a:lnTo>
                  <a:lnTo>
                    <a:pt x="99" y="14"/>
                  </a:lnTo>
                  <a:lnTo>
                    <a:pt x="294" y="0"/>
                  </a:lnTo>
                  <a:lnTo>
                    <a:pt x="269" y="68"/>
                  </a:lnTo>
                  <a:close/>
                </a:path>
              </a:pathLst>
            </a:custGeom>
            <a:solidFill>
              <a:srgbClr val="003366"/>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11" name="Freeform 11"/>
            <p:cNvSpPr>
              <a:spLocks noChangeArrowheads="1"/>
            </p:cNvSpPr>
            <p:nvPr/>
          </p:nvSpPr>
          <p:spPr bwMode="auto">
            <a:xfrm>
              <a:off x="2344" y="2877"/>
              <a:ext cx="139" cy="42"/>
            </a:xfrm>
            <a:custGeom>
              <a:avLst/>
              <a:gdLst>
                <a:gd name="T0" fmla="*/ 0 w 193"/>
                <a:gd name="T1" fmla="*/ 20 h 59"/>
                <a:gd name="T2" fmla="*/ 143 w 193"/>
                <a:gd name="T3" fmla="*/ 20 h 59"/>
                <a:gd name="T4" fmla="*/ 146 w 193"/>
                <a:gd name="T5" fmla="*/ 12 h 59"/>
                <a:gd name="T6" fmla="*/ 151 w 193"/>
                <a:gd name="T7" fmla="*/ 6 h 59"/>
                <a:gd name="T8" fmla="*/ 158 w 193"/>
                <a:gd name="T9" fmla="*/ 1 h 59"/>
                <a:gd name="T10" fmla="*/ 167 w 193"/>
                <a:gd name="T11" fmla="*/ 0 h 59"/>
                <a:gd name="T12" fmla="*/ 177 w 193"/>
                <a:gd name="T13" fmla="*/ 2 h 59"/>
                <a:gd name="T14" fmla="*/ 186 w 193"/>
                <a:gd name="T15" fmla="*/ 8 h 59"/>
                <a:gd name="T16" fmla="*/ 191 w 193"/>
                <a:gd name="T17" fmla="*/ 17 h 59"/>
                <a:gd name="T18" fmla="*/ 193 w 193"/>
                <a:gd name="T19" fmla="*/ 29 h 59"/>
                <a:gd name="T20" fmla="*/ 191 w 193"/>
                <a:gd name="T21" fmla="*/ 41 h 59"/>
                <a:gd name="T22" fmla="*/ 186 w 193"/>
                <a:gd name="T23" fmla="*/ 51 h 59"/>
                <a:gd name="T24" fmla="*/ 177 w 193"/>
                <a:gd name="T25" fmla="*/ 57 h 59"/>
                <a:gd name="T26" fmla="*/ 167 w 193"/>
                <a:gd name="T27" fmla="*/ 59 h 59"/>
                <a:gd name="T28" fmla="*/ 157 w 193"/>
                <a:gd name="T29" fmla="*/ 57 h 59"/>
                <a:gd name="T30" fmla="*/ 150 w 193"/>
                <a:gd name="T31" fmla="*/ 51 h 59"/>
                <a:gd name="T32" fmla="*/ 144 w 193"/>
                <a:gd name="T33" fmla="*/ 43 h 59"/>
                <a:gd name="T34" fmla="*/ 142 w 193"/>
                <a:gd name="T35" fmla="*/ 32 h 59"/>
                <a:gd name="T36" fmla="*/ 0 w 193"/>
                <a:gd name="T37" fmla="*/ 32 h 59"/>
                <a:gd name="T38" fmla="*/ 0 w 193"/>
                <a:gd name="T39"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59">
                  <a:moveTo>
                    <a:pt x="0" y="20"/>
                  </a:moveTo>
                  <a:lnTo>
                    <a:pt x="143" y="20"/>
                  </a:lnTo>
                  <a:lnTo>
                    <a:pt x="146" y="12"/>
                  </a:lnTo>
                  <a:lnTo>
                    <a:pt x="151" y="6"/>
                  </a:lnTo>
                  <a:lnTo>
                    <a:pt x="158" y="1"/>
                  </a:lnTo>
                  <a:lnTo>
                    <a:pt x="167" y="0"/>
                  </a:lnTo>
                  <a:lnTo>
                    <a:pt x="177" y="2"/>
                  </a:lnTo>
                  <a:lnTo>
                    <a:pt x="186" y="8"/>
                  </a:lnTo>
                  <a:lnTo>
                    <a:pt x="191" y="17"/>
                  </a:lnTo>
                  <a:lnTo>
                    <a:pt x="193" y="29"/>
                  </a:lnTo>
                  <a:lnTo>
                    <a:pt x="191" y="41"/>
                  </a:lnTo>
                  <a:lnTo>
                    <a:pt x="186" y="51"/>
                  </a:lnTo>
                  <a:lnTo>
                    <a:pt x="177" y="57"/>
                  </a:lnTo>
                  <a:lnTo>
                    <a:pt x="167" y="59"/>
                  </a:lnTo>
                  <a:lnTo>
                    <a:pt x="157" y="57"/>
                  </a:lnTo>
                  <a:lnTo>
                    <a:pt x="150" y="51"/>
                  </a:lnTo>
                  <a:lnTo>
                    <a:pt x="144" y="43"/>
                  </a:lnTo>
                  <a:lnTo>
                    <a:pt x="142" y="32"/>
                  </a:lnTo>
                  <a:lnTo>
                    <a:pt x="0" y="32"/>
                  </a:lnTo>
                  <a:lnTo>
                    <a:pt x="0" y="2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12" name="Freeform 12"/>
            <p:cNvSpPr>
              <a:spLocks noChangeArrowheads="1"/>
            </p:cNvSpPr>
            <p:nvPr/>
          </p:nvSpPr>
          <p:spPr bwMode="auto">
            <a:xfrm>
              <a:off x="2032" y="3056"/>
              <a:ext cx="832" cy="620"/>
            </a:xfrm>
            <a:custGeom>
              <a:avLst/>
              <a:gdLst>
                <a:gd name="T0" fmla="*/ 14 w 1150"/>
                <a:gd name="T1" fmla="*/ 198 h 861"/>
                <a:gd name="T2" fmla="*/ 58 w 1150"/>
                <a:gd name="T3" fmla="*/ 144 h 861"/>
                <a:gd name="T4" fmla="*/ 118 w 1150"/>
                <a:gd name="T5" fmla="*/ 100 h 861"/>
                <a:gd name="T6" fmla="*/ 186 w 1150"/>
                <a:gd name="T7" fmla="*/ 66 h 861"/>
                <a:gd name="T8" fmla="*/ 256 w 1150"/>
                <a:gd name="T9" fmla="*/ 38 h 861"/>
                <a:gd name="T10" fmla="*/ 320 w 1150"/>
                <a:gd name="T11" fmla="*/ 19 h 861"/>
                <a:gd name="T12" fmla="*/ 370 w 1150"/>
                <a:gd name="T13" fmla="*/ 7 h 861"/>
                <a:gd name="T14" fmla="*/ 398 w 1150"/>
                <a:gd name="T15" fmla="*/ 1 h 861"/>
                <a:gd name="T16" fmla="*/ 608 w 1150"/>
                <a:gd name="T17" fmla="*/ 297 h 861"/>
                <a:gd name="T18" fmla="*/ 828 w 1150"/>
                <a:gd name="T19" fmla="*/ 19 h 861"/>
                <a:gd name="T20" fmla="*/ 1095 w 1150"/>
                <a:gd name="T21" fmla="*/ 51 h 861"/>
                <a:gd name="T22" fmla="*/ 1046 w 1150"/>
                <a:gd name="T23" fmla="*/ 361 h 861"/>
                <a:gd name="T24" fmla="*/ 827 w 1150"/>
                <a:gd name="T25" fmla="*/ 568 h 861"/>
                <a:gd name="T26" fmla="*/ 255 w 1150"/>
                <a:gd name="T27" fmla="*/ 205 h 861"/>
                <a:gd name="T28" fmla="*/ 525 w 1150"/>
                <a:gd name="T29" fmla="*/ 608 h 861"/>
                <a:gd name="T30" fmla="*/ 556 w 1150"/>
                <a:gd name="T31" fmla="*/ 612 h 861"/>
                <a:gd name="T32" fmla="*/ 612 w 1150"/>
                <a:gd name="T33" fmla="*/ 618 h 861"/>
                <a:gd name="T34" fmla="*/ 685 w 1150"/>
                <a:gd name="T35" fmla="*/ 626 h 861"/>
                <a:gd name="T36" fmla="*/ 766 w 1150"/>
                <a:gd name="T37" fmla="*/ 635 h 861"/>
                <a:gd name="T38" fmla="*/ 847 w 1150"/>
                <a:gd name="T39" fmla="*/ 643 h 861"/>
                <a:gd name="T40" fmla="*/ 920 w 1150"/>
                <a:gd name="T41" fmla="*/ 650 h 861"/>
                <a:gd name="T42" fmla="*/ 977 w 1150"/>
                <a:gd name="T43" fmla="*/ 655 h 861"/>
                <a:gd name="T44" fmla="*/ 994 w 1150"/>
                <a:gd name="T45" fmla="*/ 707 h 861"/>
                <a:gd name="T46" fmla="*/ 980 w 1150"/>
                <a:gd name="T47" fmla="*/ 713 h 861"/>
                <a:gd name="T48" fmla="*/ 941 w 1150"/>
                <a:gd name="T49" fmla="*/ 730 h 861"/>
                <a:gd name="T50" fmla="*/ 882 w 1150"/>
                <a:gd name="T51" fmla="*/ 754 h 861"/>
                <a:gd name="T52" fmla="*/ 805 w 1150"/>
                <a:gd name="T53" fmla="*/ 783 h 861"/>
                <a:gd name="T54" fmla="*/ 718 w 1150"/>
                <a:gd name="T55" fmla="*/ 810 h 861"/>
                <a:gd name="T56" fmla="*/ 623 w 1150"/>
                <a:gd name="T57" fmla="*/ 835 h 861"/>
                <a:gd name="T58" fmla="*/ 524 w 1150"/>
                <a:gd name="T59" fmla="*/ 853 h 861"/>
                <a:gd name="T60" fmla="*/ 426 w 1150"/>
                <a:gd name="T61" fmla="*/ 861 h 861"/>
                <a:gd name="T62" fmla="*/ 409 w 1150"/>
                <a:gd name="T63" fmla="*/ 847 h 861"/>
                <a:gd name="T64" fmla="*/ 366 w 1150"/>
                <a:gd name="T65" fmla="*/ 809 h 861"/>
                <a:gd name="T66" fmla="*/ 304 w 1150"/>
                <a:gd name="T67" fmla="*/ 752 h 861"/>
                <a:gd name="T68" fmla="*/ 233 w 1150"/>
                <a:gd name="T69" fmla="*/ 680 h 861"/>
                <a:gd name="T70" fmla="*/ 159 w 1150"/>
                <a:gd name="T71" fmla="*/ 599 h 861"/>
                <a:gd name="T72" fmla="*/ 91 w 1150"/>
                <a:gd name="T73" fmla="*/ 514 h 861"/>
                <a:gd name="T74" fmla="*/ 37 w 1150"/>
                <a:gd name="T75" fmla="*/ 432 h 861"/>
                <a:gd name="T76" fmla="*/ 7 w 1150"/>
                <a:gd name="T77" fmla="*/ 355 h 861"/>
                <a:gd name="T78" fmla="*/ 1 w 1150"/>
                <a:gd name="T79" fmla="*/ 290 h 861"/>
                <a:gd name="T80" fmla="*/ 1 w 1150"/>
                <a:gd name="T81" fmla="*/ 22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0" h="861">
                  <a:moveTo>
                    <a:pt x="1" y="228"/>
                  </a:moveTo>
                  <a:lnTo>
                    <a:pt x="14" y="198"/>
                  </a:lnTo>
                  <a:lnTo>
                    <a:pt x="33" y="169"/>
                  </a:lnTo>
                  <a:lnTo>
                    <a:pt x="58" y="144"/>
                  </a:lnTo>
                  <a:lnTo>
                    <a:pt x="86" y="122"/>
                  </a:lnTo>
                  <a:lnTo>
                    <a:pt x="118" y="100"/>
                  </a:lnTo>
                  <a:lnTo>
                    <a:pt x="151" y="82"/>
                  </a:lnTo>
                  <a:lnTo>
                    <a:pt x="186" y="66"/>
                  </a:lnTo>
                  <a:lnTo>
                    <a:pt x="222" y="51"/>
                  </a:lnTo>
                  <a:lnTo>
                    <a:pt x="256" y="38"/>
                  </a:lnTo>
                  <a:lnTo>
                    <a:pt x="290" y="27"/>
                  </a:lnTo>
                  <a:lnTo>
                    <a:pt x="320" y="19"/>
                  </a:lnTo>
                  <a:lnTo>
                    <a:pt x="347" y="12"/>
                  </a:lnTo>
                  <a:lnTo>
                    <a:pt x="370" y="7"/>
                  </a:lnTo>
                  <a:lnTo>
                    <a:pt x="387" y="2"/>
                  </a:lnTo>
                  <a:lnTo>
                    <a:pt x="398" y="1"/>
                  </a:lnTo>
                  <a:lnTo>
                    <a:pt x="402" y="0"/>
                  </a:lnTo>
                  <a:lnTo>
                    <a:pt x="608" y="297"/>
                  </a:lnTo>
                  <a:lnTo>
                    <a:pt x="682" y="2"/>
                  </a:lnTo>
                  <a:lnTo>
                    <a:pt x="828" y="19"/>
                  </a:lnTo>
                  <a:lnTo>
                    <a:pt x="992" y="167"/>
                  </a:lnTo>
                  <a:lnTo>
                    <a:pt x="1095" y="51"/>
                  </a:lnTo>
                  <a:lnTo>
                    <a:pt x="1150" y="106"/>
                  </a:lnTo>
                  <a:lnTo>
                    <a:pt x="1046" y="361"/>
                  </a:lnTo>
                  <a:lnTo>
                    <a:pt x="855" y="303"/>
                  </a:lnTo>
                  <a:lnTo>
                    <a:pt x="827" y="568"/>
                  </a:lnTo>
                  <a:lnTo>
                    <a:pt x="552" y="573"/>
                  </a:lnTo>
                  <a:lnTo>
                    <a:pt x="255" y="205"/>
                  </a:lnTo>
                  <a:lnTo>
                    <a:pt x="520" y="608"/>
                  </a:lnTo>
                  <a:lnTo>
                    <a:pt x="525" y="608"/>
                  </a:lnTo>
                  <a:lnTo>
                    <a:pt x="537" y="611"/>
                  </a:lnTo>
                  <a:lnTo>
                    <a:pt x="556" y="612"/>
                  </a:lnTo>
                  <a:lnTo>
                    <a:pt x="582" y="616"/>
                  </a:lnTo>
                  <a:lnTo>
                    <a:pt x="612" y="618"/>
                  </a:lnTo>
                  <a:lnTo>
                    <a:pt x="648" y="623"/>
                  </a:lnTo>
                  <a:lnTo>
                    <a:pt x="685" y="626"/>
                  </a:lnTo>
                  <a:lnTo>
                    <a:pt x="725" y="630"/>
                  </a:lnTo>
                  <a:lnTo>
                    <a:pt x="766" y="635"/>
                  </a:lnTo>
                  <a:lnTo>
                    <a:pt x="807" y="639"/>
                  </a:lnTo>
                  <a:lnTo>
                    <a:pt x="847" y="643"/>
                  </a:lnTo>
                  <a:lnTo>
                    <a:pt x="884" y="647"/>
                  </a:lnTo>
                  <a:lnTo>
                    <a:pt x="920" y="650"/>
                  </a:lnTo>
                  <a:lnTo>
                    <a:pt x="951" y="653"/>
                  </a:lnTo>
                  <a:lnTo>
                    <a:pt x="977" y="655"/>
                  </a:lnTo>
                  <a:lnTo>
                    <a:pt x="997" y="656"/>
                  </a:lnTo>
                  <a:lnTo>
                    <a:pt x="994" y="707"/>
                  </a:lnTo>
                  <a:lnTo>
                    <a:pt x="990" y="709"/>
                  </a:lnTo>
                  <a:lnTo>
                    <a:pt x="980" y="713"/>
                  </a:lnTo>
                  <a:lnTo>
                    <a:pt x="963" y="721"/>
                  </a:lnTo>
                  <a:lnTo>
                    <a:pt x="941" y="730"/>
                  </a:lnTo>
                  <a:lnTo>
                    <a:pt x="914" y="742"/>
                  </a:lnTo>
                  <a:lnTo>
                    <a:pt x="882" y="754"/>
                  </a:lnTo>
                  <a:lnTo>
                    <a:pt x="846" y="768"/>
                  </a:lnTo>
                  <a:lnTo>
                    <a:pt x="805" y="783"/>
                  </a:lnTo>
                  <a:lnTo>
                    <a:pt x="762" y="796"/>
                  </a:lnTo>
                  <a:lnTo>
                    <a:pt x="718" y="810"/>
                  </a:lnTo>
                  <a:lnTo>
                    <a:pt x="671" y="823"/>
                  </a:lnTo>
                  <a:lnTo>
                    <a:pt x="623" y="835"/>
                  </a:lnTo>
                  <a:lnTo>
                    <a:pt x="573" y="845"/>
                  </a:lnTo>
                  <a:lnTo>
                    <a:pt x="524" y="853"/>
                  </a:lnTo>
                  <a:lnTo>
                    <a:pt x="475" y="859"/>
                  </a:lnTo>
                  <a:lnTo>
                    <a:pt x="426" y="861"/>
                  </a:lnTo>
                  <a:lnTo>
                    <a:pt x="421" y="858"/>
                  </a:lnTo>
                  <a:lnTo>
                    <a:pt x="409" y="847"/>
                  </a:lnTo>
                  <a:lnTo>
                    <a:pt x="391" y="830"/>
                  </a:lnTo>
                  <a:lnTo>
                    <a:pt x="366" y="809"/>
                  </a:lnTo>
                  <a:lnTo>
                    <a:pt x="338" y="783"/>
                  </a:lnTo>
                  <a:lnTo>
                    <a:pt x="304" y="752"/>
                  </a:lnTo>
                  <a:lnTo>
                    <a:pt x="270" y="717"/>
                  </a:lnTo>
                  <a:lnTo>
                    <a:pt x="233" y="680"/>
                  </a:lnTo>
                  <a:lnTo>
                    <a:pt x="196" y="639"/>
                  </a:lnTo>
                  <a:lnTo>
                    <a:pt x="159" y="599"/>
                  </a:lnTo>
                  <a:lnTo>
                    <a:pt x="123" y="557"/>
                  </a:lnTo>
                  <a:lnTo>
                    <a:pt x="91" y="514"/>
                  </a:lnTo>
                  <a:lnTo>
                    <a:pt x="62" y="472"/>
                  </a:lnTo>
                  <a:lnTo>
                    <a:pt x="37" y="432"/>
                  </a:lnTo>
                  <a:lnTo>
                    <a:pt x="19" y="392"/>
                  </a:lnTo>
                  <a:lnTo>
                    <a:pt x="7" y="355"/>
                  </a:lnTo>
                  <a:lnTo>
                    <a:pt x="3" y="329"/>
                  </a:lnTo>
                  <a:lnTo>
                    <a:pt x="1" y="290"/>
                  </a:lnTo>
                  <a:lnTo>
                    <a:pt x="0" y="252"/>
                  </a:lnTo>
                  <a:lnTo>
                    <a:pt x="1" y="228"/>
                  </a:lnTo>
                  <a:close/>
                </a:path>
              </a:pathLst>
            </a:custGeom>
            <a:solidFill>
              <a:srgbClr val="0033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13" name="Freeform 13"/>
            <p:cNvSpPr>
              <a:spLocks noChangeArrowheads="1"/>
            </p:cNvSpPr>
            <p:nvPr/>
          </p:nvSpPr>
          <p:spPr bwMode="auto">
            <a:xfrm>
              <a:off x="3396" y="3593"/>
              <a:ext cx="69" cy="30"/>
            </a:xfrm>
            <a:custGeom>
              <a:avLst/>
              <a:gdLst>
                <a:gd name="T0" fmla="*/ 97 w 97"/>
                <a:gd name="T1" fmla="*/ 18 h 43"/>
                <a:gd name="T2" fmla="*/ 43 w 97"/>
                <a:gd name="T3" fmla="*/ 43 h 43"/>
                <a:gd name="T4" fmla="*/ 0 w 97"/>
                <a:gd name="T5" fmla="*/ 27 h 43"/>
                <a:gd name="T6" fmla="*/ 35 w 97"/>
                <a:gd name="T7" fmla="*/ 0 h 43"/>
                <a:gd name="T8" fmla="*/ 97 w 97"/>
                <a:gd name="T9" fmla="*/ 18 h 43"/>
              </a:gdLst>
              <a:ahLst/>
              <a:cxnLst>
                <a:cxn ang="0">
                  <a:pos x="T0" y="T1"/>
                </a:cxn>
                <a:cxn ang="0">
                  <a:pos x="T2" y="T3"/>
                </a:cxn>
                <a:cxn ang="0">
                  <a:pos x="T4" y="T5"/>
                </a:cxn>
                <a:cxn ang="0">
                  <a:pos x="T6" y="T7"/>
                </a:cxn>
                <a:cxn ang="0">
                  <a:pos x="T8" y="T9"/>
                </a:cxn>
              </a:cxnLst>
              <a:rect l="0" t="0" r="r" b="b"/>
              <a:pathLst>
                <a:path w="97" h="43">
                  <a:moveTo>
                    <a:pt x="97" y="18"/>
                  </a:moveTo>
                  <a:lnTo>
                    <a:pt x="43" y="43"/>
                  </a:lnTo>
                  <a:lnTo>
                    <a:pt x="0" y="27"/>
                  </a:lnTo>
                  <a:lnTo>
                    <a:pt x="35" y="0"/>
                  </a:lnTo>
                  <a:lnTo>
                    <a:pt x="97" y="18"/>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14" name="Freeform 14"/>
            <p:cNvSpPr>
              <a:spLocks noChangeArrowheads="1"/>
            </p:cNvSpPr>
            <p:nvPr/>
          </p:nvSpPr>
          <p:spPr bwMode="auto">
            <a:xfrm>
              <a:off x="3314" y="3633"/>
              <a:ext cx="70" cy="31"/>
            </a:xfrm>
            <a:custGeom>
              <a:avLst/>
              <a:gdLst>
                <a:gd name="T0" fmla="*/ 99 w 99"/>
                <a:gd name="T1" fmla="*/ 18 h 45"/>
                <a:gd name="T2" fmla="*/ 44 w 99"/>
                <a:gd name="T3" fmla="*/ 45 h 45"/>
                <a:gd name="T4" fmla="*/ 0 w 99"/>
                <a:gd name="T5" fmla="*/ 27 h 45"/>
                <a:gd name="T6" fmla="*/ 34 w 99"/>
                <a:gd name="T7" fmla="*/ 0 h 45"/>
                <a:gd name="T8" fmla="*/ 99 w 99"/>
                <a:gd name="T9" fmla="*/ 18 h 45"/>
              </a:gdLst>
              <a:ahLst/>
              <a:cxnLst>
                <a:cxn ang="0">
                  <a:pos x="T0" y="T1"/>
                </a:cxn>
                <a:cxn ang="0">
                  <a:pos x="T2" y="T3"/>
                </a:cxn>
                <a:cxn ang="0">
                  <a:pos x="T4" y="T5"/>
                </a:cxn>
                <a:cxn ang="0">
                  <a:pos x="T6" y="T7"/>
                </a:cxn>
                <a:cxn ang="0">
                  <a:pos x="T8" y="T9"/>
                </a:cxn>
              </a:cxnLst>
              <a:rect l="0" t="0" r="r" b="b"/>
              <a:pathLst>
                <a:path w="99" h="45">
                  <a:moveTo>
                    <a:pt x="99" y="18"/>
                  </a:moveTo>
                  <a:lnTo>
                    <a:pt x="44" y="45"/>
                  </a:lnTo>
                  <a:lnTo>
                    <a:pt x="0" y="27"/>
                  </a:lnTo>
                  <a:lnTo>
                    <a:pt x="34" y="0"/>
                  </a:lnTo>
                  <a:lnTo>
                    <a:pt x="99" y="18"/>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15" name="Freeform 15"/>
            <p:cNvSpPr>
              <a:spLocks noChangeArrowheads="1"/>
            </p:cNvSpPr>
            <p:nvPr/>
          </p:nvSpPr>
          <p:spPr bwMode="auto">
            <a:xfrm>
              <a:off x="3221" y="3681"/>
              <a:ext cx="71" cy="30"/>
            </a:xfrm>
            <a:custGeom>
              <a:avLst/>
              <a:gdLst>
                <a:gd name="T0" fmla="*/ 99 w 99"/>
                <a:gd name="T1" fmla="*/ 17 h 43"/>
                <a:gd name="T2" fmla="*/ 44 w 99"/>
                <a:gd name="T3" fmla="*/ 43 h 43"/>
                <a:gd name="T4" fmla="*/ 0 w 99"/>
                <a:gd name="T5" fmla="*/ 25 h 43"/>
                <a:gd name="T6" fmla="*/ 34 w 99"/>
                <a:gd name="T7" fmla="*/ 0 h 43"/>
                <a:gd name="T8" fmla="*/ 99 w 99"/>
                <a:gd name="T9" fmla="*/ 17 h 43"/>
              </a:gdLst>
              <a:ahLst/>
              <a:cxnLst>
                <a:cxn ang="0">
                  <a:pos x="T0" y="T1"/>
                </a:cxn>
                <a:cxn ang="0">
                  <a:pos x="T2" y="T3"/>
                </a:cxn>
                <a:cxn ang="0">
                  <a:pos x="T4" y="T5"/>
                </a:cxn>
                <a:cxn ang="0">
                  <a:pos x="T6" y="T7"/>
                </a:cxn>
                <a:cxn ang="0">
                  <a:pos x="T8" y="T9"/>
                </a:cxn>
              </a:cxnLst>
              <a:rect l="0" t="0" r="r" b="b"/>
              <a:pathLst>
                <a:path w="99" h="43">
                  <a:moveTo>
                    <a:pt x="99" y="17"/>
                  </a:moveTo>
                  <a:lnTo>
                    <a:pt x="44" y="43"/>
                  </a:lnTo>
                  <a:lnTo>
                    <a:pt x="0" y="25"/>
                  </a:lnTo>
                  <a:lnTo>
                    <a:pt x="34" y="0"/>
                  </a:lnTo>
                  <a:lnTo>
                    <a:pt x="99"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16" name="Freeform 16"/>
            <p:cNvSpPr>
              <a:spLocks noChangeArrowheads="1"/>
            </p:cNvSpPr>
            <p:nvPr/>
          </p:nvSpPr>
          <p:spPr bwMode="auto">
            <a:xfrm>
              <a:off x="3142" y="3648"/>
              <a:ext cx="68" cy="28"/>
            </a:xfrm>
            <a:custGeom>
              <a:avLst/>
              <a:gdLst>
                <a:gd name="T0" fmla="*/ 96 w 96"/>
                <a:gd name="T1" fmla="*/ 16 h 41"/>
                <a:gd name="T2" fmla="*/ 42 w 96"/>
                <a:gd name="T3" fmla="*/ 41 h 41"/>
                <a:gd name="T4" fmla="*/ 0 w 96"/>
                <a:gd name="T5" fmla="*/ 25 h 41"/>
                <a:gd name="T6" fmla="*/ 34 w 96"/>
                <a:gd name="T7" fmla="*/ 0 h 41"/>
                <a:gd name="T8" fmla="*/ 96 w 96"/>
                <a:gd name="T9" fmla="*/ 16 h 41"/>
              </a:gdLst>
              <a:ahLst/>
              <a:cxnLst>
                <a:cxn ang="0">
                  <a:pos x="T0" y="T1"/>
                </a:cxn>
                <a:cxn ang="0">
                  <a:pos x="T2" y="T3"/>
                </a:cxn>
                <a:cxn ang="0">
                  <a:pos x="T4" y="T5"/>
                </a:cxn>
                <a:cxn ang="0">
                  <a:pos x="T6" y="T7"/>
                </a:cxn>
                <a:cxn ang="0">
                  <a:pos x="T8" y="T9"/>
                </a:cxn>
              </a:cxnLst>
              <a:rect l="0" t="0" r="r" b="b"/>
              <a:pathLst>
                <a:path w="96" h="41">
                  <a:moveTo>
                    <a:pt x="96" y="16"/>
                  </a:moveTo>
                  <a:lnTo>
                    <a:pt x="42" y="41"/>
                  </a:lnTo>
                  <a:lnTo>
                    <a:pt x="0" y="25"/>
                  </a:lnTo>
                  <a:lnTo>
                    <a:pt x="34" y="0"/>
                  </a:lnTo>
                  <a:lnTo>
                    <a:pt x="96"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17" name="Freeform 17"/>
            <p:cNvSpPr>
              <a:spLocks noChangeArrowheads="1"/>
            </p:cNvSpPr>
            <p:nvPr/>
          </p:nvSpPr>
          <p:spPr bwMode="auto">
            <a:xfrm>
              <a:off x="3064" y="3615"/>
              <a:ext cx="65" cy="28"/>
            </a:xfrm>
            <a:custGeom>
              <a:avLst/>
              <a:gdLst>
                <a:gd name="T0" fmla="*/ 92 w 92"/>
                <a:gd name="T1" fmla="*/ 16 h 41"/>
                <a:gd name="T2" fmla="*/ 40 w 92"/>
                <a:gd name="T3" fmla="*/ 41 h 41"/>
                <a:gd name="T4" fmla="*/ 0 w 92"/>
                <a:gd name="T5" fmla="*/ 24 h 41"/>
                <a:gd name="T6" fmla="*/ 32 w 92"/>
                <a:gd name="T7" fmla="*/ 0 h 41"/>
                <a:gd name="T8" fmla="*/ 92 w 92"/>
                <a:gd name="T9" fmla="*/ 16 h 41"/>
              </a:gdLst>
              <a:ahLst/>
              <a:cxnLst>
                <a:cxn ang="0">
                  <a:pos x="T0" y="T1"/>
                </a:cxn>
                <a:cxn ang="0">
                  <a:pos x="T2" y="T3"/>
                </a:cxn>
                <a:cxn ang="0">
                  <a:pos x="T4" y="T5"/>
                </a:cxn>
                <a:cxn ang="0">
                  <a:pos x="T6" y="T7"/>
                </a:cxn>
                <a:cxn ang="0">
                  <a:pos x="T8" y="T9"/>
                </a:cxn>
              </a:cxnLst>
              <a:rect l="0" t="0" r="r" b="b"/>
              <a:pathLst>
                <a:path w="92" h="41">
                  <a:moveTo>
                    <a:pt x="92" y="16"/>
                  </a:moveTo>
                  <a:lnTo>
                    <a:pt x="40" y="41"/>
                  </a:lnTo>
                  <a:lnTo>
                    <a:pt x="0" y="24"/>
                  </a:lnTo>
                  <a:lnTo>
                    <a:pt x="32" y="0"/>
                  </a:lnTo>
                  <a:lnTo>
                    <a:pt x="92"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18" name="Freeform 18"/>
            <p:cNvSpPr>
              <a:spLocks noChangeArrowheads="1"/>
            </p:cNvSpPr>
            <p:nvPr/>
          </p:nvSpPr>
          <p:spPr bwMode="auto">
            <a:xfrm>
              <a:off x="2985" y="3582"/>
              <a:ext cx="63" cy="27"/>
            </a:xfrm>
            <a:custGeom>
              <a:avLst/>
              <a:gdLst>
                <a:gd name="T0" fmla="*/ 88 w 88"/>
                <a:gd name="T1" fmla="*/ 15 h 39"/>
                <a:gd name="T2" fmla="*/ 38 w 88"/>
                <a:gd name="T3" fmla="*/ 39 h 39"/>
                <a:gd name="T4" fmla="*/ 0 w 88"/>
                <a:gd name="T5" fmla="*/ 24 h 39"/>
                <a:gd name="T6" fmla="*/ 31 w 88"/>
                <a:gd name="T7" fmla="*/ 0 h 39"/>
                <a:gd name="T8" fmla="*/ 88 w 88"/>
                <a:gd name="T9" fmla="*/ 15 h 39"/>
              </a:gdLst>
              <a:ahLst/>
              <a:cxnLst>
                <a:cxn ang="0">
                  <a:pos x="T0" y="T1"/>
                </a:cxn>
                <a:cxn ang="0">
                  <a:pos x="T2" y="T3"/>
                </a:cxn>
                <a:cxn ang="0">
                  <a:pos x="T4" y="T5"/>
                </a:cxn>
                <a:cxn ang="0">
                  <a:pos x="T6" y="T7"/>
                </a:cxn>
                <a:cxn ang="0">
                  <a:pos x="T8" y="T9"/>
                </a:cxn>
              </a:cxnLst>
              <a:rect l="0" t="0" r="r" b="b"/>
              <a:pathLst>
                <a:path w="88" h="39">
                  <a:moveTo>
                    <a:pt x="88" y="15"/>
                  </a:moveTo>
                  <a:lnTo>
                    <a:pt x="38" y="39"/>
                  </a:lnTo>
                  <a:lnTo>
                    <a:pt x="0" y="24"/>
                  </a:lnTo>
                  <a:lnTo>
                    <a:pt x="31" y="0"/>
                  </a:lnTo>
                  <a:lnTo>
                    <a:pt x="88" y="15"/>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19" name="Freeform 19"/>
            <p:cNvSpPr>
              <a:spLocks noChangeArrowheads="1"/>
            </p:cNvSpPr>
            <p:nvPr/>
          </p:nvSpPr>
          <p:spPr bwMode="auto">
            <a:xfrm>
              <a:off x="3241" y="3609"/>
              <a:ext cx="69" cy="30"/>
            </a:xfrm>
            <a:custGeom>
              <a:avLst/>
              <a:gdLst>
                <a:gd name="T0" fmla="*/ 97 w 97"/>
                <a:gd name="T1" fmla="*/ 17 h 43"/>
                <a:gd name="T2" fmla="*/ 43 w 97"/>
                <a:gd name="T3" fmla="*/ 43 h 43"/>
                <a:gd name="T4" fmla="*/ 0 w 97"/>
                <a:gd name="T5" fmla="*/ 25 h 43"/>
                <a:gd name="T6" fmla="*/ 35 w 97"/>
                <a:gd name="T7" fmla="*/ 0 h 43"/>
                <a:gd name="T8" fmla="*/ 97 w 97"/>
                <a:gd name="T9" fmla="*/ 17 h 43"/>
              </a:gdLst>
              <a:ahLst/>
              <a:cxnLst>
                <a:cxn ang="0">
                  <a:pos x="T0" y="T1"/>
                </a:cxn>
                <a:cxn ang="0">
                  <a:pos x="T2" y="T3"/>
                </a:cxn>
                <a:cxn ang="0">
                  <a:pos x="T4" y="T5"/>
                </a:cxn>
                <a:cxn ang="0">
                  <a:pos x="T6" y="T7"/>
                </a:cxn>
                <a:cxn ang="0">
                  <a:pos x="T8" y="T9"/>
                </a:cxn>
              </a:cxnLst>
              <a:rect l="0" t="0" r="r" b="b"/>
              <a:pathLst>
                <a:path w="97" h="43">
                  <a:moveTo>
                    <a:pt x="97" y="17"/>
                  </a:moveTo>
                  <a:lnTo>
                    <a:pt x="43" y="43"/>
                  </a:lnTo>
                  <a:lnTo>
                    <a:pt x="0" y="25"/>
                  </a:lnTo>
                  <a:lnTo>
                    <a:pt x="35" y="0"/>
                  </a:lnTo>
                  <a:lnTo>
                    <a:pt x="97"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20" name="Freeform 20"/>
            <p:cNvSpPr>
              <a:spLocks noChangeArrowheads="1"/>
            </p:cNvSpPr>
            <p:nvPr/>
          </p:nvSpPr>
          <p:spPr bwMode="auto">
            <a:xfrm>
              <a:off x="3168" y="3584"/>
              <a:ext cx="68" cy="29"/>
            </a:xfrm>
            <a:custGeom>
              <a:avLst/>
              <a:gdLst>
                <a:gd name="T0" fmla="*/ 96 w 96"/>
                <a:gd name="T1" fmla="*/ 17 h 42"/>
                <a:gd name="T2" fmla="*/ 42 w 96"/>
                <a:gd name="T3" fmla="*/ 42 h 42"/>
                <a:gd name="T4" fmla="*/ 0 w 96"/>
                <a:gd name="T5" fmla="*/ 25 h 42"/>
                <a:gd name="T6" fmla="*/ 33 w 96"/>
                <a:gd name="T7" fmla="*/ 0 h 42"/>
                <a:gd name="T8" fmla="*/ 96 w 96"/>
                <a:gd name="T9" fmla="*/ 17 h 42"/>
              </a:gdLst>
              <a:ahLst/>
              <a:cxnLst>
                <a:cxn ang="0">
                  <a:pos x="T0" y="T1"/>
                </a:cxn>
                <a:cxn ang="0">
                  <a:pos x="T2" y="T3"/>
                </a:cxn>
                <a:cxn ang="0">
                  <a:pos x="T4" y="T5"/>
                </a:cxn>
                <a:cxn ang="0">
                  <a:pos x="T6" y="T7"/>
                </a:cxn>
                <a:cxn ang="0">
                  <a:pos x="T8" y="T9"/>
                </a:cxn>
              </a:cxnLst>
              <a:rect l="0" t="0" r="r" b="b"/>
              <a:pathLst>
                <a:path w="96" h="42">
                  <a:moveTo>
                    <a:pt x="96" y="17"/>
                  </a:moveTo>
                  <a:lnTo>
                    <a:pt x="42" y="42"/>
                  </a:lnTo>
                  <a:lnTo>
                    <a:pt x="0" y="25"/>
                  </a:lnTo>
                  <a:lnTo>
                    <a:pt x="33" y="0"/>
                  </a:lnTo>
                  <a:lnTo>
                    <a:pt x="96"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21" name="Freeform 21"/>
            <p:cNvSpPr>
              <a:spLocks noChangeArrowheads="1"/>
            </p:cNvSpPr>
            <p:nvPr/>
          </p:nvSpPr>
          <p:spPr bwMode="auto">
            <a:xfrm>
              <a:off x="3096" y="3558"/>
              <a:ext cx="66" cy="29"/>
            </a:xfrm>
            <a:custGeom>
              <a:avLst/>
              <a:gdLst>
                <a:gd name="T0" fmla="*/ 93 w 93"/>
                <a:gd name="T1" fmla="*/ 17 h 42"/>
                <a:gd name="T2" fmla="*/ 42 w 93"/>
                <a:gd name="T3" fmla="*/ 42 h 42"/>
                <a:gd name="T4" fmla="*/ 0 w 93"/>
                <a:gd name="T5" fmla="*/ 26 h 42"/>
                <a:gd name="T6" fmla="*/ 33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3" y="0"/>
                  </a:lnTo>
                  <a:lnTo>
                    <a:pt x="93"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22" name="Freeform 22"/>
            <p:cNvSpPr>
              <a:spLocks noChangeArrowheads="1"/>
            </p:cNvSpPr>
            <p:nvPr/>
          </p:nvSpPr>
          <p:spPr bwMode="auto">
            <a:xfrm>
              <a:off x="3024" y="3533"/>
              <a:ext cx="65" cy="28"/>
            </a:xfrm>
            <a:custGeom>
              <a:avLst/>
              <a:gdLst>
                <a:gd name="T0" fmla="*/ 91 w 91"/>
                <a:gd name="T1" fmla="*/ 15 h 40"/>
                <a:gd name="T2" fmla="*/ 40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0"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23" name="Freeform 23"/>
            <p:cNvSpPr>
              <a:spLocks noChangeArrowheads="1"/>
            </p:cNvSpPr>
            <p:nvPr/>
          </p:nvSpPr>
          <p:spPr bwMode="auto">
            <a:xfrm>
              <a:off x="2950" y="3507"/>
              <a:ext cx="65" cy="28"/>
            </a:xfrm>
            <a:custGeom>
              <a:avLst/>
              <a:gdLst>
                <a:gd name="T0" fmla="*/ 91 w 91"/>
                <a:gd name="T1" fmla="*/ 17 h 41"/>
                <a:gd name="T2" fmla="*/ 41 w 91"/>
                <a:gd name="T3" fmla="*/ 41 h 41"/>
                <a:gd name="T4" fmla="*/ 0 w 91"/>
                <a:gd name="T5" fmla="*/ 24 h 41"/>
                <a:gd name="T6" fmla="*/ 33 w 91"/>
                <a:gd name="T7" fmla="*/ 0 h 41"/>
                <a:gd name="T8" fmla="*/ 91 w 91"/>
                <a:gd name="T9" fmla="*/ 17 h 41"/>
              </a:gdLst>
              <a:ahLst/>
              <a:cxnLst>
                <a:cxn ang="0">
                  <a:pos x="T0" y="T1"/>
                </a:cxn>
                <a:cxn ang="0">
                  <a:pos x="T2" y="T3"/>
                </a:cxn>
                <a:cxn ang="0">
                  <a:pos x="T4" y="T5"/>
                </a:cxn>
                <a:cxn ang="0">
                  <a:pos x="T6" y="T7"/>
                </a:cxn>
                <a:cxn ang="0">
                  <a:pos x="T8" y="T9"/>
                </a:cxn>
              </a:cxnLst>
              <a:rect l="0" t="0" r="r" b="b"/>
              <a:pathLst>
                <a:path w="91" h="41">
                  <a:moveTo>
                    <a:pt x="91" y="17"/>
                  </a:moveTo>
                  <a:lnTo>
                    <a:pt x="41" y="41"/>
                  </a:lnTo>
                  <a:lnTo>
                    <a:pt x="0" y="24"/>
                  </a:lnTo>
                  <a:lnTo>
                    <a:pt x="33" y="0"/>
                  </a:lnTo>
                  <a:lnTo>
                    <a:pt x="91"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24" name="Freeform 24"/>
            <p:cNvSpPr>
              <a:spLocks noChangeArrowheads="1"/>
            </p:cNvSpPr>
            <p:nvPr/>
          </p:nvSpPr>
          <p:spPr bwMode="auto">
            <a:xfrm>
              <a:off x="2878" y="3482"/>
              <a:ext cx="63" cy="28"/>
            </a:xfrm>
            <a:custGeom>
              <a:avLst/>
              <a:gdLst>
                <a:gd name="T0" fmla="*/ 88 w 88"/>
                <a:gd name="T1" fmla="*/ 16 h 40"/>
                <a:gd name="T2" fmla="*/ 40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40"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25" name="Freeform 25"/>
            <p:cNvSpPr>
              <a:spLocks noChangeArrowheads="1"/>
            </p:cNvSpPr>
            <p:nvPr/>
          </p:nvSpPr>
          <p:spPr bwMode="auto">
            <a:xfrm>
              <a:off x="3328" y="3573"/>
              <a:ext cx="70" cy="29"/>
            </a:xfrm>
            <a:custGeom>
              <a:avLst/>
              <a:gdLst>
                <a:gd name="T0" fmla="*/ 98 w 98"/>
                <a:gd name="T1" fmla="*/ 16 h 42"/>
                <a:gd name="T2" fmla="*/ 43 w 98"/>
                <a:gd name="T3" fmla="*/ 42 h 42"/>
                <a:gd name="T4" fmla="*/ 0 w 98"/>
                <a:gd name="T5" fmla="*/ 25 h 42"/>
                <a:gd name="T6" fmla="*/ 34 w 98"/>
                <a:gd name="T7" fmla="*/ 0 h 42"/>
                <a:gd name="T8" fmla="*/ 98 w 98"/>
                <a:gd name="T9" fmla="*/ 16 h 42"/>
              </a:gdLst>
              <a:ahLst/>
              <a:cxnLst>
                <a:cxn ang="0">
                  <a:pos x="T0" y="T1"/>
                </a:cxn>
                <a:cxn ang="0">
                  <a:pos x="T2" y="T3"/>
                </a:cxn>
                <a:cxn ang="0">
                  <a:pos x="T4" y="T5"/>
                </a:cxn>
                <a:cxn ang="0">
                  <a:pos x="T6" y="T7"/>
                </a:cxn>
                <a:cxn ang="0">
                  <a:pos x="T8" y="T9"/>
                </a:cxn>
              </a:cxnLst>
              <a:rect l="0" t="0" r="r" b="b"/>
              <a:pathLst>
                <a:path w="98" h="42">
                  <a:moveTo>
                    <a:pt x="98" y="16"/>
                  </a:moveTo>
                  <a:lnTo>
                    <a:pt x="43" y="42"/>
                  </a:lnTo>
                  <a:lnTo>
                    <a:pt x="0" y="25"/>
                  </a:lnTo>
                  <a:lnTo>
                    <a:pt x="34" y="0"/>
                  </a:lnTo>
                  <a:lnTo>
                    <a:pt x="98"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26" name="Freeform 26"/>
            <p:cNvSpPr>
              <a:spLocks noChangeArrowheads="1"/>
            </p:cNvSpPr>
            <p:nvPr/>
          </p:nvSpPr>
          <p:spPr bwMode="auto">
            <a:xfrm>
              <a:off x="3261" y="3551"/>
              <a:ext cx="68" cy="29"/>
            </a:xfrm>
            <a:custGeom>
              <a:avLst/>
              <a:gdLst>
                <a:gd name="T0" fmla="*/ 95 w 95"/>
                <a:gd name="T1" fmla="*/ 17 h 42"/>
                <a:gd name="T2" fmla="*/ 41 w 95"/>
                <a:gd name="T3" fmla="*/ 42 h 42"/>
                <a:gd name="T4" fmla="*/ 0 w 95"/>
                <a:gd name="T5" fmla="*/ 25 h 42"/>
                <a:gd name="T6" fmla="*/ 33 w 95"/>
                <a:gd name="T7" fmla="*/ 0 h 42"/>
                <a:gd name="T8" fmla="*/ 95 w 95"/>
                <a:gd name="T9" fmla="*/ 17 h 42"/>
              </a:gdLst>
              <a:ahLst/>
              <a:cxnLst>
                <a:cxn ang="0">
                  <a:pos x="T0" y="T1"/>
                </a:cxn>
                <a:cxn ang="0">
                  <a:pos x="T2" y="T3"/>
                </a:cxn>
                <a:cxn ang="0">
                  <a:pos x="T4" y="T5"/>
                </a:cxn>
                <a:cxn ang="0">
                  <a:pos x="T6" y="T7"/>
                </a:cxn>
                <a:cxn ang="0">
                  <a:pos x="T8" y="T9"/>
                </a:cxn>
              </a:cxnLst>
              <a:rect l="0" t="0" r="r" b="b"/>
              <a:pathLst>
                <a:path w="95" h="42">
                  <a:moveTo>
                    <a:pt x="95" y="17"/>
                  </a:moveTo>
                  <a:lnTo>
                    <a:pt x="41" y="42"/>
                  </a:lnTo>
                  <a:lnTo>
                    <a:pt x="0" y="25"/>
                  </a:lnTo>
                  <a:lnTo>
                    <a:pt x="33" y="0"/>
                  </a:lnTo>
                  <a:lnTo>
                    <a:pt x="95"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27" name="Freeform 27"/>
            <p:cNvSpPr>
              <a:spLocks noChangeArrowheads="1"/>
            </p:cNvSpPr>
            <p:nvPr/>
          </p:nvSpPr>
          <p:spPr bwMode="auto">
            <a:xfrm>
              <a:off x="3192" y="3530"/>
              <a:ext cx="67" cy="29"/>
            </a:xfrm>
            <a:custGeom>
              <a:avLst/>
              <a:gdLst>
                <a:gd name="T0" fmla="*/ 94 w 94"/>
                <a:gd name="T1" fmla="*/ 17 h 42"/>
                <a:gd name="T2" fmla="*/ 41 w 94"/>
                <a:gd name="T3" fmla="*/ 42 h 42"/>
                <a:gd name="T4" fmla="*/ 0 w 94"/>
                <a:gd name="T5" fmla="*/ 25 h 42"/>
                <a:gd name="T6" fmla="*/ 33 w 94"/>
                <a:gd name="T7" fmla="*/ 0 h 42"/>
                <a:gd name="T8" fmla="*/ 94 w 94"/>
                <a:gd name="T9" fmla="*/ 17 h 42"/>
              </a:gdLst>
              <a:ahLst/>
              <a:cxnLst>
                <a:cxn ang="0">
                  <a:pos x="T0" y="T1"/>
                </a:cxn>
                <a:cxn ang="0">
                  <a:pos x="T2" y="T3"/>
                </a:cxn>
                <a:cxn ang="0">
                  <a:pos x="T4" y="T5"/>
                </a:cxn>
                <a:cxn ang="0">
                  <a:pos x="T6" y="T7"/>
                </a:cxn>
                <a:cxn ang="0">
                  <a:pos x="T8" y="T9"/>
                </a:cxn>
              </a:cxnLst>
              <a:rect l="0" t="0" r="r" b="b"/>
              <a:pathLst>
                <a:path w="94" h="42">
                  <a:moveTo>
                    <a:pt x="94" y="17"/>
                  </a:moveTo>
                  <a:lnTo>
                    <a:pt x="41" y="42"/>
                  </a:lnTo>
                  <a:lnTo>
                    <a:pt x="0" y="25"/>
                  </a:lnTo>
                  <a:lnTo>
                    <a:pt x="33" y="0"/>
                  </a:lnTo>
                  <a:lnTo>
                    <a:pt x="94"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28" name="Freeform 28"/>
            <p:cNvSpPr>
              <a:spLocks noChangeArrowheads="1"/>
            </p:cNvSpPr>
            <p:nvPr/>
          </p:nvSpPr>
          <p:spPr bwMode="auto">
            <a:xfrm>
              <a:off x="3124" y="3509"/>
              <a:ext cx="66" cy="29"/>
            </a:xfrm>
            <a:custGeom>
              <a:avLst/>
              <a:gdLst>
                <a:gd name="T0" fmla="*/ 93 w 93"/>
                <a:gd name="T1" fmla="*/ 17 h 42"/>
                <a:gd name="T2" fmla="*/ 42 w 93"/>
                <a:gd name="T3" fmla="*/ 42 h 42"/>
                <a:gd name="T4" fmla="*/ 0 w 93"/>
                <a:gd name="T5" fmla="*/ 26 h 42"/>
                <a:gd name="T6" fmla="*/ 34 w 93"/>
                <a:gd name="T7" fmla="*/ 0 h 42"/>
                <a:gd name="T8" fmla="*/ 93 w 93"/>
                <a:gd name="T9" fmla="*/ 17 h 42"/>
              </a:gdLst>
              <a:ahLst/>
              <a:cxnLst>
                <a:cxn ang="0">
                  <a:pos x="T0" y="T1"/>
                </a:cxn>
                <a:cxn ang="0">
                  <a:pos x="T2" y="T3"/>
                </a:cxn>
                <a:cxn ang="0">
                  <a:pos x="T4" y="T5"/>
                </a:cxn>
                <a:cxn ang="0">
                  <a:pos x="T6" y="T7"/>
                </a:cxn>
                <a:cxn ang="0">
                  <a:pos x="T8" y="T9"/>
                </a:cxn>
              </a:cxnLst>
              <a:rect l="0" t="0" r="r" b="b"/>
              <a:pathLst>
                <a:path w="93" h="42">
                  <a:moveTo>
                    <a:pt x="93" y="17"/>
                  </a:moveTo>
                  <a:lnTo>
                    <a:pt x="42" y="42"/>
                  </a:lnTo>
                  <a:lnTo>
                    <a:pt x="0" y="26"/>
                  </a:lnTo>
                  <a:lnTo>
                    <a:pt x="34" y="0"/>
                  </a:lnTo>
                  <a:lnTo>
                    <a:pt x="93"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29" name="Freeform 29"/>
            <p:cNvSpPr>
              <a:spLocks noChangeArrowheads="1"/>
            </p:cNvSpPr>
            <p:nvPr/>
          </p:nvSpPr>
          <p:spPr bwMode="auto">
            <a:xfrm>
              <a:off x="3057" y="3489"/>
              <a:ext cx="65" cy="28"/>
            </a:xfrm>
            <a:custGeom>
              <a:avLst/>
              <a:gdLst>
                <a:gd name="T0" fmla="*/ 91 w 91"/>
                <a:gd name="T1" fmla="*/ 15 h 40"/>
                <a:gd name="T2" fmla="*/ 41 w 91"/>
                <a:gd name="T3" fmla="*/ 40 h 40"/>
                <a:gd name="T4" fmla="*/ 0 w 91"/>
                <a:gd name="T5" fmla="*/ 24 h 40"/>
                <a:gd name="T6" fmla="*/ 32 w 91"/>
                <a:gd name="T7" fmla="*/ 0 h 40"/>
                <a:gd name="T8" fmla="*/ 91 w 91"/>
                <a:gd name="T9" fmla="*/ 15 h 40"/>
              </a:gdLst>
              <a:ahLst/>
              <a:cxnLst>
                <a:cxn ang="0">
                  <a:pos x="T0" y="T1"/>
                </a:cxn>
                <a:cxn ang="0">
                  <a:pos x="T2" y="T3"/>
                </a:cxn>
                <a:cxn ang="0">
                  <a:pos x="T4" y="T5"/>
                </a:cxn>
                <a:cxn ang="0">
                  <a:pos x="T6" y="T7"/>
                </a:cxn>
                <a:cxn ang="0">
                  <a:pos x="T8" y="T9"/>
                </a:cxn>
              </a:cxnLst>
              <a:rect l="0" t="0" r="r" b="b"/>
              <a:pathLst>
                <a:path w="91" h="40">
                  <a:moveTo>
                    <a:pt x="91" y="15"/>
                  </a:moveTo>
                  <a:lnTo>
                    <a:pt x="41" y="40"/>
                  </a:lnTo>
                  <a:lnTo>
                    <a:pt x="0" y="24"/>
                  </a:lnTo>
                  <a:lnTo>
                    <a:pt x="32" y="0"/>
                  </a:lnTo>
                  <a:lnTo>
                    <a:pt x="91" y="15"/>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30" name="Freeform 30"/>
            <p:cNvSpPr>
              <a:spLocks noChangeArrowheads="1"/>
            </p:cNvSpPr>
            <p:nvPr/>
          </p:nvSpPr>
          <p:spPr bwMode="auto">
            <a:xfrm>
              <a:off x="2990" y="3467"/>
              <a:ext cx="64" cy="28"/>
            </a:xfrm>
            <a:custGeom>
              <a:avLst/>
              <a:gdLst>
                <a:gd name="T0" fmla="*/ 90 w 90"/>
                <a:gd name="T1" fmla="*/ 17 h 41"/>
                <a:gd name="T2" fmla="*/ 39 w 90"/>
                <a:gd name="T3" fmla="*/ 41 h 41"/>
                <a:gd name="T4" fmla="*/ 0 w 90"/>
                <a:gd name="T5" fmla="*/ 24 h 41"/>
                <a:gd name="T6" fmla="*/ 31 w 90"/>
                <a:gd name="T7" fmla="*/ 0 h 41"/>
                <a:gd name="T8" fmla="*/ 90 w 90"/>
                <a:gd name="T9" fmla="*/ 17 h 41"/>
              </a:gdLst>
              <a:ahLst/>
              <a:cxnLst>
                <a:cxn ang="0">
                  <a:pos x="T0" y="T1"/>
                </a:cxn>
                <a:cxn ang="0">
                  <a:pos x="T2" y="T3"/>
                </a:cxn>
                <a:cxn ang="0">
                  <a:pos x="T4" y="T5"/>
                </a:cxn>
                <a:cxn ang="0">
                  <a:pos x="T6" y="T7"/>
                </a:cxn>
                <a:cxn ang="0">
                  <a:pos x="T8" y="T9"/>
                </a:cxn>
              </a:cxnLst>
              <a:rect l="0" t="0" r="r" b="b"/>
              <a:pathLst>
                <a:path w="90" h="41">
                  <a:moveTo>
                    <a:pt x="90" y="17"/>
                  </a:moveTo>
                  <a:lnTo>
                    <a:pt x="39" y="41"/>
                  </a:lnTo>
                  <a:lnTo>
                    <a:pt x="0" y="24"/>
                  </a:lnTo>
                  <a:lnTo>
                    <a:pt x="31" y="0"/>
                  </a:lnTo>
                  <a:lnTo>
                    <a:pt x="90" y="1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31" name="Freeform 31"/>
            <p:cNvSpPr>
              <a:spLocks noChangeArrowheads="1"/>
            </p:cNvSpPr>
            <p:nvPr/>
          </p:nvSpPr>
          <p:spPr bwMode="auto">
            <a:xfrm>
              <a:off x="2921" y="3446"/>
              <a:ext cx="63" cy="28"/>
            </a:xfrm>
            <a:custGeom>
              <a:avLst/>
              <a:gdLst>
                <a:gd name="T0" fmla="*/ 88 w 88"/>
                <a:gd name="T1" fmla="*/ 16 h 40"/>
                <a:gd name="T2" fmla="*/ 39 w 88"/>
                <a:gd name="T3" fmla="*/ 40 h 40"/>
                <a:gd name="T4" fmla="*/ 0 w 88"/>
                <a:gd name="T5" fmla="*/ 24 h 40"/>
                <a:gd name="T6" fmla="*/ 31 w 88"/>
                <a:gd name="T7" fmla="*/ 0 h 40"/>
                <a:gd name="T8" fmla="*/ 88 w 88"/>
                <a:gd name="T9" fmla="*/ 16 h 40"/>
              </a:gdLst>
              <a:ahLst/>
              <a:cxnLst>
                <a:cxn ang="0">
                  <a:pos x="T0" y="T1"/>
                </a:cxn>
                <a:cxn ang="0">
                  <a:pos x="T2" y="T3"/>
                </a:cxn>
                <a:cxn ang="0">
                  <a:pos x="T4" y="T5"/>
                </a:cxn>
                <a:cxn ang="0">
                  <a:pos x="T6" y="T7"/>
                </a:cxn>
                <a:cxn ang="0">
                  <a:pos x="T8" y="T9"/>
                </a:cxn>
              </a:cxnLst>
              <a:rect l="0" t="0" r="r" b="b"/>
              <a:pathLst>
                <a:path w="88" h="40">
                  <a:moveTo>
                    <a:pt x="88" y="16"/>
                  </a:moveTo>
                  <a:lnTo>
                    <a:pt x="39" y="40"/>
                  </a:lnTo>
                  <a:lnTo>
                    <a:pt x="0" y="24"/>
                  </a:lnTo>
                  <a:lnTo>
                    <a:pt x="31" y="0"/>
                  </a:lnTo>
                  <a:lnTo>
                    <a:pt x="88" y="1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32" name="Freeform 32"/>
            <p:cNvSpPr>
              <a:spLocks noChangeArrowheads="1"/>
            </p:cNvSpPr>
            <p:nvPr/>
          </p:nvSpPr>
          <p:spPr bwMode="auto">
            <a:xfrm>
              <a:off x="2439" y="3101"/>
              <a:ext cx="70" cy="227"/>
            </a:xfrm>
            <a:custGeom>
              <a:avLst/>
              <a:gdLst>
                <a:gd name="T0" fmla="*/ 35 w 98"/>
                <a:gd name="T1" fmla="*/ 0 h 316"/>
                <a:gd name="T2" fmla="*/ 55 w 98"/>
                <a:gd name="T3" fmla="*/ 32 h 316"/>
                <a:gd name="T4" fmla="*/ 46 w 98"/>
                <a:gd name="T5" fmla="*/ 52 h 316"/>
                <a:gd name="T6" fmla="*/ 98 w 98"/>
                <a:gd name="T7" fmla="*/ 247 h 316"/>
                <a:gd name="T8" fmla="*/ 57 w 98"/>
                <a:gd name="T9" fmla="*/ 316 h 316"/>
                <a:gd name="T10" fmla="*/ 0 w 98"/>
                <a:gd name="T11" fmla="*/ 235 h 316"/>
                <a:gd name="T12" fmla="*/ 26 w 98"/>
                <a:gd name="T13" fmla="*/ 52 h 316"/>
                <a:gd name="T14" fmla="*/ 2 w 98"/>
                <a:gd name="T15" fmla="*/ 32 h 316"/>
                <a:gd name="T16" fmla="*/ 9 w 98"/>
                <a:gd name="T17" fmla="*/ 0 h 316"/>
                <a:gd name="T18" fmla="*/ 35 w 98"/>
                <a:gd name="T1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316">
                  <a:moveTo>
                    <a:pt x="35" y="0"/>
                  </a:moveTo>
                  <a:lnTo>
                    <a:pt x="55" y="32"/>
                  </a:lnTo>
                  <a:lnTo>
                    <a:pt x="46" y="52"/>
                  </a:lnTo>
                  <a:lnTo>
                    <a:pt x="98" y="247"/>
                  </a:lnTo>
                  <a:lnTo>
                    <a:pt x="57" y="316"/>
                  </a:lnTo>
                  <a:lnTo>
                    <a:pt x="0" y="235"/>
                  </a:lnTo>
                  <a:lnTo>
                    <a:pt x="26" y="52"/>
                  </a:lnTo>
                  <a:lnTo>
                    <a:pt x="2" y="32"/>
                  </a:lnTo>
                  <a:lnTo>
                    <a:pt x="9" y="0"/>
                  </a:lnTo>
                  <a:lnTo>
                    <a:pt x="35" y="0"/>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33" name="Freeform 33"/>
            <p:cNvSpPr>
              <a:spLocks noChangeArrowheads="1"/>
            </p:cNvSpPr>
            <p:nvPr/>
          </p:nvSpPr>
          <p:spPr bwMode="auto">
            <a:xfrm>
              <a:off x="2949" y="2949"/>
              <a:ext cx="746" cy="560"/>
            </a:xfrm>
            <a:custGeom>
              <a:avLst/>
              <a:gdLst>
                <a:gd name="T0" fmla="*/ 115 w 1031"/>
                <a:gd name="T1" fmla="*/ 0 h 778"/>
                <a:gd name="T2" fmla="*/ 0 w 1031"/>
                <a:gd name="T3" fmla="*/ 558 h 778"/>
                <a:gd name="T4" fmla="*/ 752 w 1031"/>
                <a:gd name="T5" fmla="*/ 778 h 778"/>
                <a:gd name="T6" fmla="*/ 825 w 1031"/>
                <a:gd name="T7" fmla="*/ 766 h 778"/>
                <a:gd name="T8" fmla="*/ 1031 w 1031"/>
                <a:gd name="T9" fmla="*/ 49 h 778"/>
                <a:gd name="T10" fmla="*/ 946 w 1031"/>
                <a:gd name="T11" fmla="*/ 12 h 778"/>
                <a:gd name="T12" fmla="*/ 115 w 1031"/>
                <a:gd name="T13" fmla="*/ 0 h 778"/>
              </a:gdLst>
              <a:ahLst/>
              <a:cxnLst>
                <a:cxn ang="0">
                  <a:pos x="T0" y="T1"/>
                </a:cxn>
                <a:cxn ang="0">
                  <a:pos x="T2" y="T3"/>
                </a:cxn>
                <a:cxn ang="0">
                  <a:pos x="T4" y="T5"/>
                </a:cxn>
                <a:cxn ang="0">
                  <a:pos x="T6" y="T7"/>
                </a:cxn>
                <a:cxn ang="0">
                  <a:pos x="T8" y="T9"/>
                </a:cxn>
                <a:cxn ang="0">
                  <a:pos x="T10" y="T11"/>
                </a:cxn>
                <a:cxn ang="0">
                  <a:pos x="T12" y="T13"/>
                </a:cxn>
              </a:cxnLst>
              <a:rect l="0" t="0" r="r" b="b"/>
              <a:pathLst>
                <a:path w="1031" h="778">
                  <a:moveTo>
                    <a:pt x="115" y="0"/>
                  </a:moveTo>
                  <a:lnTo>
                    <a:pt x="0" y="558"/>
                  </a:lnTo>
                  <a:lnTo>
                    <a:pt x="752" y="778"/>
                  </a:lnTo>
                  <a:lnTo>
                    <a:pt x="825" y="766"/>
                  </a:lnTo>
                  <a:lnTo>
                    <a:pt x="1031" y="49"/>
                  </a:lnTo>
                  <a:lnTo>
                    <a:pt x="946" y="12"/>
                  </a:lnTo>
                  <a:lnTo>
                    <a:pt x="115" y="0"/>
                  </a:lnTo>
                  <a:close/>
                </a:path>
              </a:pathLst>
            </a:custGeom>
            <a:solidFill>
              <a:srgbClr val="003366"/>
            </a:solidFill>
            <a:ln w="936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34" name="Freeform 34"/>
            <p:cNvSpPr>
              <a:spLocks noChangeArrowheads="1"/>
            </p:cNvSpPr>
            <p:nvPr/>
          </p:nvSpPr>
          <p:spPr bwMode="auto">
            <a:xfrm>
              <a:off x="3010" y="3006"/>
              <a:ext cx="558" cy="411"/>
            </a:xfrm>
            <a:custGeom>
              <a:avLst/>
              <a:gdLst>
                <a:gd name="T0" fmla="*/ 78 w 771"/>
                <a:gd name="T1" fmla="*/ 0 h 571"/>
                <a:gd name="T2" fmla="*/ 0 w 771"/>
                <a:gd name="T3" fmla="*/ 406 h 571"/>
                <a:gd name="T4" fmla="*/ 624 w 771"/>
                <a:gd name="T5" fmla="*/ 571 h 571"/>
                <a:gd name="T6" fmla="*/ 771 w 771"/>
                <a:gd name="T7" fmla="*/ 37 h 571"/>
                <a:gd name="T8" fmla="*/ 78 w 771"/>
                <a:gd name="T9" fmla="*/ 0 h 571"/>
              </a:gdLst>
              <a:ahLst/>
              <a:cxnLst>
                <a:cxn ang="0">
                  <a:pos x="T0" y="T1"/>
                </a:cxn>
                <a:cxn ang="0">
                  <a:pos x="T2" y="T3"/>
                </a:cxn>
                <a:cxn ang="0">
                  <a:pos x="T4" y="T5"/>
                </a:cxn>
                <a:cxn ang="0">
                  <a:pos x="T6" y="T7"/>
                </a:cxn>
                <a:cxn ang="0">
                  <a:pos x="T8" y="T9"/>
                </a:cxn>
              </a:cxnLst>
              <a:rect l="0" t="0" r="r" b="b"/>
              <a:pathLst>
                <a:path w="771" h="571">
                  <a:moveTo>
                    <a:pt x="78" y="0"/>
                  </a:moveTo>
                  <a:lnTo>
                    <a:pt x="0" y="406"/>
                  </a:lnTo>
                  <a:lnTo>
                    <a:pt x="624" y="571"/>
                  </a:lnTo>
                  <a:lnTo>
                    <a:pt x="771" y="37"/>
                  </a:lnTo>
                  <a:lnTo>
                    <a:pt x="78" y="0"/>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35" name="Freeform 35"/>
            <p:cNvSpPr>
              <a:spLocks noChangeArrowheads="1"/>
            </p:cNvSpPr>
            <p:nvPr/>
          </p:nvSpPr>
          <p:spPr bwMode="auto">
            <a:xfrm>
              <a:off x="2232" y="2304"/>
              <a:ext cx="596" cy="521"/>
            </a:xfrm>
            <a:custGeom>
              <a:avLst/>
              <a:gdLst>
                <a:gd name="T0" fmla="*/ 822 w 824"/>
                <a:gd name="T1" fmla="*/ 255 h 724"/>
                <a:gd name="T2" fmla="*/ 806 w 824"/>
                <a:gd name="T3" fmla="*/ 199 h 724"/>
                <a:gd name="T4" fmla="*/ 774 w 824"/>
                <a:gd name="T5" fmla="*/ 149 h 724"/>
                <a:gd name="T6" fmla="*/ 730 w 824"/>
                <a:gd name="T7" fmla="*/ 104 h 724"/>
                <a:gd name="T8" fmla="*/ 675 w 824"/>
                <a:gd name="T9" fmla="*/ 64 h 724"/>
                <a:gd name="T10" fmla="*/ 609 w 824"/>
                <a:gd name="T11" fmla="*/ 35 h 724"/>
                <a:gd name="T12" fmla="*/ 535 w 824"/>
                <a:gd name="T13" fmla="*/ 13 h 724"/>
                <a:gd name="T14" fmla="*/ 454 w 824"/>
                <a:gd name="T15" fmla="*/ 1 h 724"/>
                <a:gd name="T16" fmla="*/ 371 w 824"/>
                <a:gd name="T17" fmla="*/ 1 h 724"/>
                <a:gd name="T18" fmla="*/ 290 w 824"/>
                <a:gd name="T19" fmla="*/ 13 h 724"/>
                <a:gd name="T20" fmla="*/ 216 w 824"/>
                <a:gd name="T21" fmla="*/ 35 h 724"/>
                <a:gd name="T22" fmla="*/ 150 w 824"/>
                <a:gd name="T23" fmla="*/ 64 h 724"/>
                <a:gd name="T24" fmla="*/ 94 w 824"/>
                <a:gd name="T25" fmla="*/ 104 h 724"/>
                <a:gd name="T26" fmla="*/ 50 w 824"/>
                <a:gd name="T27" fmla="*/ 149 h 724"/>
                <a:gd name="T28" fmla="*/ 19 w 824"/>
                <a:gd name="T29" fmla="*/ 199 h 724"/>
                <a:gd name="T30" fmla="*/ 2 w 824"/>
                <a:gd name="T31" fmla="*/ 255 h 724"/>
                <a:gd name="T32" fmla="*/ 2 w 824"/>
                <a:gd name="T33" fmla="*/ 313 h 724"/>
                <a:gd name="T34" fmla="*/ 19 w 824"/>
                <a:gd name="T35" fmla="*/ 367 h 724"/>
                <a:gd name="T36" fmla="*/ 50 w 824"/>
                <a:gd name="T37" fmla="*/ 419 h 724"/>
                <a:gd name="T38" fmla="*/ 94 w 824"/>
                <a:gd name="T39" fmla="*/ 463 h 724"/>
                <a:gd name="T40" fmla="*/ 150 w 824"/>
                <a:gd name="T41" fmla="*/ 501 h 724"/>
                <a:gd name="T42" fmla="*/ 216 w 824"/>
                <a:gd name="T43" fmla="*/ 532 h 724"/>
                <a:gd name="T44" fmla="*/ 290 w 824"/>
                <a:gd name="T45" fmla="*/ 552 h 724"/>
                <a:gd name="T46" fmla="*/ 371 w 824"/>
                <a:gd name="T47" fmla="*/ 564 h 724"/>
                <a:gd name="T48" fmla="*/ 420 w 824"/>
                <a:gd name="T49" fmla="*/ 566 h 724"/>
                <a:gd name="T50" fmla="*/ 433 w 824"/>
                <a:gd name="T51" fmla="*/ 566 h 724"/>
                <a:gd name="T52" fmla="*/ 446 w 824"/>
                <a:gd name="T53" fmla="*/ 566 h 724"/>
                <a:gd name="T54" fmla="*/ 459 w 824"/>
                <a:gd name="T55" fmla="*/ 564 h 724"/>
                <a:gd name="T56" fmla="*/ 448 w 824"/>
                <a:gd name="T57" fmla="*/ 724 h 724"/>
                <a:gd name="T58" fmla="*/ 571 w 824"/>
                <a:gd name="T59" fmla="*/ 545 h 724"/>
                <a:gd name="T60" fmla="*/ 628 w 824"/>
                <a:gd name="T61" fmla="*/ 525 h 724"/>
                <a:gd name="T62" fmla="*/ 680 w 824"/>
                <a:gd name="T63" fmla="*/ 499 h 724"/>
                <a:gd name="T64" fmla="*/ 725 w 824"/>
                <a:gd name="T65" fmla="*/ 469 h 724"/>
                <a:gd name="T66" fmla="*/ 762 w 824"/>
                <a:gd name="T67" fmla="*/ 433 h 724"/>
                <a:gd name="T68" fmla="*/ 792 w 824"/>
                <a:gd name="T69" fmla="*/ 394 h 724"/>
                <a:gd name="T70" fmla="*/ 812 w 824"/>
                <a:gd name="T71" fmla="*/ 352 h 724"/>
                <a:gd name="T72" fmla="*/ 823 w 824"/>
                <a:gd name="T73" fmla="*/ 307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24" h="724">
                  <a:moveTo>
                    <a:pt x="824" y="284"/>
                  </a:moveTo>
                  <a:lnTo>
                    <a:pt x="822" y="255"/>
                  </a:lnTo>
                  <a:lnTo>
                    <a:pt x="816" y="227"/>
                  </a:lnTo>
                  <a:lnTo>
                    <a:pt x="806" y="199"/>
                  </a:lnTo>
                  <a:lnTo>
                    <a:pt x="792" y="174"/>
                  </a:lnTo>
                  <a:lnTo>
                    <a:pt x="774" y="149"/>
                  </a:lnTo>
                  <a:lnTo>
                    <a:pt x="754" y="125"/>
                  </a:lnTo>
                  <a:lnTo>
                    <a:pt x="730" y="104"/>
                  </a:lnTo>
                  <a:lnTo>
                    <a:pt x="704" y="84"/>
                  </a:lnTo>
                  <a:lnTo>
                    <a:pt x="675" y="64"/>
                  </a:lnTo>
                  <a:lnTo>
                    <a:pt x="643" y="49"/>
                  </a:lnTo>
                  <a:lnTo>
                    <a:pt x="609" y="35"/>
                  </a:lnTo>
                  <a:lnTo>
                    <a:pt x="572" y="23"/>
                  </a:lnTo>
                  <a:lnTo>
                    <a:pt x="535" y="13"/>
                  </a:lnTo>
                  <a:lnTo>
                    <a:pt x="496" y="6"/>
                  </a:lnTo>
                  <a:lnTo>
                    <a:pt x="454" y="1"/>
                  </a:lnTo>
                  <a:lnTo>
                    <a:pt x="412" y="0"/>
                  </a:lnTo>
                  <a:lnTo>
                    <a:pt x="371" y="1"/>
                  </a:lnTo>
                  <a:lnTo>
                    <a:pt x="329" y="6"/>
                  </a:lnTo>
                  <a:lnTo>
                    <a:pt x="290" y="13"/>
                  </a:lnTo>
                  <a:lnTo>
                    <a:pt x="251" y="23"/>
                  </a:lnTo>
                  <a:lnTo>
                    <a:pt x="216" y="35"/>
                  </a:lnTo>
                  <a:lnTo>
                    <a:pt x="182" y="49"/>
                  </a:lnTo>
                  <a:lnTo>
                    <a:pt x="150" y="64"/>
                  </a:lnTo>
                  <a:lnTo>
                    <a:pt x="120" y="84"/>
                  </a:lnTo>
                  <a:lnTo>
                    <a:pt x="94" y="104"/>
                  </a:lnTo>
                  <a:lnTo>
                    <a:pt x="70" y="125"/>
                  </a:lnTo>
                  <a:lnTo>
                    <a:pt x="50" y="149"/>
                  </a:lnTo>
                  <a:lnTo>
                    <a:pt x="32" y="174"/>
                  </a:lnTo>
                  <a:lnTo>
                    <a:pt x="19" y="199"/>
                  </a:lnTo>
                  <a:lnTo>
                    <a:pt x="8" y="227"/>
                  </a:lnTo>
                  <a:lnTo>
                    <a:pt x="2" y="255"/>
                  </a:lnTo>
                  <a:lnTo>
                    <a:pt x="0" y="284"/>
                  </a:lnTo>
                  <a:lnTo>
                    <a:pt x="2" y="313"/>
                  </a:lnTo>
                  <a:lnTo>
                    <a:pt x="8" y="341"/>
                  </a:lnTo>
                  <a:lnTo>
                    <a:pt x="19" y="367"/>
                  </a:lnTo>
                  <a:lnTo>
                    <a:pt x="32" y="394"/>
                  </a:lnTo>
                  <a:lnTo>
                    <a:pt x="50" y="419"/>
                  </a:lnTo>
                  <a:lnTo>
                    <a:pt x="70" y="441"/>
                  </a:lnTo>
                  <a:lnTo>
                    <a:pt x="94" y="463"/>
                  </a:lnTo>
                  <a:lnTo>
                    <a:pt x="120" y="483"/>
                  </a:lnTo>
                  <a:lnTo>
                    <a:pt x="150" y="501"/>
                  </a:lnTo>
                  <a:lnTo>
                    <a:pt x="182" y="518"/>
                  </a:lnTo>
                  <a:lnTo>
                    <a:pt x="216" y="532"/>
                  </a:lnTo>
                  <a:lnTo>
                    <a:pt x="251" y="544"/>
                  </a:lnTo>
                  <a:lnTo>
                    <a:pt x="290" y="552"/>
                  </a:lnTo>
                  <a:lnTo>
                    <a:pt x="329" y="560"/>
                  </a:lnTo>
                  <a:lnTo>
                    <a:pt x="371" y="564"/>
                  </a:lnTo>
                  <a:lnTo>
                    <a:pt x="412" y="566"/>
                  </a:lnTo>
                  <a:lnTo>
                    <a:pt x="420" y="566"/>
                  </a:lnTo>
                  <a:lnTo>
                    <a:pt x="426" y="566"/>
                  </a:lnTo>
                  <a:lnTo>
                    <a:pt x="433" y="566"/>
                  </a:lnTo>
                  <a:lnTo>
                    <a:pt x="440" y="566"/>
                  </a:lnTo>
                  <a:lnTo>
                    <a:pt x="446" y="566"/>
                  </a:lnTo>
                  <a:lnTo>
                    <a:pt x="453" y="564"/>
                  </a:lnTo>
                  <a:lnTo>
                    <a:pt x="459" y="564"/>
                  </a:lnTo>
                  <a:lnTo>
                    <a:pt x="466" y="563"/>
                  </a:lnTo>
                  <a:lnTo>
                    <a:pt x="448" y="724"/>
                  </a:lnTo>
                  <a:lnTo>
                    <a:pt x="540" y="552"/>
                  </a:lnTo>
                  <a:lnTo>
                    <a:pt x="571" y="545"/>
                  </a:lnTo>
                  <a:lnTo>
                    <a:pt x="600" y="536"/>
                  </a:lnTo>
                  <a:lnTo>
                    <a:pt x="628" y="525"/>
                  </a:lnTo>
                  <a:lnTo>
                    <a:pt x="655" y="513"/>
                  </a:lnTo>
                  <a:lnTo>
                    <a:pt x="680" y="499"/>
                  </a:lnTo>
                  <a:lnTo>
                    <a:pt x="702" y="484"/>
                  </a:lnTo>
                  <a:lnTo>
                    <a:pt x="725" y="469"/>
                  </a:lnTo>
                  <a:lnTo>
                    <a:pt x="744" y="451"/>
                  </a:lnTo>
                  <a:lnTo>
                    <a:pt x="762" y="433"/>
                  </a:lnTo>
                  <a:lnTo>
                    <a:pt x="778" y="414"/>
                  </a:lnTo>
                  <a:lnTo>
                    <a:pt x="792" y="394"/>
                  </a:lnTo>
                  <a:lnTo>
                    <a:pt x="803" y="373"/>
                  </a:lnTo>
                  <a:lnTo>
                    <a:pt x="812" y="352"/>
                  </a:lnTo>
                  <a:lnTo>
                    <a:pt x="818" y="330"/>
                  </a:lnTo>
                  <a:lnTo>
                    <a:pt x="823" y="307"/>
                  </a:lnTo>
                  <a:lnTo>
                    <a:pt x="824" y="284"/>
                  </a:lnTo>
                  <a:close/>
                </a:path>
              </a:pathLst>
            </a:custGeom>
            <a:solidFill>
              <a:srgbClr val="6699FF"/>
            </a:solidFill>
            <a:ln w="12600" cap="sq">
              <a:solidFill>
                <a:srgbClr val="003366"/>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36" name="Freeform 36"/>
            <p:cNvSpPr>
              <a:spLocks noChangeArrowheads="1"/>
            </p:cNvSpPr>
            <p:nvPr/>
          </p:nvSpPr>
          <p:spPr bwMode="auto">
            <a:xfrm>
              <a:off x="2035" y="2786"/>
              <a:ext cx="173" cy="49"/>
            </a:xfrm>
            <a:custGeom>
              <a:avLst/>
              <a:gdLst>
                <a:gd name="T0" fmla="*/ 241 w 241"/>
                <a:gd name="T1" fmla="*/ 70 h 70"/>
                <a:gd name="T2" fmla="*/ 0 w 241"/>
                <a:gd name="T3" fmla="*/ 0 h 70"/>
                <a:gd name="T4" fmla="*/ 13 w 241"/>
                <a:gd name="T5" fmla="*/ 50 h 70"/>
                <a:gd name="T6" fmla="*/ 241 w 241"/>
                <a:gd name="T7" fmla="*/ 70 h 70"/>
              </a:gdLst>
              <a:ahLst/>
              <a:cxnLst>
                <a:cxn ang="0">
                  <a:pos x="T0" y="T1"/>
                </a:cxn>
                <a:cxn ang="0">
                  <a:pos x="T2" y="T3"/>
                </a:cxn>
                <a:cxn ang="0">
                  <a:pos x="T4" y="T5"/>
                </a:cxn>
                <a:cxn ang="0">
                  <a:pos x="T6" y="T7"/>
                </a:cxn>
              </a:cxnLst>
              <a:rect l="0" t="0" r="r" b="b"/>
              <a:pathLst>
                <a:path w="241" h="70">
                  <a:moveTo>
                    <a:pt x="241" y="70"/>
                  </a:moveTo>
                  <a:lnTo>
                    <a:pt x="0" y="0"/>
                  </a:lnTo>
                  <a:lnTo>
                    <a:pt x="13" y="50"/>
                  </a:lnTo>
                  <a:lnTo>
                    <a:pt x="241" y="70"/>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37" name="Freeform 37"/>
            <p:cNvSpPr>
              <a:spLocks noChangeArrowheads="1"/>
            </p:cNvSpPr>
            <p:nvPr/>
          </p:nvSpPr>
          <p:spPr bwMode="auto">
            <a:xfrm>
              <a:off x="1992" y="2898"/>
              <a:ext cx="224" cy="65"/>
            </a:xfrm>
            <a:custGeom>
              <a:avLst/>
              <a:gdLst>
                <a:gd name="T0" fmla="*/ 310 w 310"/>
                <a:gd name="T1" fmla="*/ 0 h 92"/>
                <a:gd name="T2" fmla="*/ 0 w 310"/>
                <a:gd name="T3" fmla="*/ 51 h 92"/>
                <a:gd name="T4" fmla="*/ 78 w 310"/>
                <a:gd name="T5" fmla="*/ 92 h 92"/>
                <a:gd name="T6" fmla="*/ 310 w 310"/>
                <a:gd name="T7" fmla="*/ 0 h 92"/>
              </a:gdLst>
              <a:ahLst/>
              <a:cxnLst>
                <a:cxn ang="0">
                  <a:pos x="T0" y="T1"/>
                </a:cxn>
                <a:cxn ang="0">
                  <a:pos x="T2" y="T3"/>
                </a:cxn>
                <a:cxn ang="0">
                  <a:pos x="T4" y="T5"/>
                </a:cxn>
                <a:cxn ang="0">
                  <a:pos x="T6" y="T7"/>
                </a:cxn>
              </a:cxnLst>
              <a:rect l="0" t="0" r="r" b="b"/>
              <a:pathLst>
                <a:path w="310" h="92">
                  <a:moveTo>
                    <a:pt x="310" y="0"/>
                  </a:moveTo>
                  <a:lnTo>
                    <a:pt x="0" y="51"/>
                  </a:lnTo>
                  <a:lnTo>
                    <a:pt x="78" y="92"/>
                  </a:lnTo>
                  <a:lnTo>
                    <a:pt x="310" y="0"/>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38" name="Freeform 38"/>
            <p:cNvSpPr>
              <a:spLocks noChangeArrowheads="1"/>
            </p:cNvSpPr>
            <p:nvPr/>
          </p:nvSpPr>
          <p:spPr bwMode="auto">
            <a:xfrm>
              <a:off x="2134" y="2971"/>
              <a:ext cx="78" cy="54"/>
            </a:xfrm>
            <a:custGeom>
              <a:avLst/>
              <a:gdLst>
                <a:gd name="T0" fmla="*/ 109 w 109"/>
                <a:gd name="T1" fmla="*/ 0 h 77"/>
                <a:gd name="T2" fmla="*/ 0 w 109"/>
                <a:gd name="T3" fmla="*/ 59 h 77"/>
                <a:gd name="T4" fmla="*/ 64 w 109"/>
                <a:gd name="T5" fmla="*/ 77 h 77"/>
                <a:gd name="T6" fmla="*/ 109 w 109"/>
                <a:gd name="T7" fmla="*/ 0 h 77"/>
              </a:gdLst>
              <a:ahLst/>
              <a:cxnLst>
                <a:cxn ang="0">
                  <a:pos x="T0" y="T1"/>
                </a:cxn>
                <a:cxn ang="0">
                  <a:pos x="T2" y="T3"/>
                </a:cxn>
                <a:cxn ang="0">
                  <a:pos x="T4" y="T5"/>
                </a:cxn>
                <a:cxn ang="0">
                  <a:pos x="T6" y="T7"/>
                </a:cxn>
              </a:cxnLst>
              <a:rect l="0" t="0" r="r" b="b"/>
              <a:pathLst>
                <a:path w="109" h="77">
                  <a:moveTo>
                    <a:pt x="109" y="0"/>
                  </a:moveTo>
                  <a:lnTo>
                    <a:pt x="0" y="59"/>
                  </a:lnTo>
                  <a:lnTo>
                    <a:pt x="64" y="77"/>
                  </a:lnTo>
                  <a:lnTo>
                    <a:pt x="109" y="0"/>
                  </a:lnTo>
                  <a:close/>
                </a:path>
              </a:pathLst>
            </a:custGeom>
            <a:solidFill>
              <a:srgbClr val="6699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39" name="Freeform 39"/>
            <p:cNvSpPr>
              <a:spLocks noChangeArrowheads="1"/>
            </p:cNvSpPr>
            <p:nvPr/>
          </p:nvSpPr>
          <p:spPr bwMode="auto">
            <a:xfrm>
              <a:off x="3049" y="3175"/>
              <a:ext cx="426" cy="133"/>
            </a:xfrm>
            <a:custGeom>
              <a:avLst/>
              <a:gdLst>
                <a:gd name="T0" fmla="*/ 554 w 590"/>
                <a:gd name="T1" fmla="*/ 111 h 186"/>
                <a:gd name="T2" fmla="*/ 525 w 590"/>
                <a:gd name="T3" fmla="*/ 125 h 186"/>
                <a:gd name="T4" fmla="*/ 516 w 590"/>
                <a:gd name="T5" fmla="*/ 112 h 186"/>
                <a:gd name="T6" fmla="*/ 484 w 590"/>
                <a:gd name="T7" fmla="*/ 74 h 186"/>
                <a:gd name="T8" fmla="*/ 451 w 590"/>
                <a:gd name="T9" fmla="*/ 75 h 186"/>
                <a:gd name="T10" fmla="*/ 418 w 590"/>
                <a:gd name="T11" fmla="*/ 83 h 186"/>
                <a:gd name="T12" fmla="*/ 395 w 590"/>
                <a:gd name="T13" fmla="*/ 81 h 186"/>
                <a:gd name="T14" fmla="*/ 383 w 590"/>
                <a:gd name="T15" fmla="*/ 64 h 186"/>
                <a:gd name="T16" fmla="*/ 344 w 590"/>
                <a:gd name="T17" fmla="*/ 59 h 186"/>
                <a:gd name="T18" fmla="*/ 323 w 590"/>
                <a:gd name="T19" fmla="*/ 60 h 186"/>
                <a:gd name="T20" fmla="*/ 312 w 590"/>
                <a:gd name="T21" fmla="*/ 57 h 186"/>
                <a:gd name="T22" fmla="*/ 301 w 590"/>
                <a:gd name="T23" fmla="*/ 43 h 186"/>
                <a:gd name="T24" fmla="*/ 292 w 590"/>
                <a:gd name="T25" fmla="*/ 38 h 186"/>
                <a:gd name="T26" fmla="*/ 243 w 590"/>
                <a:gd name="T27" fmla="*/ 38 h 186"/>
                <a:gd name="T28" fmla="*/ 193 w 590"/>
                <a:gd name="T29" fmla="*/ 46 h 186"/>
                <a:gd name="T30" fmla="*/ 181 w 590"/>
                <a:gd name="T31" fmla="*/ 50 h 186"/>
                <a:gd name="T32" fmla="*/ 185 w 590"/>
                <a:gd name="T33" fmla="*/ 25 h 186"/>
                <a:gd name="T34" fmla="*/ 175 w 590"/>
                <a:gd name="T35" fmla="*/ 7 h 186"/>
                <a:gd name="T36" fmla="*/ 153 w 590"/>
                <a:gd name="T37" fmla="*/ 0 h 186"/>
                <a:gd name="T38" fmla="*/ 84 w 590"/>
                <a:gd name="T39" fmla="*/ 8 h 186"/>
                <a:gd name="T40" fmla="*/ 15 w 590"/>
                <a:gd name="T41" fmla="*/ 21 h 186"/>
                <a:gd name="T42" fmla="*/ 0 w 590"/>
                <a:gd name="T43" fmla="*/ 43 h 186"/>
                <a:gd name="T44" fmla="*/ 21 w 590"/>
                <a:gd name="T45" fmla="*/ 58 h 186"/>
                <a:gd name="T46" fmla="*/ 84 w 590"/>
                <a:gd name="T47" fmla="*/ 45 h 186"/>
                <a:gd name="T48" fmla="*/ 147 w 590"/>
                <a:gd name="T49" fmla="*/ 38 h 186"/>
                <a:gd name="T50" fmla="*/ 142 w 590"/>
                <a:gd name="T51" fmla="*/ 60 h 186"/>
                <a:gd name="T52" fmla="*/ 141 w 590"/>
                <a:gd name="T53" fmla="*/ 80 h 186"/>
                <a:gd name="T54" fmla="*/ 156 w 590"/>
                <a:gd name="T55" fmla="*/ 95 h 186"/>
                <a:gd name="T56" fmla="*/ 201 w 590"/>
                <a:gd name="T57" fmla="*/ 81 h 186"/>
                <a:gd name="T58" fmla="*/ 249 w 590"/>
                <a:gd name="T59" fmla="*/ 75 h 186"/>
                <a:gd name="T60" fmla="*/ 274 w 590"/>
                <a:gd name="T61" fmla="*/ 87 h 186"/>
                <a:gd name="T62" fmla="*/ 294 w 590"/>
                <a:gd name="T63" fmla="*/ 101 h 186"/>
                <a:gd name="T64" fmla="*/ 304 w 590"/>
                <a:gd name="T65" fmla="*/ 101 h 186"/>
                <a:gd name="T66" fmla="*/ 327 w 590"/>
                <a:gd name="T67" fmla="*/ 96 h 186"/>
                <a:gd name="T68" fmla="*/ 351 w 590"/>
                <a:gd name="T69" fmla="*/ 95 h 186"/>
                <a:gd name="T70" fmla="*/ 356 w 590"/>
                <a:gd name="T71" fmla="*/ 102 h 186"/>
                <a:gd name="T72" fmla="*/ 354 w 590"/>
                <a:gd name="T73" fmla="*/ 125 h 186"/>
                <a:gd name="T74" fmla="*/ 367 w 590"/>
                <a:gd name="T75" fmla="*/ 139 h 186"/>
                <a:gd name="T76" fmla="*/ 401 w 590"/>
                <a:gd name="T77" fmla="*/ 127 h 186"/>
                <a:gd name="T78" fmla="*/ 438 w 590"/>
                <a:gd name="T79" fmla="*/ 115 h 186"/>
                <a:gd name="T80" fmla="*/ 471 w 590"/>
                <a:gd name="T81" fmla="*/ 108 h 186"/>
                <a:gd name="T82" fmla="*/ 481 w 590"/>
                <a:gd name="T83" fmla="*/ 140 h 186"/>
                <a:gd name="T84" fmla="*/ 475 w 590"/>
                <a:gd name="T85" fmla="*/ 171 h 186"/>
                <a:gd name="T86" fmla="*/ 491 w 590"/>
                <a:gd name="T87" fmla="*/ 186 h 186"/>
                <a:gd name="T88" fmla="*/ 517 w 590"/>
                <a:gd name="T89" fmla="*/ 174 h 186"/>
                <a:gd name="T90" fmla="*/ 547 w 590"/>
                <a:gd name="T91" fmla="*/ 156 h 186"/>
                <a:gd name="T92" fmla="*/ 568 w 590"/>
                <a:gd name="T93" fmla="*/ 143 h 186"/>
                <a:gd name="T94" fmla="*/ 572 w 590"/>
                <a:gd name="T95" fmla="*/ 149 h 186"/>
                <a:gd name="T96" fmla="*/ 590 w 590"/>
                <a:gd name="T97" fmla="*/ 13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0" h="186">
                  <a:moveTo>
                    <a:pt x="579" y="113"/>
                  </a:moveTo>
                  <a:lnTo>
                    <a:pt x="571" y="111"/>
                  </a:lnTo>
                  <a:lnTo>
                    <a:pt x="562" y="109"/>
                  </a:lnTo>
                  <a:lnTo>
                    <a:pt x="554" y="111"/>
                  </a:lnTo>
                  <a:lnTo>
                    <a:pt x="547" y="113"/>
                  </a:lnTo>
                  <a:lnTo>
                    <a:pt x="539" y="116"/>
                  </a:lnTo>
                  <a:lnTo>
                    <a:pt x="531" y="120"/>
                  </a:lnTo>
                  <a:lnTo>
                    <a:pt x="525" y="125"/>
                  </a:lnTo>
                  <a:lnTo>
                    <a:pt x="518" y="130"/>
                  </a:lnTo>
                  <a:lnTo>
                    <a:pt x="518" y="124"/>
                  </a:lnTo>
                  <a:lnTo>
                    <a:pt x="517" y="118"/>
                  </a:lnTo>
                  <a:lnTo>
                    <a:pt x="516" y="112"/>
                  </a:lnTo>
                  <a:lnTo>
                    <a:pt x="514" y="106"/>
                  </a:lnTo>
                  <a:lnTo>
                    <a:pt x="490" y="77"/>
                  </a:lnTo>
                  <a:lnTo>
                    <a:pt x="487" y="75"/>
                  </a:lnTo>
                  <a:lnTo>
                    <a:pt x="484" y="74"/>
                  </a:lnTo>
                  <a:lnTo>
                    <a:pt x="480" y="72"/>
                  </a:lnTo>
                  <a:lnTo>
                    <a:pt x="477" y="72"/>
                  </a:lnTo>
                  <a:lnTo>
                    <a:pt x="460" y="72"/>
                  </a:lnTo>
                  <a:lnTo>
                    <a:pt x="451" y="75"/>
                  </a:lnTo>
                  <a:lnTo>
                    <a:pt x="443" y="76"/>
                  </a:lnTo>
                  <a:lnTo>
                    <a:pt x="435" y="78"/>
                  </a:lnTo>
                  <a:lnTo>
                    <a:pt x="426" y="81"/>
                  </a:lnTo>
                  <a:lnTo>
                    <a:pt x="418" y="83"/>
                  </a:lnTo>
                  <a:lnTo>
                    <a:pt x="411" y="87"/>
                  </a:lnTo>
                  <a:lnTo>
                    <a:pt x="403" y="89"/>
                  </a:lnTo>
                  <a:lnTo>
                    <a:pt x="394" y="91"/>
                  </a:lnTo>
                  <a:lnTo>
                    <a:pt x="395" y="81"/>
                  </a:lnTo>
                  <a:lnTo>
                    <a:pt x="394" y="76"/>
                  </a:lnTo>
                  <a:lnTo>
                    <a:pt x="392" y="70"/>
                  </a:lnTo>
                  <a:lnTo>
                    <a:pt x="388" y="66"/>
                  </a:lnTo>
                  <a:lnTo>
                    <a:pt x="383" y="64"/>
                  </a:lnTo>
                  <a:lnTo>
                    <a:pt x="358" y="59"/>
                  </a:lnTo>
                  <a:lnTo>
                    <a:pt x="354" y="59"/>
                  </a:lnTo>
                  <a:lnTo>
                    <a:pt x="349" y="59"/>
                  </a:lnTo>
                  <a:lnTo>
                    <a:pt x="344" y="59"/>
                  </a:lnTo>
                  <a:lnTo>
                    <a:pt x="338" y="59"/>
                  </a:lnTo>
                  <a:lnTo>
                    <a:pt x="333" y="60"/>
                  </a:lnTo>
                  <a:lnTo>
                    <a:pt x="329" y="60"/>
                  </a:lnTo>
                  <a:lnTo>
                    <a:pt x="323" y="60"/>
                  </a:lnTo>
                  <a:lnTo>
                    <a:pt x="318" y="60"/>
                  </a:lnTo>
                  <a:lnTo>
                    <a:pt x="312" y="62"/>
                  </a:lnTo>
                  <a:lnTo>
                    <a:pt x="312" y="62"/>
                  </a:lnTo>
                  <a:lnTo>
                    <a:pt x="312" y="57"/>
                  </a:lnTo>
                  <a:lnTo>
                    <a:pt x="311" y="53"/>
                  </a:lnTo>
                  <a:lnTo>
                    <a:pt x="308" y="50"/>
                  </a:lnTo>
                  <a:lnTo>
                    <a:pt x="306" y="46"/>
                  </a:lnTo>
                  <a:lnTo>
                    <a:pt x="301" y="43"/>
                  </a:lnTo>
                  <a:lnTo>
                    <a:pt x="299" y="41"/>
                  </a:lnTo>
                  <a:lnTo>
                    <a:pt x="296" y="40"/>
                  </a:lnTo>
                  <a:lnTo>
                    <a:pt x="294" y="39"/>
                  </a:lnTo>
                  <a:lnTo>
                    <a:pt x="292" y="38"/>
                  </a:lnTo>
                  <a:lnTo>
                    <a:pt x="280" y="37"/>
                  </a:lnTo>
                  <a:lnTo>
                    <a:pt x="268" y="37"/>
                  </a:lnTo>
                  <a:lnTo>
                    <a:pt x="255" y="38"/>
                  </a:lnTo>
                  <a:lnTo>
                    <a:pt x="243" y="38"/>
                  </a:lnTo>
                  <a:lnTo>
                    <a:pt x="230" y="39"/>
                  </a:lnTo>
                  <a:lnTo>
                    <a:pt x="218" y="40"/>
                  </a:lnTo>
                  <a:lnTo>
                    <a:pt x="204" y="43"/>
                  </a:lnTo>
                  <a:lnTo>
                    <a:pt x="193" y="46"/>
                  </a:lnTo>
                  <a:lnTo>
                    <a:pt x="181" y="50"/>
                  </a:lnTo>
                  <a:lnTo>
                    <a:pt x="181" y="50"/>
                  </a:lnTo>
                  <a:lnTo>
                    <a:pt x="181" y="50"/>
                  </a:lnTo>
                  <a:lnTo>
                    <a:pt x="181" y="50"/>
                  </a:lnTo>
                  <a:lnTo>
                    <a:pt x="181" y="48"/>
                  </a:lnTo>
                  <a:lnTo>
                    <a:pt x="185" y="31"/>
                  </a:lnTo>
                  <a:lnTo>
                    <a:pt x="185" y="28"/>
                  </a:lnTo>
                  <a:lnTo>
                    <a:pt x="185" y="25"/>
                  </a:lnTo>
                  <a:lnTo>
                    <a:pt x="184" y="21"/>
                  </a:lnTo>
                  <a:lnTo>
                    <a:pt x="183" y="19"/>
                  </a:lnTo>
                  <a:lnTo>
                    <a:pt x="177" y="9"/>
                  </a:lnTo>
                  <a:lnTo>
                    <a:pt x="175" y="7"/>
                  </a:lnTo>
                  <a:lnTo>
                    <a:pt x="172" y="4"/>
                  </a:lnTo>
                  <a:lnTo>
                    <a:pt x="169" y="3"/>
                  </a:lnTo>
                  <a:lnTo>
                    <a:pt x="165" y="2"/>
                  </a:lnTo>
                  <a:lnTo>
                    <a:pt x="153" y="0"/>
                  </a:lnTo>
                  <a:lnTo>
                    <a:pt x="135" y="1"/>
                  </a:lnTo>
                  <a:lnTo>
                    <a:pt x="119" y="3"/>
                  </a:lnTo>
                  <a:lnTo>
                    <a:pt x="101" y="6"/>
                  </a:lnTo>
                  <a:lnTo>
                    <a:pt x="84" y="8"/>
                  </a:lnTo>
                  <a:lnTo>
                    <a:pt x="66" y="12"/>
                  </a:lnTo>
                  <a:lnTo>
                    <a:pt x="49" y="14"/>
                  </a:lnTo>
                  <a:lnTo>
                    <a:pt x="31" y="17"/>
                  </a:lnTo>
                  <a:lnTo>
                    <a:pt x="15" y="21"/>
                  </a:lnTo>
                  <a:lnTo>
                    <a:pt x="8" y="25"/>
                  </a:lnTo>
                  <a:lnTo>
                    <a:pt x="3" y="29"/>
                  </a:lnTo>
                  <a:lnTo>
                    <a:pt x="0" y="35"/>
                  </a:lnTo>
                  <a:lnTo>
                    <a:pt x="0" y="43"/>
                  </a:lnTo>
                  <a:lnTo>
                    <a:pt x="3" y="50"/>
                  </a:lnTo>
                  <a:lnTo>
                    <a:pt x="8" y="54"/>
                  </a:lnTo>
                  <a:lnTo>
                    <a:pt x="14" y="58"/>
                  </a:lnTo>
                  <a:lnTo>
                    <a:pt x="21" y="58"/>
                  </a:lnTo>
                  <a:lnTo>
                    <a:pt x="36" y="54"/>
                  </a:lnTo>
                  <a:lnTo>
                    <a:pt x="52" y="51"/>
                  </a:lnTo>
                  <a:lnTo>
                    <a:pt x="67" y="48"/>
                  </a:lnTo>
                  <a:lnTo>
                    <a:pt x="84" y="45"/>
                  </a:lnTo>
                  <a:lnTo>
                    <a:pt x="99" y="43"/>
                  </a:lnTo>
                  <a:lnTo>
                    <a:pt x="115" y="40"/>
                  </a:lnTo>
                  <a:lnTo>
                    <a:pt x="132" y="39"/>
                  </a:lnTo>
                  <a:lnTo>
                    <a:pt x="147" y="38"/>
                  </a:lnTo>
                  <a:lnTo>
                    <a:pt x="146" y="44"/>
                  </a:lnTo>
                  <a:lnTo>
                    <a:pt x="145" y="48"/>
                  </a:lnTo>
                  <a:lnTo>
                    <a:pt x="144" y="54"/>
                  </a:lnTo>
                  <a:lnTo>
                    <a:pt x="142" y="60"/>
                  </a:lnTo>
                  <a:lnTo>
                    <a:pt x="141" y="75"/>
                  </a:lnTo>
                  <a:lnTo>
                    <a:pt x="141" y="76"/>
                  </a:lnTo>
                  <a:lnTo>
                    <a:pt x="141" y="77"/>
                  </a:lnTo>
                  <a:lnTo>
                    <a:pt x="141" y="80"/>
                  </a:lnTo>
                  <a:lnTo>
                    <a:pt x="141" y="81"/>
                  </a:lnTo>
                  <a:lnTo>
                    <a:pt x="145" y="87"/>
                  </a:lnTo>
                  <a:lnTo>
                    <a:pt x="150" y="91"/>
                  </a:lnTo>
                  <a:lnTo>
                    <a:pt x="156" y="95"/>
                  </a:lnTo>
                  <a:lnTo>
                    <a:pt x="163" y="95"/>
                  </a:lnTo>
                  <a:lnTo>
                    <a:pt x="178" y="91"/>
                  </a:lnTo>
                  <a:lnTo>
                    <a:pt x="189" y="85"/>
                  </a:lnTo>
                  <a:lnTo>
                    <a:pt x="201" y="81"/>
                  </a:lnTo>
                  <a:lnTo>
                    <a:pt x="213" y="78"/>
                  </a:lnTo>
                  <a:lnTo>
                    <a:pt x="225" y="76"/>
                  </a:lnTo>
                  <a:lnTo>
                    <a:pt x="237" y="75"/>
                  </a:lnTo>
                  <a:lnTo>
                    <a:pt x="249" y="75"/>
                  </a:lnTo>
                  <a:lnTo>
                    <a:pt x="262" y="74"/>
                  </a:lnTo>
                  <a:lnTo>
                    <a:pt x="274" y="74"/>
                  </a:lnTo>
                  <a:lnTo>
                    <a:pt x="274" y="81"/>
                  </a:lnTo>
                  <a:lnTo>
                    <a:pt x="274" y="87"/>
                  </a:lnTo>
                  <a:lnTo>
                    <a:pt x="277" y="93"/>
                  </a:lnTo>
                  <a:lnTo>
                    <a:pt x="281" y="96"/>
                  </a:lnTo>
                  <a:lnTo>
                    <a:pt x="287" y="99"/>
                  </a:lnTo>
                  <a:lnTo>
                    <a:pt x="294" y="101"/>
                  </a:lnTo>
                  <a:lnTo>
                    <a:pt x="296" y="102"/>
                  </a:lnTo>
                  <a:lnTo>
                    <a:pt x="299" y="102"/>
                  </a:lnTo>
                  <a:lnTo>
                    <a:pt x="301" y="102"/>
                  </a:lnTo>
                  <a:lnTo>
                    <a:pt x="304" y="101"/>
                  </a:lnTo>
                  <a:lnTo>
                    <a:pt x="308" y="99"/>
                  </a:lnTo>
                  <a:lnTo>
                    <a:pt x="314" y="97"/>
                  </a:lnTo>
                  <a:lnTo>
                    <a:pt x="320" y="97"/>
                  </a:lnTo>
                  <a:lnTo>
                    <a:pt x="327" y="96"/>
                  </a:lnTo>
                  <a:lnTo>
                    <a:pt x="333" y="96"/>
                  </a:lnTo>
                  <a:lnTo>
                    <a:pt x="339" y="96"/>
                  </a:lnTo>
                  <a:lnTo>
                    <a:pt x="345" y="96"/>
                  </a:lnTo>
                  <a:lnTo>
                    <a:pt x="351" y="95"/>
                  </a:lnTo>
                  <a:lnTo>
                    <a:pt x="357" y="95"/>
                  </a:lnTo>
                  <a:lnTo>
                    <a:pt x="357" y="97"/>
                  </a:lnTo>
                  <a:lnTo>
                    <a:pt x="357" y="100"/>
                  </a:lnTo>
                  <a:lnTo>
                    <a:pt x="356" y="102"/>
                  </a:lnTo>
                  <a:lnTo>
                    <a:pt x="356" y="105"/>
                  </a:lnTo>
                  <a:lnTo>
                    <a:pt x="354" y="118"/>
                  </a:lnTo>
                  <a:lnTo>
                    <a:pt x="354" y="121"/>
                  </a:lnTo>
                  <a:lnTo>
                    <a:pt x="354" y="125"/>
                  </a:lnTo>
                  <a:lnTo>
                    <a:pt x="355" y="128"/>
                  </a:lnTo>
                  <a:lnTo>
                    <a:pt x="356" y="131"/>
                  </a:lnTo>
                  <a:lnTo>
                    <a:pt x="361" y="137"/>
                  </a:lnTo>
                  <a:lnTo>
                    <a:pt x="367" y="139"/>
                  </a:lnTo>
                  <a:lnTo>
                    <a:pt x="374" y="140"/>
                  </a:lnTo>
                  <a:lnTo>
                    <a:pt x="381" y="138"/>
                  </a:lnTo>
                  <a:lnTo>
                    <a:pt x="392" y="132"/>
                  </a:lnTo>
                  <a:lnTo>
                    <a:pt x="401" y="127"/>
                  </a:lnTo>
                  <a:lnTo>
                    <a:pt x="410" y="124"/>
                  </a:lnTo>
                  <a:lnTo>
                    <a:pt x="419" y="121"/>
                  </a:lnTo>
                  <a:lnTo>
                    <a:pt x="429" y="118"/>
                  </a:lnTo>
                  <a:lnTo>
                    <a:pt x="438" y="115"/>
                  </a:lnTo>
                  <a:lnTo>
                    <a:pt x="448" y="113"/>
                  </a:lnTo>
                  <a:lnTo>
                    <a:pt x="457" y="112"/>
                  </a:lnTo>
                  <a:lnTo>
                    <a:pt x="467" y="109"/>
                  </a:lnTo>
                  <a:lnTo>
                    <a:pt x="471" y="108"/>
                  </a:lnTo>
                  <a:lnTo>
                    <a:pt x="474" y="113"/>
                  </a:lnTo>
                  <a:lnTo>
                    <a:pt x="480" y="121"/>
                  </a:lnTo>
                  <a:lnTo>
                    <a:pt x="483" y="130"/>
                  </a:lnTo>
                  <a:lnTo>
                    <a:pt x="481" y="140"/>
                  </a:lnTo>
                  <a:lnTo>
                    <a:pt x="479" y="150"/>
                  </a:lnTo>
                  <a:lnTo>
                    <a:pt x="475" y="163"/>
                  </a:lnTo>
                  <a:lnTo>
                    <a:pt x="475" y="168"/>
                  </a:lnTo>
                  <a:lnTo>
                    <a:pt x="475" y="171"/>
                  </a:lnTo>
                  <a:lnTo>
                    <a:pt x="477" y="176"/>
                  </a:lnTo>
                  <a:lnTo>
                    <a:pt x="479" y="180"/>
                  </a:lnTo>
                  <a:lnTo>
                    <a:pt x="485" y="184"/>
                  </a:lnTo>
                  <a:lnTo>
                    <a:pt x="491" y="186"/>
                  </a:lnTo>
                  <a:lnTo>
                    <a:pt x="498" y="186"/>
                  </a:lnTo>
                  <a:lnTo>
                    <a:pt x="504" y="182"/>
                  </a:lnTo>
                  <a:lnTo>
                    <a:pt x="509" y="177"/>
                  </a:lnTo>
                  <a:lnTo>
                    <a:pt x="517" y="174"/>
                  </a:lnTo>
                  <a:lnTo>
                    <a:pt x="524" y="169"/>
                  </a:lnTo>
                  <a:lnTo>
                    <a:pt x="533" y="164"/>
                  </a:lnTo>
                  <a:lnTo>
                    <a:pt x="540" y="159"/>
                  </a:lnTo>
                  <a:lnTo>
                    <a:pt x="547" y="156"/>
                  </a:lnTo>
                  <a:lnTo>
                    <a:pt x="554" y="151"/>
                  </a:lnTo>
                  <a:lnTo>
                    <a:pt x="562" y="146"/>
                  </a:lnTo>
                  <a:lnTo>
                    <a:pt x="570" y="142"/>
                  </a:lnTo>
                  <a:lnTo>
                    <a:pt x="568" y="143"/>
                  </a:lnTo>
                  <a:lnTo>
                    <a:pt x="567" y="144"/>
                  </a:lnTo>
                  <a:lnTo>
                    <a:pt x="566" y="146"/>
                  </a:lnTo>
                  <a:lnTo>
                    <a:pt x="565" y="148"/>
                  </a:lnTo>
                  <a:lnTo>
                    <a:pt x="572" y="149"/>
                  </a:lnTo>
                  <a:lnTo>
                    <a:pt x="579" y="148"/>
                  </a:lnTo>
                  <a:lnTo>
                    <a:pt x="585" y="143"/>
                  </a:lnTo>
                  <a:lnTo>
                    <a:pt x="589" y="137"/>
                  </a:lnTo>
                  <a:lnTo>
                    <a:pt x="590" y="130"/>
                  </a:lnTo>
                  <a:lnTo>
                    <a:pt x="589" y="124"/>
                  </a:lnTo>
                  <a:lnTo>
                    <a:pt x="585" y="118"/>
                  </a:lnTo>
                  <a:lnTo>
                    <a:pt x="579" y="113"/>
                  </a:lnTo>
                  <a:close/>
                </a:path>
              </a:pathLst>
            </a:custGeom>
            <a:solidFill>
              <a:srgbClr val="FF99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40" name="Freeform 40"/>
            <p:cNvSpPr>
              <a:spLocks noChangeArrowheads="1"/>
            </p:cNvSpPr>
            <p:nvPr/>
          </p:nvSpPr>
          <p:spPr bwMode="auto">
            <a:xfrm>
              <a:off x="3076" y="3083"/>
              <a:ext cx="405" cy="87"/>
            </a:xfrm>
            <a:custGeom>
              <a:avLst/>
              <a:gdLst>
                <a:gd name="T0" fmla="*/ 548 w 560"/>
                <a:gd name="T1" fmla="*/ 87 h 123"/>
                <a:gd name="T2" fmla="*/ 546 w 560"/>
                <a:gd name="T3" fmla="*/ 63 h 123"/>
                <a:gd name="T4" fmla="*/ 536 w 560"/>
                <a:gd name="T5" fmla="*/ 49 h 123"/>
                <a:gd name="T6" fmla="*/ 511 w 560"/>
                <a:gd name="T7" fmla="*/ 48 h 123"/>
                <a:gd name="T8" fmla="*/ 490 w 560"/>
                <a:gd name="T9" fmla="*/ 51 h 123"/>
                <a:gd name="T10" fmla="*/ 469 w 560"/>
                <a:gd name="T11" fmla="*/ 58 h 123"/>
                <a:gd name="T12" fmla="*/ 454 w 560"/>
                <a:gd name="T13" fmla="*/ 48 h 123"/>
                <a:gd name="T14" fmla="*/ 432 w 560"/>
                <a:gd name="T15" fmla="*/ 32 h 123"/>
                <a:gd name="T16" fmla="*/ 404 w 560"/>
                <a:gd name="T17" fmla="*/ 30 h 123"/>
                <a:gd name="T18" fmla="*/ 370 w 560"/>
                <a:gd name="T19" fmla="*/ 36 h 123"/>
                <a:gd name="T20" fmla="*/ 338 w 560"/>
                <a:gd name="T21" fmla="*/ 46 h 123"/>
                <a:gd name="T22" fmla="*/ 307 w 560"/>
                <a:gd name="T23" fmla="*/ 44 h 123"/>
                <a:gd name="T24" fmla="*/ 262 w 560"/>
                <a:gd name="T25" fmla="*/ 37 h 123"/>
                <a:gd name="T26" fmla="*/ 210 w 560"/>
                <a:gd name="T27" fmla="*/ 49 h 123"/>
                <a:gd name="T28" fmla="*/ 190 w 560"/>
                <a:gd name="T29" fmla="*/ 20 h 123"/>
                <a:gd name="T30" fmla="*/ 184 w 560"/>
                <a:gd name="T31" fmla="*/ 8 h 123"/>
                <a:gd name="T32" fmla="*/ 138 w 560"/>
                <a:gd name="T33" fmla="*/ 1 h 123"/>
                <a:gd name="T34" fmla="*/ 83 w 560"/>
                <a:gd name="T35" fmla="*/ 3 h 123"/>
                <a:gd name="T36" fmla="*/ 29 w 560"/>
                <a:gd name="T37" fmla="*/ 14 h 123"/>
                <a:gd name="T38" fmla="*/ 2 w 560"/>
                <a:gd name="T39" fmla="*/ 30 h 123"/>
                <a:gd name="T40" fmla="*/ 4 w 560"/>
                <a:gd name="T41" fmla="*/ 50 h 123"/>
                <a:gd name="T42" fmla="*/ 24 w 560"/>
                <a:gd name="T43" fmla="*/ 55 h 123"/>
                <a:gd name="T44" fmla="*/ 72 w 560"/>
                <a:gd name="T45" fmla="*/ 42 h 123"/>
                <a:gd name="T46" fmla="*/ 121 w 560"/>
                <a:gd name="T47" fmla="*/ 38 h 123"/>
                <a:gd name="T48" fmla="*/ 153 w 560"/>
                <a:gd name="T49" fmla="*/ 39 h 123"/>
                <a:gd name="T50" fmla="*/ 152 w 560"/>
                <a:gd name="T51" fmla="*/ 46 h 123"/>
                <a:gd name="T52" fmla="*/ 152 w 560"/>
                <a:gd name="T53" fmla="*/ 70 h 123"/>
                <a:gd name="T54" fmla="*/ 170 w 560"/>
                <a:gd name="T55" fmla="*/ 86 h 123"/>
                <a:gd name="T56" fmla="*/ 213 w 560"/>
                <a:gd name="T57" fmla="*/ 87 h 123"/>
                <a:gd name="T58" fmla="*/ 255 w 560"/>
                <a:gd name="T59" fmla="*/ 75 h 123"/>
                <a:gd name="T60" fmla="*/ 286 w 560"/>
                <a:gd name="T61" fmla="*/ 71 h 123"/>
                <a:gd name="T62" fmla="*/ 295 w 560"/>
                <a:gd name="T63" fmla="*/ 75 h 123"/>
                <a:gd name="T64" fmla="*/ 305 w 560"/>
                <a:gd name="T65" fmla="*/ 100 h 123"/>
                <a:gd name="T66" fmla="*/ 326 w 560"/>
                <a:gd name="T67" fmla="*/ 93 h 123"/>
                <a:gd name="T68" fmla="*/ 357 w 560"/>
                <a:gd name="T69" fmla="*/ 77 h 123"/>
                <a:gd name="T70" fmla="*/ 388 w 560"/>
                <a:gd name="T71" fmla="*/ 69 h 123"/>
                <a:gd name="T72" fmla="*/ 414 w 560"/>
                <a:gd name="T73" fmla="*/ 66 h 123"/>
                <a:gd name="T74" fmla="*/ 426 w 560"/>
                <a:gd name="T75" fmla="*/ 68 h 123"/>
                <a:gd name="T76" fmla="*/ 430 w 560"/>
                <a:gd name="T77" fmla="*/ 82 h 123"/>
                <a:gd name="T78" fmla="*/ 423 w 560"/>
                <a:gd name="T79" fmla="*/ 93 h 123"/>
                <a:gd name="T80" fmla="*/ 419 w 560"/>
                <a:gd name="T81" fmla="*/ 101 h 123"/>
                <a:gd name="T82" fmla="*/ 426 w 560"/>
                <a:gd name="T83" fmla="*/ 118 h 123"/>
                <a:gd name="T84" fmla="*/ 446 w 560"/>
                <a:gd name="T85" fmla="*/ 120 h 123"/>
                <a:gd name="T86" fmla="*/ 453 w 560"/>
                <a:gd name="T87" fmla="*/ 113 h 123"/>
                <a:gd name="T88" fmla="*/ 462 w 560"/>
                <a:gd name="T89" fmla="*/ 104 h 123"/>
                <a:gd name="T90" fmla="*/ 482 w 560"/>
                <a:gd name="T91" fmla="*/ 92 h 123"/>
                <a:gd name="T92" fmla="*/ 504 w 560"/>
                <a:gd name="T93" fmla="*/ 86 h 123"/>
                <a:gd name="T94" fmla="*/ 518 w 560"/>
                <a:gd name="T95" fmla="*/ 107 h 123"/>
                <a:gd name="T96" fmla="*/ 546 w 560"/>
                <a:gd name="T97" fmla="*/ 123 h 123"/>
                <a:gd name="T98" fmla="*/ 560 w 560"/>
                <a:gd name="T99" fmla="*/ 108 h 123"/>
                <a:gd name="T100" fmla="*/ 554 w 560"/>
                <a:gd name="T101" fmla="*/ 9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0" h="123">
                  <a:moveTo>
                    <a:pt x="548" y="88"/>
                  </a:moveTo>
                  <a:lnTo>
                    <a:pt x="548" y="88"/>
                  </a:lnTo>
                  <a:lnTo>
                    <a:pt x="548" y="87"/>
                  </a:lnTo>
                  <a:lnTo>
                    <a:pt x="548" y="87"/>
                  </a:lnTo>
                  <a:lnTo>
                    <a:pt x="548" y="86"/>
                  </a:lnTo>
                  <a:lnTo>
                    <a:pt x="546" y="63"/>
                  </a:lnTo>
                  <a:lnTo>
                    <a:pt x="545" y="57"/>
                  </a:lnTo>
                  <a:lnTo>
                    <a:pt x="541" y="52"/>
                  </a:lnTo>
                  <a:lnTo>
                    <a:pt x="536" y="49"/>
                  </a:lnTo>
                  <a:lnTo>
                    <a:pt x="530" y="48"/>
                  </a:lnTo>
                  <a:lnTo>
                    <a:pt x="518" y="46"/>
                  </a:lnTo>
                  <a:lnTo>
                    <a:pt x="511" y="48"/>
                  </a:lnTo>
                  <a:lnTo>
                    <a:pt x="504" y="48"/>
                  </a:lnTo>
                  <a:lnTo>
                    <a:pt x="497" y="50"/>
                  </a:lnTo>
                  <a:lnTo>
                    <a:pt x="490" y="51"/>
                  </a:lnTo>
                  <a:lnTo>
                    <a:pt x="482" y="54"/>
                  </a:lnTo>
                  <a:lnTo>
                    <a:pt x="475" y="56"/>
                  </a:lnTo>
                  <a:lnTo>
                    <a:pt x="469" y="58"/>
                  </a:lnTo>
                  <a:lnTo>
                    <a:pt x="462" y="62"/>
                  </a:lnTo>
                  <a:lnTo>
                    <a:pt x="459" y="55"/>
                  </a:lnTo>
                  <a:lnTo>
                    <a:pt x="454" y="48"/>
                  </a:lnTo>
                  <a:lnTo>
                    <a:pt x="447" y="42"/>
                  </a:lnTo>
                  <a:lnTo>
                    <a:pt x="441" y="37"/>
                  </a:lnTo>
                  <a:lnTo>
                    <a:pt x="432" y="32"/>
                  </a:lnTo>
                  <a:lnTo>
                    <a:pt x="423" y="30"/>
                  </a:lnTo>
                  <a:lnTo>
                    <a:pt x="413" y="30"/>
                  </a:lnTo>
                  <a:lnTo>
                    <a:pt x="404" y="30"/>
                  </a:lnTo>
                  <a:lnTo>
                    <a:pt x="393" y="31"/>
                  </a:lnTo>
                  <a:lnTo>
                    <a:pt x="381" y="33"/>
                  </a:lnTo>
                  <a:lnTo>
                    <a:pt x="370" y="36"/>
                  </a:lnTo>
                  <a:lnTo>
                    <a:pt x="360" y="39"/>
                  </a:lnTo>
                  <a:lnTo>
                    <a:pt x="349" y="43"/>
                  </a:lnTo>
                  <a:lnTo>
                    <a:pt x="338" y="46"/>
                  </a:lnTo>
                  <a:lnTo>
                    <a:pt x="329" y="50"/>
                  </a:lnTo>
                  <a:lnTo>
                    <a:pt x="318" y="55"/>
                  </a:lnTo>
                  <a:lnTo>
                    <a:pt x="307" y="44"/>
                  </a:lnTo>
                  <a:lnTo>
                    <a:pt x="294" y="38"/>
                  </a:lnTo>
                  <a:lnTo>
                    <a:pt x="278" y="36"/>
                  </a:lnTo>
                  <a:lnTo>
                    <a:pt x="262" y="37"/>
                  </a:lnTo>
                  <a:lnTo>
                    <a:pt x="244" y="40"/>
                  </a:lnTo>
                  <a:lnTo>
                    <a:pt x="227" y="44"/>
                  </a:lnTo>
                  <a:lnTo>
                    <a:pt x="210" y="49"/>
                  </a:lnTo>
                  <a:lnTo>
                    <a:pt x="196" y="54"/>
                  </a:lnTo>
                  <a:lnTo>
                    <a:pt x="188" y="51"/>
                  </a:lnTo>
                  <a:lnTo>
                    <a:pt x="190" y="20"/>
                  </a:lnTo>
                  <a:lnTo>
                    <a:pt x="189" y="15"/>
                  </a:lnTo>
                  <a:lnTo>
                    <a:pt x="188" y="12"/>
                  </a:lnTo>
                  <a:lnTo>
                    <a:pt x="184" y="8"/>
                  </a:lnTo>
                  <a:lnTo>
                    <a:pt x="181" y="6"/>
                  </a:lnTo>
                  <a:lnTo>
                    <a:pt x="156" y="0"/>
                  </a:lnTo>
                  <a:lnTo>
                    <a:pt x="138" y="1"/>
                  </a:lnTo>
                  <a:lnTo>
                    <a:pt x="120" y="1"/>
                  </a:lnTo>
                  <a:lnTo>
                    <a:pt x="101" y="2"/>
                  </a:lnTo>
                  <a:lnTo>
                    <a:pt x="83" y="3"/>
                  </a:lnTo>
                  <a:lnTo>
                    <a:pt x="65" y="6"/>
                  </a:lnTo>
                  <a:lnTo>
                    <a:pt x="47" y="9"/>
                  </a:lnTo>
                  <a:lnTo>
                    <a:pt x="29" y="14"/>
                  </a:lnTo>
                  <a:lnTo>
                    <a:pt x="12" y="21"/>
                  </a:lnTo>
                  <a:lnTo>
                    <a:pt x="6" y="25"/>
                  </a:lnTo>
                  <a:lnTo>
                    <a:pt x="2" y="30"/>
                  </a:lnTo>
                  <a:lnTo>
                    <a:pt x="0" y="37"/>
                  </a:lnTo>
                  <a:lnTo>
                    <a:pt x="0" y="44"/>
                  </a:lnTo>
                  <a:lnTo>
                    <a:pt x="4" y="50"/>
                  </a:lnTo>
                  <a:lnTo>
                    <a:pt x="10" y="55"/>
                  </a:lnTo>
                  <a:lnTo>
                    <a:pt x="17" y="56"/>
                  </a:lnTo>
                  <a:lnTo>
                    <a:pt x="24" y="55"/>
                  </a:lnTo>
                  <a:lnTo>
                    <a:pt x="40" y="49"/>
                  </a:lnTo>
                  <a:lnTo>
                    <a:pt x="55" y="45"/>
                  </a:lnTo>
                  <a:lnTo>
                    <a:pt x="72" y="42"/>
                  </a:lnTo>
                  <a:lnTo>
                    <a:pt x="88" y="40"/>
                  </a:lnTo>
                  <a:lnTo>
                    <a:pt x="104" y="38"/>
                  </a:lnTo>
                  <a:lnTo>
                    <a:pt x="121" y="38"/>
                  </a:lnTo>
                  <a:lnTo>
                    <a:pt x="138" y="37"/>
                  </a:lnTo>
                  <a:lnTo>
                    <a:pt x="154" y="37"/>
                  </a:lnTo>
                  <a:lnTo>
                    <a:pt x="153" y="39"/>
                  </a:lnTo>
                  <a:lnTo>
                    <a:pt x="153" y="42"/>
                  </a:lnTo>
                  <a:lnTo>
                    <a:pt x="152" y="44"/>
                  </a:lnTo>
                  <a:lnTo>
                    <a:pt x="152" y="46"/>
                  </a:lnTo>
                  <a:lnTo>
                    <a:pt x="151" y="61"/>
                  </a:lnTo>
                  <a:lnTo>
                    <a:pt x="151" y="66"/>
                  </a:lnTo>
                  <a:lnTo>
                    <a:pt x="152" y="70"/>
                  </a:lnTo>
                  <a:lnTo>
                    <a:pt x="154" y="74"/>
                  </a:lnTo>
                  <a:lnTo>
                    <a:pt x="158" y="77"/>
                  </a:lnTo>
                  <a:lnTo>
                    <a:pt x="170" y="86"/>
                  </a:lnTo>
                  <a:lnTo>
                    <a:pt x="184" y="88"/>
                  </a:lnTo>
                  <a:lnTo>
                    <a:pt x="198" y="88"/>
                  </a:lnTo>
                  <a:lnTo>
                    <a:pt x="213" y="87"/>
                  </a:lnTo>
                  <a:lnTo>
                    <a:pt x="227" y="83"/>
                  </a:lnTo>
                  <a:lnTo>
                    <a:pt x="240" y="79"/>
                  </a:lnTo>
                  <a:lnTo>
                    <a:pt x="255" y="75"/>
                  </a:lnTo>
                  <a:lnTo>
                    <a:pt x="269" y="73"/>
                  </a:lnTo>
                  <a:lnTo>
                    <a:pt x="283" y="71"/>
                  </a:lnTo>
                  <a:lnTo>
                    <a:pt x="286" y="71"/>
                  </a:lnTo>
                  <a:lnTo>
                    <a:pt x="289" y="73"/>
                  </a:lnTo>
                  <a:lnTo>
                    <a:pt x="292" y="74"/>
                  </a:lnTo>
                  <a:lnTo>
                    <a:pt x="295" y="75"/>
                  </a:lnTo>
                  <a:lnTo>
                    <a:pt x="294" y="94"/>
                  </a:lnTo>
                  <a:lnTo>
                    <a:pt x="299" y="99"/>
                  </a:lnTo>
                  <a:lnTo>
                    <a:pt x="305" y="100"/>
                  </a:lnTo>
                  <a:lnTo>
                    <a:pt x="312" y="100"/>
                  </a:lnTo>
                  <a:lnTo>
                    <a:pt x="318" y="99"/>
                  </a:lnTo>
                  <a:lnTo>
                    <a:pt x="326" y="93"/>
                  </a:lnTo>
                  <a:lnTo>
                    <a:pt x="336" y="87"/>
                  </a:lnTo>
                  <a:lnTo>
                    <a:pt x="346" y="82"/>
                  </a:lnTo>
                  <a:lnTo>
                    <a:pt x="357" y="77"/>
                  </a:lnTo>
                  <a:lnTo>
                    <a:pt x="367" y="74"/>
                  </a:lnTo>
                  <a:lnTo>
                    <a:pt x="377" y="71"/>
                  </a:lnTo>
                  <a:lnTo>
                    <a:pt x="388" y="69"/>
                  </a:lnTo>
                  <a:lnTo>
                    <a:pt x="400" y="68"/>
                  </a:lnTo>
                  <a:lnTo>
                    <a:pt x="411" y="66"/>
                  </a:lnTo>
                  <a:lnTo>
                    <a:pt x="414" y="66"/>
                  </a:lnTo>
                  <a:lnTo>
                    <a:pt x="419" y="66"/>
                  </a:lnTo>
                  <a:lnTo>
                    <a:pt x="423" y="67"/>
                  </a:lnTo>
                  <a:lnTo>
                    <a:pt x="426" y="68"/>
                  </a:lnTo>
                  <a:lnTo>
                    <a:pt x="429" y="71"/>
                  </a:lnTo>
                  <a:lnTo>
                    <a:pt x="431" y="76"/>
                  </a:lnTo>
                  <a:lnTo>
                    <a:pt x="430" y="82"/>
                  </a:lnTo>
                  <a:lnTo>
                    <a:pt x="428" y="88"/>
                  </a:lnTo>
                  <a:lnTo>
                    <a:pt x="426" y="91"/>
                  </a:lnTo>
                  <a:lnTo>
                    <a:pt x="423" y="93"/>
                  </a:lnTo>
                  <a:lnTo>
                    <a:pt x="423" y="93"/>
                  </a:lnTo>
                  <a:lnTo>
                    <a:pt x="422" y="95"/>
                  </a:lnTo>
                  <a:lnTo>
                    <a:pt x="419" y="101"/>
                  </a:lnTo>
                  <a:lnTo>
                    <a:pt x="419" y="107"/>
                  </a:lnTo>
                  <a:lnTo>
                    <a:pt x="422" y="113"/>
                  </a:lnTo>
                  <a:lnTo>
                    <a:pt x="426" y="118"/>
                  </a:lnTo>
                  <a:lnTo>
                    <a:pt x="432" y="122"/>
                  </a:lnTo>
                  <a:lnTo>
                    <a:pt x="440" y="122"/>
                  </a:lnTo>
                  <a:lnTo>
                    <a:pt x="446" y="120"/>
                  </a:lnTo>
                  <a:lnTo>
                    <a:pt x="451" y="116"/>
                  </a:lnTo>
                  <a:lnTo>
                    <a:pt x="453" y="113"/>
                  </a:lnTo>
                  <a:lnTo>
                    <a:pt x="453" y="113"/>
                  </a:lnTo>
                  <a:lnTo>
                    <a:pt x="454" y="112"/>
                  </a:lnTo>
                  <a:lnTo>
                    <a:pt x="456" y="108"/>
                  </a:lnTo>
                  <a:lnTo>
                    <a:pt x="462" y="104"/>
                  </a:lnTo>
                  <a:lnTo>
                    <a:pt x="468" y="99"/>
                  </a:lnTo>
                  <a:lnTo>
                    <a:pt x="475" y="95"/>
                  </a:lnTo>
                  <a:lnTo>
                    <a:pt x="482" y="92"/>
                  </a:lnTo>
                  <a:lnTo>
                    <a:pt x="488" y="89"/>
                  </a:lnTo>
                  <a:lnTo>
                    <a:pt x="496" y="87"/>
                  </a:lnTo>
                  <a:lnTo>
                    <a:pt x="504" y="86"/>
                  </a:lnTo>
                  <a:lnTo>
                    <a:pt x="511" y="85"/>
                  </a:lnTo>
                  <a:lnTo>
                    <a:pt x="512" y="97"/>
                  </a:lnTo>
                  <a:lnTo>
                    <a:pt x="518" y="107"/>
                  </a:lnTo>
                  <a:lnTo>
                    <a:pt x="527" y="116"/>
                  </a:lnTo>
                  <a:lnTo>
                    <a:pt x="539" y="123"/>
                  </a:lnTo>
                  <a:lnTo>
                    <a:pt x="546" y="123"/>
                  </a:lnTo>
                  <a:lnTo>
                    <a:pt x="552" y="120"/>
                  </a:lnTo>
                  <a:lnTo>
                    <a:pt x="556" y="116"/>
                  </a:lnTo>
                  <a:lnTo>
                    <a:pt x="560" y="108"/>
                  </a:lnTo>
                  <a:lnTo>
                    <a:pt x="560" y="103"/>
                  </a:lnTo>
                  <a:lnTo>
                    <a:pt x="558" y="97"/>
                  </a:lnTo>
                  <a:lnTo>
                    <a:pt x="554" y="92"/>
                  </a:lnTo>
                  <a:lnTo>
                    <a:pt x="548" y="88"/>
                  </a:lnTo>
                  <a:close/>
                </a:path>
              </a:pathLst>
            </a:custGeom>
            <a:solidFill>
              <a:srgbClr val="FF99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41" name="Freeform 41"/>
            <p:cNvSpPr>
              <a:spLocks noChangeArrowheads="1"/>
            </p:cNvSpPr>
            <p:nvPr/>
          </p:nvSpPr>
          <p:spPr bwMode="auto">
            <a:xfrm>
              <a:off x="2296" y="2528"/>
              <a:ext cx="432" cy="85"/>
            </a:xfrm>
            <a:custGeom>
              <a:avLst/>
              <a:gdLst>
                <a:gd name="T0" fmla="*/ 559 w 598"/>
                <a:gd name="T1" fmla="*/ 33 h 120"/>
                <a:gd name="T2" fmla="*/ 532 w 598"/>
                <a:gd name="T3" fmla="*/ 54 h 120"/>
                <a:gd name="T4" fmla="*/ 520 w 598"/>
                <a:gd name="T5" fmla="*/ 43 h 120"/>
                <a:gd name="T6" fmla="*/ 481 w 598"/>
                <a:gd name="T7" fmla="*/ 11 h 120"/>
                <a:gd name="T8" fmla="*/ 450 w 598"/>
                <a:gd name="T9" fmla="*/ 18 h 120"/>
                <a:gd name="T10" fmla="*/ 420 w 598"/>
                <a:gd name="T11" fmla="*/ 33 h 120"/>
                <a:gd name="T12" fmla="*/ 396 w 598"/>
                <a:gd name="T13" fmla="*/ 34 h 120"/>
                <a:gd name="T14" fmla="*/ 382 w 598"/>
                <a:gd name="T15" fmla="*/ 21 h 120"/>
                <a:gd name="T16" fmla="*/ 341 w 598"/>
                <a:gd name="T17" fmla="*/ 23 h 120"/>
                <a:gd name="T18" fmla="*/ 321 w 598"/>
                <a:gd name="T19" fmla="*/ 29 h 120"/>
                <a:gd name="T20" fmla="*/ 309 w 598"/>
                <a:gd name="T21" fmla="*/ 28 h 120"/>
                <a:gd name="T22" fmla="*/ 296 w 598"/>
                <a:gd name="T23" fmla="*/ 15 h 120"/>
                <a:gd name="T24" fmla="*/ 285 w 598"/>
                <a:gd name="T25" fmla="*/ 12 h 120"/>
                <a:gd name="T26" fmla="*/ 238 w 598"/>
                <a:gd name="T27" fmla="*/ 23 h 120"/>
                <a:gd name="T28" fmla="*/ 191 w 598"/>
                <a:gd name="T29" fmla="*/ 40 h 120"/>
                <a:gd name="T30" fmla="*/ 180 w 598"/>
                <a:gd name="T31" fmla="*/ 45 h 120"/>
                <a:gd name="T32" fmla="*/ 179 w 598"/>
                <a:gd name="T33" fmla="*/ 19 h 120"/>
                <a:gd name="T34" fmla="*/ 166 w 598"/>
                <a:gd name="T35" fmla="*/ 4 h 120"/>
                <a:gd name="T36" fmla="*/ 143 w 598"/>
                <a:gd name="T37" fmla="*/ 2 h 120"/>
                <a:gd name="T38" fmla="*/ 76 w 598"/>
                <a:gd name="T39" fmla="*/ 23 h 120"/>
                <a:gd name="T40" fmla="*/ 12 w 598"/>
                <a:gd name="T41" fmla="*/ 49 h 120"/>
                <a:gd name="T42" fmla="*/ 1 w 598"/>
                <a:gd name="T43" fmla="*/ 73 h 120"/>
                <a:gd name="T44" fmla="*/ 24 w 598"/>
                <a:gd name="T45" fmla="*/ 84 h 120"/>
                <a:gd name="T46" fmla="*/ 84 w 598"/>
                <a:gd name="T47" fmla="*/ 60 h 120"/>
                <a:gd name="T48" fmla="*/ 144 w 598"/>
                <a:gd name="T49" fmla="*/ 40 h 120"/>
                <a:gd name="T50" fmla="*/ 144 w 598"/>
                <a:gd name="T51" fmla="*/ 62 h 120"/>
                <a:gd name="T52" fmla="*/ 147 w 598"/>
                <a:gd name="T53" fmla="*/ 82 h 120"/>
                <a:gd name="T54" fmla="*/ 164 w 598"/>
                <a:gd name="T55" fmla="*/ 93 h 120"/>
                <a:gd name="T56" fmla="*/ 205 w 598"/>
                <a:gd name="T57" fmla="*/ 72 h 120"/>
                <a:gd name="T58" fmla="*/ 252 w 598"/>
                <a:gd name="T59" fmla="*/ 56 h 120"/>
                <a:gd name="T60" fmla="*/ 279 w 598"/>
                <a:gd name="T61" fmla="*/ 64 h 120"/>
                <a:gd name="T62" fmla="*/ 300 w 598"/>
                <a:gd name="T63" fmla="*/ 74 h 120"/>
                <a:gd name="T64" fmla="*/ 310 w 598"/>
                <a:gd name="T65" fmla="*/ 72 h 120"/>
                <a:gd name="T66" fmla="*/ 332 w 598"/>
                <a:gd name="T67" fmla="*/ 64 h 120"/>
                <a:gd name="T68" fmla="*/ 356 w 598"/>
                <a:gd name="T69" fmla="*/ 58 h 120"/>
                <a:gd name="T70" fmla="*/ 362 w 598"/>
                <a:gd name="T71" fmla="*/ 62 h 120"/>
                <a:gd name="T72" fmla="*/ 364 w 598"/>
                <a:gd name="T73" fmla="*/ 86 h 120"/>
                <a:gd name="T74" fmla="*/ 380 w 598"/>
                <a:gd name="T75" fmla="*/ 98 h 120"/>
                <a:gd name="T76" fmla="*/ 411 w 598"/>
                <a:gd name="T77" fmla="*/ 79 h 120"/>
                <a:gd name="T78" fmla="*/ 445 w 598"/>
                <a:gd name="T79" fmla="*/ 60 h 120"/>
                <a:gd name="T80" fmla="*/ 475 w 598"/>
                <a:gd name="T81" fmla="*/ 48 h 120"/>
                <a:gd name="T82" fmla="*/ 493 w 598"/>
                <a:gd name="T83" fmla="*/ 77 h 120"/>
                <a:gd name="T84" fmla="*/ 493 w 598"/>
                <a:gd name="T85" fmla="*/ 109 h 120"/>
                <a:gd name="T86" fmla="*/ 511 w 598"/>
                <a:gd name="T87" fmla="*/ 120 h 120"/>
                <a:gd name="T88" fmla="*/ 533 w 598"/>
                <a:gd name="T89" fmla="*/ 102 h 120"/>
                <a:gd name="T90" fmla="*/ 560 w 598"/>
                <a:gd name="T91" fmla="*/ 79 h 120"/>
                <a:gd name="T92" fmla="*/ 579 w 598"/>
                <a:gd name="T93" fmla="*/ 62 h 120"/>
                <a:gd name="T94" fmla="*/ 584 w 598"/>
                <a:gd name="T95" fmla="*/ 67 h 120"/>
                <a:gd name="T96" fmla="*/ 598 w 598"/>
                <a:gd name="T97" fmla="*/ 4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8" h="120">
                  <a:moveTo>
                    <a:pt x="584" y="31"/>
                  </a:moveTo>
                  <a:lnTo>
                    <a:pt x="574" y="30"/>
                  </a:lnTo>
                  <a:lnTo>
                    <a:pt x="567" y="30"/>
                  </a:lnTo>
                  <a:lnTo>
                    <a:pt x="559" y="33"/>
                  </a:lnTo>
                  <a:lnTo>
                    <a:pt x="551" y="36"/>
                  </a:lnTo>
                  <a:lnTo>
                    <a:pt x="545" y="42"/>
                  </a:lnTo>
                  <a:lnTo>
                    <a:pt x="538" y="47"/>
                  </a:lnTo>
                  <a:lnTo>
                    <a:pt x="532" y="54"/>
                  </a:lnTo>
                  <a:lnTo>
                    <a:pt x="526" y="60"/>
                  </a:lnTo>
                  <a:lnTo>
                    <a:pt x="525" y="54"/>
                  </a:lnTo>
                  <a:lnTo>
                    <a:pt x="524" y="48"/>
                  </a:lnTo>
                  <a:lnTo>
                    <a:pt x="520" y="43"/>
                  </a:lnTo>
                  <a:lnTo>
                    <a:pt x="517" y="37"/>
                  </a:lnTo>
                  <a:lnTo>
                    <a:pt x="488" y="14"/>
                  </a:lnTo>
                  <a:lnTo>
                    <a:pt x="485" y="12"/>
                  </a:lnTo>
                  <a:lnTo>
                    <a:pt x="481" y="11"/>
                  </a:lnTo>
                  <a:lnTo>
                    <a:pt x="477" y="11"/>
                  </a:lnTo>
                  <a:lnTo>
                    <a:pt x="474" y="11"/>
                  </a:lnTo>
                  <a:lnTo>
                    <a:pt x="458" y="15"/>
                  </a:lnTo>
                  <a:lnTo>
                    <a:pt x="450" y="18"/>
                  </a:lnTo>
                  <a:lnTo>
                    <a:pt x="443" y="22"/>
                  </a:lnTo>
                  <a:lnTo>
                    <a:pt x="434" y="25"/>
                  </a:lnTo>
                  <a:lnTo>
                    <a:pt x="427" y="29"/>
                  </a:lnTo>
                  <a:lnTo>
                    <a:pt x="420" y="33"/>
                  </a:lnTo>
                  <a:lnTo>
                    <a:pt x="413" y="36"/>
                  </a:lnTo>
                  <a:lnTo>
                    <a:pt x="405" y="41"/>
                  </a:lnTo>
                  <a:lnTo>
                    <a:pt x="397" y="45"/>
                  </a:lnTo>
                  <a:lnTo>
                    <a:pt x="396" y="34"/>
                  </a:lnTo>
                  <a:lnTo>
                    <a:pt x="395" y="29"/>
                  </a:lnTo>
                  <a:lnTo>
                    <a:pt x="391" y="25"/>
                  </a:lnTo>
                  <a:lnTo>
                    <a:pt x="387" y="22"/>
                  </a:lnTo>
                  <a:lnTo>
                    <a:pt x="382" y="21"/>
                  </a:lnTo>
                  <a:lnTo>
                    <a:pt x="356" y="19"/>
                  </a:lnTo>
                  <a:lnTo>
                    <a:pt x="351" y="21"/>
                  </a:lnTo>
                  <a:lnTo>
                    <a:pt x="346" y="22"/>
                  </a:lnTo>
                  <a:lnTo>
                    <a:pt x="341" y="23"/>
                  </a:lnTo>
                  <a:lnTo>
                    <a:pt x="337" y="24"/>
                  </a:lnTo>
                  <a:lnTo>
                    <a:pt x="331" y="27"/>
                  </a:lnTo>
                  <a:lnTo>
                    <a:pt x="326" y="28"/>
                  </a:lnTo>
                  <a:lnTo>
                    <a:pt x="321" y="29"/>
                  </a:lnTo>
                  <a:lnTo>
                    <a:pt x="316" y="30"/>
                  </a:lnTo>
                  <a:lnTo>
                    <a:pt x="310" y="33"/>
                  </a:lnTo>
                  <a:lnTo>
                    <a:pt x="310" y="31"/>
                  </a:lnTo>
                  <a:lnTo>
                    <a:pt x="309" y="28"/>
                  </a:lnTo>
                  <a:lnTo>
                    <a:pt x="308" y="24"/>
                  </a:lnTo>
                  <a:lnTo>
                    <a:pt x="306" y="21"/>
                  </a:lnTo>
                  <a:lnTo>
                    <a:pt x="302" y="18"/>
                  </a:lnTo>
                  <a:lnTo>
                    <a:pt x="296" y="15"/>
                  </a:lnTo>
                  <a:lnTo>
                    <a:pt x="294" y="14"/>
                  </a:lnTo>
                  <a:lnTo>
                    <a:pt x="291" y="14"/>
                  </a:lnTo>
                  <a:lnTo>
                    <a:pt x="289" y="12"/>
                  </a:lnTo>
                  <a:lnTo>
                    <a:pt x="285" y="12"/>
                  </a:lnTo>
                  <a:lnTo>
                    <a:pt x="273" y="14"/>
                  </a:lnTo>
                  <a:lnTo>
                    <a:pt x="261" y="17"/>
                  </a:lnTo>
                  <a:lnTo>
                    <a:pt x="249" y="19"/>
                  </a:lnTo>
                  <a:lnTo>
                    <a:pt x="238" y="23"/>
                  </a:lnTo>
                  <a:lnTo>
                    <a:pt x="226" y="25"/>
                  </a:lnTo>
                  <a:lnTo>
                    <a:pt x="214" y="30"/>
                  </a:lnTo>
                  <a:lnTo>
                    <a:pt x="203" y="34"/>
                  </a:lnTo>
                  <a:lnTo>
                    <a:pt x="191" y="40"/>
                  </a:lnTo>
                  <a:lnTo>
                    <a:pt x="180" y="46"/>
                  </a:lnTo>
                  <a:lnTo>
                    <a:pt x="180" y="45"/>
                  </a:lnTo>
                  <a:lnTo>
                    <a:pt x="180" y="45"/>
                  </a:lnTo>
                  <a:lnTo>
                    <a:pt x="180" y="45"/>
                  </a:lnTo>
                  <a:lnTo>
                    <a:pt x="180" y="45"/>
                  </a:lnTo>
                  <a:lnTo>
                    <a:pt x="180" y="25"/>
                  </a:lnTo>
                  <a:lnTo>
                    <a:pt x="180" y="23"/>
                  </a:lnTo>
                  <a:lnTo>
                    <a:pt x="179" y="19"/>
                  </a:lnTo>
                  <a:lnTo>
                    <a:pt x="178" y="16"/>
                  </a:lnTo>
                  <a:lnTo>
                    <a:pt x="175" y="14"/>
                  </a:lnTo>
                  <a:lnTo>
                    <a:pt x="168" y="6"/>
                  </a:lnTo>
                  <a:lnTo>
                    <a:pt x="166" y="4"/>
                  </a:lnTo>
                  <a:lnTo>
                    <a:pt x="162" y="2"/>
                  </a:lnTo>
                  <a:lnTo>
                    <a:pt x="159" y="0"/>
                  </a:lnTo>
                  <a:lnTo>
                    <a:pt x="155" y="0"/>
                  </a:lnTo>
                  <a:lnTo>
                    <a:pt x="143" y="2"/>
                  </a:lnTo>
                  <a:lnTo>
                    <a:pt x="127" y="6"/>
                  </a:lnTo>
                  <a:lnTo>
                    <a:pt x="110" y="11"/>
                  </a:lnTo>
                  <a:lnTo>
                    <a:pt x="93" y="17"/>
                  </a:lnTo>
                  <a:lnTo>
                    <a:pt x="76" y="23"/>
                  </a:lnTo>
                  <a:lnTo>
                    <a:pt x="60" y="29"/>
                  </a:lnTo>
                  <a:lnTo>
                    <a:pt x="44" y="35"/>
                  </a:lnTo>
                  <a:lnTo>
                    <a:pt x="27" y="42"/>
                  </a:lnTo>
                  <a:lnTo>
                    <a:pt x="12" y="49"/>
                  </a:lnTo>
                  <a:lnTo>
                    <a:pt x="6" y="53"/>
                  </a:lnTo>
                  <a:lnTo>
                    <a:pt x="1" y="59"/>
                  </a:lnTo>
                  <a:lnTo>
                    <a:pt x="0" y="66"/>
                  </a:lnTo>
                  <a:lnTo>
                    <a:pt x="1" y="73"/>
                  </a:lnTo>
                  <a:lnTo>
                    <a:pt x="5" y="79"/>
                  </a:lnTo>
                  <a:lnTo>
                    <a:pt x="11" y="84"/>
                  </a:lnTo>
                  <a:lnTo>
                    <a:pt x="18" y="85"/>
                  </a:lnTo>
                  <a:lnTo>
                    <a:pt x="24" y="84"/>
                  </a:lnTo>
                  <a:lnTo>
                    <a:pt x="38" y="78"/>
                  </a:lnTo>
                  <a:lnTo>
                    <a:pt x="54" y="72"/>
                  </a:lnTo>
                  <a:lnTo>
                    <a:pt x="68" y="66"/>
                  </a:lnTo>
                  <a:lnTo>
                    <a:pt x="84" y="60"/>
                  </a:lnTo>
                  <a:lnTo>
                    <a:pt x="98" y="54"/>
                  </a:lnTo>
                  <a:lnTo>
                    <a:pt x="113" y="49"/>
                  </a:lnTo>
                  <a:lnTo>
                    <a:pt x="129" y="45"/>
                  </a:lnTo>
                  <a:lnTo>
                    <a:pt x="144" y="40"/>
                  </a:lnTo>
                  <a:lnTo>
                    <a:pt x="143" y="46"/>
                  </a:lnTo>
                  <a:lnTo>
                    <a:pt x="143" y="50"/>
                  </a:lnTo>
                  <a:lnTo>
                    <a:pt x="143" y="56"/>
                  </a:lnTo>
                  <a:lnTo>
                    <a:pt x="144" y="62"/>
                  </a:lnTo>
                  <a:lnTo>
                    <a:pt x="146" y="78"/>
                  </a:lnTo>
                  <a:lnTo>
                    <a:pt x="146" y="79"/>
                  </a:lnTo>
                  <a:lnTo>
                    <a:pt x="147" y="80"/>
                  </a:lnTo>
                  <a:lnTo>
                    <a:pt x="147" y="82"/>
                  </a:lnTo>
                  <a:lnTo>
                    <a:pt x="147" y="83"/>
                  </a:lnTo>
                  <a:lnTo>
                    <a:pt x="150" y="89"/>
                  </a:lnTo>
                  <a:lnTo>
                    <a:pt x="156" y="92"/>
                  </a:lnTo>
                  <a:lnTo>
                    <a:pt x="164" y="93"/>
                  </a:lnTo>
                  <a:lnTo>
                    <a:pt x="171" y="92"/>
                  </a:lnTo>
                  <a:lnTo>
                    <a:pt x="185" y="86"/>
                  </a:lnTo>
                  <a:lnTo>
                    <a:pt x="195" y="79"/>
                  </a:lnTo>
                  <a:lnTo>
                    <a:pt x="205" y="72"/>
                  </a:lnTo>
                  <a:lnTo>
                    <a:pt x="216" y="67"/>
                  </a:lnTo>
                  <a:lnTo>
                    <a:pt x="228" y="62"/>
                  </a:lnTo>
                  <a:lnTo>
                    <a:pt x="240" y="60"/>
                  </a:lnTo>
                  <a:lnTo>
                    <a:pt x="252" y="56"/>
                  </a:lnTo>
                  <a:lnTo>
                    <a:pt x="264" y="54"/>
                  </a:lnTo>
                  <a:lnTo>
                    <a:pt x="276" y="50"/>
                  </a:lnTo>
                  <a:lnTo>
                    <a:pt x="277" y="58"/>
                  </a:lnTo>
                  <a:lnTo>
                    <a:pt x="279" y="64"/>
                  </a:lnTo>
                  <a:lnTo>
                    <a:pt x="283" y="68"/>
                  </a:lnTo>
                  <a:lnTo>
                    <a:pt x="288" y="72"/>
                  </a:lnTo>
                  <a:lnTo>
                    <a:pt x="294" y="73"/>
                  </a:lnTo>
                  <a:lnTo>
                    <a:pt x="300" y="74"/>
                  </a:lnTo>
                  <a:lnTo>
                    <a:pt x="302" y="74"/>
                  </a:lnTo>
                  <a:lnTo>
                    <a:pt x="306" y="73"/>
                  </a:lnTo>
                  <a:lnTo>
                    <a:pt x="308" y="73"/>
                  </a:lnTo>
                  <a:lnTo>
                    <a:pt x="310" y="72"/>
                  </a:lnTo>
                  <a:lnTo>
                    <a:pt x="314" y="68"/>
                  </a:lnTo>
                  <a:lnTo>
                    <a:pt x="320" y="67"/>
                  </a:lnTo>
                  <a:lnTo>
                    <a:pt x="326" y="65"/>
                  </a:lnTo>
                  <a:lnTo>
                    <a:pt x="332" y="64"/>
                  </a:lnTo>
                  <a:lnTo>
                    <a:pt x="338" y="62"/>
                  </a:lnTo>
                  <a:lnTo>
                    <a:pt x="344" y="60"/>
                  </a:lnTo>
                  <a:lnTo>
                    <a:pt x="350" y="59"/>
                  </a:lnTo>
                  <a:lnTo>
                    <a:pt x="356" y="58"/>
                  </a:lnTo>
                  <a:lnTo>
                    <a:pt x="362" y="56"/>
                  </a:lnTo>
                  <a:lnTo>
                    <a:pt x="362" y="59"/>
                  </a:lnTo>
                  <a:lnTo>
                    <a:pt x="362" y="60"/>
                  </a:lnTo>
                  <a:lnTo>
                    <a:pt x="362" y="62"/>
                  </a:lnTo>
                  <a:lnTo>
                    <a:pt x="362" y="65"/>
                  </a:lnTo>
                  <a:lnTo>
                    <a:pt x="363" y="79"/>
                  </a:lnTo>
                  <a:lnTo>
                    <a:pt x="363" y="83"/>
                  </a:lnTo>
                  <a:lnTo>
                    <a:pt x="364" y="86"/>
                  </a:lnTo>
                  <a:lnTo>
                    <a:pt x="365" y="90"/>
                  </a:lnTo>
                  <a:lnTo>
                    <a:pt x="368" y="92"/>
                  </a:lnTo>
                  <a:lnTo>
                    <a:pt x="374" y="97"/>
                  </a:lnTo>
                  <a:lnTo>
                    <a:pt x="380" y="98"/>
                  </a:lnTo>
                  <a:lnTo>
                    <a:pt x="387" y="97"/>
                  </a:lnTo>
                  <a:lnTo>
                    <a:pt x="393" y="93"/>
                  </a:lnTo>
                  <a:lnTo>
                    <a:pt x="402" y="85"/>
                  </a:lnTo>
                  <a:lnTo>
                    <a:pt x="411" y="79"/>
                  </a:lnTo>
                  <a:lnTo>
                    <a:pt x="419" y="74"/>
                  </a:lnTo>
                  <a:lnTo>
                    <a:pt x="427" y="70"/>
                  </a:lnTo>
                  <a:lnTo>
                    <a:pt x="436" y="65"/>
                  </a:lnTo>
                  <a:lnTo>
                    <a:pt x="445" y="60"/>
                  </a:lnTo>
                  <a:lnTo>
                    <a:pt x="453" y="56"/>
                  </a:lnTo>
                  <a:lnTo>
                    <a:pt x="463" y="52"/>
                  </a:lnTo>
                  <a:lnTo>
                    <a:pt x="473" y="48"/>
                  </a:lnTo>
                  <a:lnTo>
                    <a:pt x="475" y="48"/>
                  </a:lnTo>
                  <a:lnTo>
                    <a:pt x="480" y="50"/>
                  </a:lnTo>
                  <a:lnTo>
                    <a:pt x="488" y="58"/>
                  </a:lnTo>
                  <a:lnTo>
                    <a:pt x="492" y="66"/>
                  </a:lnTo>
                  <a:lnTo>
                    <a:pt x="493" y="77"/>
                  </a:lnTo>
                  <a:lnTo>
                    <a:pt x="492" y="86"/>
                  </a:lnTo>
                  <a:lnTo>
                    <a:pt x="490" y="101"/>
                  </a:lnTo>
                  <a:lnTo>
                    <a:pt x="490" y="105"/>
                  </a:lnTo>
                  <a:lnTo>
                    <a:pt x="493" y="109"/>
                  </a:lnTo>
                  <a:lnTo>
                    <a:pt x="494" y="113"/>
                  </a:lnTo>
                  <a:lnTo>
                    <a:pt x="498" y="116"/>
                  </a:lnTo>
                  <a:lnTo>
                    <a:pt x="504" y="120"/>
                  </a:lnTo>
                  <a:lnTo>
                    <a:pt x="511" y="120"/>
                  </a:lnTo>
                  <a:lnTo>
                    <a:pt x="517" y="119"/>
                  </a:lnTo>
                  <a:lnTo>
                    <a:pt x="523" y="114"/>
                  </a:lnTo>
                  <a:lnTo>
                    <a:pt x="526" y="108"/>
                  </a:lnTo>
                  <a:lnTo>
                    <a:pt x="533" y="102"/>
                  </a:lnTo>
                  <a:lnTo>
                    <a:pt x="539" y="96"/>
                  </a:lnTo>
                  <a:lnTo>
                    <a:pt x="547" y="90"/>
                  </a:lnTo>
                  <a:lnTo>
                    <a:pt x="554" y="84"/>
                  </a:lnTo>
                  <a:lnTo>
                    <a:pt x="560" y="79"/>
                  </a:lnTo>
                  <a:lnTo>
                    <a:pt x="567" y="73"/>
                  </a:lnTo>
                  <a:lnTo>
                    <a:pt x="573" y="67"/>
                  </a:lnTo>
                  <a:lnTo>
                    <a:pt x="580" y="61"/>
                  </a:lnTo>
                  <a:lnTo>
                    <a:pt x="579" y="62"/>
                  </a:lnTo>
                  <a:lnTo>
                    <a:pt x="579" y="64"/>
                  </a:lnTo>
                  <a:lnTo>
                    <a:pt x="578" y="66"/>
                  </a:lnTo>
                  <a:lnTo>
                    <a:pt x="576" y="67"/>
                  </a:lnTo>
                  <a:lnTo>
                    <a:pt x="584" y="67"/>
                  </a:lnTo>
                  <a:lnTo>
                    <a:pt x="591" y="65"/>
                  </a:lnTo>
                  <a:lnTo>
                    <a:pt x="596" y="60"/>
                  </a:lnTo>
                  <a:lnTo>
                    <a:pt x="598" y="53"/>
                  </a:lnTo>
                  <a:lnTo>
                    <a:pt x="598" y="46"/>
                  </a:lnTo>
                  <a:lnTo>
                    <a:pt x="596" y="40"/>
                  </a:lnTo>
                  <a:lnTo>
                    <a:pt x="591" y="35"/>
                  </a:lnTo>
                  <a:lnTo>
                    <a:pt x="584" y="31"/>
                  </a:lnTo>
                  <a:close/>
                </a:path>
              </a:pathLst>
            </a:custGeom>
            <a:solidFill>
              <a:srgbClr val="FF99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42" name="Freeform 42"/>
            <p:cNvSpPr>
              <a:spLocks noChangeArrowheads="1"/>
            </p:cNvSpPr>
            <p:nvPr/>
          </p:nvSpPr>
          <p:spPr bwMode="auto">
            <a:xfrm>
              <a:off x="2305" y="2416"/>
              <a:ext cx="407" cy="75"/>
            </a:xfrm>
            <a:custGeom>
              <a:avLst/>
              <a:gdLst>
                <a:gd name="T0" fmla="*/ 549 w 564"/>
                <a:gd name="T1" fmla="*/ 35 h 106"/>
                <a:gd name="T2" fmla="*/ 542 w 564"/>
                <a:gd name="T3" fmla="*/ 12 h 106"/>
                <a:gd name="T4" fmla="*/ 530 w 564"/>
                <a:gd name="T5" fmla="*/ 0 h 106"/>
                <a:gd name="T6" fmla="*/ 504 w 564"/>
                <a:gd name="T7" fmla="*/ 4 h 106"/>
                <a:gd name="T8" fmla="*/ 483 w 564"/>
                <a:gd name="T9" fmla="*/ 11 h 106"/>
                <a:gd name="T10" fmla="*/ 464 w 564"/>
                <a:gd name="T11" fmla="*/ 22 h 106"/>
                <a:gd name="T12" fmla="*/ 447 w 564"/>
                <a:gd name="T13" fmla="*/ 14 h 106"/>
                <a:gd name="T14" fmla="*/ 424 w 564"/>
                <a:gd name="T15" fmla="*/ 4 h 106"/>
                <a:gd name="T16" fmla="*/ 395 w 564"/>
                <a:gd name="T17" fmla="*/ 6 h 106"/>
                <a:gd name="T18" fmla="*/ 364 w 564"/>
                <a:gd name="T19" fmla="*/ 19 h 106"/>
                <a:gd name="T20" fmla="*/ 334 w 564"/>
                <a:gd name="T21" fmla="*/ 35 h 106"/>
                <a:gd name="T22" fmla="*/ 302 w 564"/>
                <a:gd name="T23" fmla="*/ 38 h 106"/>
                <a:gd name="T24" fmla="*/ 257 w 564"/>
                <a:gd name="T25" fmla="*/ 41 h 106"/>
                <a:gd name="T26" fmla="*/ 210 w 564"/>
                <a:gd name="T27" fmla="*/ 62 h 106"/>
                <a:gd name="T28" fmla="*/ 184 w 564"/>
                <a:gd name="T29" fmla="*/ 38 h 106"/>
                <a:gd name="T30" fmla="*/ 175 w 564"/>
                <a:gd name="T31" fmla="*/ 28 h 106"/>
                <a:gd name="T32" fmla="*/ 128 w 564"/>
                <a:gd name="T33" fmla="*/ 29 h 106"/>
                <a:gd name="T34" fmla="*/ 75 w 564"/>
                <a:gd name="T35" fmla="*/ 42 h 106"/>
                <a:gd name="T36" fmla="*/ 25 w 564"/>
                <a:gd name="T37" fmla="*/ 63 h 106"/>
                <a:gd name="T38" fmla="*/ 1 w 564"/>
                <a:gd name="T39" fmla="*/ 84 h 106"/>
                <a:gd name="T40" fmla="*/ 7 w 564"/>
                <a:gd name="T41" fmla="*/ 103 h 106"/>
                <a:gd name="T42" fmla="*/ 26 w 564"/>
                <a:gd name="T43" fmla="*/ 104 h 106"/>
                <a:gd name="T44" fmla="*/ 72 w 564"/>
                <a:gd name="T45" fmla="*/ 82 h 106"/>
                <a:gd name="T46" fmla="*/ 118 w 564"/>
                <a:gd name="T47" fmla="*/ 68 h 106"/>
                <a:gd name="T48" fmla="*/ 150 w 564"/>
                <a:gd name="T49" fmla="*/ 63 h 106"/>
                <a:gd name="T50" fmla="*/ 150 w 564"/>
                <a:gd name="T51" fmla="*/ 72 h 106"/>
                <a:gd name="T52" fmla="*/ 155 w 564"/>
                <a:gd name="T53" fmla="*/ 94 h 106"/>
                <a:gd name="T54" fmla="*/ 175 w 564"/>
                <a:gd name="T55" fmla="*/ 106 h 106"/>
                <a:gd name="T56" fmla="*/ 218 w 564"/>
                <a:gd name="T57" fmla="*/ 98 h 106"/>
                <a:gd name="T58" fmla="*/ 257 w 564"/>
                <a:gd name="T59" fmla="*/ 80 h 106"/>
                <a:gd name="T60" fmla="*/ 288 w 564"/>
                <a:gd name="T61" fmla="*/ 70 h 106"/>
                <a:gd name="T62" fmla="*/ 296 w 564"/>
                <a:gd name="T63" fmla="*/ 72 h 106"/>
                <a:gd name="T64" fmla="*/ 311 w 564"/>
                <a:gd name="T65" fmla="*/ 94 h 106"/>
                <a:gd name="T66" fmla="*/ 331 w 564"/>
                <a:gd name="T67" fmla="*/ 84 h 106"/>
                <a:gd name="T68" fmla="*/ 357 w 564"/>
                <a:gd name="T69" fmla="*/ 62 h 106"/>
                <a:gd name="T70" fmla="*/ 388 w 564"/>
                <a:gd name="T71" fmla="*/ 48 h 106"/>
                <a:gd name="T72" fmla="*/ 413 w 564"/>
                <a:gd name="T73" fmla="*/ 39 h 106"/>
                <a:gd name="T74" fmla="*/ 424 w 564"/>
                <a:gd name="T75" fmla="*/ 39 h 106"/>
                <a:gd name="T76" fmla="*/ 431 w 564"/>
                <a:gd name="T77" fmla="*/ 53 h 106"/>
                <a:gd name="T78" fmla="*/ 425 w 564"/>
                <a:gd name="T79" fmla="*/ 65 h 106"/>
                <a:gd name="T80" fmla="*/ 424 w 564"/>
                <a:gd name="T81" fmla="*/ 73 h 106"/>
                <a:gd name="T82" fmla="*/ 433 w 564"/>
                <a:gd name="T83" fmla="*/ 90 h 106"/>
                <a:gd name="T84" fmla="*/ 453 w 564"/>
                <a:gd name="T85" fmla="*/ 86 h 106"/>
                <a:gd name="T86" fmla="*/ 459 w 564"/>
                <a:gd name="T87" fmla="*/ 79 h 106"/>
                <a:gd name="T88" fmla="*/ 465 w 564"/>
                <a:gd name="T89" fmla="*/ 68 h 106"/>
                <a:gd name="T90" fmla="*/ 483 w 564"/>
                <a:gd name="T91" fmla="*/ 53 h 106"/>
                <a:gd name="T92" fmla="*/ 504 w 564"/>
                <a:gd name="T93" fmla="*/ 42 h 106"/>
                <a:gd name="T94" fmla="*/ 515 w 564"/>
                <a:gd name="T95" fmla="*/ 51 h 106"/>
                <a:gd name="T96" fmla="*/ 527 w 564"/>
                <a:gd name="T97" fmla="*/ 65 h 106"/>
                <a:gd name="T98" fmla="*/ 547 w 564"/>
                <a:gd name="T99" fmla="*/ 72 h 106"/>
                <a:gd name="T100" fmla="*/ 563 w 564"/>
                <a:gd name="T101" fmla="*/ 61 h 106"/>
                <a:gd name="T102" fmla="*/ 560 w 564"/>
                <a:gd name="T103" fmla="*/ 4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4" h="106">
                  <a:moveTo>
                    <a:pt x="549" y="36"/>
                  </a:moveTo>
                  <a:lnTo>
                    <a:pt x="549" y="36"/>
                  </a:lnTo>
                  <a:lnTo>
                    <a:pt x="549" y="35"/>
                  </a:lnTo>
                  <a:lnTo>
                    <a:pt x="549" y="35"/>
                  </a:lnTo>
                  <a:lnTo>
                    <a:pt x="549" y="34"/>
                  </a:lnTo>
                  <a:lnTo>
                    <a:pt x="542" y="12"/>
                  </a:lnTo>
                  <a:lnTo>
                    <a:pt x="539" y="6"/>
                  </a:lnTo>
                  <a:lnTo>
                    <a:pt x="535" y="2"/>
                  </a:lnTo>
                  <a:lnTo>
                    <a:pt x="530" y="0"/>
                  </a:lnTo>
                  <a:lnTo>
                    <a:pt x="524" y="0"/>
                  </a:lnTo>
                  <a:lnTo>
                    <a:pt x="511" y="1"/>
                  </a:lnTo>
                  <a:lnTo>
                    <a:pt x="504" y="4"/>
                  </a:lnTo>
                  <a:lnTo>
                    <a:pt x="496" y="6"/>
                  </a:lnTo>
                  <a:lnTo>
                    <a:pt x="489" y="8"/>
                  </a:lnTo>
                  <a:lnTo>
                    <a:pt x="483" y="11"/>
                  </a:lnTo>
                  <a:lnTo>
                    <a:pt x="476" y="14"/>
                  </a:lnTo>
                  <a:lnTo>
                    <a:pt x="470" y="18"/>
                  </a:lnTo>
                  <a:lnTo>
                    <a:pt x="464" y="22"/>
                  </a:lnTo>
                  <a:lnTo>
                    <a:pt x="458" y="26"/>
                  </a:lnTo>
                  <a:lnTo>
                    <a:pt x="453" y="19"/>
                  </a:lnTo>
                  <a:lnTo>
                    <a:pt x="447" y="14"/>
                  </a:lnTo>
                  <a:lnTo>
                    <a:pt x="440" y="10"/>
                  </a:lnTo>
                  <a:lnTo>
                    <a:pt x="432" y="6"/>
                  </a:lnTo>
                  <a:lnTo>
                    <a:pt x="424" y="4"/>
                  </a:lnTo>
                  <a:lnTo>
                    <a:pt x="414" y="2"/>
                  </a:lnTo>
                  <a:lnTo>
                    <a:pt x="405" y="4"/>
                  </a:lnTo>
                  <a:lnTo>
                    <a:pt x="395" y="6"/>
                  </a:lnTo>
                  <a:lnTo>
                    <a:pt x="384" y="10"/>
                  </a:lnTo>
                  <a:lnTo>
                    <a:pt x="373" y="14"/>
                  </a:lnTo>
                  <a:lnTo>
                    <a:pt x="364" y="19"/>
                  </a:lnTo>
                  <a:lnTo>
                    <a:pt x="353" y="24"/>
                  </a:lnTo>
                  <a:lnTo>
                    <a:pt x="344" y="29"/>
                  </a:lnTo>
                  <a:lnTo>
                    <a:pt x="334" y="35"/>
                  </a:lnTo>
                  <a:lnTo>
                    <a:pt x="325" y="42"/>
                  </a:lnTo>
                  <a:lnTo>
                    <a:pt x="315" y="48"/>
                  </a:lnTo>
                  <a:lnTo>
                    <a:pt x="302" y="38"/>
                  </a:lnTo>
                  <a:lnTo>
                    <a:pt x="288" y="35"/>
                  </a:lnTo>
                  <a:lnTo>
                    <a:pt x="273" y="36"/>
                  </a:lnTo>
                  <a:lnTo>
                    <a:pt x="257" y="41"/>
                  </a:lnTo>
                  <a:lnTo>
                    <a:pt x="241" y="47"/>
                  </a:lnTo>
                  <a:lnTo>
                    <a:pt x="224" y="54"/>
                  </a:lnTo>
                  <a:lnTo>
                    <a:pt x="210" y="62"/>
                  </a:lnTo>
                  <a:lnTo>
                    <a:pt x="196" y="69"/>
                  </a:lnTo>
                  <a:lnTo>
                    <a:pt x="187" y="68"/>
                  </a:lnTo>
                  <a:lnTo>
                    <a:pt x="184" y="38"/>
                  </a:lnTo>
                  <a:lnTo>
                    <a:pt x="181" y="34"/>
                  </a:lnTo>
                  <a:lnTo>
                    <a:pt x="179" y="30"/>
                  </a:lnTo>
                  <a:lnTo>
                    <a:pt x="175" y="28"/>
                  </a:lnTo>
                  <a:lnTo>
                    <a:pt x="171" y="25"/>
                  </a:lnTo>
                  <a:lnTo>
                    <a:pt x="146" y="24"/>
                  </a:lnTo>
                  <a:lnTo>
                    <a:pt x="128" y="29"/>
                  </a:lnTo>
                  <a:lnTo>
                    <a:pt x="111" y="32"/>
                  </a:lnTo>
                  <a:lnTo>
                    <a:pt x="93" y="37"/>
                  </a:lnTo>
                  <a:lnTo>
                    <a:pt x="75" y="42"/>
                  </a:lnTo>
                  <a:lnTo>
                    <a:pt x="58" y="48"/>
                  </a:lnTo>
                  <a:lnTo>
                    <a:pt x="42" y="55"/>
                  </a:lnTo>
                  <a:lnTo>
                    <a:pt x="25" y="63"/>
                  </a:lnTo>
                  <a:lnTo>
                    <a:pt x="10" y="73"/>
                  </a:lnTo>
                  <a:lnTo>
                    <a:pt x="4" y="78"/>
                  </a:lnTo>
                  <a:lnTo>
                    <a:pt x="1" y="84"/>
                  </a:lnTo>
                  <a:lnTo>
                    <a:pt x="0" y="90"/>
                  </a:lnTo>
                  <a:lnTo>
                    <a:pt x="2" y="97"/>
                  </a:lnTo>
                  <a:lnTo>
                    <a:pt x="7" y="103"/>
                  </a:lnTo>
                  <a:lnTo>
                    <a:pt x="13" y="105"/>
                  </a:lnTo>
                  <a:lnTo>
                    <a:pt x="19" y="106"/>
                  </a:lnTo>
                  <a:lnTo>
                    <a:pt x="26" y="104"/>
                  </a:lnTo>
                  <a:lnTo>
                    <a:pt x="41" y="96"/>
                  </a:lnTo>
                  <a:lnTo>
                    <a:pt x="56" y="88"/>
                  </a:lnTo>
                  <a:lnTo>
                    <a:pt x="72" y="82"/>
                  </a:lnTo>
                  <a:lnTo>
                    <a:pt x="87" y="76"/>
                  </a:lnTo>
                  <a:lnTo>
                    <a:pt x="103" y="73"/>
                  </a:lnTo>
                  <a:lnTo>
                    <a:pt x="118" y="68"/>
                  </a:lnTo>
                  <a:lnTo>
                    <a:pt x="135" y="65"/>
                  </a:lnTo>
                  <a:lnTo>
                    <a:pt x="150" y="61"/>
                  </a:lnTo>
                  <a:lnTo>
                    <a:pt x="150" y="63"/>
                  </a:lnTo>
                  <a:lnTo>
                    <a:pt x="150" y="66"/>
                  </a:lnTo>
                  <a:lnTo>
                    <a:pt x="150" y="69"/>
                  </a:lnTo>
                  <a:lnTo>
                    <a:pt x="150" y="72"/>
                  </a:lnTo>
                  <a:lnTo>
                    <a:pt x="152" y="85"/>
                  </a:lnTo>
                  <a:lnTo>
                    <a:pt x="153" y="90"/>
                  </a:lnTo>
                  <a:lnTo>
                    <a:pt x="155" y="94"/>
                  </a:lnTo>
                  <a:lnTo>
                    <a:pt x="159" y="98"/>
                  </a:lnTo>
                  <a:lnTo>
                    <a:pt x="162" y="100"/>
                  </a:lnTo>
                  <a:lnTo>
                    <a:pt x="175" y="106"/>
                  </a:lnTo>
                  <a:lnTo>
                    <a:pt x="190" y="106"/>
                  </a:lnTo>
                  <a:lnTo>
                    <a:pt x="204" y="103"/>
                  </a:lnTo>
                  <a:lnTo>
                    <a:pt x="218" y="98"/>
                  </a:lnTo>
                  <a:lnTo>
                    <a:pt x="231" y="92"/>
                  </a:lnTo>
                  <a:lnTo>
                    <a:pt x="245" y="86"/>
                  </a:lnTo>
                  <a:lnTo>
                    <a:pt x="257" y="80"/>
                  </a:lnTo>
                  <a:lnTo>
                    <a:pt x="271" y="74"/>
                  </a:lnTo>
                  <a:lnTo>
                    <a:pt x="284" y="70"/>
                  </a:lnTo>
                  <a:lnTo>
                    <a:pt x="288" y="70"/>
                  </a:lnTo>
                  <a:lnTo>
                    <a:pt x="290" y="70"/>
                  </a:lnTo>
                  <a:lnTo>
                    <a:pt x="294" y="72"/>
                  </a:lnTo>
                  <a:lnTo>
                    <a:pt x="296" y="72"/>
                  </a:lnTo>
                  <a:lnTo>
                    <a:pt x="299" y="90"/>
                  </a:lnTo>
                  <a:lnTo>
                    <a:pt x="305" y="93"/>
                  </a:lnTo>
                  <a:lnTo>
                    <a:pt x="311" y="94"/>
                  </a:lnTo>
                  <a:lnTo>
                    <a:pt x="317" y="93"/>
                  </a:lnTo>
                  <a:lnTo>
                    <a:pt x="323" y="90"/>
                  </a:lnTo>
                  <a:lnTo>
                    <a:pt x="331" y="84"/>
                  </a:lnTo>
                  <a:lnTo>
                    <a:pt x="339" y="75"/>
                  </a:lnTo>
                  <a:lnTo>
                    <a:pt x="347" y="68"/>
                  </a:lnTo>
                  <a:lnTo>
                    <a:pt x="357" y="62"/>
                  </a:lnTo>
                  <a:lnTo>
                    <a:pt x="366" y="57"/>
                  </a:lnTo>
                  <a:lnTo>
                    <a:pt x="377" y="53"/>
                  </a:lnTo>
                  <a:lnTo>
                    <a:pt x="388" y="48"/>
                  </a:lnTo>
                  <a:lnTo>
                    <a:pt x="399" y="44"/>
                  </a:lnTo>
                  <a:lnTo>
                    <a:pt x="409" y="41"/>
                  </a:lnTo>
                  <a:lnTo>
                    <a:pt x="413" y="39"/>
                  </a:lnTo>
                  <a:lnTo>
                    <a:pt x="416" y="38"/>
                  </a:lnTo>
                  <a:lnTo>
                    <a:pt x="420" y="38"/>
                  </a:lnTo>
                  <a:lnTo>
                    <a:pt x="424" y="39"/>
                  </a:lnTo>
                  <a:lnTo>
                    <a:pt x="427" y="43"/>
                  </a:lnTo>
                  <a:lnTo>
                    <a:pt x="430" y="47"/>
                  </a:lnTo>
                  <a:lnTo>
                    <a:pt x="431" y="53"/>
                  </a:lnTo>
                  <a:lnTo>
                    <a:pt x="430" y="59"/>
                  </a:lnTo>
                  <a:lnTo>
                    <a:pt x="428" y="61"/>
                  </a:lnTo>
                  <a:lnTo>
                    <a:pt x="425" y="65"/>
                  </a:lnTo>
                  <a:lnTo>
                    <a:pt x="426" y="65"/>
                  </a:lnTo>
                  <a:lnTo>
                    <a:pt x="425" y="67"/>
                  </a:lnTo>
                  <a:lnTo>
                    <a:pt x="424" y="73"/>
                  </a:lnTo>
                  <a:lnTo>
                    <a:pt x="425" y="80"/>
                  </a:lnTo>
                  <a:lnTo>
                    <a:pt x="428" y="85"/>
                  </a:lnTo>
                  <a:lnTo>
                    <a:pt x="433" y="90"/>
                  </a:lnTo>
                  <a:lnTo>
                    <a:pt x="440" y="91"/>
                  </a:lnTo>
                  <a:lnTo>
                    <a:pt x="447" y="90"/>
                  </a:lnTo>
                  <a:lnTo>
                    <a:pt x="453" y="86"/>
                  </a:lnTo>
                  <a:lnTo>
                    <a:pt x="458" y="81"/>
                  </a:lnTo>
                  <a:lnTo>
                    <a:pt x="458" y="79"/>
                  </a:lnTo>
                  <a:lnTo>
                    <a:pt x="459" y="79"/>
                  </a:lnTo>
                  <a:lnTo>
                    <a:pt x="459" y="78"/>
                  </a:lnTo>
                  <a:lnTo>
                    <a:pt x="461" y="74"/>
                  </a:lnTo>
                  <a:lnTo>
                    <a:pt x="465" y="68"/>
                  </a:lnTo>
                  <a:lnTo>
                    <a:pt x="471" y="62"/>
                  </a:lnTo>
                  <a:lnTo>
                    <a:pt x="477" y="57"/>
                  </a:lnTo>
                  <a:lnTo>
                    <a:pt x="483" y="53"/>
                  </a:lnTo>
                  <a:lnTo>
                    <a:pt x="490" y="49"/>
                  </a:lnTo>
                  <a:lnTo>
                    <a:pt x="496" y="45"/>
                  </a:lnTo>
                  <a:lnTo>
                    <a:pt x="504" y="42"/>
                  </a:lnTo>
                  <a:lnTo>
                    <a:pt x="511" y="39"/>
                  </a:lnTo>
                  <a:lnTo>
                    <a:pt x="512" y="45"/>
                  </a:lnTo>
                  <a:lnTo>
                    <a:pt x="515" y="51"/>
                  </a:lnTo>
                  <a:lnTo>
                    <a:pt x="518" y="56"/>
                  </a:lnTo>
                  <a:lnTo>
                    <a:pt x="523" y="61"/>
                  </a:lnTo>
                  <a:lnTo>
                    <a:pt x="527" y="65"/>
                  </a:lnTo>
                  <a:lnTo>
                    <a:pt x="533" y="67"/>
                  </a:lnTo>
                  <a:lnTo>
                    <a:pt x="539" y="69"/>
                  </a:lnTo>
                  <a:lnTo>
                    <a:pt x="547" y="72"/>
                  </a:lnTo>
                  <a:lnTo>
                    <a:pt x="554" y="70"/>
                  </a:lnTo>
                  <a:lnTo>
                    <a:pt x="560" y="66"/>
                  </a:lnTo>
                  <a:lnTo>
                    <a:pt x="563" y="61"/>
                  </a:lnTo>
                  <a:lnTo>
                    <a:pt x="564" y="54"/>
                  </a:lnTo>
                  <a:lnTo>
                    <a:pt x="563" y="47"/>
                  </a:lnTo>
                  <a:lnTo>
                    <a:pt x="560" y="42"/>
                  </a:lnTo>
                  <a:lnTo>
                    <a:pt x="555" y="38"/>
                  </a:lnTo>
                  <a:lnTo>
                    <a:pt x="549" y="36"/>
                  </a:lnTo>
                  <a:close/>
                </a:path>
              </a:pathLst>
            </a:custGeom>
            <a:solidFill>
              <a:srgbClr val="FF99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43" name="Freeform 43"/>
            <p:cNvSpPr>
              <a:spLocks noChangeArrowheads="1"/>
            </p:cNvSpPr>
            <p:nvPr/>
          </p:nvSpPr>
          <p:spPr bwMode="auto">
            <a:xfrm>
              <a:off x="3129" y="2544"/>
              <a:ext cx="360" cy="387"/>
            </a:xfrm>
            <a:custGeom>
              <a:avLst/>
              <a:gdLst>
                <a:gd name="T0" fmla="*/ 461 w 498"/>
                <a:gd name="T1" fmla="*/ 277 h 538"/>
                <a:gd name="T2" fmla="*/ 262 w 498"/>
                <a:gd name="T3" fmla="*/ 222 h 538"/>
                <a:gd name="T4" fmla="*/ 262 w 498"/>
                <a:gd name="T5" fmla="*/ 179 h 538"/>
                <a:gd name="T6" fmla="*/ 293 w 498"/>
                <a:gd name="T7" fmla="*/ 136 h 538"/>
                <a:gd name="T8" fmla="*/ 293 w 498"/>
                <a:gd name="T9" fmla="*/ 120 h 538"/>
                <a:gd name="T10" fmla="*/ 291 w 498"/>
                <a:gd name="T11" fmla="*/ 83 h 538"/>
                <a:gd name="T12" fmla="*/ 283 w 498"/>
                <a:gd name="T13" fmla="*/ 42 h 538"/>
                <a:gd name="T14" fmla="*/ 265 w 498"/>
                <a:gd name="T15" fmla="*/ 9 h 538"/>
                <a:gd name="T16" fmla="*/ 257 w 498"/>
                <a:gd name="T17" fmla="*/ 5 h 538"/>
                <a:gd name="T18" fmla="*/ 247 w 498"/>
                <a:gd name="T19" fmla="*/ 2 h 538"/>
                <a:gd name="T20" fmla="*/ 234 w 498"/>
                <a:gd name="T21" fmla="*/ 0 h 538"/>
                <a:gd name="T22" fmla="*/ 220 w 498"/>
                <a:gd name="T23" fmla="*/ 0 h 538"/>
                <a:gd name="T24" fmla="*/ 205 w 498"/>
                <a:gd name="T25" fmla="*/ 0 h 538"/>
                <a:gd name="T26" fmla="*/ 189 w 498"/>
                <a:gd name="T27" fmla="*/ 0 h 538"/>
                <a:gd name="T28" fmla="*/ 172 w 498"/>
                <a:gd name="T29" fmla="*/ 2 h 538"/>
                <a:gd name="T30" fmla="*/ 155 w 498"/>
                <a:gd name="T31" fmla="*/ 3 h 538"/>
                <a:gd name="T32" fmla="*/ 140 w 498"/>
                <a:gd name="T33" fmla="*/ 6 h 538"/>
                <a:gd name="T34" fmla="*/ 124 w 498"/>
                <a:gd name="T35" fmla="*/ 8 h 538"/>
                <a:gd name="T36" fmla="*/ 110 w 498"/>
                <a:gd name="T37" fmla="*/ 12 h 538"/>
                <a:gd name="T38" fmla="*/ 97 w 498"/>
                <a:gd name="T39" fmla="*/ 14 h 538"/>
                <a:gd name="T40" fmla="*/ 86 w 498"/>
                <a:gd name="T41" fmla="*/ 15 h 538"/>
                <a:gd name="T42" fmla="*/ 79 w 498"/>
                <a:gd name="T43" fmla="*/ 18 h 538"/>
                <a:gd name="T44" fmla="*/ 74 w 498"/>
                <a:gd name="T45" fmla="*/ 19 h 538"/>
                <a:gd name="T46" fmla="*/ 72 w 498"/>
                <a:gd name="T47" fmla="*/ 19 h 538"/>
                <a:gd name="T48" fmla="*/ 90 w 498"/>
                <a:gd name="T49" fmla="*/ 44 h 538"/>
                <a:gd name="T50" fmla="*/ 79 w 498"/>
                <a:gd name="T51" fmla="*/ 69 h 538"/>
                <a:gd name="T52" fmla="*/ 94 w 498"/>
                <a:gd name="T53" fmla="*/ 87 h 538"/>
                <a:gd name="T54" fmla="*/ 79 w 498"/>
                <a:gd name="T55" fmla="*/ 133 h 538"/>
                <a:gd name="T56" fmla="*/ 99 w 498"/>
                <a:gd name="T57" fmla="*/ 137 h 538"/>
                <a:gd name="T58" fmla="*/ 102 w 498"/>
                <a:gd name="T59" fmla="*/ 196 h 538"/>
                <a:gd name="T60" fmla="*/ 152 w 498"/>
                <a:gd name="T61" fmla="*/ 201 h 538"/>
                <a:gd name="T62" fmla="*/ 154 w 498"/>
                <a:gd name="T63" fmla="*/ 218 h 538"/>
                <a:gd name="T64" fmla="*/ 147 w 498"/>
                <a:gd name="T65" fmla="*/ 246 h 538"/>
                <a:gd name="T66" fmla="*/ 0 w 498"/>
                <a:gd name="T67" fmla="*/ 301 h 538"/>
                <a:gd name="T68" fmla="*/ 6 w 498"/>
                <a:gd name="T69" fmla="*/ 513 h 538"/>
                <a:gd name="T70" fmla="*/ 498 w 498"/>
                <a:gd name="T71" fmla="*/ 538 h 538"/>
                <a:gd name="T72" fmla="*/ 461 w 498"/>
                <a:gd name="T73" fmla="*/ 277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8" h="538">
                  <a:moveTo>
                    <a:pt x="461" y="277"/>
                  </a:moveTo>
                  <a:lnTo>
                    <a:pt x="262" y="222"/>
                  </a:lnTo>
                  <a:lnTo>
                    <a:pt x="262" y="179"/>
                  </a:lnTo>
                  <a:lnTo>
                    <a:pt x="293" y="136"/>
                  </a:lnTo>
                  <a:lnTo>
                    <a:pt x="293" y="120"/>
                  </a:lnTo>
                  <a:lnTo>
                    <a:pt x="291" y="83"/>
                  </a:lnTo>
                  <a:lnTo>
                    <a:pt x="283" y="42"/>
                  </a:lnTo>
                  <a:lnTo>
                    <a:pt x="265" y="9"/>
                  </a:lnTo>
                  <a:lnTo>
                    <a:pt x="257" y="5"/>
                  </a:lnTo>
                  <a:lnTo>
                    <a:pt x="247" y="2"/>
                  </a:lnTo>
                  <a:lnTo>
                    <a:pt x="234" y="0"/>
                  </a:lnTo>
                  <a:lnTo>
                    <a:pt x="220" y="0"/>
                  </a:lnTo>
                  <a:lnTo>
                    <a:pt x="205" y="0"/>
                  </a:lnTo>
                  <a:lnTo>
                    <a:pt x="189" y="0"/>
                  </a:lnTo>
                  <a:lnTo>
                    <a:pt x="172" y="2"/>
                  </a:lnTo>
                  <a:lnTo>
                    <a:pt x="155" y="3"/>
                  </a:lnTo>
                  <a:lnTo>
                    <a:pt x="140" y="6"/>
                  </a:lnTo>
                  <a:lnTo>
                    <a:pt x="124" y="8"/>
                  </a:lnTo>
                  <a:lnTo>
                    <a:pt x="110" y="12"/>
                  </a:lnTo>
                  <a:lnTo>
                    <a:pt x="97" y="14"/>
                  </a:lnTo>
                  <a:lnTo>
                    <a:pt x="86" y="15"/>
                  </a:lnTo>
                  <a:lnTo>
                    <a:pt x="79" y="18"/>
                  </a:lnTo>
                  <a:lnTo>
                    <a:pt x="74" y="19"/>
                  </a:lnTo>
                  <a:lnTo>
                    <a:pt x="72" y="19"/>
                  </a:lnTo>
                  <a:lnTo>
                    <a:pt x="90" y="44"/>
                  </a:lnTo>
                  <a:lnTo>
                    <a:pt x="79" y="69"/>
                  </a:lnTo>
                  <a:lnTo>
                    <a:pt x="94" y="87"/>
                  </a:lnTo>
                  <a:lnTo>
                    <a:pt x="79" y="133"/>
                  </a:lnTo>
                  <a:lnTo>
                    <a:pt x="99" y="137"/>
                  </a:lnTo>
                  <a:lnTo>
                    <a:pt x="102" y="196"/>
                  </a:lnTo>
                  <a:lnTo>
                    <a:pt x="152" y="201"/>
                  </a:lnTo>
                  <a:lnTo>
                    <a:pt x="154" y="218"/>
                  </a:lnTo>
                  <a:lnTo>
                    <a:pt x="147" y="246"/>
                  </a:lnTo>
                  <a:lnTo>
                    <a:pt x="0" y="301"/>
                  </a:lnTo>
                  <a:lnTo>
                    <a:pt x="6" y="513"/>
                  </a:lnTo>
                  <a:lnTo>
                    <a:pt x="498" y="538"/>
                  </a:lnTo>
                  <a:lnTo>
                    <a:pt x="461" y="277"/>
                  </a:lnTo>
                  <a:close/>
                </a:path>
              </a:pathLst>
            </a:custGeom>
            <a:solidFill>
              <a:srgbClr val="0033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44" name="Freeform 44"/>
            <p:cNvSpPr>
              <a:spLocks noChangeArrowheads="1"/>
            </p:cNvSpPr>
            <p:nvPr/>
          </p:nvSpPr>
          <p:spPr bwMode="auto">
            <a:xfrm>
              <a:off x="2841" y="2941"/>
              <a:ext cx="65" cy="159"/>
            </a:xfrm>
            <a:custGeom>
              <a:avLst/>
              <a:gdLst>
                <a:gd name="T0" fmla="*/ 49 w 91"/>
                <a:gd name="T1" fmla="*/ 222 h 222"/>
                <a:gd name="T2" fmla="*/ 0 w 91"/>
                <a:gd name="T3" fmla="*/ 175 h 222"/>
                <a:gd name="T4" fmla="*/ 8 w 91"/>
                <a:gd name="T5" fmla="*/ 136 h 222"/>
                <a:gd name="T6" fmla="*/ 0 w 91"/>
                <a:gd name="T7" fmla="*/ 63 h 222"/>
                <a:gd name="T8" fmla="*/ 24 w 91"/>
                <a:gd name="T9" fmla="*/ 85 h 222"/>
                <a:gd name="T10" fmla="*/ 57 w 91"/>
                <a:gd name="T11" fmla="*/ 0 h 222"/>
                <a:gd name="T12" fmla="*/ 57 w 91"/>
                <a:gd name="T13" fmla="*/ 79 h 222"/>
                <a:gd name="T14" fmla="*/ 59 w 91"/>
                <a:gd name="T15" fmla="*/ 80 h 222"/>
                <a:gd name="T16" fmla="*/ 64 w 91"/>
                <a:gd name="T17" fmla="*/ 83 h 222"/>
                <a:gd name="T18" fmla="*/ 73 w 91"/>
                <a:gd name="T19" fmla="*/ 88 h 222"/>
                <a:gd name="T20" fmla="*/ 80 w 91"/>
                <a:gd name="T21" fmla="*/ 97 h 222"/>
                <a:gd name="T22" fmla="*/ 87 w 91"/>
                <a:gd name="T23" fmla="*/ 106 h 222"/>
                <a:gd name="T24" fmla="*/ 91 w 91"/>
                <a:gd name="T25" fmla="*/ 118 h 222"/>
                <a:gd name="T26" fmla="*/ 91 w 91"/>
                <a:gd name="T27" fmla="*/ 132 h 222"/>
                <a:gd name="T28" fmla="*/ 85 w 91"/>
                <a:gd name="T29" fmla="*/ 148 h 222"/>
                <a:gd name="T30" fmla="*/ 49 w 91"/>
                <a:gd name="T31"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222">
                  <a:moveTo>
                    <a:pt x="49" y="222"/>
                  </a:moveTo>
                  <a:lnTo>
                    <a:pt x="0" y="175"/>
                  </a:lnTo>
                  <a:lnTo>
                    <a:pt x="8" y="136"/>
                  </a:lnTo>
                  <a:lnTo>
                    <a:pt x="0" y="63"/>
                  </a:lnTo>
                  <a:lnTo>
                    <a:pt x="24" y="85"/>
                  </a:lnTo>
                  <a:lnTo>
                    <a:pt x="57" y="0"/>
                  </a:lnTo>
                  <a:lnTo>
                    <a:pt x="57" y="79"/>
                  </a:lnTo>
                  <a:lnTo>
                    <a:pt x="59" y="80"/>
                  </a:lnTo>
                  <a:lnTo>
                    <a:pt x="64" y="83"/>
                  </a:lnTo>
                  <a:lnTo>
                    <a:pt x="73" y="88"/>
                  </a:lnTo>
                  <a:lnTo>
                    <a:pt x="80" y="97"/>
                  </a:lnTo>
                  <a:lnTo>
                    <a:pt x="87" y="106"/>
                  </a:lnTo>
                  <a:lnTo>
                    <a:pt x="91" y="118"/>
                  </a:lnTo>
                  <a:lnTo>
                    <a:pt x="91" y="132"/>
                  </a:lnTo>
                  <a:lnTo>
                    <a:pt x="85" y="148"/>
                  </a:lnTo>
                  <a:lnTo>
                    <a:pt x="49" y="222"/>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Agenda</a:t>
            </a:r>
          </a:p>
        </p:txBody>
      </p:sp>
      <p:sp>
        <p:nvSpPr>
          <p:cNvPr id="77826"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Background</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ASP.NET Overview</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Model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Programming Basics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 Controls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a:solidFill>
                  <a:srgbClr val="FF9900"/>
                </a:solidFill>
              </a:rPr>
              <a:t>Conclusion</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Conclusion</a:t>
            </a:r>
          </a:p>
        </p:txBody>
      </p:sp>
      <p:sp>
        <p:nvSpPr>
          <p:cNvPr id="78850" name="Rectangle 2"/>
          <p:cNvSpPr>
            <a:spLocks noGrp="1" noChangeArrowheads="1"/>
          </p:cNvSpPr>
          <p:nvPr>
            <p:ph type="body" idx="1"/>
          </p:nvPr>
        </p:nvSpPr>
        <p:spPr>
          <a:xfrm>
            <a:off x="457200" y="1828800"/>
            <a:ext cx="8229600" cy="46482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We covered </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What ASP.NET and Web Forms are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ASP.NET Programming Essentials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Server Controls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Data Binding</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Templates</a:t>
            </a:r>
          </a:p>
          <a:p>
            <a:pPr marL="741363" lvl="1" indent="-284163">
              <a:buClr>
                <a:srgbClr val="003366"/>
              </a:buClr>
              <a:buSzPct val="55000"/>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3"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Conclusion</a:t>
            </a:r>
          </a:p>
        </p:txBody>
      </p:sp>
      <p:sp>
        <p:nvSpPr>
          <p:cNvPr id="79874"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Next time, we’ll cover</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Web Applications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Configuration</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Tracing</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Session Management</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Error Handling</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Deployment</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Security</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Architecture</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Extensibility (User Controls and Custom Controls)</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7"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Resources</a:t>
            </a:r>
          </a:p>
        </p:txBody>
      </p:sp>
      <p:sp>
        <p:nvSpPr>
          <p:cNvPr id="80898" name="Rectangle 2"/>
          <p:cNvSpPr>
            <a:spLocks noGrp="1" noChangeArrowheads="1"/>
          </p:cNvSpPr>
          <p:nvPr>
            <p:ph type="body" idx="1"/>
          </p:nvPr>
        </p:nvSpPr>
        <p:spPr>
          <a:xfrm>
            <a:off x="381000" y="1905000"/>
            <a:ext cx="8382000" cy="4495800"/>
          </a:xfrm>
          <a:ln/>
        </p:spPr>
        <p:txBody>
          <a:bodyPr/>
          <a:lstStyle/>
          <a:p>
            <a:pPr marL="341313" indent="-341313">
              <a:lnSpc>
                <a:spcPct val="90000"/>
              </a:lnSpc>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General Sites</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http://msdn.microsoft.com/net/aspnet/default.asp</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http://www.asp.net/</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http://www.fmexpense.com/quickstart/aspplus/default.htm</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http://www.asptoday.com/</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http://www.aspng.com/aspng/index.aspx</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http://www.4guysfromrolla.com/</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http://www.aspfree.com/</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http://www.devx.com/dotnet/</a:t>
            </a:r>
          </a:p>
          <a:p>
            <a:pPr marL="741363" lvl="1" indent="-284163">
              <a:lnSpc>
                <a:spcPct val="90000"/>
              </a:lnSpc>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latin typeface="Lucida Console" charset="0"/>
              </a:rPr>
              <a:t>http://www.ibuyspy.com/</a:t>
            </a:r>
          </a:p>
        </p:txBody>
      </p:sp>
    </p:spTree>
  </p:cSld>
  <p:clrMapOvr>
    <a:masterClrMapping/>
  </p:clrMapOvr>
  <p:transition xmlns:p14="http://schemas.microsoft.com/office/powerpoint/2010/main">
    <p:strips dir="rd"/>
  </p:transitio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1"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Resources</a:t>
            </a:r>
          </a:p>
        </p:txBody>
      </p:sp>
      <p:sp>
        <p:nvSpPr>
          <p:cNvPr id="81922" name="Rectangle 2"/>
          <p:cNvSpPr>
            <a:spLocks noGrp="1" noChangeArrowheads="1"/>
          </p:cNvSpPr>
          <p:nvPr>
            <p:ph type="body" idx="1"/>
          </p:nvPr>
        </p:nvSpPr>
        <p:spPr>
          <a:xfrm>
            <a:off x="457200" y="1905000"/>
            <a:ext cx="8229600" cy="4495800"/>
          </a:xfrm>
          <a:ln/>
        </p:spPr>
        <p:txBody>
          <a:bodyPr/>
          <a:lstStyle/>
          <a:p>
            <a:pPr marL="341313" indent="-341313">
              <a:lnSpc>
                <a:spcPct val="80000"/>
              </a:lnSpc>
              <a:spcBef>
                <a:spcPts val="45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ASP.NET Overview</a:t>
            </a:r>
            <a:br>
              <a:rPr lang="en-US" sz="2400"/>
            </a:br>
            <a:r>
              <a:rPr lang="en-US" sz="1800">
                <a:latin typeface="Lucida Console" charset="0"/>
              </a:rPr>
              <a:t>http://msdn.microsoft.com/msdnmag/issues/0900/ASPPlus/ASPPlus.asp</a:t>
            </a:r>
          </a:p>
          <a:p>
            <a:pPr marL="341313" indent="-341313">
              <a:lnSpc>
                <a:spcPct val="80000"/>
              </a:lnSpc>
              <a:spcBef>
                <a:spcPts val="45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Validation </a:t>
            </a:r>
            <a:r>
              <a:rPr lang="en-US" sz="1800">
                <a:latin typeface="Lucida Console" charset="0"/>
              </a:rPr>
              <a:t>http://msdn.microsoft.com/library/techart/aspplusvalid.htm</a:t>
            </a:r>
          </a:p>
          <a:p>
            <a:pPr marL="341313" indent="-341313">
              <a:lnSpc>
                <a:spcPct val="80000"/>
              </a:lnSpc>
              <a:spcBef>
                <a:spcPts val="45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Databinding in 3 parts</a:t>
            </a:r>
            <a:br>
              <a:rPr lang="en-US" sz="2400"/>
            </a:br>
            <a:r>
              <a:rPr lang="en-US" sz="1800">
                <a:latin typeface="Lucida Console" charset="0"/>
              </a:rPr>
              <a:t>http://msdn.microsoft.com/msdnmag/issues/01/03/cutting/cutting0103.asp</a:t>
            </a:r>
            <a:br>
              <a:rPr lang="en-US" sz="1800">
                <a:latin typeface="Lucida Console" charset="0"/>
              </a:rPr>
            </a:br>
            <a:r>
              <a:rPr lang="en-US" sz="1800">
                <a:latin typeface="Lucida Console" charset="0"/>
              </a:rPr>
              <a:t>http://msdn.microsoft.com/msdnmag/issues/01/04/cutting/cutting0104.asp</a:t>
            </a:r>
            <a:br>
              <a:rPr lang="en-US" sz="1800">
                <a:latin typeface="Lucida Console" charset="0"/>
              </a:rPr>
            </a:br>
            <a:r>
              <a:rPr lang="en-US" sz="1800">
                <a:latin typeface="Lucida Console" charset="0"/>
              </a:rPr>
              <a:t>http://msdn.microsoft.com/msdnmag/issues/01/05/cutting/cutting0105.asp</a:t>
            </a:r>
          </a:p>
          <a:p>
            <a:pPr marL="341313" indent="-341313">
              <a:lnSpc>
                <a:spcPct val="80000"/>
              </a:lnSpc>
              <a:spcBef>
                <a:spcPts val="45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ASP.NET component model</a:t>
            </a:r>
            <a:br>
              <a:rPr lang="en-US" sz="2400"/>
            </a:br>
            <a:r>
              <a:rPr lang="en-US" sz="1800">
                <a:latin typeface="Lucida Console" charset="0"/>
              </a:rPr>
              <a:t>http://msdn.microsoft.com/msdnmag/issues/01/02/cutting/cutting0102.asp</a:t>
            </a:r>
          </a:p>
        </p:txBody>
      </p:sp>
    </p:spTree>
  </p:cSld>
  <p:clrMapOvr>
    <a:masterClrMapping/>
  </p:clrMapOvr>
  <p:transition xmlns:p14="http://schemas.microsoft.com/office/powerpoint/2010/main">
    <p:strips dir="rd"/>
  </p:transitio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5"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Background</a:t>
            </a:r>
            <a:br>
              <a:rPr lang="en-US"/>
            </a:br>
            <a:r>
              <a:rPr lang="en-US" sz="3200"/>
              <a:t>ASP Successes</a:t>
            </a:r>
          </a:p>
        </p:txBody>
      </p:sp>
      <p:sp>
        <p:nvSpPr>
          <p:cNvPr id="11266" name="Rectangle 2"/>
          <p:cNvSpPr>
            <a:spLocks noGrp="1" noChangeArrowheads="1"/>
          </p:cNvSpPr>
          <p:nvPr>
            <p:ph type="body" idx="1"/>
          </p:nvPr>
        </p:nvSpPr>
        <p:spPr>
          <a:xfrm>
            <a:off x="457200" y="1905000"/>
            <a:ext cx="8229600" cy="4495800"/>
          </a:xfrm>
          <a:ln/>
        </p:spPr>
        <p:txBody>
          <a:bodyPr/>
          <a:lstStyle/>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Simple procedural programming model</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Access to COM components</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ActiveX Data Objects (ADO)</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File System Object</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Custom components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Script-based: no compiling, just edit, save &amp; run</a:t>
            </a:r>
          </a:p>
          <a:p>
            <a:pPr marL="741363" lvl="1" indent="-284163">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VBScript, JScript – leverages existing skills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Support for multiple scripting languages</a:t>
            </a:r>
          </a:p>
          <a:p>
            <a:pPr marL="341313" indent="-341313">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ASP has been very popular</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9" name="Rectangle 1"/>
          <p:cNvSpPr>
            <a:spLocks noGrp="1" noChangeArrowheads="1"/>
          </p:cNvSpPr>
          <p:nvPr>
            <p:ph type="title" idx="4294967295"/>
          </p:nvPr>
        </p:nvSpPr>
        <p:spPr>
          <a:xfrm>
            <a:off x="990600" y="457200"/>
            <a:ext cx="7772400" cy="1143000"/>
          </a:xfrm>
          <a:gradFill rotWithShape="0">
            <a:gsLst>
              <a:gs pos="0">
                <a:srgbClr val="6699FF"/>
              </a:gs>
              <a:gs pos="100000">
                <a:srgbClr val="FFFFFF"/>
              </a:gs>
            </a:gsLst>
            <a:lin ang="5400000" scaled="1"/>
          </a:gradFill>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Background</a:t>
            </a:r>
            <a:br>
              <a:rPr lang="en-US"/>
            </a:br>
            <a:r>
              <a:rPr lang="en-US" sz="3200"/>
              <a:t>ASP Challenges</a:t>
            </a:r>
          </a:p>
        </p:txBody>
      </p:sp>
      <p:sp>
        <p:nvSpPr>
          <p:cNvPr id="12290" name="Rectangle 2"/>
          <p:cNvSpPr>
            <a:spLocks noGrp="1" noChangeArrowheads="1"/>
          </p:cNvSpPr>
          <p:nvPr>
            <p:ph type="body" idx="1"/>
          </p:nvPr>
        </p:nvSpPr>
        <p:spPr>
          <a:xfrm>
            <a:off x="457200" y="1905000"/>
            <a:ext cx="8229600" cy="4495800"/>
          </a:xfrm>
          <a:ln/>
        </p:spPr>
        <p:txBody>
          <a:bodyPr/>
          <a:lstStyle/>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Coding overhead (too much code)</a:t>
            </a:r>
          </a:p>
          <a:p>
            <a:pPr marL="741363" lvl="1" indent="-284163">
              <a:spcBef>
                <a:spcPts val="500"/>
              </a:spcBef>
              <a:buClr>
                <a:srgbClr val="003366"/>
              </a:buClr>
              <a:buSzPct val="55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Everything requires writing code!</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Code readability (too complex; code and UI intermingled)</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Maintaining page state requires more code</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Reuse is difficult</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Supporting many types of browsers is difficult</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Deployment issues (e.g. DLL locking)</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Session state scalability and availability</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Limited support for caching, tracing, debugging, etc.</a:t>
            </a:r>
          </a:p>
          <a:p>
            <a:pPr marL="341313" indent="-341313">
              <a:spcBef>
                <a:spcPts val="600"/>
              </a:spcBef>
              <a:buClr>
                <a:srgbClr val="003366"/>
              </a:buClr>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Performance and safety limitations of script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Arial Unicode MS"/>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ea typeface="ＭＳ Ｐゴシック"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ea typeface="ＭＳ Ｐゴシック"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Arial Unicode MS"/>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ea typeface="ＭＳ Ｐゴシック"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ea typeface="ＭＳ Ｐゴシック"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16327</TotalTime>
  <Words>3912</Words>
  <Application>Microsoft Macintosh PowerPoint</Application>
  <PresentationFormat>On-screen Show (4:3)</PresentationFormat>
  <Paragraphs>758</Paragraphs>
  <Slides>77</Slides>
  <Notes>77</Notes>
  <HiddenSlides>0</HiddenSlides>
  <MMClips>0</MMClips>
  <ScaleCrop>false</ScaleCrop>
  <HeadingPairs>
    <vt:vector size="4" baseType="variant">
      <vt:variant>
        <vt:lpstr>Theme</vt:lpstr>
      </vt:variant>
      <vt:variant>
        <vt:i4>2</vt:i4>
      </vt:variant>
      <vt:variant>
        <vt:lpstr>Slide Titles</vt:lpstr>
      </vt:variant>
      <vt:variant>
        <vt:i4>77</vt:i4>
      </vt:variant>
    </vt:vector>
  </HeadingPairs>
  <TitlesOfParts>
    <vt:vector size="79" baseType="lpstr">
      <vt:lpstr>Office Theme</vt:lpstr>
      <vt:lpstr>Office Theme</vt:lpstr>
      <vt:lpstr>Introduction to ASP.NET  and Web Forms</vt:lpstr>
      <vt:lpstr>Prerequisites</vt:lpstr>
      <vt:lpstr>Learning Objectives</vt:lpstr>
      <vt:lpstr>Agenda</vt:lpstr>
      <vt:lpstr>Background What is ASP?</vt:lpstr>
      <vt:lpstr>Background What is ASP?</vt:lpstr>
      <vt:lpstr>Background Demo: HelloWorld.asp</vt:lpstr>
      <vt:lpstr>Background ASP Successes</vt:lpstr>
      <vt:lpstr>Background ASP Challenges</vt:lpstr>
      <vt:lpstr>Agenda</vt:lpstr>
      <vt:lpstr>ASP.NET Overview</vt:lpstr>
      <vt:lpstr>ASP.NET Overview Goals</vt:lpstr>
      <vt:lpstr>ASP.NET Overview Key Features</vt:lpstr>
      <vt:lpstr>ASP.NET Overview Demo: HelloWorld.aspx</vt:lpstr>
      <vt:lpstr>ASP.NET Overview Architecture</vt:lpstr>
      <vt:lpstr>ASP.NET Overview Architecture</vt:lpstr>
      <vt:lpstr>Agenda</vt:lpstr>
      <vt:lpstr>Programming Model Controls and Events</vt:lpstr>
      <vt:lpstr>Programming Model Automatic Compilation</vt:lpstr>
      <vt:lpstr>Programming Model Automatic Compilation</vt:lpstr>
      <vt:lpstr>Agenda</vt:lpstr>
      <vt:lpstr>Programming Basics Page Syntax</vt:lpstr>
      <vt:lpstr>Programming Basics The Page Directive</vt:lpstr>
      <vt:lpstr>Programming Basics Server Control Syntax</vt:lpstr>
      <vt:lpstr>Programming Basics Server Control Properties</vt:lpstr>
      <vt:lpstr>Programming Basics Server Code Blocks</vt:lpstr>
      <vt:lpstr>Programming Basics Page Events</vt:lpstr>
      <vt:lpstr>Programming Basics Page Event Lifecycle</vt:lpstr>
      <vt:lpstr>Programming Basics Page Loading</vt:lpstr>
      <vt:lpstr>Programming Basics Page Loading</vt:lpstr>
      <vt:lpstr>Programming Basics Wiring Up Control Events</vt:lpstr>
      <vt:lpstr>Programming Basics Server Control Events</vt:lpstr>
      <vt:lpstr>Programming Basics Event Arguments</vt:lpstr>
      <vt:lpstr>Programming Basics Page Unloading</vt:lpstr>
      <vt:lpstr>Programming Basics Import Directive</vt:lpstr>
      <vt:lpstr>Programming Basics Page Class</vt:lpstr>
      <vt:lpstr>Agenda</vt:lpstr>
      <vt:lpstr>Server Controls Web Controls</vt:lpstr>
      <vt:lpstr>Server Controls  List Controls</vt:lpstr>
      <vt:lpstr>Server Controls  List Controls</vt:lpstr>
      <vt:lpstr>Agenda</vt:lpstr>
      <vt:lpstr>Data Binding How to Populate Server Controls?</vt:lpstr>
      <vt:lpstr>Data Binding What Is It?</vt:lpstr>
      <vt:lpstr>Data Binding What Is It?</vt:lpstr>
      <vt:lpstr>Data Binding Scalar Expressions</vt:lpstr>
      <vt:lpstr>Data Binding Scalar Expressions</vt:lpstr>
      <vt:lpstr>Data Binding Simple Lists</vt:lpstr>
      <vt:lpstr>Data Binding Simple Lists</vt:lpstr>
      <vt:lpstr>Data Binding Simple Lists</vt:lpstr>
      <vt:lpstr>Data Binding Database</vt:lpstr>
      <vt:lpstr>Data Binding Data Source Example</vt:lpstr>
      <vt:lpstr>Data Binding List Binding Examples</vt:lpstr>
      <vt:lpstr>Data Binding Binding to a Database</vt:lpstr>
      <vt:lpstr>Data Binding Binding to a Database</vt:lpstr>
      <vt:lpstr>Data Binding  DataGrid</vt:lpstr>
      <vt:lpstr>Data Binding Binding to All Columns</vt:lpstr>
      <vt:lpstr>Data Binding Binding to Specific Columns</vt:lpstr>
      <vt:lpstr>Data Binding Binding to Specific Columns</vt:lpstr>
      <vt:lpstr>Data Binding  DataGrid Paging</vt:lpstr>
      <vt:lpstr>Data Binding DataGrid Demo</vt:lpstr>
      <vt:lpstr>Data Binding Templates</vt:lpstr>
      <vt:lpstr>Data Binding Templates</vt:lpstr>
      <vt:lpstr>Data Binding Templates</vt:lpstr>
      <vt:lpstr>Data Binding Data Binding in Templates</vt:lpstr>
      <vt:lpstr>Data Binding Data Binding in Templates</vt:lpstr>
      <vt:lpstr>Data Binding Repeater Control</vt:lpstr>
      <vt:lpstr>Data Binding Repeater Control</vt:lpstr>
      <vt:lpstr>Data Binding DataList Control</vt:lpstr>
      <vt:lpstr>Data Binding DataList Control</vt:lpstr>
      <vt:lpstr>Data Binding Data Keys</vt:lpstr>
      <vt:lpstr>Data Binding Event Bubbling</vt:lpstr>
      <vt:lpstr>Data Binding Templates Demo</vt:lpstr>
      <vt:lpstr>Agenda</vt:lpstr>
      <vt:lpstr>Conclusion</vt:lpstr>
      <vt:lpstr>Conclusion</vt:lpstr>
      <vt:lpstr>Resources</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ASP.NET and Web Forms</dc:title>
  <dc:subject/>
  <dc:creator>Mark Sapossnek</dc:creator>
  <cp:keywords/>
  <dc:description/>
  <cp:lastModifiedBy>Andreea Lavinia</cp:lastModifiedBy>
  <cp:revision>321</cp:revision>
  <cp:lastPrinted>1997-09-03T17:07:51Z</cp:lastPrinted>
  <dcterms:created xsi:type="dcterms:W3CDTF">1999-10-12T17:56:10Z</dcterms:created>
  <dcterms:modified xsi:type="dcterms:W3CDTF">2016-02-14T13:08:53Z</dcterms:modified>
</cp:coreProperties>
</file>