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7" r:id="rId2"/>
    <p:sldId id="30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FC605-820E-4182-AA78-B30AF549DE04}" type="datetimeFigureOut">
              <a:rPr lang="en-US" smtClean="0"/>
              <a:t>27-Mar-13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DC449-AACD-45C5-A03C-94FB66B0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4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565A3F4-9F58-4AD1-B1AE-C21D461938D3}" type="datetime1">
              <a:rPr lang="en-US"/>
              <a:pPr/>
              <a:t>27-Mar-13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3B1710-E25F-4D42-984E-1ED24AE32FBC}" type="slidenum">
              <a:rPr lang="en-US"/>
              <a:pPr/>
              <a:t>1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890809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168A6A3-1F9E-4FA7-ADFE-C8EE6C7A4689}" type="datetime1">
              <a:rPr lang="en-US"/>
              <a:pPr/>
              <a:t>27-Mar-13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10D5AC-0B97-4012-BE4E-D64A1E7AE142}" type="slidenum">
              <a:rPr lang="en-US"/>
              <a:pPr/>
              <a:t>18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6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224352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967C39B-00E6-4DAB-8A54-B35D4739D788}" type="datetime1">
              <a:rPr lang="en-US"/>
              <a:pPr/>
              <a:t>27-Mar-13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75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675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0372AF-5C27-4E6D-8C58-28324D6C2DCF}" type="slidenum">
              <a:rPr lang="en-US"/>
              <a:pPr/>
              <a:t>21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75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821110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AB5054C-7849-441A-B293-703FA21C4EF7}" type="datetime1">
              <a:rPr lang="en-US"/>
              <a:pPr/>
              <a:t>27-Mar-13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16118A-C9DB-4CE1-84E1-F1DE13BF3667}" type="slidenum">
              <a:rPr lang="en-US"/>
              <a:pPr/>
              <a:t>22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8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292249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B343F5B-DF9C-4591-9692-CF563EF2E5AC}" type="datetime1">
              <a:rPr lang="en-US"/>
              <a:pPr/>
              <a:t>27-Mar-13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96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696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9F5A05-5CAA-4285-95A6-EDB935C47027}" type="slidenum">
              <a:rPr lang="en-US"/>
              <a:pPr/>
              <a:t>24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96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060380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3B2971F-3603-407F-8844-95F55D47CDFD}" type="datetime1">
              <a:rPr lang="en-US"/>
              <a:pPr/>
              <a:t>27-Mar-13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706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06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DDFDEC-BD1C-4C54-80DF-6E6AC020B8C1}" type="slidenum">
              <a:rPr lang="en-US"/>
              <a:pPr/>
              <a:t>27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70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139480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03FCC31-9C9E-415E-A45E-63D7E5B68910}" type="datetime1">
              <a:rPr lang="en-US"/>
              <a:pPr/>
              <a:t>27-Mar-13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19939E-2D07-44AB-8669-0DEFC7E1E2F9}" type="slidenum">
              <a:rPr lang="en-US"/>
              <a:pPr/>
              <a:t>28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629709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0A914BA-E128-4179-9B24-1EB7682144B8}" type="datetime1">
              <a:rPr lang="en-US"/>
              <a:pPr/>
              <a:t>27-Mar-13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727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27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C64431-954B-4BB1-A3CC-9ABBB513F5C5}" type="slidenum">
              <a:rPr lang="en-US"/>
              <a:pPr/>
              <a:t>31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727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721969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4A37D4C-83AF-4B43-9A21-7FD7393DF77C}" type="datetime1">
              <a:rPr lang="en-US"/>
              <a:pPr/>
              <a:t>27-Mar-13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737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37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1E0DE4-2D8E-4371-8F09-8E5702B10457}" type="slidenum">
              <a:rPr lang="en-US"/>
              <a:pPr/>
              <a:t>33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737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8937719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E91E9C7-D5A7-4CD7-909F-ED004BA583B8}" type="datetime1">
              <a:rPr lang="en-US"/>
              <a:pPr/>
              <a:t>27-Mar-13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74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4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02F047-11E2-41B8-8CD3-1EDBA01953B3}" type="slidenum">
              <a:rPr lang="en-US"/>
              <a:pPr/>
              <a:t>34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747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5721545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F037E3E-6D8E-463D-ABE9-C7A3CA85F106}" type="datetime1">
              <a:rPr lang="en-US"/>
              <a:pPr/>
              <a:t>27-Mar-13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75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5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F98711-5B19-4980-B13E-720165D5E593}" type="slidenum">
              <a:rPr lang="en-US"/>
              <a:pPr/>
              <a:t>38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757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555939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E93C259-A805-481A-92F1-13107B2C3661}" type="datetime1">
              <a:rPr lang="en-US"/>
              <a:pPr/>
              <a:t>27-Mar-13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7AED4C-56FB-4B13-9350-BD7A85696B19}" type="slidenum">
              <a:rPr lang="en-US"/>
              <a:pPr/>
              <a:t>3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234328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AFD88F4-035D-47D7-8ACC-AE5190D64ACE}" type="datetime1">
              <a:rPr lang="en-US"/>
              <a:pPr/>
              <a:t>27-Mar-13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76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6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0AB77F-E3A3-4BEA-ABB7-DD9E38B1CF48}" type="slidenum">
              <a:rPr lang="en-US"/>
              <a:pPr/>
              <a:t>40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76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6410149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9F7573C-8871-438C-B8D9-8C3F1BB0D76C}" type="datetime1">
              <a:rPr lang="en-US"/>
              <a:pPr/>
              <a:t>27-Mar-13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75CE6-C91F-482E-940B-B02B93BFF7EC}" type="slidenum">
              <a:rPr lang="en-US"/>
              <a:pPr/>
              <a:t>42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778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8777274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6C04C7A-2666-43BC-B8C2-03D28058F0ED}" type="datetime1">
              <a:rPr lang="en-US"/>
              <a:pPr/>
              <a:t>27-Mar-13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788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88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17B22F-B5A9-45E3-A023-53FA1950C490}" type="slidenum">
              <a:rPr lang="en-US"/>
              <a:pPr/>
              <a:t>43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788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3943975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FF8B11E-FFE5-46CB-B9DA-D6EB2B96E06A}" type="datetime1">
              <a:rPr lang="en-US"/>
              <a:pPr/>
              <a:t>27-Mar-13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809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EDD287-1BD8-4D2C-90E9-2AA936F4A370}" type="slidenum">
              <a:rPr lang="en-US"/>
              <a:pPr/>
              <a:t>49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809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6943507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E7AC8F8-2D51-4CBE-813D-96610C1FA56A}" type="datetime1">
              <a:rPr lang="en-US"/>
              <a:pPr/>
              <a:t>27-Mar-13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9DA082-FC00-47AA-93D0-64992AC41339}" type="slidenum">
              <a:rPr lang="en-US"/>
              <a:pPr/>
              <a:t>50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819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3475522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4F8E99E-ECF2-44E1-A8F3-90D6ED0C130B}" type="datetime1">
              <a:rPr lang="en-US"/>
              <a:pPr/>
              <a:t>27-Mar-13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0602A8-DE1B-4FFC-8D28-93E7B68D2E33}" type="slidenum">
              <a:rPr lang="en-US"/>
              <a:pPr/>
              <a:t>52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82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234846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74F35CC-B058-49B9-A08C-425CA86C8D1F}" type="datetime1">
              <a:rPr lang="en-US"/>
              <a:pPr/>
              <a:t>27-Mar-13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1920CB-DA29-465A-BD23-24806F5C70E3}" type="slidenum">
              <a:rPr lang="en-US"/>
              <a:pPr/>
              <a:t>4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607229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7FD7943-ED0D-40AE-8D92-D368B90EE5E8}" type="datetime1">
              <a:rPr lang="en-US"/>
              <a:pPr/>
              <a:t>27-Mar-13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C140A4-0AD1-4499-BE8E-677FA25775D4}" type="slidenum">
              <a:rPr lang="en-US"/>
              <a:pPr/>
              <a:t>5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775838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15A49CB-1487-4C12-B7A0-494658705D59}" type="datetime1">
              <a:rPr lang="en-US"/>
              <a:pPr/>
              <a:t>27-Mar-13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F8FF16-7F0E-4604-815E-603C67994DEC}" type="slidenum">
              <a:rPr lang="en-US"/>
              <a:pPr/>
              <a:t>8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977400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189BBF0-3B2A-4ADF-BECF-68506F0018B6}" type="datetime1">
              <a:rPr lang="en-US"/>
              <a:pPr/>
              <a:t>27-Mar-13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FE238B-82DE-4DA8-9E7D-45C6F74087AC}" type="slidenum">
              <a:rPr lang="en-US"/>
              <a:pPr/>
              <a:t>10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647604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69DEB94-8C4B-4AB6-A86B-8C7D0A2265E3}" type="datetime1">
              <a:rPr lang="en-US"/>
              <a:pPr/>
              <a:t>27-Mar-13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3502D4-1895-4FFF-A959-57E99A691B48}" type="slidenum">
              <a:rPr lang="en-US"/>
              <a:pPr/>
              <a:t>11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153398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CD4B151-E506-41F0-9DCF-50F92BE179A6}" type="datetime1">
              <a:rPr lang="en-US"/>
              <a:pPr/>
              <a:t>27-Mar-13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45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64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693E89-A3B2-48C9-97C7-1C16E60B424B}" type="slidenum">
              <a:rPr lang="en-US"/>
              <a:pPr/>
              <a:t>14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45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868743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C052D88-6CFB-47D7-B303-319C5C294333}" type="datetime1">
              <a:rPr lang="en-US"/>
              <a:pPr/>
              <a:t>27-Mar-13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55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655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E07AA1-1983-48D2-8840-2CF1B8D91631}" type="slidenum">
              <a:rPr lang="en-US"/>
              <a:pPr/>
              <a:t>15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55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252335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878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DA89F4D4-FDA1-40A9-83CD-4A047A4E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8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DA89F4D4-FDA1-40A9-83CD-4A047A4E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5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822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436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235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devbg.org/" TargetMode="External"/><Relationship Id="rId5" Type="http://schemas.openxmlformats.org/officeDocument/2006/relationships/hyperlink" Target="http://minkov.it/" TargetMode="Externa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 descr="http://2.bp.blogspot.com/_pqc1Ho2DfSs/RfhY8TXKQiI/AAAAAAAAAcY/YGiInjLJY30/s320/wp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14424"/>
            <a:ext cx="2050342" cy="2390776"/>
          </a:xfrm>
          <a:prstGeom prst="roundRect">
            <a:avLst>
              <a:gd name="adj" fmla="val 534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133600"/>
            <a:ext cx="8229600" cy="15240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dirty="0" smtClean="0"/>
              <a:t>XAML Controls</a:t>
            </a:r>
            <a:endParaRPr lang="bg-BG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5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4075" name="Rectangle 11"/>
          <p:cNvSpPr>
            <a:spLocks noChangeArrowheads="1"/>
          </p:cNvSpPr>
          <p:nvPr/>
        </p:nvSpPr>
        <p:spPr bwMode="auto">
          <a:xfrm>
            <a:off x="5232400" y="4941888"/>
            <a:ext cx="3443288" cy="5381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lnSpc>
                <a:spcPct val="100000"/>
              </a:lnSpc>
              <a:spcBef>
                <a:spcPct val="50000"/>
              </a:spcBef>
              <a:defRPr/>
            </a:pPr>
            <a:endParaRPr lang="bg-BG" sz="3000" noProof="1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44076" name="Rectangle 12"/>
          <p:cNvSpPr>
            <a:spLocks noChangeArrowheads="1"/>
          </p:cNvSpPr>
          <p:nvPr/>
        </p:nvSpPr>
        <p:spPr bwMode="auto">
          <a:xfrm>
            <a:off x="5481638" y="5543550"/>
            <a:ext cx="3176587" cy="6524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  <a:effectLst/>
        </p:spPr>
        <p:txBody>
          <a:bodyPr/>
          <a:lstStyle/>
          <a:p>
            <a:pPr algn="r" eaLnBrk="1" hangingPunct="1">
              <a:lnSpc>
                <a:spcPct val="100000"/>
              </a:lnSpc>
              <a:spcBef>
                <a:spcPct val="50000"/>
              </a:spcBef>
              <a:defRPr/>
            </a:pPr>
            <a:endParaRPr kumimoji="0" lang="bg-BG" sz="16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080" name="Rectangle 13">
            <a:hlinkClick r:id="rId6"/>
          </p:cNvPr>
          <p:cNvSpPr>
            <a:spLocks noChangeArrowheads="1"/>
          </p:cNvSpPr>
          <p:nvPr/>
        </p:nvSpPr>
        <p:spPr bwMode="auto">
          <a:xfrm>
            <a:off x="5483225" y="6118225"/>
            <a:ext cx="3176588" cy="30162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/>
          <a:lstStyle/>
          <a:p>
            <a:pPr algn="r" eaLnBrk="1" hangingPunct="1">
              <a:lnSpc>
                <a:spcPct val="100000"/>
              </a:lnSpc>
              <a:spcBef>
                <a:spcPct val="50000"/>
              </a:spcBef>
            </a:pPr>
            <a:endParaRPr kumimoji="0" lang="bg-BG" sz="1600" noProof="1">
              <a:solidFill>
                <a:schemeClr val="tx1"/>
              </a:solidFill>
            </a:endParaRPr>
          </a:p>
        </p:txBody>
      </p:sp>
      <p:pic>
        <p:nvPicPr>
          <p:cNvPr id="79876" name="Picture 4" descr="http://blog.avanadeadvisor.com/photos/jesus_salas/images/9596/original.aspx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343400"/>
            <a:ext cx="3971926" cy="21999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0898" name="Picture 2" descr="http://www.iconarchive.com/icons/media-design/hydropro/512/HP-Control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854594">
            <a:off x="4354640" y="239840"/>
            <a:ext cx="3352800" cy="33528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3418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2743200"/>
            <a:ext cx="3200400" cy="6858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dirty="0" smtClean="0"/>
              <a:t>Label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0" y="3469479"/>
            <a:ext cx="32004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66562" name="Picture 2" descr="http://alkoholi.blog.bg/photos/95352/original/Johnnie%20Walker%20Gold%20Label%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46444"/>
            <a:ext cx="2552700" cy="41399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017988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9530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bg-BG" dirty="0" smtClean="0"/>
              <a:t>TextBox</a:t>
            </a:r>
          </a:p>
        </p:txBody>
      </p:sp>
      <p:pic>
        <p:nvPicPr>
          <p:cNvPr id="64514" name="Picture 2" descr="http://www.boxdoodle.com/old_stuff/2005-2010/source/source_01_2007/box_david_tape_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1191898"/>
            <a:ext cx="3448050" cy="2950206"/>
          </a:xfrm>
          <a:prstGeom prst="roundRect">
            <a:avLst>
              <a:gd name="adj" fmla="val 390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54144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dirty="0" smtClean="0"/>
              <a:t>TextBox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TextBox</a:t>
            </a:r>
            <a:r>
              <a:rPr lang="en-US" dirty="0" smtClean="0"/>
              <a:t> is control for editing and displaying text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By setting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AcceptsReturn</a:t>
            </a:r>
            <a:r>
              <a:rPr lang="en-US" dirty="0" smtClean="0"/>
              <a:t> to true, it can edit multiple lines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74116" name="Rectangle 4"/>
          <p:cNvSpPr>
            <a:spLocks noChangeArrowheads="1"/>
          </p:cNvSpPr>
          <p:nvPr/>
        </p:nvSpPr>
        <p:spPr bwMode="auto">
          <a:xfrm>
            <a:off x="468313" y="3357563"/>
            <a:ext cx="80645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&lt;TextBox Margin="5" VerticalAlignment="Center"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Text="Single line textbox" /&gt;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&lt;TextBox AcceptsReturn="True" Margin="5" Height="50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VerticalScrollBarVisibility="Visible"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VerticalAlignment="Center" Text="Multiline textbox" /&gt;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&lt;!--The result is--&gt;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3317" name="Picture 5" descr="TextBo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5105400"/>
            <a:ext cx="2400300" cy="1200150"/>
          </a:xfrm>
          <a:prstGeom prst="roundRect">
            <a:avLst>
              <a:gd name="adj" fmla="val 537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0858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noProof="1" smtClean="0"/>
              <a:t>RichTextBox</a:t>
            </a:r>
            <a:endParaRPr lang="bg-BG" dirty="0" smtClean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RichTextBox</a:t>
            </a:r>
            <a:r>
              <a:rPr lang="en-US" dirty="0" smtClean="0"/>
              <a:t> supports all of the commands defined by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EditingCommands</a:t>
            </a:r>
            <a:r>
              <a:rPr lang="en-US" dirty="0" smtClean="0"/>
              <a:t> class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R</a:t>
            </a:r>
            <a:r>
              <a:rPr lang="bg-BG" dirty="0" smtClean="0"/>
              <a:t>ecognize</a:t>
            </a:r>
            <a:r>
              <a:rPr lang="en-US" dirty="0" smtClean="0"/>
              <a:t> </a:t>
            </a:r>
            <a:r>
              <a:rPr lang="bg-BG" dirty="0" smtClean="0"/>
              <a:t>the RTF format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Paste formatted text from Internet Explorer and Word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Both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TextBox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RichTextBox</a:t>
            </a:r>
            <a:r>
              <a:rPr lang="en-US" dirty="0" smtClean="0"/>
              <a:t> offer built-in spellchecking</a:t>
            </a:r>
          </a:p>
          <a:p>
            <a:pPr lvl="1">
              <a:lnSpc>
                <a:spcPct val="100000"/>
              </a:lnSpc>
              <a:defRPr/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SpellCheck.IsEnabled</a:t>
            </a:r>
            <a:r>
              <a:rPr lang="bg-BG" dirty="0" smtClean="0"/>
              <a:t> attached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653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noProof="1" smtClean="0"/>
              <a:t>RichTextBox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60418" name="Picture 2" descr="http://www.langantiques.com/images/external/160/1233185936_Antique_Enamel_and_18_Karat_Gold_Box_3_4_View_1160-1-468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91000"/>
            <a:ext cx="2171700" cy="1869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34895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49022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bg-BG" dirty="0" smtClean="0"/>
              <a:t>Buttons</a:t>
            </a:r>
          </a:p>
        </p:txBody>
      </p:sp>
      <p:pic>
        <p:nvPicPr>
          <p:cNvPr id="58370" name="Picture 2" descr="http://www.thingamababy.com/images/buttons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92772"/>
            <a:ext cx="3810000" cy="2824656"/>
          </a:xfrm>
          <a:prstGeom prst="roundRect">
            <a:avLst>
              <a:gd name="adj" fmla="val 252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59474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dirty="0" smtClean="0"/>
              <a:t>Button</a:t>
            </a:r>
            <a:r>
              <a:rPr lang="en-US" dirty="0" smtClean="0"/>
              <a:t>s</a:t>
            </a:r>
            <a:endParaRPr lang="bg-BG" dirty="0" smtClean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Buttons are controls that a user can click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An XML attribute specifies the handler for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Click</a:t>
            </a:r>
            <a:r>
              <a:rPr lang="en-US" dirty="0" smtClean="0"/>
              <a:t> event</a:t>
            </a:r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dirty="0" smtClean="0"/>
              <a:t>Buttons derive from the common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ButtonBase</a:t>
            </a:r>
            <a:r>
              <a:rPr lang="en-US" noProof="1" smtClean="0"/>
              <a:t> base class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723902" y="3105090"/>
            <a:ext cx="773429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Click="ButtonClicked"&gt;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Click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&lt;/Button&gt;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3902" y="4086761"/>
            <a:ext cx="773429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ButtonClicked(object sender, RoutedEventArgs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MessageBox.Show("Button was clicked");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3902" y="2644346"/>
            <a:ext cx="2770011" cy="3810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en-US" sz="2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ButtonsWindow.xaml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23902" y="3657600"/>
            <a:ext cx="3148013" cy="3810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en-US" sz="2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ButtonsWindow.xaml.cs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9494" t="20732" r="9494" b="30488"/>
          <a:stretch>
            <a:fillRect/>
          </a:stretch>
        </p:blipFill>
        <p:spPr bwMode="auto">
          <a:xfrm>
            <a:off x="4343400" y="2133600"/>
            <a:ext cx="121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754586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noProof="1" smtClean="0"/>
              <a:t>ToggleButton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Holds its state when it is clicked</a:t>
            </a:r>
          </a:p>
          <a:p>
            <a:pPr lvl="1">
              <a:lnSpc>
                <a:spcPct val="100000"/>
              </a:lnSpc>
              <a:defRPr/>
            </a:pP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IsChecked</a:t>
            </a:r>
            <a:r>
              <a:rPr lang="bg-BG" sz="2800" dirty="0" smtClean="0"/>
              <a:t> property</a:t>
            </a: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IsThreeState</a:t>
            </a:r>
            <a:r>
              <a:rPr lang="bg-BG" sz="3000" dirty="0" smtClean="0"/>
              <a:t> property</a:t>
            </a:r>
            <a:endParaRPr lang="en-US" sz="3000" dirty="0" smtClean="0"/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G</a:t>
            </a:r>
            <a:r>
              <a:rPr lang="bg-BG" sz="2800" dirty="0" smtClean="0"/>
              <a:t>ives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IsChecked</a:t>
            </a:r>
            <a:r>
              <a:rPr lang="en-US" sz="2800" dirty="0" smtClean="0"/>
              <a:t> three possible values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true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false</a:t>
            </a:r>
            <a:r>
              <a:rPr lang="en-US" sz="2800" dirty="0" smtClean="0"/>
              <a:t>,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ToggleButton</a:t>
            </a:r>
            <a:r>
              <a:rPr lang="en-US" sz="3000" dirty="0" smtClean="0"/>
              <a:t> defines a separate event for each </a:t>
            </a:r>
            <a:r>
              <a:rPr lang="bg-BG" sz="3000" dirty="0" smtClean="0"/>
              <a:t>value of 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IsChecked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Checked</a:t>
            </a:r>
            <a:r>
              <a:rPr lang="en-US" sz="2800" dirty="0" smtClean="0"/>
              <a:t> for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true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Unchecked</a:t>
            </a:r>
            <a:r>
              <a:rPr lang="en-US" sz="2800" dirty="0" smtClean="0"/>
              <a:t> for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false</a:t>
            </a:r>
          </a:p>
          <a:p>
            <a:pPr lvl="1">
              <a:lnSpc>
                <a:spcPct val="100000"/>
              </a:lnSpc>
              <a:defRPr/>
            </a:pP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Indeterminate</a:t>
            </a:r>
            <a:r>
              <a:rPr lang="bg-BG" sz="2800" dirty="0" smtClean="0"/>
              <a:t> for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676400"/>
            <a:ext cx="1752600" cy="1164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943846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0574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noProof="1" smtClean="0"/>
              <a:t>ToggleButton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936080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54274" name="Picture 2" descr="http://macroblog.typepad.com/macroblog/images/win_butt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57600"/>
            <a:ext cx="2371726" cy="22262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85008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dirty="0" smtClean="0"/>
              <a:t>CheckButton</a:t>
            </a:r>
            <a:r>
              <a:rPr lang="en-US" dirty="0" smtClean="0"/>
              <a:t> and </a:t>
            </a:r>
            <a:r>
              <a:rPr lang="bg-BG" dirty="0" smtClean="0"/>
              <a:t>RadioButton 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They derive from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ButtonBase</a:t>
            </a:r>
            <a:r>
              <a:rPr lang="en-US" sz="3000" noProof="1" smtClean="0"/>
              <a:t> </a:t>
            </a:r>
            <a:r>
              <a:rPr lang="en-US" sz="3000" dirty="0" smtClean="0"/>
              <a:t>indirectly via 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ToggleButton</a:t>
            </a:r>
            <a:r>
              <a:rPr lang="en-US" sz="3000" dirty="0" smtClean="0"/>
              <a:t> class</a:t>
            </a:r>
          </a:p>
          <a:p>
            <a:pPr>
              <a:lnSpc>
                <a:spcPct val="100000"/>
              </a:lnSpc>
              <a:defRPr/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IsChecked</a:t>
            </a:r>
            <a:r>
              <a:rPr lang="en-US" sz="3000" dirty="0" smtClean="0"/>
              <a:t> property, indicating whether the user has checked the button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CheckBox</a:t>
            </a:r>
            <a:r>
              <a:rPr lang="en-US" sz="3000" dirty="0" smtClean="0"/>
              <a:t> is nothing more than a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ToggleButton</a:t>
            </a:r>
            <a:r>
              <a:rPr lang="en-US" sz="3000" dirty="0" smtClean="0"/>
              <a:t> with a different appearance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Radio buttons</a:t>
            </a:r>
            <a:r>
              <a:rPr lang="en-US" sz="3000" dirty="0" smtClean="0"/>
              <a:t> are normally used in groups in which only one button may be selected </a:t>
            </a:r>
            <a:r>
              <a:rPr lang="bg-BG" sz="3000" dirty="0" smtClean="0"/>
              <a:t>at a time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20484" name="Picture 4" descr="RadioAndChe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276600"/>
            <a:ext cx="2592388" cy="601662"/>
          </a:xfrm>
          <a:prstGeom prst="round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8139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XAML Controls</a:t>
            </a:r>
          </a:p>
          <a:p>
            <a:r>
              <a:rPr lang="en-US" dirty="0"/>
              <a:t>Text controls</a:t>
            </a:r>
          </a:p>
          <a:p>
            <a:r>
              <a:rPr lang="en-US" dirty="0"/>
              <a:t>Buttons</a:t>
            </a:r>
          </a:p>
          <a:p>
            <a:r>
              <a:rPr lang="en-US" dirty="0"/>
              <a:t>List controls</a:t>
            </a:r>
          </a:p>
          <a:p>
            <a:r>
              <a:rPr lang="en-US" dirty="0" err="1"/>
              <a:t>GroupBox</a:t>
            </a:r>
            <a:r>
              <a:rPr lang="en-US" dirty="0"/>
              <a:t> and Expander</a:t>
            </a:r>
          </a:p>
          <a:p>
            <a:r>
              <a:rPr lang="en-US" dirty="0"/>
              <a:t>Menus</a:t>
            </a:r>
          </a:p>
          <a:p>
            <a:r>
              <a:rPr lang="en-US" dirty="0" smtClean="0"/>
              <a:t>Toolbars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17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dirty="0" smtClean="0"/>
              <a:t>RadioButton </a:t>
            </a:r>
            <a:r>
              <a:rPr lang="en-US" dirty="0" smtClean="0"/>
              <a:t>- Example</a:t>
            </a:r>
            <a:endParaRPr lang="bg-BG" dirty="0" smtClean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Grouping radio buttons by name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85381" name="Rectangle 5"/>
          <p:cNvSpPr>
            <a:spLocks noChangeArrowheads="1"/>
          </p:cNvSpPr>
          <p:nvPr/>
        </p:nvSpPr>
        <p:spPr bwMode="auto">
          <a:xfrm>
            <a:off x="685800" y="2019948"/>
            <a:ext cx="7772400" cy="42319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&lt;StackPanel&gt;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&lt;RadioButton GroupName="Fuel"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Margin="3"&gt;Petrol&lt;/RadioButton&gt;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&lt;RadioButton GroupName="Fuel"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Margin="3"&gt;Diesel&lt;/RadioButton&gt;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&lt;RadioButton GroupName="Induction"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Margin="3"&gt;Unforced&lt;/RadioButton&gt;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&lt;RadioButton GroupName="Induction"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Margin="3"&gt;Mechanical supercharger&lt;/RadioButton&gt;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&lt;RadioButton GroupName="Induction"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Margin="3"&gt;Turbocharger&lt;/RadioButton&gt;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&lt;/StackPanel&gt;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314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3657600"/>
            <a:ext cx="5638800" cy="6858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bg-BG" dirty="0" smtClean="0"/>
              <a:t>RadioButton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" y="4383879"/>
            <a:ext cx="56388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50178" name="Picture 2" descr="http://static.howstuffworks.com/gif/satellite-radi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740" y="523875"/>
            <a:ext cx="2750820" cy="3438526"/>
          </a:xfrm>
          <a:prstGeom prst="roundRect">
            <a:avLst>
              <a:gd name="adj" fmla="val 426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25865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1054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bg-BG" dirty="0" smtClean="0"/>
              <a:t>List </a:t>
            </a:r>
            <a:r>
              <a:rPr lang="en-US" dirty="0" smtClean="0"/>
              <a:t>C</a:t>
            </a:r>
            <a:r>
              <a:rPr lang="bg-BG" dirty="0" smtClean="0"/>
              <a:t>ontrols </a:t>
            </a:r>
          </a:p>
        </p:txBody>
      </p:sp>
      <p:pic>
        <p:nvPicPr>
          <p:cNvPr id="48130" name="Picture 2" descr="http://www.artsforge.com/danny/chain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06464"/>
            <a:ext cx="4429126" cy="3236936"/>
          </a:xfrm>
          <a:prstGeom prst="roundRect">
            <a:avLst>
              <a:gd name="adj" fmla="val 329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518721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dirty="0" smtClean="0"/>
              <a:t>ComboBox 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Enables users to select one item from a list</a:t>
            </a:r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ComboBox</a:t>
            </a:r>
            <a:r>
              <a:rPr lang="en-US" dirty="0" smtClean="0"/>
              <a:t> defines two events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DropDownOpened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DropDownClosed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ComboBox</a:t>
            </a:r>
            <a:r>
              <a:rPr lang="en-US" dirty="0" smtClean="0"/>
              <a:t> can contain complex items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24580" name="Picture 4" descr="ComboBo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676400"/>
            <a:ext cx="1295400" cy="1036637"/>
          </a:xfrm>
          <a:prstGeom prst="roundRect">
            <a:avLst>
              <a:gd name="adj" fmla="val 577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031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29200" y="2743200"/>
            <a:ext cx="3657600" cy="6858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bg-BG" dirty="0" smtClean="0"/>
              <a:t>ComboBox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029200" y="3469479"/>
            <a:ext cx="3657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45058" name="Picture 2" descr="http://videogames.techfresh.net/wp-content/uploads/2009/04/ultimate-comb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143000"/>
            <a:ext cx="4095750" cy="4905800"/>
          </a:xfrm>
          <a:prstGeom prst="roundRect">
            <a:avLst>
              <a:gd name="adj" fmla="val 5504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25233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dirty="0" smtClean="0"/>
              <a:t>ListView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r>
              <a:rPr lang="en-US" dirty="0" smtClean="0"/>
              <a:t> control derives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ListBox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dirty="0" smtClean="0"/>
              <a:t>It uses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Extended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SelectionMode</a:t>
            </a:r>
            <a:r>
              <a:rPr lang="en-US" dirty="0" smtClean="0"/>
              <a:t> by default</a:t>
            </a:r>
          </a:p>
          <a:p>
            <a:pPr>
              <a:lnSpc>
                <a:spcPct val="11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View</a:t>
            </a:r>
            <a:r>
              <a:rPr lang="en-US" dirty="0" smtClean="0"/>
              <a:t> property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/>
              <a:t>E</a:t>
            </a:r>
            <a:r>
              <a:rPr lang="en-US" noProof="1" smtClean="0"/>
              <a:t>nable</a:t>
            </a:r>
            <a:r>
              <a:rPr lang="en-US" dirty="0" smtClean="0"/>
              <a:t> customize the view in a richer way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/>
              <a:t>The View property is of type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ViewBase</a:t>
            </a:r>
            <a:r>
              <a:rPr lang="en-US" dirty="0" smtClean="0"/>
              <a:t>, an abstract class</a:t>
            </a:r>
            <a:endParaRPr lang="en-US" noProof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2679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dirty="0" smtClean="0"/>
              <a:t>GridView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r>
              <a:rPr lang="en-US" dirty="0" smtClean="0"/>
              <a:t> class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Has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Columns</a:t>
            </a:r>
            <a:r>
              <a:rPr lang="en-US" dirty="0" smtClean="0"/>
              <a:t> content property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GridViewColumn</a:t>
            </a:r>
            <a:r>
              <a:rPr lang="en-US" dirty="0" smtClean="0"/>
              <a:t> objects, as well as other properties to control the behavior of the </a:t>
            </a:r>
            <a:r>
              <a:rPr lang="bg-BG" dirty="0" smtClean="0"/>
              <a:t>column headers</a:t>
            </a:r>
            <a:endParaRPr lang="en-US" dirty="0" smtClean="0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Columns can be reordered by dragging and dropping them in the built application</a:t>
            </a:r>
          </a:p>
          <a:p>
            <a:pPr>
              <a:lnSpc>
                <a:spcPct val="100000"/>
              </a:lnSpc>
              <a:defRPr/>
            </a:pPr>
            <a:r>
              <a:rPr lang="bg-BG" dirty="0" smtClean="0"/>
              <a:t>Columns can be resized</a:t>
            </a:r>
            <a:endParaRPr lang="en-US" dirty="0" smtClean="0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Columns can automatically resize to "just fit"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59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764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bg-BG" dirty="0" smtClean="0"/>
              <a:t>ListView</a:t>
            </a:r>
            <a:r>
              <a:rPr lang="en-US" dirty="0" smtClean="0"/>
              <a:t> and </a:t>
            </a:r>
            <a:r>
              <a:rPr lang="bg-BG" dirty="0" smtClean="0"/>
              <a:t>GridView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402679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39938" name="Picture 2" descr="http://image.novinitepro.bg/media/images///600xX/Mar2009//6024467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05200"/>
            <a:ext cx="4648200" cy="24093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53068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1054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bg-BG" dirty="0" smtClean="0"/>
              <a:t>TreeView</a:t>
            </a:r>
          </a:p>
        </p:txBody>
      </p:sp>
      <p:pic>
        <p:nvPicPr>
          <p:cNvPr id="37890" name="Picture 2" descr="http://www.wisdom.weizmann.ac.il/~oweimann/TED/tre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408" y="946692"/>
            <a:ext cx="3572534" cy="3549108"/>
          </a:xfrm>
          <a:prstGeom prst="roundRect">
            <a:avLst>
              <a:gd name="adj" fmla="val 404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74211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dirty="0" smtClean="0"/>
              <a:t>TreeView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Presents a hierarchical view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Data with nodes that can be expanded and collapsed</a:t>
            </a: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Important events: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Expanded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Collapsed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Unselected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5047" y1="5882" x2="36916" y2="94118"/>
                        <a14:foregroundMark x1="18224" y1="9034" x2="27570" y2="33824"/>
                        <a14:foregroundMark x1="52336" y1="11134" x2="75701" y2="40126"/>
                        <a14:foregroundMark x1="77570" y1="5882" x2="82710" y2="5882"/>
                        <a14:foregroundMark x1="12150" y1="6303" x2="85514" y2="5462"/>
                        <a14:foregroundMark x1="90654" y1="37185" x2="90654" y2="46008"/>
                        <a14:foregroundMark x1="6542" y1="22059" x2="6542" y2="47689"/>
                        <a14:foregroundMark x1="7009" y1="52941" x2="6542" y2="76681"/>
                        <a14:foregroundMark x1="7009" y1="93067" x2="6542" y2="82353"/>
                        <a14:foregroundMark x1="21495" y1="94748" x2="62617" y2="94538"/>
                        <a14:foregroundMark x1="85981" y1="94958" x2="68224" y2="94748"/>
                        <a14:foregroundMark x1="48598" y1="16807" x2="35514" y2="323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362200"/>
            <a:ext cx="1747157" cy="388620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400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algn="just">
              <a:lnSpc>
                <a:spcPct val="100000"/>
              </a:lnSpc>
              <a:buFont typeface="Courier New" pitchFamily="49" charset="0"/>
              <a:buAutoNum type="arabicPeriod"/>
              <a:defRPr/>
            </a:pPr>
            <a:r>
              <a:rPr lang="en-US" dirty="0" smtClean="0"/>
              <a:t>XAML Controls</a:t>
            </a:r>
          </a:p>
          <a:p>
            <a:pPr marL="609600" indent="-609600">
              <a:lnSpc>
                <a:spcPct val="100000"/>
              </a:lnSpc>
              <a:buFontTx/>
              <a:buAutoNum type="arabicPeriod"/>
              <a:defRPr/>
            </a:pPr>
            <a:r>
              <a:rPr lang="bg-BG" dirty="0" smtClean="0"/>
              <a:t>Text controls</a:t>
            </a:r>
            <a:endParaRPr lang="en-US" dirty="0" smtClean="0"/>
          </a:p>
          <a:p>
            <a:pPr marL="609600" indent="-609600">
              <a:lnSpc>
                <a:spcPct val="100000"/>
              </a:lnSpc>
              <a:buFontTx/>
              <a:buAutoNum type="arabicPeriod"/>
              <a:defRPr/>
            </a:pPr>
            <a:r>
              <a:rPr lang="bg-BG" dirty="0" smtClean="0"/>
              <a:t>Buttons</a:t>
            </a:r>
            <a:endParaRPr lang="en-US" dirty="0" smtClean="0"/>
          </a:p>
          <a:p>
            <a:pPr marL="609600" indent="-609600">
              <a:lnSpc>
                <a:spcPct val="100000"/>
              </a:lnSpc>
              <a:buFontTx/>
              <a:buAutoNum type="arabicPeriod"/>
              <a:defRPr/>
            </a:pPr>
            <a:r>
              <a:rPr lang="bg-BG" dirty="0" smtClean="0"/>
              <a:t>List controls</a:t>
            </a:r>
            <a:endParaRPr lang="en-US" dirty="0" smtClean="0"/>
          </a:p>
          <a:p>
            <a:pPr marL="609600" indent="-609600">
              <a:lnSpc>
                <a:spcPct val="100000"/>
              </a:lnSpc>
              <a:buFontTx/>
              <a:buAutoNum type="arabicPeriod"/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GroupBox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Expander</a:t>
            </a:r>
          </a:p>
          <a:p>
            <a:pPr marL="609600" indent="-609600">
              <a:lnSpc>
                <a:spcPct val="100000"/>
              </a:lnSpc>
              <a:buFontTx/>
              <a:buAutoNum type="arabicPeriod"/>
              <a:defRPr/>
            </a:pPr>
            <a:r>
              <a:rPr lang="bg-BG" dirty="0" smtClean="0"/>
              <a:t>Menus</a:t>
            </a:r>
            <a:endParaRPr lang="en-US" dirty="0" smtClean="0"/>
          </a:p>
          <a:p>
            <a:pPr marL="609600" indent="-609600">
              <a:lnSpc>
                <a:spcPct val="100000"/>
              </a:lnSpc>
              <a:buFontTx/>
              <a:buAutoNum type="arabicPeriod"/>
              <a:defRPr/>
            </a:pPr>
            <a:r>
              <a:rPr lang="en-US" dirty="0" smtClean="0"/>
              <a:t>Toolbars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7826" name="Picture 2" descr="http://www.magma.ca/~urbship/books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805" y="1333844"/>
            <a:ext cx="2521016" cy="2780956"/>
          </a:xfrm>
          <a:prstGeom prst="roundRect">
            <a:avLst>
              <a:gd name="adj" fmla="val 427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20527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TreeView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915" y="886927"/>
            <a:ext cx="5228170" cy="3761274"/>
          </a:xfrm>
          <a:prstGeom prst="roundRect">
            <a:avLst>
              <a:gd name="adj" fmla="val 2561"/>
            </a:avLst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61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noProof="1" smtClean="0"/>
              <a:t>GroupBox</a:t>
            </a:r>
            <a:r>
              <a:rPr lang="en-US" dirty="0" smtClean="0"/>
              <a:t> and Expander</a:t>
            </a:r>
            <a:endParaRPr lang="bg-BG" dirty="0" smtClean="0"/>
          </a:p>
        </p:txBody>
      </p:sp>
      <p:pic>
        <p:nvPicPr>
          <p:cNvPr id="34818" name="Picture 2" descr="http://images.overstock.com/f/102/3117/8h/www.overstock.com/images/products/3/L1113446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267200"/>
            <a:ext cx="2647950" cy="18657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4820" name="Picture 4" descr="http://www.princetonol.com/groups/blawenburgband/bb%20group%20s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394" y="1088516"/>
            <a:ext cx="2664006" cy="18070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71488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noProof="1" smtClean="0"/>
              <a:t>GroupBox</a:t>
            </a:r>
            <a:r>
              <a:rPr lang="en-US" dirty="0" smtClean="0"/>
              <a:t> and Expander</a:t>
            </a:r>
            <a:endParaRPr lang="bg-BG" dirty="0" smtClean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Both provide a container for arbitrary content and a place for a header on top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Expander</a:t>
            </a:r>
            <a:r>
              <a:rPr lang="en-US" dirty="0" smtClean="0"/>
              <a:t> can be expanded and collapsed</a:t>
            </a:r>
          </a:p>
          <a:p>
            <a:pPr lvl="1">
              <a:defRPr/>
            </a:pPr>
            <a:endParaRPr lang="en-US" dirty="0" smtClean="0"/>
          </a:p>
          <a:p>
            <a:pPr lvl="1">
              <a:spcBef>
                <a:spcPts val="1200"/>
              </a:spcBef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GroupBox</a:t>
            </a:r>
            <a:r>
              <a:rPr lang="en-US" dirty="0" smtClean="0"/>
              <a:t> always shows its content</a:t>
            </a:r>
          </a:p>
          <a:p>
            <a:pPr>
              <a:defRPr/>
            </a:pPr>
            <a:r>
              <a:rPr lang="en-US" dirty="0" smtClean="0"/>
              <a:t>Both controls derive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HeaderedContentControl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defRPr/>
            </a:pPr>
            <a:r>
              <a:rPr lang="en-US" dirty="0" smtClean="0"/>
              <a:t>We can place whatever content we like directly inside the control             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33796" name="Picture 6" descr="groupBo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2743200"/>
            <a:ext cx="1809750" cy="790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9182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noProof="1" smtClean="0"/>
              <a:t>GroupBox</a:t>
            </a:r>
            <a:r>
              <a:rPr lang="en-US" dirty="0" smtClean="0"/>
              <a:t> and Expander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631279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505200"/>
            <a:ext cx="2857500" cy="2143125"/>
          </a:xfrm>
          <a:prstGeom prst="roundRect">
            <a:avLst>
              <a:gd name="adj" fmla="val 5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63514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4876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bg-BG" dirty="0" smtClean="0"/>
              <a:t>Menus </a:t>
            </a:r>
          </a:p>
        </p:txBody>
      </p:sp>
      <p:pic>
        <p:nvPicPr>
          <p:cNvPr id="29698" name="Picture 2" descr="http://www.info-config.eu/images/menu/menu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143000"/>
            <a:ext cx="3962400" cy="2971800"/>
          </a:xfrm>
          <a:prstGeom prst="roundRect">
            <a:avLst>
              <a:gd name="adj" fmla="val 41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78592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dirty="0" smtClean="0"/>
              <a:t>Menu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Menu</a:t>
            </a:r>
            <a:r>
              <a:rPr lang="en-US" dirty="0" smtClean="0"/>
              <a:t> simply stacks its items horizontally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09956" name="Rectangle 4"/>
          <p:cNvSpPr>
            <a:spLocks noChangeArrowheads="1"/>
          </p:cNvSpPr>
          <p:nvPr/>
        </p:nvSpPr>
        <p:spPr bwMode="auto">
          <a:xfrm>
            <a:off x="539750" y="2060575"/>
            <a:ext cx="80645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&lt;Menu Height="23" VerticalAlignment="Top" 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&lt;MenuItem Header="_File"&gt;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&lt;MenuItem Header="_New..."/&gt;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&lt;MenuItem Header="_Open..."/&gt;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&lt;Separator/&gt;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&lt;MenuItem Header="Sen_d To"&gt;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&lt;MenuItem Header="Mail Recipient"/&gt;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&lt;MenuItem Header="My Documents"/&gt;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&lt;/MenuItem&gt;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&lt;/MenuItem&gt;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&lt;!--(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example continues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)--&gt;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9411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dirty="0" smtClean="0"/>
              <a:t>Menu</a:t>
            </a:r>
            <a:r>
              <a:rPr lang="en-US" dirty="0" smtClean="0"/>
              <a:t> (2)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12006" name="Rectangle 6"/>
          <p:cNvSpPr>
            <a:spLocks noChangeArrowheads="1"/>
          </p:cNvSpPr>
          <p:nvPr/>
        </p:nvSpPr>
        <p:spPr bwMode="auto">
          <a:xfrm>
            <a:off x="468313" y="1196975"/>
            <a:ext cx="80645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&lt;MenuItem Header="_Edit"&gt;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…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&lt;/MenuItem&gt;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&lt;MenuItem Header="_View"&gt;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&lt;/MenuItem&gt;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&lt;/Menu&gt;    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&lt;!--    The result is    --&gt;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3951111"/>
            <a:ext cx="25431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3912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noProof="1" smtClean="0"/>
              <a:t>MenuItem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MenuItem</a:t>
            </a:r>
            <a:r>
              <a:rPr lang="en-US" dirty="0" smtClean="0"/>
              <a:t> is a </a:t>
            </a:r>
            <a:r>
              <a:rPr lang="en-US" sz="3000" noProof="1">
                <a:solidFill>
                  <a:schemeClr val="tx1">
                    <a:lumMod val="40000"/>
                    <a:lumOff val="60000"/>
                  </a:schemeClr>
                </a:solidFill>
              </a:rPr>
              <a:t>headered</a:t>
            </a: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items control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Header</a:t>
            </a:r>
            <a:r>
              <a:rPr lang="en-US" dirty="0" smtClean="0"/>
              <a:t> is actually the main object</a:t>
            </a:r>
          </a:p>
          <a:p>
            <a:pPr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MenuItem</a:t>
            </a:r>
            <a:r>
              <a:rPr lang="en-US" dirty="0" smtClean="0"/>
              <a:t> contains many properties for customizing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Icon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IsCheckable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InputGestureText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Can handle events or  assign a command 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MenuItem</a:t>
            </a:r>
            <a:r>
              <a:rPr lang="en-US" noProof="1" smtClean="0"/>
              <a:t>’s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Command</a:t>
            </a:r>
            <a:r>
              <a:rPr lang="en-US" dirty="0" smtClean="0"/>
              <a:t>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97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743200"/>
            <a:ext cx="4114800" cy="6858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noProof="1" smtClean="0"/>
              <a:t>Menus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600" y="3469479"/>
            <a:ext cx="41148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24578" name="Picture 2" descr="http://www.inn-or-out.com/img/menu3_3_lar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33400"/>
            <a:ext cx="2657476" cy="3549528"/>
          </a:xfrm>
          <a:prstGeom prst="roundRect">
            <a:avLst>
              <a:gd name="adj" fmla="val 429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stA="38000" endPos="26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61448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noProof="1" smtClean="0"/>
              <a:t>ContextMenu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Works just 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Menu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It’s a simple container designed to hold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MenuItems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Separators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Must attach it to a control via 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ContextMenu</a:t>
            </a:r>
            <a:r>
              <a:rPr lang="en-US" dirty="0" smtClean="0"/>
              <a:t> property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When a user right-clicks on the control the context menu is displayed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16100" name="Rectangle 4"/>
          <p:cNvSpPr>
            <a:spLocks noChangeArrowheads="1"/>
          </p:cNvSpPr>
          <p:nvPr/>
        </p:nvSpPr>
        <p:spPr bwMode="auto">
          <a:xfrm>
            <a:off x="539750" y="4876800"/>
            <a:ext cx="7993063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&lt;ListBox&gt;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&lt;ListBox.ContextMenu&gt;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&lt;ContextMenu&gt;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&lt;/ContextMenu&gt;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&lt;/ListBox.ContextMenu&gt;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&lt;/ListBox&gt;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384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algn="just">
              <a:lnSpc>
                <a:spcPct val="100000"/>
              </a:lnSpc>
              <a:buFont typeface="Courier New" pitchFamily="49" charset="0"/>
              <a:buAutoNum type="arabicPeriod" startAt="8"/>
              <a:defRPr/>
            </a:pPr>
            <a:r>
              <a:rPr lang="bg-BG" dirty="0" smtClean="0"/>
              <a:t>Other controls</a:t>
            </a:r>
            <a:endParaRPr lang="en-US" dirty="0" smtClean="0"/>
          </a:p>
          <a:p>
            <a:pPr marL="969963" lvl="1" indent="-339725" algn="just">
              <a:lnSpc>
                <a:spcPct val="100000"/>
              </a:lnSpc>
              <a:defRPr/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Slider</a:t>
            </a:r>
            <a:r>
              <a:rPr lang="bg-BG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croll</a:t>
            </a:r>
            <a:r>
              <a:rPr lang="bg-BG" dirty="0" smtClean="0"/>
              <a:t> </a:t>
            </a:r>
            <a:r>
              <a:rPr lang="bg-BG" dirty="0"/>
              <a:t>controls</a:t>
            </a:r>
            <a:endParaRPr lang="en-US" dirty="0"/>
          </a:p>
          <a:p>
            <a:pPr marL="969963" lvl="1" indent="-339725" algn="just">
              <a:lnSpc>
                <a:spcPct val="100000"/>
              </a:lnSpc>
              <a:defRPr/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ProgressBar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969963" lvl="1" indent="-339725" algn="just">
              <a:lnSpc>
                <a:spcPct val="100000"/>
              </a:lnSpc>
              <a:defRPr/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ToolTip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622300" indent="-339725" algn="just">
              <a:lnSpc>
                <a:spcPct val="100000"/>
              </a:lnSpc>
              <a:defRPr/>
            </a:pPr>
            <a:r>
              <a:rPr lang="en-US" dirty="0" smtClean="0"/>
              <a:t>Custom </a:t>
            </a:r>
            <a:r>
              <a:rPr lang="en-US" dirty="0"/>
              <a:t>User </a:t>
            </a:r>
            <a:r>
              <a:rPr lang="en-US" dirty="0" smtClean="0"/>
              <a:t>Controls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5778" name="Picture 2" descr="http://etc.usf.edu/clipart/19600/19653/books_19653_l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09800"/>
            <a:ext cx="2476500" cy="2228850"/>
          </a:xfrm>
          <a:prstGeom prst="roundRect">
            <a:avLst>
              <a:gd name="adj" fmla="val 517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082579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447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dirty="0" smtClean="0"/>
              <a:t>Toolbars</a:t>
            </a:r>
            <a:endParaRPr lang="bg-BG" dirty="0" smtClean="0"/>
          </a:p>
        </p:txBody>
      </p:sp>
      <p:pic>
        <p:nvPicPr>
          <p:cNvPr id="21506" name="Picture 2" descr="http://vistawallpaper.com/data/media/4/mactoolb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512" y="2895600"/>
            <a:ext cx="4490088" cy="32162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85107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Toolbars</a:t>
            </a:r>
            <a:endParaRPr lang="bg-BG" dirty="0" smtClean="0"/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Toolbars provide faster access for frequently used operations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WPF supports toolbars through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ToolBarTray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ToolBar</a:t>
            </a:r>
            <a:r>
              <a:rPr lang="en-US" dirty="0" smtClean="0"/>
              <a:t> controls</a:t>
            </a:r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StatusBar</a:t>
            </a:r>
            <a:r>
              <a:rPr lang="en-US" dirty="0" smtClean="0"/>
              <a:t> behaves just 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Menu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It’s typically used along the bottom of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Window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43012" name="Picture 4" descr="ToolBa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371850"/>
            <a:ext cx="4695825" cy="514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43013" name="Picture 5" descr="StatusB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5589588"/>
            <a:ext cx="302895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8119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5814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smtClean="0"/>
              <a:t>Toolbars</a:t>
            </a:r>
            <a:endParaRPr lang="bg-BG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4307679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18434" name="Picture 2" descr="http://web-vassets.ea.com/Assets/Richmedia/Image/Billboard/nba-live-10-ep_656x369.jpg?ver=270_en_U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066800"/>
            <a:ext cx="3352800" cy="1885950"/>
          </a:xfrm>
          <a:prstGeom prst="roundRect">
            <a:avLst>
              <a:gd name="adj" fmla="val 45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32829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0" y="1752600"/>
            <a:ext cx="5870576" cy="7366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bg-BG" dirty="0" smtClean="0"/>
              <a:t>Other </a:t>
            </a:r>
            <a:r>
              <a:rPr lang="en-US" dirty="0" smtClean="0"/>
              <a:t>C</a:t>
            </a:r>
            <a:r>
              <a:rPr lang="bg-BG" dirty="0" smtClean="0"/>
              <a:t>ontrols </a:t>
            </a:r>
          </a:p>
        </p:txBody>
      </p:sp>
      <p:pic>
        <p:nvPicPr>
          <p:cNvPr id="16386" name="Picture 2" descr="http://upload.wikimedia.org/wikipedia/commons/thumb/e/e0/Nagasakibomb.jpg/300px-Nagasakibom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5600"/>
            <a:ext cx="2857500" cy="34099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82815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dirty="0" smtClean="0"/>
              <a:t>Slider and Scroll Controls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Allow a value to be selected from a range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They show a track, indicating the range and a </a:t>
            </a:r>
            <a:r>
              <a:rPr lang="en-US" noProof="1" smtClean="0"/>
              <a:t>draggable</a:t>
            </a:r>
            <a:r>
              <a:rPr lang="en-US" dirty="0" smtClean="0"/>
              <a:t> "thumb"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ScrollBar</a:t>
            </a:r>
            <a:r>
              <a:rPr lang="en-US" dirty="0" smtClean="0"/>
              <a:t> control is commonly used in conjunction with some scrolling viewable area</a:t>
            </a:r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3000"/>
              </a:spcBef>
              <a:defRPr/>
            </a:pPr>
            <a:r>
              <a:rPr lang="en-US" dirty="0" smtClean="0"/>
              <a:t>Control the size of a scroll bar’s thumb with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ViewportSize</a:t>
            </a:r>
            <a:r>
              <a:rPr lang="en-US" dirty="0" smtClean="0"/>
              <a:t> property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46084" name="Picture 5" descr="scroll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3733800"/>
            <a:ext cx="1800225" cy="163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6236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dirty="0" smtClean="0"/>
              <a:t>Slider and Scroll Controls</a:t>
            </a:r>
            <a:r>
              <a:rPr lang="en-US" dirty="0" smtClean="0"/>
              <a:t> (2)</a:t>
            </a:r>
            <a:endParaRPr lang="bg-BG" dirty="0" smtClean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Slider</a:t>
            </a:r>
            <a:r>
              <a:rPr lang="en-US" dirty="0" smtClean="0"/>
              <a:t> control is used to adjust values</a:t>
            </a:r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Slider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ScrollBar</a:t>
            </a:r>
            <a:r>
              <a:rPr lang="en-US" dirty="0" smtClean="0"/>
              <a:t> </a:t>
            </a:r>
            <a:r>
              <a:rPr lang="en-US" noProof="1" smtClean="0"/>
              <a:t>have an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Orientation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noProof="1" smtClean="0"/>
              <a:t>property</a:t>
            </a:r>
            <a:endParaRPr lang="en-US" dirty="0" smtClean="0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They both derive from a </a:t>
            </a:r>
            <a:r>
              <a:rPr lang="en-US" noProof="1" smtClean="0"/>
              <a:t>common base class,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RangeBase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Provides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Minimum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Maximum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SmallChange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LargeChange</a:t>
            </a:r>
            <a:r>
              <a:rPr lang="en-US" dirty="0" smtClean="0"/>
              <a:t> </a:t>
            </a:r>
            <a:r>
              <a:rPr lang="en-US" noProof="1" smtClean="0"/>
              <a:t>properties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47108" name="Picture 5" descr="Slid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752600"/>
            <a:ext cx="1933575" cy="685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5115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dirty="0" smtClean="0"/>
              <a:t>ProgressBar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H</a:t>
            </a:r>
            <a:r>
              <a:rPr lang="bg-BG" dirty="0" smtClean="0"/>
              <a:t>elps </a:t>
            </a:r>
            <a:r>
              <a:rPr lang="en-US" dirty="0" smtClean="0"/>
              <a:t>user</a:t>
            </a:r>
            <a:r>
              <a:rPr lang="bg-BG" dirty="0" smtClean="0"/>
              <a:t> realize that</a:t>
            </a:r>
            <a:r>
              <a:rPr lang="en-US" dirty="0" smtClean="0"/>
              <a:t> progress is indeed being made</a:t>
            </a:r>
          </a:p>
          <a:p>
            <a:pPr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ProgressBar</a:t>
            </a:r>
            <a:r>
              <a:rPr lang="en-US" dirty="0" smtClean="0"/>
              <a:t> has a default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Minimum</a:t>
            </a:r>
            <a:r>
              <a:rPr lang="en-US" dirty="0" smtClean="0"/>
              <a:t> of 0 and a default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Maximum</a:t>
            </a:r>
            <a:r>
              <a:rPr lang="en-US" dirty="0" smtClean="0"/>
              <a:t> of 100</a:t>
            </a:r>
          </a:p>
          <a:p>
            <a:pPr>
              <a:lnSpc>
                <a:spcPct val="100000"/>
              </a:lnSpc>
              <a:defRPr/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IsIndeterminate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/>
              <a:t>property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True</a:t>
            </a:r>
            <a:r>
              <a:rPr lang="en-US" dirty="0" smtClean="0"/>
              <a:t> -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ProgressBar</a:t>
            </a:r>
            <a:r>
              <a:rPr lang="en-US" dirty="0" smtClean="0"/>
              <a:t> shows a generic animation</a:t>
            </a:r>
          </a:p>
          <a:p>
            <a:pPr>
              <a:lnSpc>
                <a:spcPct val="100000"/>
              </a:lnSpc>
              <a:defRPr/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Orientation</a:t>
            </a:r>
            <a:r>
              <a:rPr lang="en-US" dirty="0" smtClean="0"/>
              <a:t> property</a:t>
            </a:r>
          </a:p>
          <a:p>
            <a:pPr lvl="1">
              <a:lnSpc>
                <a:spcPct val="100000"/>
              </a:lnSpc>
              <a:defRPr/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Horizontal</a:t>
            </a:r>
            <a:r>
              <a:rPr lang="bg-BG" dirty="0" smtClean="0"/>
              <a:t> by default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48132" name="Picture 4" descr="ProgressBa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752600"/>
            <a:ext cx="2552700" cy="390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478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dirty="0" smtClean="0"/>
              <a:t>ToolTip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Allows a floating label to be displayed above some part of the </a:t>
            </a:r>
            <a:r>
              <a:rPr lang="bg-BG" dirty="0" smtClean="0"/>
              <a:t>user interface</a:t>
            </a:r>
            <a:endParaRPr lang="en-US" dirty="0" smtClean="0"/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To associate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ToolTip</a:t>
            </a:r>
            <a:r>
              <a:rPr lang="en-US" dirty="0" smtClean="0"/>
              <a:t> with its target element set it as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ToolTip</a:t>
            </a:r>
            <a:r>
              <a:rPr lang="en-US" dirty="0" smtClean="0"/>
              <a:t> property of its </a:t>
            </a:r>
            <a:r>
              <a:rPr lang="bg-BG" dirty="0" smtClean="0"/>
              <a:t>target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49156" name="Picture 4" descr="ToolTi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133600"/>
            <a:ext cx="2552700" cy="657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527365" name="Rectangle 5"/>
          <p:cNvSpPr>
            <a:spLocks noChangeArrowheads="1"/>
          </p:cNvSpPr>
          <p:nvPr/>
        </p:nvSpPr>
        <p:spPr bwMode="auto">
          <a:xfrm>
            <a:off x="539750" y="4114800"/>
            <a:ext cx="80645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&lt;TextBox Width="147" Height="25"&gt;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&lt;TextBox.ToolTip&gt;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&lt;ToolTip Content="Type something here" /&gt;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&lt;/TextBox.ToolTip&gt;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&lt;!--The result is--&gt;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&lt;/TextBox&gt;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9158" name="Picture 6" descr="Tooltip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5562600"/>
            <a:ext cx="1876425" cy="638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0856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XAML Controls</a:t>
            </a:r>
            <a:endParaRPr lang="bg-BG" dirty="0" smtClean="0"/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3048000"/>
            <a:ext cx="4608513" cy="12255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6000" dirty="0" smtClean="0"/>
              <a:t>Questions?</a:t>
            </a:r>
            <a:endParaRPr lang="bg-BG" sz="6000" dirty="0" smtClean="0"/>
          </a:p>
        </p:txBody>
      </p:sp>
      <p:pic>
        <p:nvPicPr>
          <p:cNvPr id="7170" name="Picture 2" descr="http://school.discoveryeducation.com/clipart/images/question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295400"/>
            <a:ext cx="2093734" cy="43910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94293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Exercises</a:t>
            </a:r>
            <a:endParaRPr lang="bg-BG" dirty="0" smtClean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  <a:tabLst/>
              <a:defRPr/>
            </a:pPr>
            <a:r>
              <a:rPr lang="en-US" sz="2800" dirty="0" smtClean="0"/>
              <a:t>Write a program that show the simple window with one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Box</a:t>
            </a:r>
            <a:r>
              <a:rPr lang="en-US" sz="2800" dirty="0" smtClean="0"/>
              <a:t>. Add text to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Box.</a:t>
            </a:r>
            <a:r>
              <a:rPr lang="en-US" sz="2800" dirty="0" smtClean="0"/>
              <a:t> If you select some text in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TextBox</a:t>
            </a:r>
            <a:r>
              <a:rPr lang="en-US" sz="2800" dirty="0" smtClean="0"/>
              <a:t>  – display the current selection information.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  <a:tabLst/>
              <a:defRPr/>
            </a:pPr>
            <a:r>
              <a:rPr lang="en-US" sz="2800" dirty="0" smtClean="0"/>
              <a:t>Write a program with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Button</a:t>
            </a:r>
            <a:r>
              <a:rPr lang="en-US" sz="2800" dirty="0" smtClean="0"/>
              <a:t> and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Label</a:t>
            </a:r>
            <a:r>
              <a:rPr lang="en-US" sz="2800" dirty="0" smtClean="0"/>
              <a:t>. The label should show the number of clicks on the button.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  <a:tabLst/>
              <a:defRPr/>
            </a:pPr>
            <a:r>
              <a:rPr lang="en-US" sz="2800" dirty="0" smtClean="0"/>
              <a:t>Write a program that visualize which one of the items collection are checked.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  <a:tabLst/>
              <a:defRPr/>
            </a:pPr>
            <a:r>
              <a:rPr lang="en-US" sz="2800" dirty="0" smtClean="0"/>
              <a:t>Write a program that shows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ComboBox</a:t>
            </a:r>
            <a:r>
              <a:rPr lang="en-US" sz="2800" dirty="0" smtClean="0"/>
              <a:t> with various elements added to its Items. For example – add text, ellipse and picture.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29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7244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dirty="0" smtClean="0"/>
              <a:t>XAML Controls</a:t>
            </a:r>
            <a:endParaRPr lang="bg-BG" dirty="0" smtClean="0"/>
          </a:p>
        </p:txBody>
      </p:sp>
      <p:pic>
        <p:nvPicPr>
          <p:cNvPr id="73730" name="Picture 2" descr="http://lh4.ggpht.com/_WX5_TkfeDHQ/SlwNU1FARxI/AAAAAAAAAUA/jGdk2AXXKSM/parental%20controls%20rick%20lawhorn%5B6%5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322" y="1038225"/>
            <a:ext cx="3848100" cy="2886076"/>
          </a:xfrm>
          <a:prstGeom prst="roundRect">
            <a:avLst>
              <a:gd name="adj" fmla="val 331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05233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Exercises (2)</a:t>
            </a:r>
            <a:endParaRPr lang="bg-BG" dirty="0" smtClean="0"/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 startAt="5"/>
              <a:tabLst/>
              <a:defRPr/>
            </a:pPr>
            <a:r>
              <a:rPr lang="en-US" sz="2800" dirty="0"/>
              <a:t>Write a program that </a:t>
            </a:r>
            <a:r>
              <a:rPr lang="bg-BG" sz="2800" dirty="0"/>
              <a:t>shows</a:t>
            </a:r>
            <a:r>
              <a:rPr lang="en-US" sz="2800" dirty="0"/>
              <a:t> 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r>
              <a:rPr lang="en-US" sz="2800" dirty="0"/>
              <a:t> with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/>
              <a:t>columns that contain controls such as checkboxes and text boxes. The name of the columns are ID, Enabled, </a:t>
            </a:r>
            <a:r>
              <a:rPr lang="en-US" sz="2800" dirty="0" smtClean="0"/>
              <a:t>Value.</a:t>
            </a:r>
          </a:p>
          <a:p>
            <a:pPr marL="446088" indent="-446088">
              <a:buFontTx/>
              <a:buAutoNum type="arabicPeriod" startAt="5"/>
              <a:tabLst/>
              <a:defRPr/>
            </a:pPr>
            <a:r>
              <a:rPr lang="en-US" sz="2800" dirty="0" smtClean="0"/>
              <a:t>Write a text editing user control that is like simple WordPad. It should have at least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TextWrap</a:t>
            </a:r>
            <a:r>
              <a:rPr lang="en-US" sz="2800" dirty="0" smtClean="0"/>
              <a:t> property,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Scrollbar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Buttons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/>
              <a:t>for Save and Load,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ComboBoxes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/>
              <a:t>for choosing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FontFamily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FontSize</a:t>
            </a:r>
            <a:r>
              <a:rPr lang="en-US" sz="2800" dirty="0"/>
              <a:t>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435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 startAt="7"/>
              <a:tabLst/>
            </a:pPr>
            <a:r>
              <a:rPr lang="en-US" sz="2800" dirty="0"/>
              <a:t>Implement a specialized editor of text document libraries. A library is a number of text documents, organized as a tree in folders. In a folder there can be documents and other folders (as in Windows). Every document is some text with formatting. The editor must be able to create libraries, to open/save libraries, to read/write libraries from/to XML files. When a library is open the editor can edit the documents inside (changing the text and the formatting) and can create/delete/rename folders and </a:t>
            </a:r>
            <a:r>
              <a:rPr lang="en-US" sz="2800" dirty="0" smtClean="0"/>
              <a:t>documents. Use </a:t>
            </a:r>
            <a:r>
              <a:rPr lang="en-US" sz="2800" dirty="0"/>
              <a:t>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TreeView</a:t>
            </a:r>
            <a:r>
              <a:rPr lang="en-US" sz="2800" dirty="0"/>
              <a:t> for the folder </a:t>
            </a:r>
            <a:r>
              <a:rPr lang="en-US" sz="2800"/>
              <a:t>tree </a:t>
            </a:r>
            <a:r>
              <a:rPr lang="en-US" sz="2800" smtClean="0"/>
              <a:t>and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RichTextBox</a:t>
            </a:r>
            <a:r>
              <a:rPr lang="en-US" sz="2800" dirty="0"/>
              <a:t> for the active document.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449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Exercises (4)</a:t>
            </a:r>
            <a:endParaRPr lang="bg-BG" dirty="0" smtClean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0">
              <a:lnSpc>
                <a:spcPct val="100000"/>
              </a:lnSpc>
              <a:buFontTx/>
              <a:buNone/>
              <a:tabLst/>
              <a:defRPr/>
            </a:pPr>
            <a:r>
              <a:rPr lang="en-US" sz="2800" dirty="0" smtClean="0"/>
              <a:t>The editor should have a </a:t>
            </a:r>
            <a:r>
              <a:rPr lang="fr-FR" sz="2800" dirty="0" smtClean="0"/>
              <a:t>main menu, 2 </a:t>
            </a:r>
            <a:r>
              <a:rPr lang="fr-FR" sz="2800" noProof="1" smtClean="0"/>
              <a:t>context</a:t>
            </a:r>
            <a:r>
              <a:rPr lang="fr-FR" sz="2800" dirty="0" smtClean="0"/>
              <a:t> menus (for </a:t>
            </a:r>
            <a:r>
              <a:rPr lang="en-US" sz="2800" dirty="0" smtClean="0"/>
              <a:t>the folder tree and for the active document area), 3 tool bars (to open/save a library, to facilitate working with the folder tree and one for the active document), a status bar and appropriate shortcuts for the most frequently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37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XAML Control</a:t>
            </a:r>
            <a:endParaRPr lang="bg-BG" dirty="0" smtClean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XAML Controls are typically not directly responsible for their own appearance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XAML Controls are all about behavior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They defer to templates to provide their visuals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172" name="Picture 4" descr="Control Rel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573463"/>
            <a:ext cx="4103687" cy="3043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23772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XAML Controls (2)</a:t>
            </a:r>
            <a:endParaRPr lang="bg-BG" dirty="0" smtClean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Controls may use commands to represent supported operations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Controls offer properties to provide a means of modifying either behavior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Controls raise events when something important happens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XAML provides a range of built-in controls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Most of these correspond to standard Windows control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700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895600"/>
            <a:ext cx="4724400" cy="6858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bg-BG" dirty="0" smtClean="0"/>
              <a:t>Text </a:t>
            </a:r>
            <a:r>
              <a:rPr lang="en-US" dirty="0" smtClean="0"/>
              <a:t>C</a:t>
            </a:r>
            <a:r>
              <a:rPr lang="bg-BG" dirty="0" smtClean="0"/>
              <a:t>ontrols</a:t>
            </a:r>
          </a:p>
        </p:txBody>
      </p:sp>
      <p:pic>
        <p:nvPicPr>
          <p:cNvPr id="69633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990600"/>
            <a:ext cx="2857500" cy="3171825"/>
          </a:xfrm>
          <a:prstGeom prst="roundRect">
            <a:avLst>
              <a:gd name="adj" fmla="val 3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57677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Label</a:t>
            </a:r>
            <a:endParaRPr lang="bg-BG" dirty="0" smtClean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The purpose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Label</a:t>
            </a:r>
            <a:r>
              <a:rPr lang="en-US" dirty="0" smtClean="0"/>
              <a:t> control is to provide a place to put a caption with an access key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How does the Label know to which control it should redirect its access key?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Target</a:t>
            </a:r>
            <a:r>
              <a:rPr lang="en-US" dirty="0" smtClean="0"/>
              <a:t> property, indicating the intended target of the access key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In the absence of this property, the Label control does nothing useful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Only available in WPF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80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29</TotalTime>
  <Words>2343</Words>
  <Application>Microsoft Office PowerPoint</Application>
  <PresentationFormat>On-screen Show (4:3)</PresentationFormat>
  <Paragraphs>395</Paragraphs>
  <Slides>52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Calibri</vt:lpstr>
      <vt:lpstr>Cambria</vt:lpstr>
      <vt:lpstr>Consolas</vt:lpstr>
      <vt:lpstr>Corbel</vt:lpstr>
      <vt:lpstr>Courier New</vt:lpstr>
      <vt:lpstr>Wingdings 2</vt:lpstr>
      <vt:lpstr>Telerik Academy</vt:lpstr>
      <vt:lpstr>XAML Controls</vt:lpstr>
      <vt:lpstr>Table of Contents</vt:lpstr>
      <vt:lpstr>Table of Contents</vt:lpstr>
      <vt:lpstr>Table of Contents</vt:lpstr>
      <vt:lpstr>XAML Controls</vt:lpstr>
      <vt:lpstr>XAML Control</vt:lpstr>
      <vt:lpstr>XAML Controls (2)</vt:lpstr>
      <vt:lpstr>Text Controls</vt:lpstr>
      <vt:lpstr>Label</vt:lpstr>
      <vt:lpstr>Label</vt:lpstr>
      <vt:lpstr>TextBox</vt:lpstr>
      <vt:lpstr>TextBox</vt:lpstr>
      <vt:lpstr>RichTextBox</vt:lpstr>
      <vt:lpstr>RichTextBox</vt:lpstr>
      <vt:lpstr>Buttons</vt:lpstr>
      <vt:lpstr>Buttons</vt:lpstr>
      <vt:lpstr>ToggleButton</vt:lpstr>
      <vt:lpstr>ToggleButton</vt:lpstr>
      <vt:lpstr>CheckButton and RadioButton </vt:lpstr>
      <vt:lpstr>RadioButton - Example</vt:lpstr>
      <vt:lpstr>RadioButton</vt:lpstr>
      <vt:lpstr>List Controls </vt:lpstr>
      <vt:lpstr>ComboBox </vt:lpstr>
      <vt:lpstr>ComboBox</vt:lpstr>
      <vt:lpstr>ListView</vt:lpstr>
      <vt:lpstr>GridView</vt:lpstr>
      <vt:lpstr>ListView and GridView</vt:lpstr>
      <vt:lpstr>TreeView</vt:lpstr>
      <vt:lpstr>TreeView</vt:lpstr>
      <vt:lpstr>TreeView</vt:lpstr>
      <vt:lpstr>GroupBox and Expander</vt:lpstr>
      <vt:lpstr>GroupBox and Expander</vt:lpstr>
      <vt:lpstr>GroupBox and Expander</vt:lpstr>
      <vt:lpstr>Menus </vt:lpstr>
      <vt:lpstr>Menu</vt:lpstr>
      <vt:lpstr>Menu (2)</vt:lpstr>
      <vt:lpstr>MenuItem</vt:lpstr>
      <vt:lpstr>Menus</vt:lpstr>
      <vt:lpstr>ContextMenu</vt:lpstr>
      <vt:lpstr>Toolbars</vt:lpstr>
      <vt:lpstr>Toolbars</vt:lpstr>
      <vt:lpstr>Toolbars</vt:lpstr>
      <vt:lpstr>Other Controls </vt:lpstr>
      <vt:lpstr>Slider and Scroll Controls</vt:lpstr>
      <vt:lpstr>Slider and Scroll Controls (2)</vt:lpstr>
      <vt:lpstr>ProgressBar</vt:lpstr>
      <vt:lpstr>ToolTip</vt:lpstr>
      <vt:lpstr>XAML Controls</vt:lpstr>
      <vt:lpstr>Exercises</vt:lpstr>
      <vt:lpstr>Exercises (2)</vt:lpstr>
      <vt:lpstr>Exercises (3)</vt:lpstr>
      <vt:lpstr>Exercises (4)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XAML Controls</dc:title>
  <dc:creator>Doncho Minkov</dc:creator>
  <cp:lastModifiedBy>Doncho Minkov</cp:lastModifiedBy>
  <cp:revision>6</cp:revision>
  <dcterms:created xsi:type="dcterms:W3CDTF">2013-03-22T08:48:18Z</dcterms:created>
  <dcterms:modified xsi:type="dcterms:W3CDTF">2013-03-27T09:01:39Z</dcterms:modified>
</cp:coreProperties>
</file>