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274" r:id="rId4"/>
    <p:sldId id="270" r:id="rId5"/>
    <p:sldId id="259" r:id="rId6"/>
    <p:sldId id="260" r:id="rId7"/>
    <p:sldId id="261" r:id="rId8"/>
    <p:sldId id="262" r:id="rId9"/>
    <p:sldId id="263" r:id="rId10"/>
    <p:sldId id="269" r:id="rId11"/>
    <p:sldId id="271" r:id="rId12"/>
    <p:sldId id="27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9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799DFF-78DD-419C-848C-73017364A84C}" type="datetimeFigureOut">
              <a:rPr lang="cs-CZ" smtClean="0"/>
              <a:t>08.05.2017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795E7F-6FCC-412D-9547-3C41C55BAE3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209043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F555D-78B9-4CF2-A84E-02EFD5AAF4D8}" type="datetime1">
              <a:rPr lang="en-US" smtClean="0"/>
              <a:t>5/8/2017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&lt;#&gt;/15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3A0DB-619B-46B7-BC9C-73A734F60E1C}" type="datetime1">
              <a:rPr lang="en-US" smtClean="0"/>
              <a:t>5/8/2017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&lt;#&gt;/15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9B8DF-D200-495C-B354-AA35961FAA2E}" type="datetime1">
              <a:rPr lang="en-US" smtClean="0"/>
              <a:t>5/8/2017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&lt;#&gt;/15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0FF5E-16F5-48B2-AA18-CB21F65363B4}" type="datetime1">
              <a:rPr lang="en-US" smtClean="0"/>
              <a:t>5/8/2017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&lt;#&gt;/15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Záhlaví části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D5870-40F9-45C0-AAD3-3F55F9221E73}" type="datetime1">
              <a:rPr lang="en-US" smtClean="0"/>
              <a:t>5/8/2017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&lt;#&gt;/15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95CE2-C6B6-4D00-A3C9-CA548FF22BE9}" type="datetime1">
              <a:rPr lang="en-US" smtClean="0"/>
              <a:t>5/8/2017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&lt;#&gt;/15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10E45-FAE9-497D-8295-6FA742408073}" type="datetime1">
              <a:rPr lang="en-US" smtClean="0"/>
              <a:t>5/8/2017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&lt;#&gt;/15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DA3CE-9BBF-4F28-BC53-6794B6E61B87}" type="datetime1">
              <a:rPr lang="en-US" smtClean="0"/>
              <a:t>5/8/2017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&lt;#&gt;/15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04FBE-F54A-4082-9A16-4B057BA34296}" type="datetime1">
              <a:rPr lang="en-US" smtClean="0"/>
              <a:t>5/8/2017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&lt;#&gt;/15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37612E1-DCE0-4B8D-88AB-55392A35BC4C}" type="datetime1">
              <a:rPr lang="en-US" smtClean="0"/>
              <a:t>5/8/2017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&lt;#&gt;/15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6EA95-D6C6-4CBC-85A1-959437FB67BD}" type="datetime1">
              <a:rPr lang="en-US" smtClean="0"/>
              <a:t>5/8/2017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&lt;#&gt;/15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72D4DD9-5E06-4463-A9E5-5A5502C6F76C}" type="datetime1">
              <a:rPr lang="en-US" smtClean="0"/>
              <a:t>5/8/2017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&lt;#&gt;/15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Navigace</a:t>
            </a:r>
            <a:r>
              <a:rPr lang="en-US" dirty="0"/>
              <a:t> </a:t>
            </a:r>
            <a:r>
              <a:rPr lang="en-US" dirty="0" err="1"/>
              <a:t>skupiny</a:t>
            </a:r>
            <a:r>
              <a:rPr lang="en-US" dirty="0"/>
              <a:t> agent</a:t>
            </a:r>
            <a:r>
              <a:rPr lang="cs-CZ" dirty="0"/>
              <a:t>ů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/>
              <a:t>Pavel Drábek</a:t>
            </a:r>
          </a:p>
          <a:p>
            <a:r>
              <a:rPr lang="cs-CZ" dirty="0"/>
              <a:t>2017</a:t>
            </a:r>
          </a:p>
        </p:txBody>
      </p:sp>
    </p:spTree>
    <p:extLst>
      <p:ext uri="{BB962C8B-B14F-4D97-AF65-F5344CB8AC3E}">
        <p14:creationId xmlns:p14="http://schemas.microsoft.com/office/powerpoint/2010/main" val="40640101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cs-CZ" dirty="0" err="1"/>
              <a:t>Boid</a:t>
            </a:r>
            <a:r>
              <a:rPr lang="cs-CZ" dirty="0"/>
              <a:t> – výhody a </a:t>
            </a:r>
            <a:r>
              <a:rPr lang="en-US" dirty="0" err="1"/>
              <a:t>ome</a:t>
            </a:r>
            <a:r>
              <a:rPr lang="cs-CZ" dirty="0" err="1"/>
              <a:t>zení</a:t>
            </a:r>
            <a:endParaRPr lang="cs-CZ" dirty="0"/>
          </a:p>
        </p:txBody>
      </p:sp>
      <p:sp>
        <p:nvSpPr>
          <p:cNvPr id="19" name="Zástupný symbol pro obsah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cs-CZ" sz="3600" dirty="0"/>
              <a:t>Možnost rozšiřování pravidel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s-CZ" sz="3600" dirty="0"/>
              <a:t>Úpravou vah můžeme měnit chování hejna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s-CZ" sz="3600" dirty="0"/>
              <a:t>Nenáročný na výpočetní výkon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s-CZ" sz="3600" dirty="0"/>
              <a:t>Vyhýbání se kolizím není 100</a:t>
            </a:r>
            <a:r>
              <a:rPr lang="en-US" sz="3600" dirty="0"/>
              <a:t>%</a:t>
            </a:r>
            <a:endParaRPr lang="cs-CZ" sz="3600" dirty="0"/>
          </a:p>
        </p:txBody>
      </p:sp>
      <p:sp>
        <p:nvSpPr>
          <p:cNvPr id="3" name="Zástupný symbol pro číslo snímk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3524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cs-CZ" dirty="0"/>
              <a:t>Závěr</a:t>
            </a:r>
          </a:p>
        </p:txBody>
      </p:sp>
      <p:sp>
        <p:nvSpPr>
          <p:cNvPr id="19" name="Zástupný symbol pro obsah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 anchor="ctr"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cs-CZ" sz="3600" dirty="0"/>
              <a:t>Navigace modelu </a:t>
            </a:r>
            <a:r>
              <a:rPr lang="cs-CZ" sz="3600" dirty="0" err="1"/>
              <a:t>Boid</a:t>
            </a:r>
            <a:r>
              <a:rPr lang="cs-CZ" sz="3600" dirty="0"/>
              <a:t> (2D i 3D)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s-CZ" sz="3600" dirty="0"/>
              <a:t>Bylo využito komponentního systému Unity 3D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s-CZ" sz="3600" dirty="0"/>
              <a:t>Rozšíření o další pravidla (Navigační </a:t>
            </a:r>
            <a:r>
              <a:rPr lang="cs-CZ" sz="3600" dirty="0" err="1"/>
              <a:t>mesh</a:t>
            </a:r>
            <a:r>
              <a:rPr lang="cs-CZ" sz="3600" dirty="0"/>
              <a:t>, Predikce kolize, </a:t>
            </a:r>
            <a:r>
              <a:rPr lang="en-US" sz="3600" dirty="0"/>
              <a:t>P</a:t>
            </a:r>
            <a:r>
              <a:rPr lang="cs-CZ" sz="3600" dirty="0" err="1"/>
              <a:t>ředávání</a:t>
            </a:r>
            <a:r>
              <a:rPr lang="cs-CZ" sz="3600" dirty="0"/>
              <a:t> nálad, …)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s-CZ" sz="3600" dirty="0"/>
              <a:t>Možnost paralelizace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s-CZ" sz="3600" dirty="0"/>
              <a:t>Aplikace v herním průmyslu, Virtuální realitě, Rozšířené realitě</a:t>
            </a:r>
          </a:p>
        </p:txBody>
      </p:sp>
      <p:sp>
        <p:nvSpPr>
          <p:cNvPr id="3" name="Zástupný symbol pro číslo snímk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0408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odnadpis 9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/>
              <a:t>Pavel Drábek</a:t>
            </a:r>
          </a:p>
        </p:txBody>
      </p:sp>
      <p:sp>
        <p:nvSpPr>
          <p:cNvPr id="7" name="Nadpis 1"/>
          <p:cNvSpPr txBox="1">
            <a:spLocks/>
          </p:cNvSpPr>
          <p:nvPr/>
        </p:nvSpPr>
        <p:spPr>
          <a:xfrm>
            <a:off x="1097280" y="758952"/>
            <a:ext cx="10058400" cy="35661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 dirty="0"/>
              <a:t>Děkuji za pozornost</a:t>
            </a:r>
          </a:p>
        </p:txBody>
      </p:sp>
    </p:spTree>
    <p:extLst>
      <p:ext uri="{BB962C8B-B14F-4D97-AF65-F5344CB8AC3E}">
        <p14:creationId xmlns:p14="http://schemas.microsoft.com/office/powerpoint/2010/main" val="2468231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Cíl projektu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cs-CZ" sz="3600" dirty="0"/>
              <a:t>Využít </a:t>
            </a:r>
            <a:r>
              <a:rPr lang="cs-CZ" sz="3600" dirty="0" err="1"/>
              <a:t>bioinspirované</a:t>
            </a:r>
            <a:r>
              <a:rPr lang="cs-CZ" sz="3600" dirty="0"/>
              <a:t> algoritmy pro umělou inteligenci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s-CZ" sz="3600" dirty="0"/>
              <a:t>Aplikace v profesionálním herním </a:t>
            </a:r>
            <a:r>
              <a:rPr lang="cs-CZ" sz="3600" dirty="0" err="1"/>
              <a:t>enginu</a:t>
            </a:r>
            <a:endParaRPr lang="cs-CZ" sz="3600" dirty="0"/>
          </a:p>
          <a:p>
            <a:pPr>
              <a:buFont typeface="Arial" panose="020B0604020202020204" pitchFamily="34" charset="0"/>
              <a:buChar char="•"/>
            </a:pPr>
            <a:r>
              <a:rPr lang="cs-CZ" sz="3600" dirty="0"/>
              <a:t>Simulovat chování vybraných jedinců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236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Inteligentní agent - vlastnosti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 anchor="ctr"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cs-CZ" sz="3600" b="1" dirty="0"/>
              <a:t>Autonomní</a:t>
            </a:r>
            <a:r>
              <a:rPr lang="cs-CZ" sz="3600" dirty="0"/>
              <a:t> – jedná bez přímého vlivu z okolí, má plnou kontrolu nad svým jednáním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s-CZ" sz="3600" b="1" dirty="0"/>
              <a:t>Reaktivní</a:t>
            </a:r>
            <a:r>
              <a:rPr lang="cs-CZ" sz="3600" dirty="0"/>
              <a:t> – Je schopen adekvátně a pohotově reagovat na změny v prostředí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s-CZ" sz="3600" b="1" dirty="0"/>
              <a:t>Proaktivní</a:t>
            </a:r>
            <a:r>
              <a:rPr lang="cs-CZ" sz="3600" dirty="0"/>
              <a:t> – je schopen ujímat se iniciativy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s-CZ" sz="3600" dirty="0"/>
              <a:t>Má </a:t>
            </a:r>
            <a:r>
              <a:rPr lang="cs-CZ" sz="3600" b="1" dirty="0"/>
              <a:t>sociální schopnosti </a:t>
            </a:r>
            <a:r>
              <a:rPr lang="cs-CZ" sz="3600" dirty="0"/>
              <a:t>– dokáže jednat ve skupině agentů, spolupracovat, řešit konflikty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874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Mraven</a:t>
            </a:r>
            <a:r>
              <a:rPr lang="cs-CZ" dirty="0"/>
              <a:t>čí kolonie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cs-CZ" sz="3600" dirty="0"/>
              <a:t>Heuristická metoda hledání nejkratší cesty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cs-CZ" sz="3400" dirty="0"/>
              <a:t>Využívána pro problém Obchodního cestujícího</a:t>
            </a:r>
            <a:endParaRPr lang="en-US" sz="3400" dirty="0"/>
          </a:p>
          <a:p>
            <a:pPr>
              <a:buFont typeface="Arial" panose="020B0604020202020204" pitchFamily="34" charset="0"/>
              <a:buChar char="•"/>
            </a:pPr>
            <a:r>
              <a:rPr lang="cs-CZ" sz="3600" dirty="0"/>
              <a:t>Značení cest pomocí feromonu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cs-CZ" sz="3400" dirty="0"/>
              <a:t>Postupně vyprchává a zůstanou jen kratší cesty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6113E31D-E2AB-40D1-8B51-AFA5AFEF393A}" type="slidenum">
              <a:rPr lang="en-US" smtClean="0"/>
              <a:t>4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165179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Mraven</a:t>
            </a:r>
            <a:r>
              <a:rPr lang="cs-CZ" dirty="0"/>
              <a:t>čí kolonie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1097280" y="1845734"/>
            <a:ext cx="6282088" cy="4023360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cs-CZ" sz="3600" dirty="0"/>
              <a:t>Upravena pro potřeby navigace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s-CZ" sz="3600" dirty="0"/>
              <a:t>Odebrána nutnost grafu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s-CZ" sz="3600" dirty="0"/>
              <a:t>Mravencům přidán dohled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s-CZ" sz="3600" dirty="0"/>
              <a:t>Neřeší kolize</a:t>
            </a:r>
          </a:p>
        </p:txBody>
      </p:sp>
      <p:pic>
        <p:nvPicPr>
          <p:cNvPr id="5" name="Obráze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1432" y="3281399"/>
            <a:ext cx="4514248" cy="2894812"/>
          </a:xfrm>
          <a:prstGeom prst="rect">
            <a:avLst/>
          </a:prstGeom>
        </p:spPr>
      </p:pic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193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cs-CZ" dirty="0" err="1"/>
              <a:t>Boid</a:t>
            </a:r>
            <a:endParaRPr lang="cs-CZ" dirty="0"/>
          </a:p>
        </p:txBody>
      </p:sp>
      <p:sp>
        <p:nvSpPr>
          <p:cNvPr id="19" name="Zástupný symbol pro obsah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cs-CZ" sz="3600" dirty="0"/>
              <a:t>Popsal </a:t>
            </a:r>
            <a:r>
              <a:rPr lang="cs-CZ" sz="3600" dirty="0" err="1"/>
              <a:t>Craig</a:t>
            </a:r>
            <a:r>
              <a:rPr lang="cs-CZ" sz="3600" dirty="0"/>
              <a:t> </a:t>
            </a:r>
            <a:r>
              <a:rPr lang="cs-CZ" sz="3600" dirty="0" err="1"/>
              <a:t>Reynolds</a:t>
            </a:r>
            <a:endParaRPr lang="cs-CZ" sz="3600" dirty="0"/>
          </a:p>
          <a:p>
            <a:pPr>
              <a:buFont typeface="Arial" panose="020B0604020202020204" pitchFamily="34" charset="0"/>
              <a:buChar char="•"/>
            </a:pPr>
            <a:r>
              <a:rPr lang="cs-CZ" sz="3600" dirty="0"/>
              <a:t>Simuluje chování ptačího hejna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s-CZ" sz="3600" dirty="0"/>
              <a:t>Každý jedinec jedná sám za sebe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s-CZ" sz="3600" dirty="0"/>
              <a:t>Chování hejna se může jevit jako chaotické</a:t>
            </a:r>
          </a:p>
        </p:txBody>
      </p:sp>
      <p:sp>
        <p:nvSpPr>
          <p:cNvPr id="11" name="Zástupný symbol pro číslo snímku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8751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Obrázek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3379220"/>
            <a:ext cx="3005892" cy="2008544"/>
          </a:xfrm>
          <a:prstGeom prst="rect">
            <a:avLst/>
          </a:prstGeom>
        </p:spPr>
      </p:pic>
      <p:pic>
        <p:nvPicPr>
          <p:cNvPr id="13" name="Zástupný symbol pro obsah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8554" y="3379224"/>
            <a:ext cx="2987126" cy="1996004"/>
          </a:xfrm>
          <a:prstGeom prst="rect">
            <a:avLst/>
          </a:prstGeom>
        </p:spPr>
      </p:pic>
      <p:pic>
        <p:nvPicPr>
          <p:cNvPr id="8" name="Obrázek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2300" y="3379220"/>
            <a:ext cx="2987126" cy="1996008"/>
          </a:xfrm>
          <a:prstGeom prst="rect">
            <a:avLst/>
          </a:prstGeom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cs-CZ" dirty="0" err="1"/>
              <a:t>Boid</a:t>
            </a:r>
            <a:r>
              <a:rPr lang="en-US" dirty="0"/>
              <a:t> – </a:t>
            </a:r>
            <a:r>
              <a:rPr lang="cs-CZ" dirty="0"/>
              <a:t>základní pravidla</a:t>
            </a:r>
          </a:p>
        </p:txBody>
      </p:sp>
      <p:sp>
        <p:nvSpPr>
          <p:cNvPr id="6" name="TextovéPole 5"/>
          <p:cNvSpPr txBox="1"/>
          <p:nvPr/>
        </p:nvSpPr>
        <p:spPr>
          <a:xfrm>
            <a:off x="1097280" y="5593131"/>
            <a:ext cx="300589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cs-CZ" sz="3200" dirty="0"/>
              <a:t>Koheze</a:t>
            </a:r>
          </a:p>
        </p:txBody>
      </p:sp>
      <p:sp>
        <p:nvSpPr>
          <p:cNvPr id="17" name="TextovéPole 16"/>
          <p:cNvSpPr txBox="1"/>
          <p:nvPr/>
        </p:nvSpPr>
        <p:spPr>
          <a:xfrm>
            <a:off x="4642300" y="5593131"/>
            <a:ext cx="300589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cs-CZ" sz="3200" dirty="0"/>
              <a:t>Vyrovnání</a:t>
            </a:r>
          </a:p>
        </p:txBody>
      </p:sp>
      <p:sp>
        <p:nvSpPr>
          <p:cNvPr id="18" name="TextovéPole 17"/>
          <p:cNvSpPr txBox="1"/>
          <p:nvPr/>
        </p:nvSpPr>
        <p:spPr>
          <a:xfrm>
            <a:off x="8187320" y="5593130"/>
            <a:ext cx="300589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cs-CZ" sz="3200" dirty="0"/>
              <a:t>Separace</a:t>
            </a:r>
          </a:p>
        </p:txBody>
      </p:sp>
      <p:sp>
        <p:nvSpPr>
          <p:cNvPr id="3" name="Zástupný symbol pro číslo snímk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7</a:t>
            </a:fld>
            <a:endParaRPr lang="en-US" dirty="0"/>
          </a:p>
        </p:txBody>
      </p:sp>
      <p:sp>
        <p:nvSpPr>
          <p:cNvPr id="11" name="Zástupný symbol pro obsah 2"/>
          <p:cNvSpPr>
            <a:spLocks noGrp="1"/>
          </p:cNvSpPr>
          <p:nvPr>
            <p:ph idx="1"/>
          </p:nvPr>
        </p:nvSpPr>
        <p:spPr>
          <a:xfrm>
            <a:off x="1097280" y="1737361"/>
            <a:ext cx="10058400" cy="1641860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cs-CZ" sz="3600" dirty="0"/>
              <a:t>Definován třemi pravidly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s-CZ" sz="3600" dirty="0"/>
              <a:t>Počítá pouze s blízkými sousedy</a:t>
            </a:r>
          </a:p>
        </p:txBody>
      </p:sp>
    </p:spTree>
    <p:extLst>
      <p:ext uri="{BB962C8B-B14F-4D97-AF65-F5344CB8AC3E}">
        <p14:creationId xmlns:p14="http://schemas.microsoft.com/office/powerpoint/2010/main" val="3387688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cs-CZ" dirty="0" err="1"/>
              <a:t>Boid</a:t>
            </a:r>
            <a:r>
              <a:rPr lang="cs-CZ" dirty="0"/>
              <a:t> – rozšíření</a:t>
            </a:r>
          </a:p>
        </p:txBody>
      </p:sp>
      <p:sp>
        <p:nvSpPr>
          <p:cNvPr id="19" name="Zástupný symbol pro obsah 2"/>
          <p:cNvSpPr>
            <a:spLocks noGrp="1"/>
          </p:cNvSpPr>
          <p:nvPr>
            <p:ph idx="1"/>
          </p:nvPr>
        </p:nvSpPr>
        <p:spPr>
          <a:xfrm>
            <a:off x="1097279" y="1876926"/>
            <a:ext cx="4774131" cy="3992168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cs-CZ" sz="3600" dirty="0"/>
              <a:t>Model rozšířen o pravidlo Hledání cíle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s-CZ" sz="3600" dirty="0"/>
              <a:t>Možnost řídit směr hejna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s-CZ" sz="3600" dirty="0"/>
              <a:t>Od určité vzdálenosti cíle je velikost vektoru konstantní</a:t>
            </a:r>
          </a:p>
        </p:txBody>
      </p:sp>
      <p:sp>
        <p:nvSpPr>
          <p:cNvPr id="3" name="Zástupný symbol pro číslo snímk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8</a:t>
            </a:fld>
            <a:endParaRPr lang="en-US" dirty="0"/>
          </a:p>
        </p:txBody>
      </p:sp>
      <p:pic>
        <p:nvPicPr>
          <p:cNvPr id="5" name="Zástupný symbol pro obsah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1" y="2167644"/>
            <a:ext cx="6045688" cy="3410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36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Zástupný symbol pro obsah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08385" y="4342622"/>
            <a:ext cx="5646659" cy="1957010"/>
          </a:xfrm>
          <a:prstGeom prst="rect">
            <a:avLst/>
          </a:prstGeom>
        </p:spPr>
      </p:pic>
      <p:sp>
        <p:nvSpPr>
          <p:cNvPr id="19" name="Zástupný symbol pro obsah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2508242"/>
          </a:xfrm>
        </p:spPr>
        <p:txBody>
          <a:bodyPr anchor="t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cs-CZ" sz="3600" dirty="0"/>
              <a:t>Model rozšířen o pravidlo Vyhýbání se překážkám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s-CZ" sz="3600" dirty="0" err="1"/>
              <a:t>Změnšující</a:t>
            </a:r>
            <a:r>
              <a:rPr lang="cs-CZ" sz="3600" dirty="0"/>
              <a:t> se vzdáleností překážky se zvětšuje priorita pravidla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s-CZ" sz="3600" dirty="0"/>
              <a:t>Upravuje nově vypočítaný vektor rychlosti</a:t>
            </a:r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cs-CZ" dirty="0" err="1"/>
              <a:t>Boid</a:t>
            </a:r>
            <a:r>
              <a:rPr lang="cs-CZ" dirty="0"/>
              <a:t> – rozšíření</a:t>
            </a:r>
          </a:p>
        </p:txBody>
      </p:sp>
      <p:sp>
        <p:nvSpPr>
          <p:cNvPr id="3" name="Zástupný symbol pro číslo snímk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9</a:t>
            </a:fld>
            <a:endParaRPr lang="en-US" dirty="0"/>
          </a:p>
        </p:txBody>
      </p:sp>
      <p:pic>
        <p:nvPicPr>
          <p:cNvPr id="6" name="Zástupný symbol pro obsah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3939" y="4353976"/>
            <a:ext cx="5983912" cy="1946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21816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ktiva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2008</TotalTime>
  <Words>278</Words>
  <Application>Microsoft Office PowerPoint</Application>
  <PresentationFormat>Širokoúhlá obrazovka</PresentationFormat>
  <Paragraphs>64</Paragraphs>
  <Slides>12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Retrospektiva</vt:lpstr>
      <vt:lpstr>Navigace skupiny agentů</vt:lpstr>
      <vt:lpstr>Cíl projektu</vt:lpstr>
      <vt:lpstr>Inteligentní agent - vlastnosti</vt:lpstr>
      <vt:lpstr>Mravenčí kolonie</vt:lpstr>
      <vt:lpstr>Mravenčí kolonie</vt:lpstr>
      <vt:lpstr>Boid</vt:lpstr>
      <vt:lpstr>Boid – základní pravidla</vt:lpstr>
      <vt:lpstr>Boid – rozšíření</vt:lpstr>
      <vt:lpstr>Boid – rozšíření</vt:lpstr>
      <vt:lpstr>Boid – výhody a omezení</vt:lpstr>
      <vt:lpstr>Závěr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Navigace skupiny agentů</dc:title>
  <dc:creator>Drabek Pavel</dc:creator>
  <cp:lastModifiedBy>Drabek Pavel</cp:lastModifiedBy>
  <cp:revision>61</cp:revision>
  <dcterms:created xsi:type="dcterms:W3CDTF">2017-05-07T08:44:59Z</dcterms:created>
  <dcterms:modified xsi:type="dcterms:W3CDTF">2017-05-08T22:57:54Z</dcterms:modified>
</cp:coreProperties>
</file>