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7" r:id="rId2"/>
    <p:sldId id="291" r:id="rId3"/>
    <p:sldId id="278" r:id="rId4"/>
    <p:sldId id="279" r:id="rId5"/>
    <p:sldId id="280" r:id="rId6"/>
    <p:sldId id="281" r:id="rId7"/>
    <p:sldId id="282" r:id="rId8"/>
    <p:sldId id="284" r:id="rId9"/>
    <p:sldId id="285" r:id="rId10"/>
    <p:sldId id="288" r:id="rId11"/>
    <p:sldId id="286" r:id="rId12"/>
    <p:sldId id="290" r:id="rId13"/>
    <p:sldId id="287" r:id="rId14"/>
    <p:sldId id="289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BD36E9-8220-4EC2-AA81-BD879794F6C0}"/>
              </a:ext>
            </a:extLst>
          </p:cNvPr>
          <p:cNvSpPr txBox="1"/>
          <p:nvPr/>
        </p:nvSpPr>
        <p:spPr>
          <a:xfrm>
            <a:off x="1318737" y="245782"/>
            <a:ext cx="9554525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ru-RU" sz="1800" b="0" spc="-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ru-RU" sz="1800" b="0" spc="-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«САНКТ-ПЕТЕРБУРГСКИЙ ГОСУДАРСТВЕННЫЙ УНИВЕРСИТЕТ 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ru-RU" sz="1800" b="0" spc="-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АЭРОКОСМИЧЕСКОГО ПРИБОРОСТРОЕНИЯ»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8D1C1-9B4F-4554-99FC-DD4064C8DA4B}"/>
              </a:ext>
            </a:extLst>
          </p:cNvPr>
          <p:cNvSpPr txBox="1"/>
          <p:nvPr/>
        </p:nvSpPr>
        <p:spPr>
          <a:xfrm>
            <a:off x="3044300" y="2905780"/>
            <a:ext cx="61033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на тему: Перевозка негабаритных грузов</a:t>
            </a:r>
            <a:endParaRPr lang="ru-RU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797EF-4DBE-48C4-BA6B-62A94C9C98A5}"/>
              </a:ext>
            </a:extLst>
          </p:cNvPr>
          <p:cNvSpPr txBox="1"/>
          <p:nvPr/>
        </p:nvSpPr>
        <p:spPr>
          <a:xfrm>
            <a:off x="902368" y="5520444"/>
            <a:ext cx="27231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1921</a:t>
            </a:r>
            <a:endParaRPr lang="ru-RU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157A6-EB61-4314-AE50-3760E78118B9}"/>
              </a:ext>
            </a:extLst>
          </p:cNvPr>
          <p:cNvSpPr txBox="1"/>
          <p:nvPr/>
        </p:nvSpPr>
        <p:spPr>
          <a:xfrm>
            <a:off x="9873749" y="5658943"/>
            <a:ext cx="1431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Гришин П.Е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75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22B3FB-3E26-1C77-4D0C-5BE0BFADDE39}"/>
              </a:ext>
            </a:extLst>
          </p:cNvPr>
          <p:cNvSpPr txBox="1"/>
          <p:nvPr/>
        </p:nvSpPr>
        <p:spPr>
          <a:xfrm>
            <a:off x="406154" y="783586"/>
            <a:ext cx="6103398" cy="3930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07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 (автомобили) прикрытия, а также тягачи (в зависимости от перевозимого груза и дорожных условий) выделяются перевозчиком груза или грузоотправителем.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7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Участие в сопровождении патрульного автомобиля Госавтоинспекции необходимо, если: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7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ширина транспортного средства превышает 4,0 м;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7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автопоезда превышает 30,0 м;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7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транспортное средство при движении вынуждено хотя бы час­тично занимать полосу встречного движения;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7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процессе перевозки предполагается необходимость оперативного Изменения организации движения с целью обеспечения безопасности проезда;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7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груз относится ко второй категории.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Сопровождения автомобилями прикрытия по России">
            <a:extLst>
              <a:ext uri="{FF2B5EF4-FFF2-40B4-BE49-F238E27FC236}">
                <a16:creationId xmlns:a16="http://schemas.microsoft.com/office/drawing/2014/main" id="{4F379A22-557C-3B02-9A6F-F820FB9E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535" y="1538168"/>
            <a:ext cx="4177048" cy="242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29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21E370-C78F-321C-A235-817D43826BB9}"/>
              </a:ext>
            </a:extLst>
          </p:cNvPr>
          <p:cNvSpPr txBox="1"/>
          <p:nvPr/>
        </p:nvSpPr>
        <p:spPr>
          <a:xfrm>
            <a:off x="3044301" y="219634"/>
            <a:ext cx="6103398" cy="73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 время перевозки крупногабаритного и тяжеловесного груза запрещается:</a:t>
            </a:r>
            <a:endParaRPr lang="ru-RU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25E72-CD7C-2175-59DD-07F10592CF55}"/>
              </a:ext>
            </a:extLst>
          </p:cNvPr>
          <p:cNvSpPr txBox="1"/>
          <p:nvPr/>
        </p:nvSpPr>
        <p:spPr>
          <a:xfrm>
            <a:off x="523782" y="954322"/>
            <a:ext cx="8782235" cy="4523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отклоняться от установленного маршрута;</a:t>
            </a:r>
          </a:p>
          <a:p>
            <a:pPr marL="285750" indent="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превышать указанную в разрешении скорость движения;</a:t>
            </a:r>
          </a:p>
          <a:p>
            <a:pPr marL="285750" indent="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осуществлять движение во время гололеда, а также при метео­рологической видимости менее 100 м;</a:t>
            </a:r>
          </a:p>
          <a:p>
            <a:pPr marL="285750" indent="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двигаться по обочине дороги, если такой порядок не определен условиями перевозки:</a:t>
            </a:r>
          </a:p>
          <a:p>
            <a:pPr marL="285750" indent="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останавливаться вне специально обозначенных стоянок, распо­ложенных за пределами дороги;</a:t>
            </a:r>
          </a:p>
          <a:p>
            <a:pPr marL="285750" indent="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продолжать перевозку при возникновении технической неисправ­ности транспортного средства, угрожающей безопасности движения;</a:t>
            </a:r>
          </a:p>
          <a:p>
            <a:pPr marL="285750" indent="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выезжать в рейс без разрешения, с просроченным или с не­правильно оформленным разрешением на перевозку, при отсутствии подписей, указанных в нем должностных лиц;</a:t>
            </a:r>
          </a:p>
          <a:p>
            <a:pPr marL="285750" indent="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вносить в разрешение на перевозку крупногабаритного или тя­желовесного груза дополнительные записи.</a:t>
            </a:r>
          </a:p>
        </p:txBody>
      </p:sp>
    </p:spTree>
    <p:extLst>
      <p:ext uri="{BB962C8B-B14F-4D97-AF65-F5344CB8AC3E}">
        <p14:creationId xmlns:p14="http://schemas.microsoft.com/office/powerpoint/2010/main" val="4008322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Организация перевозок негабаритных грузов - оформление транспортировки  негабарита КТГ">
            <a:extLst>
              <a:ext uri="{FF2B5EF4-FFF2-40B4-BE49-F238E27FC236}">
                <a16:creationId xmlns:a16="http://schemas.microsoft.com/office/drawing/2014/main" id="{72275CA8-8DD2-1AB9-6D10-D1181C197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0"/>
            <a:ext cx="5227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059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F42592-4595-117C-5B42-A6AA36D3B660}"/>
              </a:ext>
            </a:extLst>
          </p:cNvPr>
          <p:cNvSpPr txBox="1"/>
          <p:nvPr/>
        </p:nvSpPr>
        <p:spPr>
          <a:xfrm>
            <a:off x="3044301" y="193001"/>
            <a:ext cx="6103398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Каким еще мерам безопасности должно подчиняться транспортное средство?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7E864-2214-5F8B-532F-3D31C1E411F9}"/>
              </a:ext>
            </a:extLst>
          </p:cNvPr>
          <p:cNvSpPr txBox="1"/>
          <p:nvPr/>
        </p:nvSpPr>
        <p:spPr>
          <a:xfrm>
            <a:off x="379521" y="1004039"/>
            <a:ext cx="3526654" cy="155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наком «Крупногабаритный груз»: если груз выступает за габариты транспортного средства более чем на 1 метр по длине и 0,4 метра по краям;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46CB7A-88EC-01EE-022C-642CAD08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68" y="2930104"/>
            <a:ext cx="1931159" cy="19311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D654A6-DA48-F58E-414F-BD399BF8F4CF}"/>
              </a:ext>
            </a:extLst>
          </p:cNvPr>
          <p:cNvSpPr txBox="1"/>
          <p:nvPr/>
        </p:nvSpPr>
        <p:spPr>
          <a:xfrm>
            <a:off x="4332673" y="1004039"/>
            <a:ext cx="3526654" cy="1263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наком «Длинномерное транспортное средство»: если длина транспортного средства 20 метров и более;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 descr="Знак Длинномерное транспортное средство | Справочник логиста TRANS.RU">
            <a:extLst>
              <a:ext uri="{FF2B5EF4-FFF2-40B4-BE49-F238E27FC236}">
                <a16:creationId xmlns:a16="http://schemas.microsoft.com/office/drawing/2014/main" id="{516C01AD-B055-6436-D3BE-959CE18DB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764" y="3045513"/>
            <a:ext cx="3260471" cy="108260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A442C6-7B50-6FC7-33CB-08A4AB126553}"/>
              </a:ext>
            </a:extLst>
          </p:cNvPr>
          <p:cNvSpPr txBox="1"/>
          <p:nvPr/>
        </p:nvSpPr>
        <p:spPr>
          <a:xfrm>
            <a:off x="8285825" y="1004038"/>
            <a:ext cx="3526654" cy="155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наком «Автопоезд» — расположенными на крыше тремя лампочками: для транспортного средства с прицепом или прицепами.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97627CF-FDE5-E00E-351D-C979C8ECE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672" y="2930104"/>
            <a:ext cx="2686960" cy="1364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120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Организация перевозок негабаритных грузов - оформление транспортировки  негабарита КТГ">
            <a:extLst>
              <a:ext uri="{FF2B5EF4-FFF2-40B4-BE49-F238E27FC236}">
                <a16:creationId xmlns:a16="http://schemas.microsoft.com/office/drawing/2014/main" id="{A2E58C2E-39F6-50DC-E1E8-CB61A3FCD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81" y="0"/>
            <a:ext cx="5227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842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7271BE-5A4D-E623-6C6E-1D11713DBB0D}"/>
              </a:ext>
            </a:extLst>
          </p:cNvPr>
          <p:cNvSpPr txBox="1"/>
          <p:nvPr/>
        </p:nvSpPr>
        <p:spPr>
          <a:xfrm>
            <a:off x="2641476" y="121979"/>
            <a:ext cx="6909047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Порядок оформления авто доставки включает в себя оформление различных необходимых документов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6E2EB-E4A2-F114-F842-C410C3C43EBD}"/>
              </a:ext>
            </a:extLst>
          </p:cNvPr>
          <p:cNvSpPr txBox="1"/>
          <p:nvPr/>
        </p:nvSpPr>
        <p:spPr>
          <a:xfrm>
            <a:off x="120217" y="890185"/>
            <a:ext cx="6413747" cy="5641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оварно-транспортной накладной;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счета-фактуры, если речь идет о перевозке товаров;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сертификатов происхождения для товаров импортного производства;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разрешений или лицензий;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гарантийного письма об оплате в случае, если оплата за доставку будет произведена после доставки получателю;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страхового полиса, если это требуется;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ыбор оптимальных маршрутов транспортировок;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Разрешение на перевозку негабаритных грузов: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масса автомобиля с грузом или без него и/или нагрузка на ось превышают 2% от установленных норм, перевозить крупногабаритный груз можно только по специальному разрешению. Его нужно получить заранее в Росавтодоре того региона, откуда начинается маршрут.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3B812E-31A6-A4BE-C8D2-2201D44F52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750" y="896756"/>
            <a:ext cx="3442335" cy="4869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892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7189EC-007B-563C-E642-A6F770DE0137}"/>
              </a:ext>
            </a:extLst>
          </p:cNvPr>
          <p:cNvSpPr txBox="1"/>
          <p:nvPr/>
        </p:nvSpPr>
        <p:spPr>
          <a:xfrm>
            <a:off x="5304778" y="65703"/>
            <a:ext cx="1582444" cy="50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Оглавление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hlinkClick r:id="rId2" action="ppaction://hlinksldjump"/>
            <a:extLst>
              <a:ext uri="{FF2B5EF4-FFF2-40B4-BE49-F238E27FC236}">
                <a16:creationId xmlns:a16="http://schemas.microsoft.com/office/drawing/2014/main" id="{C7701E98-7088-34BD-1BA1-CBDABBE294F7}"/>
              </a:ext>
            </a:extLst>
          </p:cNvPr>
          <p:cNvSpPr txBox="1"/>
          <p:nvPr/>
        </p:nvSpPr>
        <p:spPr>
          <a:xfrm>
            <a:off x="725748" y="751361"/>
            <a:ext cx="8924279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Определение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Виды негабаритных грузов</a:t>
            </a:r>
            <a:endParaRPr lang="ru-RU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Процесс транспортировки негабаритного груза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Во время перевозки крупногабаритного и тяжеловесного груза запрещается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Каким еще мерам безопасности должно подчиняться транспортное средство?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Порядок оформления авто доставки включает в себя оформление различных необходимых документов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31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2A9D99-72F7-66A9-499D-66EAD8C4C9A8}"/>
              </a:ext>
            </a:extLst>
          </p:cNvPr>
          <p:cNvSpPr txBox="1"/>
          <p:nvPr/>
        </p:nvSpPr>
        <p:spPr>
          <a:xfrm>
            <a:off x="5143329" y="184251"/>
            <a:ext cx="19053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Определение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27F7F-E6B7-E274-11C6-FB9B099155DB}"/>
              </a:ext>
            </a:extLst>
          </p:cNvPr>
          <p:cNvSpPr txBox="1"/>
          <p:nvPr/>
        </p:nvSpPr>
        <p:spPr>
          <a:xfrm>
            <a:off x="175333" y="706973"/>
            <a:ext cx="7030237" cy="5444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Нестандартный (негабаритный) груз представляет собой громоздкий или тяжелый предмет, который из-за своих технических параметров или специфических особенностей нельзя перевозить в закрытом дорожном транспортном средстве или закрытом контейнере, то есть стандартными видами транспорта.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Критериями, по которым груз идентифицируется как негабаритный, являются его ширина, длина и высота. Таким образом, если перевозимый груз, установленный на подвижной состав, превышает по длине 20 метров, по ширине 2,5 метра, по высоте 4,0 метра, то он автоматически попадает под категорию негабаритных. К таким грузам можно отнести, например, яхты, памятники или транспорт (например, сельскохозяйственный), то есть именно такой негабарит, который невозможно перевезти обычным транспортом.</a:t>
            </a:r>
          </a:p>
        </p:txBody>
      </p:sp>
      <p:pic>
        <p:nvPicPr>
          <p:cNvPr id="1028" name="Picture 4" descr="Крупногабаритный груз - Перевозка негабарита Челябинск">
            <a:extLst>
              <a:ext uri="{FF2B5EF4-FFF2-40B4-BE49-F238E27FC236}">
                <a16:creationId xmlns:a16="http://schemas.microsoft.com/office/drawing/2014/main" id="{07CDA60B-8C15-8FCC-0E9F-277FE7AA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943" y="1657706"/>
            <a:ext cx="3962538" cy="293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87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2FFF3E-91BE-0841-D599-5DF681E05FB4}"/>
              </a:ext>
            </a:extLst>
          </p:cNvPr>
          <p:cNvSpPr txBox="1"/>
          <p:nvPr/>
        </p:nvSpPr>
        <p:spPr>
          <a:xfrm>
            <a:off x="0" y="-78295"/>
            <a:ext cx="8416031" cy="6280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Перемещение подобных грузов посредством железнодорожного или авиатранспорта является затруднительным и дорогостоящим процессом, поэтому именно автомобильные перевозки грузов – самый доступный и вместе с тем экономичный способ транспортировки негабарита. На сегодняшний день основными объектами перевозок автотранспортом являются: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строительная техника – бульдозеры, асфальтоукладчики, экскаваторы, краны, балки;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С/Х техника – тракторы, комбайны;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промышленное оборудование – котлы, турбины, трансформаторы, реакторы, различное металлообрабатывающие оборудование, пресса, литьевые машины, испытательные стенды.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услуги по транспортировке негабаритных грузов предоставляются, в основном, нефтехимическим, машиностроительным, оборонным, металлургическим, строительным и сельскохозяйственным предприятиям.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Перевезти комбайн: сколько стоит, на трале, перегон своим ходом">
            <a:extLst>
              <a:ext uri="{FF2B5EF4-FFF2-40B4-BE49-F238E27FC236}">
                <a16:creationId xmlns:a16="http://schemas.microsoft.com/office/drawing/2014/main" id="{73FADB67-32B3-9EDC-4BD8-46BCCD3D2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707" y="729957"/>
            <a:ext cx="3302032" cy="209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еревозка турбины двигателя">
            <a:extLst>
              <a:ext uri="{FF2B5EF4-FFF2-40B4-BE49-F238E27FC236}">
                <a16:creationId xmlns:a16="http://schemas.microsoft.com/office/drawing/2014/main" id="{CCFE58AE-2B64-78CA-49F0-E24C87B65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707" y="3197532"/>
            <a:ext cx="3302032" cy="247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68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F2ADDD-CC94-5746-58A7-A77F200EAA77}"/>
              </a:ext>
            </a:extLst>
          </p:cNvPr>
          <p:cNvSpPr txBox="1"/>
          <p:nvPr/>
        </p:nvSpPr>
        <p:spPr>
          <a:xfrm>
            <a:off x="3959539" y="77719"/>
            <a:ext cx="36810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Виды негабаритных грузов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3524E-590C-D7F5-1058-1A1F0C455A9D}"/>
              </a:ext>
            </a:extLst>
          </p:cNvPr>
          <p:cNvSpPr txBox="1"/>
          <p:nvPr/>
        </p:nvSpPr>
        <p:spPr>
          <a:xfrm>
            <a:off x="760318" y="477936"/>
            <a:ext cx="5039759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Тяжеловесный груз – это груз, который, будучи погружен в транспортное средство, вызывает превышение хотя бы одного из параметров по разрешенной максимальной массе подвижного состава или осевым нагрузкам, определенных в нормативных документах.</a:t>
            </a:r>
          </a:p>
          <a:p>
            <a:pPr indent="450215">
              <a:lnSpc>
                <a:spcPct val="150000"/>
              </a:lnSpc>
            </a:pP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374CD-85DC-B89C-5E41-CEDAB664DE19}"/>
              </a:ext>
            </a:extLst>
          </p:cNvPr>
          <p:cNvSpPr txBox="1"/>
          <p:nvPr/>
        </p:nvSpPr>
        <p:spPr>
          <a:xfrm>
            <a:off x="6391922" y="477829"/>
            <a:ext cx="5039759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Крупногабаритный груз — это груз, который, будучи погружен в транспортное средство, вызывает превышение хотя бы одного из параметров по предельным габаритным размерам подвижного состава, определенных в нормативных документах.</a:t>
            </a:r>
          </a:p>
        </p:txBody>
      </p:sp>
      <p:pic>
        <p:nvPicPr>
          <p:cNvPr id="5122" name="Picture 2" descr="Тяжеловесный груз - heavyline heavyline">
            <a:extLst>
              <a:ext uri="{FF2B5EF4-FFF2-40B4-BE49-F238E27FC236}">
                <a16:creationId xmlns:a16="http://schemas.microsoft.com/office/drawing/2014/main" id="{E6F7575C-4CE6-EF22-CCC5-452B230F2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78" y="3429000"/>
            <a:ext cx="3318514" cy="220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Крупногабаритный груз: определение, правила перевозки и знаки ::  BusinessMan.ru">
            <a:extLst>
              <a:ext uri="{FF2B5EF4-FFF2-40B4-BE49-F238E27FC236}">
                <a16:creationId xmlns:a16="http://schemas.microsoft.com/office/drawing/2014/main" id="{65210652-F61C-17D6-0986-6472EE2A4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504" y="3429000"/>
            <a:ext cx="2949838" cy="220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65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A50507-D046-BF8D-0F15-62D655180BDB}"/>
              </a:ext>
            </a:extLst>
          </p:cNvPr>
          <p:cNvSpPr txBox="1"/>
          <p:nvPr/>
        </p:nvSpPr>
        <p:spPr>
          <a:xfrm>
            <a:off x="90254" y="402061"/>
            <a:ext cx="6417077" cy="5028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Длинномерный груз – это груз, который, будучи погружен в транспортное средство, выступает за задний борт боле чем на 2 метра.</a:t>
            </a:r>
          </a:p>
          <a:p>
            <a:pPr indent="450215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Исходя из всего вышеперечисленного, негабаритными, тяжеловесными, крупногабаритными считаются грузы, масса и размеры которых вместе с транспортным средством превышают следующие параметры:</a:t>
            </a:r>
          </a:p>
          <a:p>
            <a:pPr indent="450215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высоте – более 4 м;</a:t>
            </a:r>
          </a:p>
          <a:p>
            <a:pPr indent="450215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длине – более 20 м (допускается свес груза 2 м, если общая длина не превышает 20 м);</a:t>
            </a:r>
          </a:p>
          <a:p>
            <a:pPr indent="450215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ширине – более 2,55 м;</a:t>
            </a:r>
          </a:p>
          <a:p>
            <a:pPr indent="450215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массе груза с транспортным средством – более 38 т.</a:t>
            </a:r>
          </a:p>
        </p:txBody>
      </p:sp>
      <p:pic>
        <p:nvPicPr>
          <p:cNvPr id="4098" name="Picture 2" descr="Перевозка длинномерных грузов от компании Aldetrans">
            <a:extLst>
              <a:ext uri="{FF2B5EF4-FFF2-40B4-BE49-F238E27FC236}">
                <a16:creationId xmlns:a16="http://schemas.microsoft.com/office/drawing/2014/main" id="{9E50EEC4-EEBA-2103-5512-67CA59C89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645" y="1209003"/>
            <a:ext cx="4899225" cy="326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18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A58B7B-700A-B3AA-7709-DE1C7755C807}"/>
              </a:ext>
            </a:extLst>
          </p:cNvPr>
          <p:cNvSpPr txBox="1"/>
          <p:nvPr/>
        </p:nvSpPr>
        <p:spPr>
          <a:xfrm>
            <a:off x="2996213" y="110363"/>
            <a:ext cx="6199573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07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 транспортировки негабаритного груза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800DA-03FD-52A6-B40E-AB6EA80022FE}"/>
              </a:ext>
            </a:extLst>
          </p:cNvPr>
          <p:cNvSpPr txBox="1"/>
          <p:nvPr/>
        </p:nvSpPr>
        <p:spPr>
          <a:xfrm>
            <a:off x="361764" y="650888"/>
            <a:ext cx="7477218" cy="5088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Транспортировка негабаритных грузов является сложным и длительным процессом и поэтому делиться на несколько этапов: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подбор подходящей транспортной или логистической фирмы;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подбор специального транспорта с учетом всех характеристик конкретного груза;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оптимального маршрута следования;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оформление необходимых разрешений;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организация сопровождения груза.</a:t>
            </a:r>
          </a:p>
          <a:p>
            <a:pPr marL="285750" indent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объемы и сроки перевозок;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необходимости значительных капитальных затрат на работы по подготовке и осуществлению таких перевозок;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необходимости проведения большого числа согласований практически на всех уровнях, включая государственные.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8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54935A-651F-F733-D895-140CB20463B6}"/>
              </a:ext>
            </a:extLst>
          </p:cNvPr>
          <p:cNvSpPr txBox="1"/>
          <p:nvPr/>
        </p:nvSpPr>
        <p:spPr>
          <a:xfrm>
            <a:off x="468297" y="411355"/>
            <a:ext cx="5284433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разработке маршрута перевозки следует руководствоваться следующими параметрами: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1C673-0DF5-178E-4DE1-8B508E6ADDAF}"/>
              </a:ext>
            </a:extLst>
          </p:cNvPr>
          <p:cNvSpPr txBox="1"/>
          <p:nvPr/>
        </p:nvSpPr>
        <p:spPr>
          <a:xfrm>
            <a:off x="58814" y="1339301"/>
            <a:ext cx="5693916" cy="285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технические характеристики транспортных средств;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специфика грузов, требования к особым условиям их перевозки;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 организаций, согласующих маршрут и осуществляющих контроль за всеми;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этапы выполнения транспортных операций;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организационные обязанности сторон.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2FC319-14A9-E9C4-7FB0-2E5D410A39F5}"/>
              </a:ext>
            </a:extLst>
          </p:cNvPr>
          <p:cNvSpPr txBox="1"/>
          <p:nvPr/>
        </p:nvSpPr>
        <p:spPr>
          <a:xfrm>
            <a:off x="6684886" y="411355"/>
            <a:ext cx="4500979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Правила перевозки негабаритных грузов автотранспортом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4C871-320F-1BC6-DC94-4AEF56047454}"/>
              </a:ext>
            </a:extLst>
          </p:cNvPr>
          <p:cNvSpPr txBox="1"/>
          <p:nvPr/>
        </p:nvSpPr>
        <p:spPr>
          <a:xfrm>
            <a:off x="5752730" y="1339301"/>
            <a:ext cx="6103398" cy="3451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Перевозка негабарита допускается только в тех случаях, если выполняется ряд условий (п. 23.3. ПДД):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Груз не ухудшает обзор водителю;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оказывает негативного влияния на устойчивость транспортного средства;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закрывает светоотражатели, осветительные устройства, опознавательные знаки, не препятствует восприятию сигналов, подаваемых водителю рукой;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создает шумов, не поднимает пыль при транспортировке, не вредит дороге и окружающей среде.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7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30182F-E69E-D897-1A47-4AF70167EF96}"/>
              </a:ext>
            </a:extLst>
          </p:cNvPr>
          <p:cNvSpPr txBox="1"/>
          <p:nvPr/>
        </p:nvSpPr>
        <p:spPr>
          <a:xfrm>
            <a:off x="264851" y="436573"/>
            <a:ext cx="5831149" cy="4819524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indent="450215">
              <a:lnSpc>
                <a:spcPct val="107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согласовании разрешения на перевозку груза ГИБДД определяет необходимость и вид сопровождения.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7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Сопровождение может осуществляться: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автомобилем прикрытия и (или) тягачом;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патрульным автомобилем Госавтоинспекции.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7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Сопровождение автомобилем прикрытия обязательно во всех слу­чаях, когда: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ширина транспортного средства с грузом превышает 3,5 м;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автопоезда более 24 м;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других случаях, когда в разрешении в графе «Особые условия движения» записано, что движение через какое-либо искусственное сооружение разрешается в одиночном порядке, либо указаны другие условия, требующие оперативного изменения организации движения на маршруте перевозки груза.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 descr="Перевозка негабаритных грузов - правила и разрешения транспортировки">
            <a:extLst>
              <a:ext uri="{FF2B5EF4-FFF2-40B4-BE49-F238E27FC236}">
                <a16:creationId xmlns:a16="http://schemas.microsoft.com/office/drawing/2014/main" id="{E57673FF-FD95-E9A3-4DB6-1CC8DD827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906" y="1448671"/>
            <a:ext cx="4991655" cy="279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766815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67</TotalTime>
  <Words>1157</Words>
  <Application>Microsoft Office PowerPoint</Application>
  <PresentationFormat>Широкоэкранный</PresentationFormat>
  <Paragraphs>91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Галерея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Гришин</dc:creator>
  <cp:lastModifiedBy>Павел Гришин</cp:lastModifiedBy>
  <cp:revision>2</cp:revision>
  <dcterms:created xsi:type="dcterms:W3CDTF">2022-10-06T09:08:21Z</dcterms:created>
  <dcterms:modified xsi:type="dcterms:W3CDTF">2022-10-06T10:27:12Z</dcterms:modified>
</cp:coreProperties>
</file>