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Bebas Neue"/>
      <p:regular r:id="rId30"/>
    </p:embeddedFont>
    <p:embeddedFont>
      <p:font typeface="Fira Code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Source Code Pro Medium"/>
      <p:regular r:id="rId37"/>
      <p:bold r:id="rId38"/>
      <p:italic r:id="rId39"/>
      <p:boldItalic r:id="rId40"/>
    </p:embeddedFont>
    <p:embeddedFont>
      <p:font typeface="Comforta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boldItalic.fntdata"/><Relationship Id="rId20" Type="http://schemas.openxmlformats.org/officeDocument/2006/relationships/slide" Target="slides/slide16.xml"/><Relationship Id="rId42" Type="http://schemas.openxmlformats.org/officeDocument/2006/relationships/font" Target="fonts/Comfortaa-bold.fntdata"/><Relationship Id="rId41" Type="http://schemas.openxmlformats.org/officeDocument/2006/relationships/font" Target="fonts/Comfortaa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1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Code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7.xml"/><Relationship Id="rId33" Type="http://schemas.openxmlformats.org/officeDocument/2006/relationships/font" Target="fonts/PTSans-regular.fntdata"/><Relationship Id="rId10" Type="http://schemas.openxmlformats.org/officeDocument/2006/relationships/slide" Target="slides/slide6.xml"/><Relationship Id="rId32" Type="http://schemas.openxmlformats.org/officeDocument/2006/relationships/font" Target="fonts/FiraCode-bold.fntdata"/><Relationship Id="rId13" Type="http://schemas.openxmlformats.org/officeDocument/2006/relationships/slide" Target="slides/slide9.xml"/><Relationship Id="rId35" Type="http://schemas.openxmlformats.org/officeDocument/2006/relationships/font" Target="fonts/PTSans-italic.fntdata"/><Relationship Id="rId12" Type="http://schemas.openxmlformats.org/officeDocument/2006/relationships/slide" Target="slides/slide8.xml"/><Relationship Id="rId34" Type="http://schemas.openxmlformats.org/officeDocument/2006/relationships/font" Target="fonts/PTSans-bold.fntdata"/><Relationship Id="rId15" Type="http://schemas.openxmlformats.org/officeDocument/2006/relationships/slide" Target="slides/slide11.xml"/><Relationship Id="rId37" Type="http://schemas.openxmlformats.org/officeDocument/2006/relationships/font" Target="fonts/SourceCodeProMedium-regular.fntdata"/><Relationship Id="rId14" Type="http://schemas.openxmlformats.org/officeDocument/2006/relationships/slide" Target="slides/slide10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Medium-italic.fntdata"/><Relationship Id="rId16" Type="http://schemas.openxmlformats.org/officeDocument/2006/relationships/slide" Target="slides/slide12.xml"/><Relationship Id="rId38" Type="http://schemas.openxmlformats.org/officeDocument/2006/relationships/font" Target="fonts/SourceCodePro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b2d48be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b2d48be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b2d48be4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b2d48be4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b2d48be4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b2d48be4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b2d48be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3b2d48be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b2d48be4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3b2d48be4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b2d48be4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b2d48be4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b2d48be4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3b2d48be4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b2d48be4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3b2d48be4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b2d48be4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b2d48be4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b2d48b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b2d48b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3be7910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3be7910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b2d48be4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b2d48be4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b2d48be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b2d48be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b2d48be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b2d48be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b2d48be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b2d48be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b2d48be4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b2d48be4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b2d48be4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b2d48be4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doc.rust-lang.org/book/" TargetMode="External"/><Relationship Id="rId5" Type="http://schemas.openxmlformats.org/officeDocument/2006/relationships/hyperlink" Target="https://malekai.co.uk/posts/Rust/a_brief_introduction_to_memory_management_in_ru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448775" y="243150"/>
            <a:ext cx="6537000" cy="25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Ownership-Based Memory Safety Rules in the Rust Compiler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379325" y="3297650"/>
            <a:ext cx="66759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How Rust Keeps up With C Without all its Footguns &gt;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52575" y="822550"/>
            <a:ext cx="7593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624700" y="2037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1020588" y="2325788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Ownership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and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 </a:t>
            </a:r>
            <a:r>
              <a:rPr lang="en"/>
              <a:t>Borrowing</a:t>
            </a:r>
            <a:endParaRPr/>
          </a:p>
        </p:txBody>
      </p:sp>
      <p:grpSp>
        <p:nvGrpSpPr>
          <p:cNvPr id="418" name="Google Shape;418;p37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9" name="Google Shape;419;p37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37"/>
          <p:cNvSpPr txBox="1"/>
          <p:nvPr/>
        </p:nvSpPr>
        <p:spPr>
          <a:xfrm>
            <a:off x="1143400" y="11962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3" name="Google Shape;433;p37"/>
          <p:cNvSpPr txBox="1"/>
          <p:nvPr/>
        </p:nvSpPr>
        <p:spPr>
          <a:xfrm>
            <a:off x="7796125" y="33014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Ownership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1: Each value in Rust has an owner.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440" name="Google Shape;4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888" y="1142550"/>
            <a:ext cx="5752235" cy="28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Ownership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2: There can only be one owner at a time.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25" y="995962"/>
            <a:ext cx="5501142" cy="31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Ownership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2: There can only be one owner at a time.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700" y="1001849"/>
            <a:ext cx="5480601" cy="31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1662450" y="27528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borrow of moved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value s1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Ownership</a:t>
            </a:r>
            <a:endParaRPr sz="4500">
              <a:solidFill>
                <a:schemeClr val="dk2"/>
              </a:solidFill>
            </a:endParaRPr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475" y="634900"/>
            <a:ext cx="5329051" cy="3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3: When the owner goes out of scope, the value will be dropped.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675" y="614651"/>
            <a:ext cx="6324650" cy="391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2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Ownership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469" name="Google Shape;469;p42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3: Issues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4002600" y="2350425"/>
            <a:ext cx="24705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of a moved value: s1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Borrowing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476" name="Google Shape;4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388" y="525087"/>
            <a:ext cx="5631225" cy="40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3"/>
          <p:cNvSpPr txBox="1"/>
          <p:nvPr>
            <p:ph idx="1" type="body"/>
          </p:nvPr>
        </p:nvSpPr>
        <p:spPr>
          <a:xfrm>
            <a:off x="409650" y="4108575"/>
            <a:ext cx="83247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Borrowing = Creating references which can then be borrowed.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Borrowing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713" y="624450"/>
            <a:ext cx="5098564" cy="38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409650" y="4108575"/>
            <a:ext cx="83247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1: You can either have one mutable reference or any number of immutable references.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Borrowing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150" y="648313"/>
            <a:ext cx="5387700" cy="3846874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 txBox="1"/>
          <p:nvPr>
            <p:ph idx="1" type="body"/>
          </p:nvPr>
        </p:nvSpPr>
        <p:spPr>
          <a:xfrm>
            <a:off x="409650" y="4108575"/>
            <a:ext cx="83247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1: You can either have one mutable reference or any number of immutable references.</a:t>
            </a:r>
            <a:endParaRPr sz="1800"/>
          </a:p>
        </p:txBody>
      </p:sp>
      <p:sp>
        <p:nvSpPr>
          <p:cNvPr id="492" name="Google Shape;492;p45"/>
          <p:cNvSpPr txBox="1"/>
          <p:nvPr/>
        </p:nvSpPr>
        <p:spPr>
          <a:xfrm>
            <a:off x="4097550" y="2224450"/>
            <a:ext cx="3385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Cannot borrow ‘s1’ as mutable because it is also borrowed as immutable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720000" y="276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1"/>
                </a:solidFill>
              </a:rPr>
              <a:t>Borrowing</a:t>
            </a:r>
            <a:endParaRPr sz="4500">
              <a:solidFill>
                <a:schemeClr val="accent1"/>
              </a:solidFill>
            </a:endParaRPr>
          </a:p>
        </p:txBody>
      </p:sp>
      <p:pic>
        <p:nvPicPr>
          <p:cNvPr id="498" name="Google Shape;4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350" y="593063"/>
            <a:ext cx="5859300" cy="39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6"/>
          <p:cNvSpPr txBox="1"/>
          <p:nvPr>
            <p:ph idx="1" type="body"/>
          </p:nvPr>
        </p:nvSpPr>
        <p:spPr>
          <a:xfrm>
            <a:off x="409650" y="4108575"/>
            <a:ext cx="83247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Rule 2: References must always be valid.</a:t>
            </a:r>
            <a:endParaRPr sz="1800"/>
          </a:p>
        </p:txBody>
      </p:sp>
      <p:sp>
        <p:nvSpPr>
          <p:cNvPr id="500" name="Google Shape;500;p46"/>
          <p:cNvSpPr txBox="1"/>
          <p:nvPr/>
        </p:nvSpPr>
        <p:spPr>
          <a:xfrm>
            <a:off x="3232050" y="2641100"/>
            <a:ext cx="542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borrowed value does not live long enough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20000" y="30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Footguns you say?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00" y="877450"/>
            <a:ext cx="6164003" cy="396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9"/>
          <p:cNvSpPr txBox="1"/>
          <p:nvPr/>
        </p:nvSpPr>
        <p:spPr>
          <a:xfrm>
            <a:off x="2157000" y="1648825"/>
            <a:ext cx="483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Footgun (noun):</a:t>
            </a:r>
            <a:endParaRPr sz="2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2470800" y="2123400"/>
            <a:ext cx="4202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tool so powerful, it’s more likely to shoot 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than solve your problem. Common in C, where freedom and </a:t>
            </a:r>
            <a:r>
              <a:rPr lang="en" sz="20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disaster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go hand in hand.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4421200" y="3947025"/>
            <a:ext cx="28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i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Urban Dictionary, Probably</a:t>
            </a:r>
            <a:endParaRPr i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idx="4294967295" type="body"/>
          </p:nvPr>
        </p:nvSpPr>
        <p:spPr>
          <a:xfrm>
            <a:off x="720000" y="1315575"/>
            <a:ext cx="77040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A</a:t>
            </a:r>
            <a:r>
              <a:rPr lang="en" sz="2500">
                <a:solidFill>
                  <a:schemeClr val="lt2"/>
                </a:solidFill>
              </a:rPr>
              <a:t>cknowledgements and caveats: </a:t>
            </a:r>
            <a:endParaRPr sz="25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Tried to keep it </a:t>
            </a:r>
            <a:r>
              <a:rPr lang="en" sz="2000"/>
              <a:t>really simple and short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Didn’t go into </a:t>
            </a:r>
            <a:r>
              <a:rPr lang="en" sz="2000">
                <a:solidFill>
                  <a:schemeClr val="accent1"/>
                </a:solidFill>
              </a:rPr>
              <a:t>lifetimes</a:t>
            </a:r>
            <a:r>
              <a:rPr lang="en" sz="2000"/>
              <a:t> and lifetime specifiers (further dive down the rabbit hole highly </a:t>
            </a:r>
            <a:r>
              <a:rPr lang="en" sz="2000">
                <a:solidFill>
                  <a:schemeClr val="accent5"/>
                </a:solidFill>
              </a:rPr>
              <a:t>recommended</a:t>
            </a:r>
            <a:r>
              <a:rPr lang="en" sz="2000"/>
              <a:t>!)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🦀🦀Learn </a:t>
            </a:r>
            <a:r>
              <a:rPr lang="en" sz="2000">
                <a:solidFill>
                  <a:schemeClr val="lt2"/>
                </a:solidFill>
              </a:rPr>
              <a:t>Rust</a:t>
            </a:r>
            <a:r>
              <a:rPr lang="en" sz="2000"/>
              <a:t>!!!🦀🦀</a:t>
            </a:r>
            <a:endParaRPr sz="2000"/>
          </a:p>
        </p:txBody>
      </p:sp>
      <p:sp>
        <p:nvSpPr>
          <p:cNvPr id="506" name="Google Shape;506;p47"/>
          <p:cNvSpPr txBox="1"/>
          <p:nvPr>
            <p:ph type="title"/>
          </p:nvPr>
        </p:nvSpPr>
        <p:spPr>
          <a:xfrm>
            <a:off x="720000" y="393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the magic!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373406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12" name="Google Shape;512;p48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Sources</a:t>
            </a: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&gt;</a:t>
            </a:r>
            <a:endParaRPr/>
          </a:p>
        </p:txBody>
      </p:sp>
      <p:grpSp>
        <p:nvGrpSpPr>
          <p:cNvPr id="513" name="Google Shape;513;p4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514" name="Google Shape;514;p4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4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60" name="Google Shape;560;p4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63" name="Google Shape;5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00" y="3629825"/>
            <a:ext cx="70485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8"/>
          <p:cNvSpPr txBox="1"/>
          <p:nvPr/>
        </p:nvSpPr>
        <p:spPr>
          <a:xfrm>
            <a:off x="3106325" y="2684825"/>
            <a:ext cx="53988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https://doc.rust-lang.org/book/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https://malekai.co.uk/posts/Rust/a_brief_introduction_to_memory_management_in_rust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20000" y="30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in the C lang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61" y="877450"/>
            <a:ext cx="5921676" cy="35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720000" y="392842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Since we forgot to </a:t>
            </a:r>
            <a:r>
              <a:rPr lang="en" sz="1800">
                <a:solidFill>
                  <a:schemeClr val="accent3"/>
                </a:solidFill>
              </a:rPr>
              <a:t>Free(</a:t>
            </a:r>
            <a:r>
              <a:rPr lang="en" sz="1800">
                <a:solidFill>
                  <a:schemeClr val="accent3"/>
                </a:solidFill>
              </a:rPr>
              <a:t>)</a:t>
            </a:r>
            <a:r>
              <a:rPr lang="en" sz="1800"/>
              <a:t> the pointer arr, when the code ends or the pointer goes out of scope, the memory </a:t>
            </a:r>
            <a:r>
              <a:rPr lang="en" sz="1800">
                <a:solidFill>
                  <a:schemeClr val="accent1"/>
                </a:solidFill>
              </a:rPr>
              <a:t>stays allocated</a:t>
            </a:r>
            <a:r>
              <a:rPr lang="en" sz="1800"/>
              <a:t> on the heap with no reference == </a:t>
            </a:r>
            <a:r>
              <a:rPr lang="en" sz="1800">
                <a:solidFill>
                  <a:schemeClr val="dk2"/>
                </a:solidFill>
              </a:rPr>
              <a:t>LEAK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720000" y="30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+ Heap representation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975" y="1373725"/>
            <a:ext cx="4563400" cy="281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832225" y="4145975"/>
            <a:ext cx="7704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</a:t>
            </a:r>
            <a:r>
              <a:rPr lang="en" sz="1800">
                <a:solidFill>
                  <a:schemeClr val="accent3"/>
                </a:solidFill>
              </a:rPr>
              <a:t>healthy</a:t>
            </a:r>
            <a:r>
              <a:rPr lang="en" sz="1800"/>
              <a:t>!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720000" y="30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+ Heap representation</a:t>
            </a:r>
            <a:endParaRPr/>
          </a:p>
        </p:txBody>
      </p:sp>
      <p:pic>
        <p:nvPicPr>
          <p:cNvPr id="315" name="Google Shape;3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985" y="1373725"/>
            <a:ext cx="4392025" cy="27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832225" y="4145975"/>
            <a:ext cx="77040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a </a:t>
            </a:r>
            <a:r>
              <a:rPr lang="en" sz="1800">
                <a:solidFill>
                  <a:schemeClr val="dk2"/>
                </a:solidFill>
              </a:rPr>
              <a:t>Leak</a:t>
            </a:r>
            <a:r>
              <a:rPr lang="en" sz="1800"/>
              <a:t>...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975" y="1373725"/>
            <a:ext cx="4450576" cy="27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720000" y="304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in Python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720000" y="4012575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Problem solved, </a:t>
            </a:r>
            <a:r>
              <a:rPr lang="en" sz="1800">
                <a:solidFill>
                  <a:schemeClr val="dk2"/>
                </a:solidFill>
              </a:rPr>
              <a:t>right</a:t>
            </a:r>
            <a:r>
              <a:rPr lang="en" sz="1800"/>
              <a:t>?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025" y="1198663"/>
            <a:ext cx="6415953" cy="27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</a:t>
            </a:r>
            <a:r>
              <a:rPr lang="en">
                <a:solidFill>
                  <a:schemeClr val="accent4"/>
                </a:solidFill>
              </a:rPr>
              <a:t> Garbage </a:t>
            </a:r>
            <a:r>
              <a:rPr lang="en"/>
              <a:t>Collector</a:t>
            </a:r>
            <a:endParaRPr/>
          </a:p>
        </p:txBody>
      </p:sp>
      <p:sp>
        <p:nvSpPr>
          <p:cNvPr id="330" name="Google Shape;330;p34"/>
          <p:cNvSpPr txBox="1"/>
          <p:nvPr>
            <p:ph idx="1" type="subTitle"/>
          </p:nvPr>
        </p:nvSpPr>
        <p:spPr>
          <a:xfrm>
            <a:off x="4942876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Makes Python runtime overhead (which is already crazy slow) even </a:t>
            </a:r>
            <a:r>
              <a:rPr lang="en">
                <a:solidFill>
                  <a:schemeClr val="dk2"/>
                </a:solidFill>
              </a:rPr>
              <a:t>slower</a:t>
            </a:r>
            <a:endParaRPr/>
          </a:p>
        </p:txBody>
      </p:sp>
      <p:sp>
        <p:nvSpPr>
          <p:cNvPr id="331" name="Google Shape;331;p34"/>
          <p:cNvSpPr txBox="1"/>
          <p:nvPr>
            <p:ph idx="2" type="subTitle"/>
          </p:nvPr>
        </p:nvSpPr>
        <p:spPr>
          <a:xfrm>
            <a:off x="1411700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Automatic</a:t>
            </a:r>
            <a:r>
              <a:rPr lang="en"/>
              <a:t> memory management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Easier development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Handles cyclic references</a:t>
            </a:r>
            <a:endParaRPr/>
          </a:p>
        </p:txBody>
      </p:sp>
      <p:sp>
        <p:nvSpPr>
          <p:cNvPr id="332" name="Google Shape;332;p34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3" name="Google Shape;333;p34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36" name="Google Shape;336;p3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37" name="Google Shape;337;p3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34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4223100" y="3661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The </a:t>
            </a:r>
            <a:r>
              <a:rPr lang="en" sz="5500">
                <a:solidFill>
                  <a:schemeClr val="accent1"/>
                </a:solidFill>
              </a:rPr>
              <a:t>problem</a:t>
            </a:r>
            <a:endParaRPr sz="5500">
              <a:solidFill>
                <a:schemeClr val="accent1"/>
              </a:solidFill>
            </a:endParaRPr>
          </a:p>
        </p:txBody>
      </p:sp>
      <p:sp>
        <p:nvSpPr>
          <p:cNvPr id="356" name="Google Shape;356;p35"/>
          <p:cNvSpPr txBox="1"/>
          <p:nvPr>
            <p:ph idx="1" type="subTitle"/>
          </p:nvPr>
        </p:nvSpPr>
        <p:spPr>
          <a:xfrm>
            <a:off x="4016250" y="2713975"/>
            <a:ext cx="46197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&lt; H</a:t>
            </a:r>
            <a:r>
              <a:rPr lang="en" sz="2000"/>
              <a:t>ow can we manage memory with no </a:t>
            </a:r>
            <a:r>
              <a:rPr lang="en" sz="2000">
                <a:solidFill>
                  <a:schemeClr val="accent2"/>
                </a:solidFill>
              </a:rPr>
              <a:t>runtime overhead</a:t>
            </a:r>
            <a:r>
              <a:rPr lang="en" sz="2000"/>
              <a:t> and without leaving it in the hands of incompetent developers?</a:t>
            </a:r>
            <a:r>
              <a:rPr lang="en" sz="2000"/>
              <a:t> &gt;</a:t>
            </a:r>
            <a:endParaRPr sz="2000"/>
          </a:p>
        </p:txBody>
      </p:sp>
      <p:sp>
        <p:nvSpPr>
          <p:cNvPr id="357" name="Google Shape;357;p35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8" name="Google Shape;358;p35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9" name="Google Shape;359;p35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5"/>
          <p:cNvSpPr txBox="1"/>
          <p:nvPr/>
        </p:nvSpPr>
        <p:spPr>
          <a:xfrm>
            <a:off x="8098500" y="2214625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type="title"/>
          </p:nvPr>
        </p:nvSpPr>
        <p:spPr>
          <a:xfrm>
            <a:off x="151450" y="1542475"/>
            <a:ext cx="32994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Rust</a:t>
            </a:r>
            <a:r>
              <a:rPr lang="en" sz="4000"/>
              <a:t>:</a:t>
            </a:r>
            <a:r>
              <a:rPr lang="en" sz="4000"/>
              <a:t> </a:t>
            </a:r>
            <a:r>
              <a:rPr lang="en" sz="4000"/>
              <a:t>Making Unsafe Code </a:t>
            </a:r>
            <a:r>
              <a:rPr lang="en" sz="4000">
                <a:solidFill>
                  <a:schemeClr val="dk2"/>
                </a:solidFill>
              </a:rPr>
              <a:t>Impossible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410" name="Google Shape;410;p36"/>
          <p:cNvSpPr txBox="1"/>
          <p:nvPr>
            <p:ph idx="1" type="subTitle"/>
          </p:nvPr>
        </p:nvSpPr>
        <p:spPr>
          <a:xfrm>
            <a:off x="1778425" y="3329925"/>
            <a:ext cx="3165900" cy="16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how?</a:t>
            </a:r>
            <a:endParaRPr sz="2000"/>
          </a:p>
        </p:txBody>
      </p:sp>
      <p:sp>
        <p:nvSpPr>
          <p:cNvPr id="411" name="Google Shape;411;p36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975" y="835725"/>
            <a:ext cx="3783300" cy="33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