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20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cc18879f0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cc18879f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cc18879f0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cc18879f0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cc18879f0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cc18879f0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cc18879f0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cc18879f0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cc18879f0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cc18879f0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cc18879f0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cc18879f0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cc18879f0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cc18879f0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cc18879f0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cc18879f0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cc18879f0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cc18879f0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cc18879f0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cc18879f0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cc18879f0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cc18879f0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cc18879f0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cc18879f0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cc18879f0_1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cc18879f0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cc18879f0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cc18879f0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cc18879f0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cc18879f0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cc18879f0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cc18879f0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cc18879f0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cc18879f0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cc18879f0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cc18879f0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cc18879f0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cc18879f0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cc18879f0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cc18879f0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_Subheadlin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13651" l="0" r="53429" t="0"/>
          <a:stretch/>
        </p:blipFill>
        <p:spPr>
          <a:xfrm>
            <a:off x="6382425" y="2106375"/>
            <a:ext cx="2761575" cy="30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99" y="4579400"/>
            <a:ext cx="78629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/>
        </p:nvSpPr>
        <p:spPr>
          <a:xfrm>
            <a:off x="251625" y="195375"/>
            <a:ext cx="2406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6486375" y="195375"/>
            <a:ext cx="2406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264525" y="817022"/>
            <a:ext cx="73605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title"/>
          </p:nvPr>
        </p:nvSpPr>
        <p:spPr>
          <a:xfrm>
            <a:off x="255200" y="348513"/>
            <a:ext cx="73698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 b="0" l="0" r="0" t="57992"/>
          <a:stretch/>
        </p:blipFill>
        <p:spPr>
          <a:xfrm flipH="1">
            <a:off x="2939399" y="0"/>
            <a:ext cx="6204601" cy="10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cri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1"/>
          <p:cNvPicPr preferRelativeResize="0"/>
          <p:nvPr/>
        </p:nvPicPr>
        <p:blipFill rotWithShape="1">
          <a:blip r:embed="rId2">
            <a:alphaModFix/>
          </a:blip>
          <a:srcRect b="56326" l="0" r="0" t="0"/>
          <a:stretch/>
        </p:blipFill>
        <p:spPr>
          <a:xfrm>
            <a:off x="3214100" y="3607325"/>
            <a:ext cx="5929899" cy="15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1"/>
          <p:cNvPicPr preferRelativeResize="0"/>
          <p:nvPr/>
        </p:nvPicPr>
        <p:blipFill rotWithShape="1">
          <a:blip r:embed="rId3">
            <a:alphaModFix/>
          </a:blip>
          <a:srcRect b="0" l="0" r="0" t="57992"/>
          <a:stretch/>
        </p:blipFill>
        <p:spPr>
          <a:xfrm flipH="1">
            <a:off x="2939399" y="0"/>
            <a:ext cx="6204601" cy="10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/>
          <p:nvPr>
            <p:ph type="title"/>
          </p:nvPr>
        </p:nvSpPr>
        <p:spPr>
          <a:xfrm>
            <a:off x="269192" y="1204200"/>
            <a:ext cx="8440500" cy="3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2" type="title"/>
          </p:nvPr>
        </p:nvSpPr>
        <p:spPr>
          <a:xfrm>
            <a:off x="264525" y="817022"/>
            <a:ext cx="73605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3" type="title"/>
          </p:nvPr>
        </p:nvSpPr>
        <p:spPr>
          <a:xfrm>
            <a:off x="255200" y="348513"/>
            <a:ext cx="73698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6" name="Google Shape;8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99" y="4579400"/>
            <a:ext cx="786298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2"/>
          <p:cNvPicPr preferRelativeResize="0"/>
          <p:nvPr/>
        </p:nvPicPr>
        <p:blipFill rotWithShape="1">
          <a:blip r:embed="rId2">
            <a:alphaModFix/>
          </a:blip>
          <a:srcRect b="17328" l="0" r="10281" t="0"/>
          <a:stretch/>
        </p:blipFill>
        <p:spPr>
          <a:xfrm>
            <a:off x="3823700" y="2235725"/>
            <a:ext cx="5320300" cy="29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2"/>
          <p:cNvPicPr preferRelativeResize="0"/>
          <p:nvPr/>
        </p:nvPicPr>
        <p:blipFill rotWithShape="1">
          <a:blip r:embed="rId3">
            <a:alphaModFix/>
          </a:blip>
          <a:srcRect b="0" l="11746" r="0" t="24715"/>
          <a:stretch/>
        </p:blipFill>
        <p:spPr>
          <a:xfrm>
            <a:off x="0" y="0"/>
            <a:ext cx="4580324" cy="18570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 txBox="1"/>
          <p:nvPr>
            <p:ph hasCustomPrompt="1" type="title"/>
          </p:nvPr>
        </p:nvSpPr>
        <p:spPr>
          <a:xfrm>
            <a:off x="235500" y="14109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1233"/>
              </a:buClr>
              <a:buSzPts val="12000"/>
              <a:buFont typeface="Helvetica Neue"/>
              <a:buChar char="●"/>
              <a:defRPr b="1" sz="120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Helvetica Neue"/>
              <a:buChar char="○"/>
              <a:defRPr sz="12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Helvetica Neue"/>
              <a:buChar char="■"/>
              <a:defRPr sz="12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Helvetica Neue"/>
              <a:buChar char="●"/>
              <a:defRPr sz="12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Helvetica Neue"/>
              <a:buChar char="○"/>
              <a:defRPr sz="12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Helvetica Neue"/>
              <a:buChar char="■"/>
              <a:defRPr sz="120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Helvetica Neue"/>
              <a:buChar char="●"/>
              <a:defRPr sz="120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Helvetica Neue"/>
              <a:buChar char="○"/>
              <a:defRPr sz="120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Helvetica Neue"/>
              <a:buChar char="■"/>
              <a:defRPr sz="120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2"/>
          <p:cNvSpPr txBox="1"/>
          <p:nvPr>
            <p:ph idx="2" type="title"/>
          </p:nvPr>
        </p:nvSpPr>
        <p:spPr>
          <a:xfrm>
            <a:off x="2252550" y="3374425"/>
            <a:ext cx="4638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3" name="Google Shape;9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99" y="4579400"/>
            <a:ext cx="786298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">
  <p:cSld name="CUSTOM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7326" y="-2335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>
            <p:ph type="title"/>
          </p:nvPr>
        </p:nvSpPr>
        <p:spPr>
          <a:xfrm>
            <a:off x="1909200" y="1212000"/>
            <a:ext cx="5325600" cy="25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7" name="Google Shape;97;p13"/>
          <p:cNvSpPr txBox="1"/>
          <p:nvPr/>
        </p:nvSpPr>
        <p:spPr>
          <a:xfrm>
            <a:off x="2044350" y="221475"/>
            <a:ext cx="17829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3"/>
          <p:cNvSpPr txBox="1"/>
          <p:nvPr>
            <p:ph idx="2" type="title"/>
          </p:nvPr>
        </p:nvSpPr>
        <p:spPr>
          <a:xfrm>
            <a:off x="250513" y="224012"/>
            <a:ext cx="2114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3" type="title"/>
          </p:nvPr>
        </p:nvSpPr>
        <p:spPr>
          <a:xfrm>
            <a:off x="6777095" y="224012"/>
            <a:ext cx="2114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just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just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just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just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just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just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just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just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4" type="title"/>
          </p:nvPr>
        </p:nvSpPr>
        <p:spPr>
          <a:xfrm>
            <a:off x="3514800" y="4743167"/>
            <a:ext cx="2114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101" name="Google Shape;10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00" y="4024925"/>
            <a:ext cx="1893949" cy="9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1">
  <p:cSld name="CUSTOM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7326" y="-2335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>
            <p:ph type="title"/>
          </p:nvPr>
        </p:nvSpPr>
        <p:spPr>
          <a:xfrm>
            <a:off x="1909200" y="1212000"/>
            <a:ext cx="5325600" cy="25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5" name="Google Shape;105;p14"/>
          <p:cNvSpPr txBox="1"/>
          <p:nvPr/>
        </p:nvSpPr>
        <p:spPr>
          <a:xfrm>
            <a:off x="2044350" y="221475"/>
            <a:ext cx="17829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4"/>
          <p:cNvSpPr txBox="1"/>
          <p:nvPr>
            <p:ph idx="2" type="title"/>
          </p:nvPr>
        </p:nvSpPr>
        <p:spPr>
          <a:xfrm>
            <a:off x="250513" y="224012"/>
            <a:ext cx="2114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3" type="title"/>
          </p:nvPr>
        </p:nvSpPr>
        <p:spPr>
          <a:xfrm>
            <a:off x="6777095" y="224012"/>
            <a:ext cx="2114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just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just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just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just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just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just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just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just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4" type="title"/>
          </p:nvPr>
        </p:nvSpPr>
        <p:spPr>
          <a:xfrm>
            <a:off x="3514800" y="4743167"/>
            <a:ext cx="2114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109" name="Google Shape;10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99" y="4579400"/>
            <a:ext cx="786298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6" name="Google Shape;116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8" name="Google Shape;12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_Subheadline 1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13651" l="0" r="53429" t="0"/>
          <a:stretch/>
        </p:blipFill>
        <p:spPr>
          <a:xfrm>
            <a:off x="6382425" y="2106375"/>
            <a:ext cx="2761575" cy="30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06" y="1530977"/>
            <a:ext cx="6876176" cy="344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/>
        </p:nvSpPr>
        <p:spPr>
          <a:xfrm>
            <a:off x="251625" y="195375"/>
            <a:ext cx="2406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6486375" y="195375"/>
            <a:ext cx="2406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264525" y="817022"/>
            <a:ext cx="73605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2" type="title"/>
          </p:nvPr>
        </p:nvSpPr>
        <p:spPr>
          <a:xfrm>
            <a:off x="255200" y="348513"/>
            <a:ext cx="73698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4">
            <a:alphaModFix/>
          </a:blip>
          <a:srcRect b="0" l="0" r="0" t="57992"/>
          <a:stretch/>
        </p:blipFill>
        <p:spPr>
          <a:xfrm flipH="1">
            <a:off x="2939399" y="0"/>
            <a:ext cx="6204601" cy="10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3" name="Google Shape;143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4" name="Google Shape;144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cription with photo">
  <p:cSld name="CUSTOM_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13651" l="0" r="53429" t="0"/>
          <a:stretch/>
        </p:blipFill>
        <p:spPr>
          <a:xfrm>
            <a:off x="6382425" y="2106375"/>
            <a:ext cx="2761575" cy="303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3113175" y="1204200"/>
            <a:ext cx="5591700" cy="3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3">
            <a:alphaModFix/>
          </a:blip>
          <a:srcRect b="0" l="0" r="0" t="57992"/>
          <a:stretch/>
        </p:blipFill>
        <p:spPr>
          <a:xfrm flipH="1">
            <a:off x="2939399" y="0"/>
            <a:ext cx="6204601" cy="10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2" type="title"/>
          </p:nvPr>
        </p:nvSpPr>
        <p:spPr>
          <a:xfrm>
            <a:off x="264525" y="817022"/>
            <a:ext cx="73605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3" type="title"/>
          </p:nvPr>
        </p:nvSpPr>
        <p:spPr>
          <a:xfrm>
            <a:off x="255200" y="348513"/>
            <a:ext cx="73698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3" name="Google Shape;3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99" y="4579400"/>
            <a:ext cx="786298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">
  <p:cSld name="CUSTOM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 b="4361" l="0" r="0" t="0"/>
          <a:stretch/>
        </p:blipFill>
        <p:spPr>
          <a:xfrm>
            <a:off x="0" y="-245800"/>
            <a:ext cx="9143999" cy="5389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5"/>
          <p:cNvPicPr preferRelativeResize="0"/>
          <p:nvPr/>
        </p:nvPicPr>
        <p:blipFill rotWithShape="1">
          <a:blip r:embed="rId3">
            <a:alphaModFix/>
          </a:blip>
          <a:srcRect b="20019" l="0" r="34861" t="0"/>
          <a:stretch/>
        </p:blipFill>
        <p:spPr>
          <a:xfrm>
            <a:off x="5281450" y="2330375"/>
            <a:ext cx="3862549" cy="281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type="title"/>
          </p:nvPr>
        </p:nvSpPr>
        <p:spPr>
          <a:xfrm>
            <a:off x="1909200" y="1212000"/>
            <a:ext cx="5325600" cy="25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38" name="Google Shape;3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99" y="4579400"/>
            <a:ext cx="786298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 2">
  <p:cSld name="CUSTOM_1_2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 b="20019" l="0" r="34861" t="0"/>
          <a:stretch/>
        </p:blipFill>
        <p:spPr>
          <a:xfrm>
            <a:off x="5281450" y="2330375"/>
            <a:ext cx="3862549" cy="28131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/>
          <p:nvPr>
            <p:ph type="title"/>
          </p:nvPr>
        </p:nvSpPr>
        <p:spPr>
          <a:xfrm>
            <a:off x="1909200" y="1212000"/>
            <a:ext cx="5325600" cy="25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42" name="Google Shape;4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99" y="4579400"/>
            <a:ext cx="786298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/>
          <p:cNvPicPr preferRelativeResize="0"/>
          <p:nvPr/>
        </p:nvPicPr>
        <p:blipFill rotWithShape="1">
          <a:blip r:embed="rId2">
            <a:alphaModFix/>
          </a:blip>
          <a:srcRect b="17328" l="0" r="10281" t="0"/>
          <a:stretch/>
        </p:blipFill>
        <p:spPr>
          <a:xfrm>
            <a:off x="3823700" y="2235725"/>
            <a:ext cx="5320300" cy="29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6"/>
          <p:cNvPicPr preferRelativeResize="0"/>
          <p:nvPr/>
        </p:nvPicPr>
        <p:blipFill rotWithShape="1">
          <a:blip r:embed="rId4">
            <a:alphaModFix/>
          </a:blip>
          <a:srcRect b="0" l="11746" r="0" t="24715"/>
          <a:stretch/>
        </p:blipFill>
        <p:spPr>
          <a:xfrm>
            <a:off x="0" y="0"/>
            <a:ext cx="4580324" cy="18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 1">
  <p:cSld name="CUSTOM_1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7326" y="-2335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7"/>
          <p:cNvPicPr preferRelativeResize="0"/>
          <p:nvPr/>
        </p:nvPicPr>
        <p:blipFill rotWithShape="1">
          <a:blip r:embed="rId3">
            <a:alphaModFix/>
          </a:blip>
          <a:srcRect b="20019" l="0" r="34861" t="0"/>
          <a:stretch/>
        </p:blipFill>
        <p:spPr>
          <a:xfrm>
            <a:off x="5281450" y="2330375"/>
            <a:ext cx="3862549" cy="28131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/>
          <p:nvPr>
            <p:ph type="title"/>
          </p:nvPr>
        </p:nvSpPr>
        <p:spPr>
          <a:xfrm>
            <a:off x="1909200" y="1212000"/>
            <a:ext cx="5325600" cy="25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99" y="4579400"/>
            <a:ext cx="786298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sections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 flipH="1">
            <a:off x="3048000" y="936749"/>
            <a:ext cx="12000" cy="38967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6096000" y="936749"/>
            <a:ext cx="12000" cy="38967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8"/>
          <p:cNvSpPr txBox="1"/>
          <p:nvPr>
            <p:ph type="title"/>
          </p:nvPr>
        </p:nvSpPr>
        <p:spPr>
          <a:xfrm>
            <a:off x="3217350" y="3192300"/>
            <a:ext cx="270330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2" type="title"/>
          </p:nvPr>
        </p:nvSpPr>
        <p:spPr>
          <a:xfrm>
            <a:off x="190600" y="3192300"/>
            <a:ext cx="270330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3" type="title"/>
          </p:nvPr>
        </p:nvSpPr>
        <p:spPr>
          <a:xfrm>
            <a:off x="6280350" y="3192300"/>
            <a:ext cx="270330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4" type="title"/>
          </p:nvPr>
        </p:nvSpPr>
        <p:spPr>
          <a:xfrm>
            <a:off x="190600" y="2932025"/>
            <a:ext cx="27033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5" type="title"/>
          </p:nvPr>
        </p:nvSpPr>
        <p:spPr>
          <a:xfrm>
            <a:off x="3223350" y="2932025"/>
            <a:ext cx="27033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6" type="title"/>
          </p:nvPr>
        </p:nvSpPr>
        <p:spPr>
          <a:xfrm>
            <a:off x="6280350" y="2932025"/>
            <a:ext cx="27033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57992"/>
          <a:stretch/>
        </p:blipFill>
        <p:spPr>
          <a:xfrm flipH="1">
            <a:off x="2939399" y="0"/>
            <a:ext cx="6204601" cy="10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/>
          <p:nvPr>
            <p:ph idx="7" type="title"/>
          </p:nvPr>
        </p:nvSpPr>
        <p:spPr>
          <a:xfrm>
            <a:off x="255200" y="348513"/>
            <a:ext cx="73698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62" name="Google Shape;6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99" y="4579400"/>
            <a:ext cx="786298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ph_1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b="13651" l="0" r="53429" t="0"/>
          <a:stretch/>
        </p:blipFill>
        <p:spPr>
          <a:xfrm>
            <a:off x="6382425" y="2106375"/>
            <a:ext cx="2761575" cy="3037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4382700" y="2384726"/>
            <a:ext cx="43221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67" name="Google Shape;67;p9"/>
          <p:cNvPicPr preferRelativeResize="0"/>
          <p:nvPr/>
        </p:nvPicPr>
        <p:blipFill rotWithShape="1">
          <a:blip r:embed="rId3">
            <a:alphaModFix/>
          </a:blip>
          <a:srcRect b="0" l="0" r="0" t="57992"/>
          <a:stretch/>
        </p:blipFill>
        <p:spPr>
          <a:xfrm flipH="1">
            <a:off x="2939399" y="0"/>
            <a:ext cx="6204601" cy="10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 txBox="1"/>
          <p:nvPr>
            <p:ph idx="2" type="title"/>
          </p:nvPr>
        </p:nvSpPr>
        <p:spPr>
          <a:xfrm>
            <a:off x="264525" y="817022"/>
            <a:ext cx="73605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3" type="title"/>
          </p:nvPr>
        </p:nvSpPr>
        <p:spPr>
          <a:xfrm>
            <a:off x="255200" y="348513"/>
            <a:ext cx="73698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70" name="Google Shape;7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99" y="4579400"/>
            <a:ext cx="786298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hort_text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0"/>
          <p:cNvPicPr preferRelativeResize="0"/>
          <p:nvPr/>
        </p:nvPicPr>
        <p:blipFill rotWithShape="1">
          <a:blip r:embed="rId2">
            <a:alphaModFix/>
          </a:blip>
          <a:srcRect b="56326" l="0" r="0" t="0"/>
          <a:stretch/>
        </p:blipFill>
        <p:spPr>
          <a:xfrm>
            <a:off x="3214100" y="3607325"/>
            <a:ext cx="5929899" cy="15361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264531" y="1540475"/>
            <a:ext cx="7360500" cy="30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75" name="Google Shape;75;p10"/>
          <p:cNvPicPr preferRelativeResize="0"/>
          <p:nvPr/>
        </p:nvPicPr>
        <p:blipFill rotWithShape="1">
          <a:blip r:embed="rId3">
            <a:alphaModFix/>
          </a:blip>
          <a:srcRect b="0" l="0" r="0" t="57992"/>
          <a:stretch/>
        </p:blipFill>
        <p:spPr>
          <a:xfrm flipH="1">
            <a:off x="2939399" y="0"/>
            <a:ext cx="6204601" cy="10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idx="2" type="title"/>
          </p:nvPr>
        </p:nvSpPr>
        <p:spPr>
          <a:xfrm>
            <a:off x="264525" y="817022"/>
            <a:ext cx="73605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3" type="title"/>
          </p:nvPr>
        </p:nvSpPr>
        <p:spPr>
          <a:xfrm>
            <a:off x="255200" y="348513"/>
            <a:ext cx="73698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99" y="4579400"/>
            <a:ext cx="786298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94850" y="816800"/>
            <a:ext cx="6800400" cy="3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hyperlink" Target="https://github.com/siddharthkp/bundlesiz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hyperlink" Target="https://twitter.com/igrigorik" TargetMode="External"/><Relationship Id="rId6" Type="http://schemas.openxmlformats.org/officeDocument/2006/relationships/hyperlink" Target="https://twitter.com/tkadlec" TargetMode="External"/><Relationship Id="rId7" Type="http://schemas.openxmlformats.org/officeDocument/2006/relationships/hyperlink" Target="https://twitter.com/search?q=%23webperf&amp;src=typed_quer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reativebloq.com/features/how-the-bbc-builds-websites-that-scale" TargetMode="External"/><Relationship Id="rId4" Type="http://schemas.openxmlformats.org/officeDocument/2006/relationships/hyperlink" Target="http://blog.chriszacharias.com/page-weight-matters" TargetMode="External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hyperlink" Target="https://github.com/apollographql/graphql-document-collecto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hyperlink" Target="https://github.com/apollographql/graphql-document-collec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/>
        </p:nvSpPr>
        <p:spPr>
          <a:xfrm>
            <a:off x="466575" y="1633950"/>
            <a:ext cx="4510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Helvetica Neue"/>
                <a:ea typeface="Helvetica Neue"/>
                <a:cs typeface="Helvetica Neue"/>
                <a:sym typeface="Helvetica Neue"/>
              </a:rPr>
              <a:t>React app</a:t>
            </a:r>
            <a:endParaRPr sz="4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Helvetica Neue"/>
                <a:ea typeface="Helvetica Neue"/>
                <a:cs typeface="Helvetica Neue"/>
                <a:sym typeface="Helvetica Neue"/>
              </a:rPr>
              <a:t>#webperf tuning</a:t>
            </a:r>
            <a:endParaRPr sz="4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466575" y="4301100"/>
            <a:ext cx="24192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Pavel Gavlík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64F9"/>
                </a:solidFill>
                <a:latin typeface="Roboto Mono"/>
                <a:ea typeface="Roboto Mono"/>
                <a:cs typeface="Roboto Mono"/>
                <a:sym typeface="Roboto Mono"/>
              </a:rPr>
              <a:t>Product Engineer</a:t>
            </a:r>
            <a:endParaRPr sz="1000">
              <a:solidFill>
                <a:srgbClr val="1F49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 rot="5400000">
            <a:off x="8289954" y="4295050"/>
            <a:ext cx="110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February 2019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 rot="5400000">
            <a:off x="7511950" y="1365575"/>
            <a:ext cx="266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ngParty - Regular meetup XXIV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975" y="152400"/>
            <a:ext cx="32258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550" y="490275"/>
            <a:ext cx="662550" cy="2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/>
        </p:nvSpPr>
        <p:spPr>
          <a:xfrm>
            <a:off x="470000" y="328225"/>
            <a:ext cx="6102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of One Huge File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p36"/>
          <p:cNvSpPr txBox="1"/>
          <p:nvPr/>
        </p:nvSpPr>
        <p:spPr>
          <a:xfrm rot="5400000">
            <a:off x="8289954" y="4295050"/>
            <a:ext cx="110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February 2019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6" name="Google Shape;256;p36"/>
          <p:cNvSpPr txBox="1"/>
          <p:nvPr/>
        </p:nvSpPr>
        <p:spPr>
          <a:xfrm rot="5400000">
            <a:off x="7511950" y="1365575"/>
            <a:ext cx="266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ngParty - Regular meetup XXIV</a:t>
            </a:r>
            <a:endParaRPr/>
          </a:p>
        </p:txBody>
      </p:sp>
      <p:sp>
        <p:nvSpPr>
          <p:cNvPr id="257" name="Google Shape;257;p36"/>
          <p:cNvSpPr txBox="1"/>
          <p:nvPr/>
        </p:nvSpPr>
        <p:spPr>
          <a:xfrm>
            <a:off x="470000" y="858450"/>
            <a:ext cx="5520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64F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graphql-document-collector → gql imports (-0.61M)</a:t>
            </a:r>
            <a:endParaRPr sz="1800">
              <a:solidFill>
                <a:srgbClr val="0064F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8" name="Google Shape;2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50" y="4576425"/>
            <a:ext cx="417550" cy="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600" y="1029925"/>
            <a:ext cx="7418799" cy="372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/>
        </p:nvSpPr>
        <p:spPr>
          <a:xfrm>
            <a:off x="470000" y="328225"/>
            <a:ext cx="6102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Your Code Regularly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Google Shape;265;p37"/>
          <p:cNvSpPr txBox="1"/>
          <p:nvPr/>
        </p:nvSpPr>
        <p:spPr>
          <a:xfrm rot="5400000">
            <a:off x="8289954" y="4295050"/>
            <a:ext cx="110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February 2019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6" name="Google Shape;266;p37"/>
          <p:cNvSpPr txBox="1"/>
          <p:nvPr/>
        </p:nvSpPr>
        <p:spPr>
          <a:xfrm rot="5400000">
            <a:off x="7511950" y="1365575"/>
            <a:ext cx="266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ngParty - Regular meetup XXIV</a:t>
            </a:r>
            <a:endParaRPr/>
          </a:p>
        </p:txBody>
      </p:sp>
      <p:sp>
        <p:nvSpPr>
          <p:cNvPr id="267" name="Google Shape;267;p37"/>
          <p:cNvSpPr txBox="1"/>
          <p:nvPr/>
        </p:nvSpPr>
        <p:spPr>
          <a:xfrm>
            <a:off x="470000" y="858450"/>
            <a:ext cx="5520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64F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unused packages (-0.32M)</a:t>
            </a:r>
            <a:endParaRPr sz="1800">
              <a:solidFill>
                <a:srgbClr val="0064F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8" name="Google Shape;2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50" y="4576425"/>
            <a:ext cx="417550" cy="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7"/>
          <p:cNvSpPr txBox="1"/>
          <p:nvPr>
            <p:ph idx="4294967295" type="title"/>
          </p:nvPr>
        </p:nvSpPr>
        <p:spPr>
          <a:xfrm>
            <a:off x="459200" y="1600375"/>
            <a:ext cx="6654600" cy="19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b="1" lang="en-GB" sz="1400">
                <a:latin typeface="Helvetica Neue"/>
                <a:ea typeface="Helvetica Neue"/>
                <a:cs typeface="Helvetica Neue"/>
                <a:sym typeface="Helvetica Neue"/>
              </a:rPr>
              <a:t>react-datepicker </a:t>
            </a: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(122K including moment dependency)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b="1" lang="en-GB" sz="1400">
                <a:latin typeface="Helvetica Neue"/>
                <a:ea typeface="Helvetica Neue"/>
                <a:cs typeface="Helvetica Neue"/>
                <a:sym typeface="Helvetica Neue"/>
              </a:rPr>
              <a:t>ion-range slider </a:t>
            </a: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(41K + 87K jquery dependency)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b="1" lang="en-GB" sz="1400">
                <a:latin typeface="Helvetica Neue"/>
                <a:ea typeface="Helvetica Neue"/>
                <a:cs typeface="Helvetica Neue"/>
                <a:sym typeface="Helvetica Neue"/>
              </a:rPr>
              <a:t>common </a:t>
            </a: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(61K including ramda)</a:t>
            </a:r>
            <a:br>
              <a:rPr b="1" lang="en-GB" sz="1400"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/>
        </p:nvSpPr>
        <p:spPr>
          <a:xfrm>
            <a:off x="470000" y="328225"/>
            <a:ext cx="74838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Build System, But Check Its Output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 rot="5400000">
            <a:off x="8289954" y="4295050"/>
            <a:ext cx="110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February 2019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6" name="Google Shape;276;p38"/>
          <p:cNvSpPr txBox="1"/>
          <p:nvPr/>
        </p:nvSpPr>
        <p:spPr>
          <a:xfrm rot="5400000">
            <a:off x="7511950" y="1365575"/>
            <a:ext cx="266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ngParty - Regular meetup XXIV</a:t>
            </a:r>
            <a:endParaRPr/>
          </a:p>
        </p:txBody>
      </p:sp>
      <p:sp>
        <p:nvSpPr>
          <p:cNvPr id="277" name="Google Shape;277;p38"/>
          <p:cNvSpPr txBox="1"/>
          <p:nvPr/>
        </p:nvSpPr>
        <p:spPr>
          <a:xfrm>
            <a:off x="470000" y="858450"/>
            <a:ext cx="5520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64F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Optimized imports (-0.12M)</a:t>
            </a:r>
            <a:endParaRPr sz="1800">
              <a:solidFill>
                <a:srgbClr val="0064F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8" name="Google Shape;2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50" y="4576425"/>
            <a:ext cx="417550" cy="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600" y="1088100"/>
            <a:ext cx="7418800" cy="3659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/>
        </p:nvSpPr>
        <p:spPr>
          <a:xfrm>
            <a:off x="470000" y="328225"/>
            <a:ext cx="6102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Work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" name="Google Shape;285;p39"/>
          <p:cNvSpPr txBox="1"/>
          <p:nvPr/>
        </p:nvSpPr>
        <p:spPr>
          <a:xfrm rot="5400000">
            <a:off x="8289954" y="4295050"/>
            <a:ext cx="110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February 2019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 rot="5400000">
            <a:off x="7511950" y="1365575"/>
            <a:ext cx="266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ngParty - Regular meetup XXIV</a:t>
            </a:r>
            <a:endParaRPr/>
          </a:p>
        </p:txBody>
      </p:sp>
      <p:pic>
        <p:nvPicPr>
          <p:cNvPr id="287" name="Google Shape;28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50" y="4576425"/>
            <a:ext cx="417550" cy="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>
            <p:ph idx="4294967295" type="title"/>
          </p:nvPr>
        </p:nvSpPr>
        <p:spPr>
          <a:xfrm>
            <a:off x="459200" y="1600375"/>
            <a:ext cx="6654600" cy="19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b="1" lang="en-GB" sz="1400">
                <a:latin typeface="Helvetica Neue"/>
                <a:ea typeface="Helvetica Neue"/>
                <a:cs typeface="Helvetica Neue"/>
                <a:sym typeface="Helvetica Neue"/>
              </a:rPr>
              <a:t>Optimize &amp; inline SVG logo</a:t>
            </a:r>
            <a:endParaRPr b="1"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https://github.com/jakearchibald/svgomg</a:t>
            </a:r>
            <a:b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b="1" lang="en-GB" sz="1400">
                <a:latin typeface="Helvetica Neue"/>
                <a:ea typeface="Helvetica Neue"/>
                <a:cs typeface="Helvetica Neue"/>
                <a:sym typeface="Helvetica Neue"/>
              </a:rPr>
              <a:t>Preloading fonts</a:t>
            </a:r>
            <a:endParaRPr b="1"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not very noticeable impact</a:t>
            </a:r>
            <a:b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b="1" lang="en-GB" sz="1400">
                <a:latin typeface="Helvetica Neue"/>
                <a:ea typeface="Helvetica Neue"/>
                <a:cs typeface="Helvetica Neue"/>
                <a:sym typeface="Helvetica Neue"/>
              </a:rPr>
              <a:t>Warm up GraphQL client cache</a:t>
            </a:r>
            <a:endParaRPr b="1"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prefetching of query in critical path</a:t>
            </a:r>
            <a:b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64F9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/>
        </p:nvSpPr>
        <p:spPr>
          <a:xfrm rot="5400000">
            <a:off x="8289954" y="4295050"/>
            <a:ext cx="110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February 2019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4" name="Google Shape;294;p40"/>
          <p:cNvSpPr txBox="1"/>
          <p:nvPr/>
        </p:nvSpPr>
        <p:spPr>
          <a:xfrm rot="5400000">
            <a:off x="7511950" y="1365575"/>
            <a:ext cx="266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ngParty - Regular meetup XXIV</a:t>
            </a:r>
            <a:endParaRPr/>
          </a:p>
        </p:txBody>
      </p:sp>
      <p:sp>
        <p:nvSpPr>
          <p:cNvPr id="295" name="Google Shape;295;p40"/>
          <p:cNvSpPr txBox="1"/>
          <p:nvPr/>
        </p:nvSpPr>
        <p:spPr>
          <a:xfrm>
            <a:off x="473425" y="1518600"/>
            <a:ext cx="45945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</a:t>
            </a:r>
            <a:endParaRPr sz="4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Google Shape;296;p40"/>
          <p:cNvSpPr txBox="1"/>
          <p:nvPr/>
        </p:nvSpPr>
        <p:spPr>
          <a:xfrm>
            <a:off x="470000" y="2520300"/>
            <a:ext cx="45945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Source-map-explorer</a:t>
            </a:r>
            <a:endParaRPr sz="2000">
              <a:solidFill>
                <a:srgbClr val="0012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(after webperf optimizations)</a:t>
            </a:r>
            <a:endParaRPr sz="2000">
              <a:solidFill>
                <a:srgbClr val="0012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7" name="Google Shape;2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50" y="492425"/>
            <a:ext cx="417550" cy="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/>
        </p:nvSpPr>
        <p:spPr>
          <a:xfrm>
            <a:off x="470000" y="328225"/>
            <a:ext cx="6102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 Results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p42"/>
          <p:cNvSpPr txBox="1"/>
          <p:nvPr/>
        </p:nvSpPr>
        <p:spPr>
          <a:xfrm rot="5400000">
            <a:off x="8289954" y="4295050"/>
            <a:ext cx="110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February 2019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9" name="Google Shape;309;p42"/>
          <p:cNvSpPr txBox="1"/>
          <p:nvPr/>
        </p:nvSpPr>
        <p:spPr>
          <a:xfrm rot="5400000">
            <a:off x="7511950" y="1365575"/>
            <a:ext cx="266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ngParty - Regular meetup XXIV</a:t>
            </a:r>
            <a:endParaRPr/>
          </a:p>
        </p:txBody>
      </p:sp>
      <p:pic>
        <p:nvPicPr>
          <p:cNvPr id="310" name="Google Shape;3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50" y="4576425"/>
            <a:ext cx="417550" cy="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2"/>
          <p:cNvSpPr txBox="1"/>
          <p:nvPr>
            <p:ph idx="4294967295" type="title"/>
          </p:nvPr>
        </p:nvSpPr>
        <p:spPr>
          <a:xfrm>
            <a:off x="459200" y="1362350"/>
            <a:ext cx="6654600" cy="26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64F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3.44M → 1.58M</a:t>
            </a:r>
            <a:endParaRPr sz="3600">
              <a:solidFill>
                <a:srgbClr val="0064F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D9E6F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2x Smaller Main Bundle</a:t>
            </a:r>
            <a:endParaRPr sz="3600">
              <a:solidFill>
                <a:srgbClr val="D9E6F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D9E6F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4x Smaller Using Gzip</a:t>
            </a:r>
            <a:endParaRPr sz="3600">
              <a:solidFill>
                <a:srgbClr val="D9E6F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/>
        </p:nvSpPr>
        <p:spPr>
          <a:xfrm>
            <a:off x="470000" y="328225"/>
            <a:ext cx="6102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 Results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Google Shape;317;p43"/>
          <p:cNvSpPr txBox="1"/>
          <p:nvPr/>
        </p:nvSpPr>
        <p:spPr>
          <a:xfrm rot="5400000">
            <a:off x="8289954" y="4295050"/>
            <a:ext cx="110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February 2019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8" name="Google Shape;318;p43"/>
          <p:cNvSpPr txBox="1"/>
          <p:nvPr/>
        </p:nvSpPr>
        <p:spPr>
          <a:xfrm rot="5400000">
            <a:off x="7511950" y="1365575"/>
            <a:ext cx="266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ngParty - Regular meetup XXIV</a:t>
            </a:r>
            <a:endParaRPr/>
          </a:p>
        </p:txBody>
      </p:sp>
      <p:pic>
        <p:nvPicPr>
          <p:cNvPr id="319" name="Google Shape;31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50" y="4576425"/>
            <a:ext cx="417550" cy="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3"/>
          <p:cNvSpPr txBox="1"/>
          <p:nvPr>
            <p:ph idx="4294967295" type="title"/>
          </p:nvPr>
        </p:nvSpPr>
        <p:spPr>
          <a:xfrm>
            <a:off x="459200" y="1362350"/>
            <a:ext cx="6654600" cy="26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64F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3.44M → 1.58M</a:t>
            </a:r>
            <a:endParaRPr sz="3600">
              <a:solidFill>
                <a:srgbClr val="0064F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64F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2x Smaller Main Bundle</a:t>
            </a:r>
            <a:endParaRPr sz="3600">
              <a:solidFill>
                <a:srgbClr val="0064F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D9E6F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4x Smaller Using Gzip</a:t>
            </a:r>
            <a:endParaRPr sz="3600">
              <a:solidFill>
                <a:srgbClr val="D9E6F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/>
          <p:nvPr/>
        </p:nvSpPr>
        <p:spPr>
          <a:xfrm>
            <a:off x="470000" y="328225"/>
            <a:ext cx="6102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 Results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" name="Google Shape;326;p44"/>
          <p:cNvSpPr txBox="1"/>
          <p:nvPr/>
        </p:nvSpPr>
        <p:spPr>
          <a:xfrm rot="5400000">
            <a:off x="8289954" y="4295050"/>
            <a:ext cx="110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February 2019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7" name="Google Shape;327;p44"/>
          <p:cNvSpPr txBox="1"/>
          <p:nvPr/>
        </p:nvSpPr>
        <p:spPr>
          <a:xfrm rot="5400000">
            <a:off x="7511950" y="1365575"/>
            <a:ext cx="266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ngParty - Regular meetup XXIV</a:t>
            </a:r>
            <a:endParaRPr/>
          </a:p>
        </p:txBody>
      </p:sp>
      <p:pic>
        <p:nvPicPr>
          <p:cNvPr id="328" name="Google Shape;32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50" y="4576425"/>
            <a:ext cx="417550" cy="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4"/>
          <p:cNvSpPr txBox="1"/>
          <p:nvPr>
            <p:ph idx="4294967295" type="title"/>
          </p:nvPr>
        </p:nvSpPr>
        <p:spPr>
          <a:xfrm>
            <a:off x="459200" y="1362350"/>
            <a:ext cx="6654600" cy="26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64F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3.44M → 1.58M</a:t>
            </a:r>
            <a:endParaRPr sz="3600">
              <a:solidFill>
                <a:srgbClr val="0064F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64F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2x Smaller Main Bundle</a:t>
            </a:r>
            <a:endParaRPr sz="3600">
              <a:solidFill>
                <a:srgbClr val="0064F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64F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4x Smaller Using Gzip</a:t>
            </a:r>
            <a:endParaRPr sz="3600">
              <a:solidFill>
                <a:srgbClr val="0064F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/>
          <p:nvPr/>
        </p:nvSpPr>
        <p:spPr>
          <a:xfrm>
            <a:off x="470000" y="328225"/>
            <a:ext cx="6102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Could Work in the Future?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Google Shape;335;p45"/>
          <p:cNvSpPr txBox="1"/>
          <p:nvPr/>
        </p:nvSpPr>
        <p:spPr>
          <a:xfrm rot="5400000">
            <a:off x="8289954" y="4295050"/>
            <a:ext cx="110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February 2019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6" name="Google Shape;336;p45"/>
          <p:cNvSpPr txBox="1"/>
          <p:nvPr/>
        </p:nvSpPr>
        <p:spPr>
          <a:xfrm rot="5400000">
            <a:off x="7511950" y="1365575"/>
            <a:ext cx="266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ngParty - Regular meetup XXIV</a:t>
            </a:r>
            <a:endParaRPr/>
          </a:p>
        </p:txBody>
      </p:sp>
      <p:pic>
        <p:nvPicPr>
          <p:cNvPr id="337" name="Google Shape;33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50" y="4576425"/>
            <a:ext cx="417550" cy="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5"/>
          <p:cNvSpPr txBox="1"/>
          <p:nvPr>
            <p:ph idx="4294967295" type="title"/>
          </p:nvPr>
        </p:nvSpPr>
        <p:spPr>
          <a:xfrm>
            <a:off x="459200" y="1600375"/>
            <a:ext cx="6654600" cy="19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b="1" lang="en-GB" sz="1400" u="sng">
                <a:solidFill>
                  <a:srgbClr val="1F497D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Bundlesize</a:t>
            </a:r>
            <a:r>
              <a:rPr b="1" lang="en-GB" sz="1400">
                <a:latin typeface="Helvetica Neue"/>
                <a:ea typeface="Helvetica Neue"/>
                <a:cs typeface="Helvetica Neue"/>
                <a:sym typeface="Helvetica Neue"/>
              </a:rPr>
              <a:t> to keep bundle size within budget</a:t>
            </a:r>
            <a:endParaRPr b="1"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b="1" lang="en-GB" sz="1400">
                <a:latin typeface="Helvetica Neue"/>
                <a:ea typeface="Helvetica Neue"/>
                <a:cs typeface="Helvetica Neue"/>
                <a:sym typeface="Helvetica Neue"/>
              </a:rPr>
              <a:t>HTTP/2 / Brotli compression</a:t>
            </a:r>
            <a:endParaRPr b="1"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b="1" lang="en-GB" sz="1400">
                <a:latin typeface="Helvetica Neue"/>
                <a:ea typeface="Helvetica Neue"/>
                <a:cs typeface="Helvetica Neue"/>
                <a:sym typeface="Helvetica Neue"/>
              </a:rPr>
              <a:t>React → Preact</a:t>
            </a:r>
            <a:endParaRPr b="1"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b="1" lang="en-GB" sz="1400">
                <a:latin typeface="Helvetica Neue"/>
                <a:ea typeface="Helvetica Neue"/>
                <a:cs typeface="Helvetica Neue"/>
                <a:sym typeface="Helvetica Neue"/>
              </a:rPr>
              <a:t>Remove graphql package (Is it necessary for apollo-client?)</a:t>
            </a:r>
            <a:br>
              <a:rPr b="1" lang="en-GB" sz="1400"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lang="en-GB" sz="1400"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975" y="152400"/>
            <a:ext cx="32258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 rotWithShape="1">
          <a:blip r:embed="rId4">
            <a:alphaModFix/>
          </a:blip>
          <a:srcRect b="0" l="0" r="59384" t="0"/>
          <a:stretch/>
        </p:blipFill>
        <p:spPr>
          <a:xfrm>
            <a:off x="1545519" y="350106"/>
            <a:ext cx="559122" cy="48780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/>
          <p:nvPr/>
        </p:nvSpPr>
        <p:spPr>
          <a:xfrm>
            <a:off x="1349018" y="208637"/>
            <a:ext cx="922800" cy="770700"/>
          </a:xfrm>
          <a:prstGeom prst="mathMultiply">
            <a:avLst>
              <a:gd fmla="val 9521" name="adj1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 txBox="1"/>
          <p:nvPr/>
        </p:nvSpPr>
        <p:spPr>
          <a:xfrm rot="5400000">
            <a:off x="8289954" y="4295050"/>
            <a:ext cx="110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February 2019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 rot="5400000">
            <a:off x="7511950" y="1365575"/>
            <a:ext cx="266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ngParty - Regular meetup XXIV</a:t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466575" y="4301100"/>
            <a:ext cx="24192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Pavel Gavlík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64F9"/>
                </a:solidFill>
                <a:latin typeface="Roboto Mono"/>
                <a:ea typeface="Roboto Mono"/>
                <a:cs typeface="Roboto Mono"/>
                <a:sym typeface="Roboto Mono"/>
              </a:rPr>
              <a:t>Product Engineer</a:t>
            </a:r>
            <a:endParaRPr sz="1000">
              <a:solidFill>
                <a:srgbClr val="1F49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550" y="490275"/>
            <a:ext cx="662550" cy="2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466575" y="1633950"/>
            <a:ext cx="4510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React app</a:t>
            </a:r>
            <a:endParaRPr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#webperf tuning</a:t>
            </a:r>
            <a:endParaRPr sz="4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/>
        </p:nvSpPr>
        <p:spPr>
          <a:xfrm>
            <a:off x="466575" y="1547425"/>
            <a:ext cx="45105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Helvetica Neue"/>
                <a:ea typeface="Helvetica Neue"/>
                <a:cs typeface="Helvetica Neue"/>
                <a:sym typeface="Helvetica Neue"/>
              </a:rPr>
              <a:t>Next Steps</a:t>
            </a:r>
            <a:endParaRPr sz="4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4" name="Google Shape;344;p46"/>
          <p:cNvSpPr txBox="1"/>
          <p:nvPr/>
        </p:nvSpPr>
        <p:spPr>
          <a:xfrm>
            <a:off x="466575" y="4301100"/>
            <a:ext cx="24192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Pavel Gavlík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64F9"/>
                </a:solidFill>
                <a:latin typeface="Roboto Mono"/>
                <a:ea typeface="Roboto Mono"/>
                <a:cs typeface="Roboto Mono"/>
                <a:sym typeface="Roboto Mono"/>
              </a:rPr>
              <a:t>Product Engineer</a:t>
            </a:r>
            <a:endParaRPr sz="1000">
              <a:solidFill>
                <a:srgbClr val="1F49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5" name="Google Shape;345;p46"/>
          <p:cNvSpPr txBox="1"/>
          <p:nvPr/>
        </p:nvSpPr>
        <p:spPr>
          <a:xfrm rot="5400000">
            <a:off x="8289954" y="4295050"/>
            <a:ext cx="110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February 2019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6" name="Google Shape;346;p46"/>
          <p:cNvSpPr txBox="1"/>
          <p:nvPr/>
        </p:nvSpPr>
        <p:spPr>
          <a:xfrm rot="5400000">
            <a:off x="7511950" y="1365575"/>
            <a:ext cx="266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ngParty - Regular meetup XXIV</a:t>
            </a:r>
            <a:endParaRPr/>
          </a:p>
        </p:txBody>
      </p:sp>
      <p:pic>
        <p:nvPicPr>
          <p:cNvPr id="347" name="Google Shape;34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975" y="152400"/>
            <a:ext cx="32258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550" y="490275"/>
            <a:ext cx="662550" cy="2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6"/>
          <p:cNvSpPr txBox="1"/>
          <p:nvPr>
            <p:ph idx="4294967295" type="title"/>
          </p:nvPr>
        </p:nvSpPr>
        <p:spPr>
          <a:xfrm>
            <a:off x="466575" y="2282725"/>
            <a:ext cx="5250300" cy="14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 more from experts: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u="sng">
                <a:solidFill>
                  <a:srgbClr val="0064F9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Ilya Grigorik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GB" sz="1400" u="sng">
                <a:solidFill>
                  <a:srgbClr val="0064F9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Tim Kadlec</a:t>
            </a: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GB" sz="1400" u="sng">
                <a:solidFill>
                  <a:srgbClr val="0064F9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#webperf</a:t>
            </a:r>
            <a:endParaRPr sz="1400">
              <a:solidFill>
                <a:srgbClr val="0064F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Don’t guess, measure!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/>
        </p:nvSpPr>
        <p:spPr>
          <a:xfrm>
            <a:off x="470000" y="328225"/>
            <a:ext cx="6102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optimize web performance?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 rot="5400000">
            <a:off x="8289954" y="4295050"/>
            <a:ext cx="110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February 2019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 rot="5400000">
            <a:off x="7511950" y="1365575"/>
            <a:ext cx="266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ngParty - Regular meetup XXIV</a:t>
            </a:r>
            <a:endParaRPr/>
          </a:p>
        </p:txBody>
      </p:sp>
      <p:sp>
        <p:nvSpPr>
          <p:cNvPr id="184" name="Google Shape;184;p29"/>
          <p:cNvSpPr txBox="1"/>
          <p:nvPr>
            <p:ph idx="4294967295" type="title"/>
          </p:nvPr>
        </p:nvSpPr>
        <p:spPr>
          <a:xfrm>
            <a:off x="459200" y="1600375"/>
            <a:ext cx="6654600" cy="25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b="1" lang="en-GB" sz="1400" u="sng">
                <a:solidFill>
                  <a:srgbClr val="1F497D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How the BBC builds websites that scale</a:t>
            </a:r>
            <a:br>
              <a:rPr lang="en-GB" sz="12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1200">
                <a:latin typeface="Helvetica Neue"/>
                <a:ea typeface="Helvetica Neue"/>
                <a:cs typeface="Helvetica Neue"/>
                <a:sym typeface="Helvetica Neue"/>
              </a:rPr>
              <a:t>The BBC found they lost an additional 10% of users for every additional second their site took to load.</a:t>
            </a:r>
            <a:br>
              <a:rPr lang="en-GB" sz="12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b="1" lang="en-GB" sz="1400" u="sng">
                <a:solidFill>
                  <a:srgbClr val="1F497D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Page weight matters</a:t>
            </a:r>
            <a:br>
              <a:rPr lang="en-GB" sz="12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1200">
                <a:latin typeface="Helvetica Neue"/>
                <a:ea typeface="Helvetica Neue"/>
                <a:cs typeface="Helvetica Neue"/>
                <a:sym typeface="Helvetica Neue"/>
              </a:rPr>
              <a:t>After optimization Youtube became usable for people from Southeast Asia, South America, Africa, and even remote regions of Siberia</a:t>
            </a:r>
            <a:br>
              <a:rPr lang="en-GB" sz="12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b="1" lang="en-GB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Merlon Intelligence story</a:t>
            </a:r>
            <a:br>
              <a:rPr b="1" lang="en-GB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1200">
                <a:latin typeface="Helvetica Neue"/>
                <a:ea typeface="Helvetica Neue"/>
                <a:cs typeface="Helvetica Neue"/>
                <a:sym typeface="Helvetica Neue"/>
              </a:rPr>
              <a:t>Global expansion wouldn’t be possible without reducing page size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550" y="4576425"/>
            <a:ext cx="417550" cy="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470000" y="858450"/>
            <a:ext cx="45999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64F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affects both business metrics &amp; UX</a:t>
            </a:r>
            <a:endParaRPr sz="1800">
              <a:solidFill>
                <a:srgbClr val="0064F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470000" y="328225"/>
            <a:ext cx="6102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 With the Obvious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 rot="5400000">
            <a:off x="8289954" y="4295050"/>
            <a:ext cx="110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February 2019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 rot="5400000">
            <a:off x="7511950" y="1365575"/>
            <a:ext cx="266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ngParty - Regular meetup XXIV</a:t>
            </a:r>
            <a:endParaRPr/>
          </a:p>
        </p:txBody>
      </p:sp>
      <p:sp>
        <p:nvSpPr>
          <p:cNvPr id="194" name="Google Shape;194;p30"/>
          <p:cNvSpPr txBox="1"/>
          <p:nvPr/>
        </p:nvSpPr>
        <p:spPr>
          <a:xfrm>
            <a:off x="470000" y="858450"/>
            <a:ext cx="45999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64F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Enable Gzip compression</a:t>
            </a:r>
            <a:endParaRPr sz="1800">
              <a:solidFill>
                <a:srgbClr val="0064F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50" y="4576425"/>
            <a:ext cx="417550" cy="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550" y="1716463"/>
            <a:ext cx="7719623" cy="19338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30"/>
          <p:cNvCxnSpPr/>
          <p:nvPr/>
        </p:nvCxnSpPr>
        <p:spPr>
          <a:xfrm rot="10800000">
            <a:off x="6242742" y="3582513"/>
            <a:ext cx="0" cy="530100"/>
          </a:xfrm>
          <a:prstGeom prst="straightConnector1">
            <a:avLst/>
          </a:prstGeom>
          <a:noFill/>
          <a:ln cap="flat" cmpd="sng" w="9525">
            <a:solidFill>
              <a:srgbClr val="0064F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/>
        </p:nvSpPr>
        <p:spPr>
          <a:xfrm>
            <a:off x="470000" y="328225"/>
            <a:ext cx="6102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 With the Obvious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 rot="5400000">
            <a:off x="8289954" y="4295050"/>
            <a:ext cx="110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February 2019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 rot="5400000">
            <a:off x="7511950" y="1365575"/>
            <a:ext cx="266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ngParty - Regular meetup XXIV</a:t>
            </a:r>
            <a:endParaRPr/>
          </a:p>
        </p:txBody>
      </p:sp>
      <p:sp>
        <p:nvSpPr>
          <p:cNvPr id="205" name="Google Shape;205;p31"/>
          <p:cNvSpPr txBox="1"/>
          <p:nvPr/>
        </p:nvSpPr>
        <p:spPr>
          <a:xfrm>
            <a:off x="470000" y="858450"/>
            <a:ext cx="45999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64F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Enable Gzip compression - Results</a:t>
            </a:r>
            <a:endParaRPr sz="1800">
              <a:solidFill>
                <a:srgbClr val="0064F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50" y="4576425"/>
            <a:ext cx="417550" cy="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1"/>
          <p:cNvSpPr txBox="1"/>
          <p:nvPr>
            <p:ph idx="4294967295" type="title"/>
          </p:nvPr>
        </p:nvSpPr>
        <p:spPr>
          <a:xfrm>
            <a:off x="459200" y="1600375"/>
            <a:ext cx="6654600" cy="22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233"/>
              </a:buClr>
              <a:buSzPts val="1400"/>
              <a:buFont typeface="Helvetica Neue"/>
              <a:buChar char="●"/>
            </a:pPr>
            <a:r>
              <a:rPr b="1" lang="en-GB" sz="14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4X Smaller Static Assets</a:t>
            </a:r>
            <a:endParaRPr b="1" sz="1400">
              <a:solidFill>
                <a:srgbClr val="0012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233"/>
              </a:buClr>
              <a:buSzPts val="1400"/>
              <a:buFont typeface="Helvetica Neue"/>
              <a:buChar char="●"/>
            </a:pPr>
            <a:r>
              <a:rPr b="1" lang="en-GB" sz="14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 to 3X Faster Page Load</a:t>
            </a:r>
            <a:endParaRPr b="1" sz="1400">
              <a:solidFill>
                <a:srgbClr val="0012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64F9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/>
        </p:nvSpPr>
        <p:spPr>
          <a:xfrm rot="5400000">
            <a:off x="8289954" y="4295050"/>
            <a:ext cx="110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February 2019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 rot="5400000">
            <a:off x="7511950" y="1365575"/>
            <a:ext cx="266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ngParty - Regular meetup XXIV</a:t>
            </a:r>
            <a:endParaRPr/>
          </a:p>
        </p:txBody>
      </p:sp>
      <p:sp>
        <p:nvSpPr>
          <p:cNvPr id="214" name="Google Shape;214;p32"/>
          <p:cNvSpPr txBox="1"/>
          <p:nvPr/>
        </p:nvSpPr>
        <p:spPr>
          <a:xfrm>
            <a:off x="473425" y="1518600"/>
            <a:ext cx="45945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</a:t>
            </a:r>
            <a:endParaRPr sz="4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470000" y="2520300"/>
            <a:ext cx="45945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12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Source-map-explorer</a:t>
            </a:r>
            <a:endParaRPr sz="2000">
              <a:solidFill>
                <a:srgbClr val="0012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50" y="492425"/>
            <a:ext cx="417550" cy="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/>
        </p:nvSpPr>
        <p:spPr>
          <a:xfrm>
            <a:off x="470000" y="328225"/>
            <a:ext cx="6102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 Only What is Necessary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 rot="5400000">
            <a:off x="8289954" y="4295050"/>
            <a:ext cx="110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February 2019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 rot="5400000">
            <a:off x="7511950" y="1365575"/>
            <a:ext cx="266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ngParty - Regular meetup XXIV</a:t>
            </a:r>
            <a:endParaRPr/>
          </a:p>
        </p:txBody>
      </p:sp>
      <p:sp>
        <p:nvSpPr>
          <p:cNvPr id="224" name="Google Shape;224;p33"/>
          <p:cNvSpPr txBox="1"/>
          <p:nvPr/>
        </p:nvSpPr>
        <p:spPr>
          <a:xfrm>
            <a:off x="470000" y="858450"/>
            <a:ext cx="45999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64F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splitting and async loading (-0.82M)</a:t>
            </a:r>
            <a:endParaRPr sz="1800">
              <a:solidFill>
                <a:srgbClr val="0064F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50" y="4576425"/>
            <a:ext cx="417550" cy="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3"/>
          <p:cNvSpPr txBox="1"/>
          <p:nvPr>
            <p:ph idx="4294967295" type="title"/>
          </p:nvPr>
        </p:nvSpPr>
        <p:spPr>
          <a:xfrm>
            <a:off x="2960400" y="1540475"/>
            <a:ext cx="32232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3.3M main.195b8edd.js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2.5M main.080ecae7.js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9.2K 4.db886c53.chunk.js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11K 5.a767b89a.chunk.js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3.0K 6.316244b4.chunk.js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2.0K 7.3ab990b1.chunk.js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12K 8.6bc666cf.chunk.js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251K 9.dfb2c210.chunk.js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227" name="Google Shape;227;p33"/>
          <p:cNvCxnSpPr/>
          <p:nvPr/>
        </p:nvCxnSpPr>
        <p:spPr>
          <a:xfrm>
            <a:off x="4529475" y="1975525"/>
            <a:ext cx="0" cy="347100"/>
          </a:xfrm>
          <a:prstGeom prst="straightConnector1">
            <a:avLst/>
          </a:prstGeom>
          <a:noFill/>
          <a:ln cap="flat" cmpd="sng" w="9525">
            <a:solidFill>
              <a:srgbClr val="0064F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/>
        </p:nvSpPr>
        <p:spPr>
          <a:xfrm>
            <a:off x="470000" y="328225"/>
            <a:ext cx="6102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of One Huge File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 rot="5400000">
            <a:off x="8289954" y="4295050"/>
            <a:ext cx="110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February 2019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 rot="5400000">
            <a:off x="7511950" y="1365575"/>
            <a:ext cx="266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ngParty - Regular meetup XXIV</a:t>
            </a:r>
            <a:endParaRPr/>
          </a:p>
        </p:txBody>
      </p:sp>
      <p:sp>
        <p:nvSpPr>
          <p:cNvPr id="235" name="Google Shape;235;p34"/>
          <p:cNvSpPr txBox="1"/>
          <p:nvPr/>
        </p:nvSpPr>
        <p:spPr>
          <a:xfrm>
            <a:off x="470000" y="858450"/>
            <a:ext cx="45999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64F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graphql-document-collector</a:t>
            </a:r>
            <a:endParaRPr sz="1800">
              <a:solidFill>
                <a:srgbClr val="0064F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6" name="Google Shape;2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50" y="4576425"/>
            <a:ext cx="417550" cy="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4"/>
          <p:cNvSpPr txBox="1"/>
          <p:nvPr>
            <p:ph idx="4294967295" type="title"/>
          </p:nvPr>
        </p:nvSpPr>
        <p:spPr>
          <a:xfrm>
            <a:off x="459200" y="1600375"/>
            <a:ext cx="6654600" cy="19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b="1" lang="en-GB" sz="1400" u="sng">
                <a:solidFill>
                  <a:srgbClr val="1F497D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graphql-document-collector</a:t>
            </a:r>
            <a:r>
              <a:rPr b="1" lang="en-GB" sz="14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has a straightforward CLI interface to precompile all of your GraphQL documents in one definition file.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/>
        </p:nvSpPr>
        <p:spPr>
          <a:xfrm>
            <a:off x="470000" y="328225"/>
            <a:ext cx="6102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of One Huge File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 rot="5400000">
            <a:off x="8289954" y="4295050"/>
            <a:ext cx="110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February 2019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 rot="5400000">
            <a:off x="7511950" y="1365575"/>
            <a:ext cx="2663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 Mono"/>
                <a:ea typeface="Roboto Mono"/>
                <a:cs typeface="Roboto Mono"/>
                <a:sym typeface="Roboto Mono"/>
              </a:rPr>
              <a:t>ngParty - Regular meetup XXIV</a:t>
            </a:r>
            <a:endParaRPr/>
          </a:p>
        </p:txBody>
      </p:sp>
      <p:sp>
        <p:nvSpPr>
          <p:cNvPr id="245" name="Google Shape;245;p35"/>
          <p:cNvSpPr txBox="1"/>
          <p:nvPr/>
        </p:nvSpPr>
        <p:spPr>
          <a:xfrm>
            <a:off x="470000" y="858450"/>
            <a:ext cx="45999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64F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graphql-document-collector</a:t>
            </a:r>
            <a:endParaRPr sz="1800">
              <a:solidFill>
                <a:srgbClr val="0064F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50" y="4576425"/>
            <a:ext cx="417550" cy="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5"/>
          <p:cNvSpPr txBox="1"/>
          <p:nvPr>
            <p:ph idx="4294967295" type="title"/>
          </p:nvPr>
        </p:nvSpPr>
        <p:spPr>
          <a:xfrm>
            <a:off x="459200" y="1600375"/>
            <a:ext cx="6654600" cy="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b="1" lang="en-GB" sz="1400" u="sng">
                <a:solidFill>
                  <a:srgbClr val="1F497D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graphql-document-collector</a:t>
            </a: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 has a straightforward CLI interface to precompile all of your GraphQL documents in </a:t>
            </a:r>
            <a:r>
              <a:rPr b="1" lang="en-GB" sz="1400">
                <a:solidFill>
                  <a:srgbClr val="0064F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</a:t>
            </a: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 definition file.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8" name="Google Shape;248;p35"/>
          <p:cNvCxnSpPr/>
          <p:nvPr/>
        </p:nvCxnSpPr>
        <p:spPr>
          <a:xfrm flipH="1">
            <a:off x="2980350" y="2198283"/>
            <a:ext cx="1840200" cy="638100"/>
          </a:xfrm>
          <a:prstGeom prst="straightConnector1">
            <a:avLst/>
          </a:prstGeom>
          <a:noFill/>
          <a:ln cap="flat" cmpd="sng" w="9525">
            <a:solidFill>
              <a:srgbClr val="0064F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35"/>
          <p:cNvSpPr txBox="1"/>
          <p:nvPr>
            <p:ph idx="4294967295" type="title"/>
          </p:nvPr>
        </p:nvSpPr>
        <p:spPr>
          <a:xfrm>
            <a:off x="459200" y="2830155"/>
            <a:ext cx="6654600" cy="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b="1" lang="en-GB" sz="1400">
                <a:latin typeface="Helvetica Neue"/>
                <a:ea typeface="Helvetica Neue"/>
                <a:cs typeface="Helvetica Neue"/>
                <a:sym typeface="Helvetica Neue"/>
              </a:rPr>
              <a:t>documents.json</a:t>
            </a: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 • </a:t>
            </a:r>
            <a:r>
              <a:rPr b="1" lang="en-GB" sz="1400">
                <a:solidFill>
                  <a:srgbClr val="0064F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643.07 KB</a:t>
            </a:r>
            <a:b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(makes it hard to use code splitting)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