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artner.es/es/articulos/las-10-principales-tendencias-tecnologicas-estrategicas-de-gartner-para-2024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 Convencionales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Ricardo R. Palma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AnÃ¡lisis (cont.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Dispositivos y software para establecer comunicaciÃ³n por redes.</a:t>
            </a:r>
          </a:p>
          <a:p>
            <a:pPr lvl="0"/>
            <a:r>
              <a:rPr/>
              <a:t>Gobierno de la tecnologÃ­a:</a:t>
            </a:r>
          </a:p>
          <a:p>
            <a:pPr lvl="0"/>
            <a:r>
              <a:rPr/>
              <a:t>VerificaciÃ³n de la viabilidad de las licencias respecto del uso requerido.</a:t>
            </a:r>
          </a:p>
          <a:p>
            <a:pPr lvl="0"/>
            <a:r>
              <a:rPr/>
              <a:t>Seguimiento a las garantÃ­as y al cumplimiento de las licencias.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(cont.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Periodicidad de las actualizaciones.</a:t>
            </a:r>
          </a:p>
          <a:p>
            <a:pPr lvl="0"/>
            <a:r>
              <a:rPr/>
              <a:t>MigraciÃ³n de datos.</a:t>
            </a:r>
          </a:p>
          <a:p>
            <a:pPr lvl="0"/>
            <a:r>
              <a:rPr/>
              <a:t>IntegraciÃ³n con otros sistemas de informaciÃ³n.</a:t>
            </a:r>
          </a:p>
          <a:p>
            <a:pPr lvl="1"/>
            <a:r>
              <a:rPr/>
              <a:t>Personal:</a:t>
            </a:r>
          </a:p>
          <a:p>
            <a:pPr lvl="1"/>
            <a:r>
              <a:rPr/>
              <a:t>Usuarios.</a:t>
            </a:r>
          </a:p>
          <a:p>
            <a:pPr lvl="1"/>
            <a:r>
              <a:rPr/>
              <a:t>Administradores. *Soporte tÃ©cnico.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(cont.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Seguridad informÃ¡tica.</a:t>
            </a:r>
          </a:p>
          <a:p>
            <a:pPr lvl="0"/>
            <a:r>
              <a:rPr/>
              <a:t>Control de riesgos, prevenciÃ³n de riesgos y reacciÃ³n ante incidentes:</a:t>
            </a:r>
          </a:p>
          <a:p>
            <a:pPr lvl="0"/>
            <a:r>
              <a:rPr/>
              <a:t>RealizaciÃ³n de pruebas: funcionales, de estrÃ©s, de carga, de caÃ­das abruptas, de concurrencia de usuarios.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(cont. 2B)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Seguridad informÃ¡tica.</a:t>
            </a:r>
          </a:p>
          <a:p>
            <a:pPr lvl="0"/>
            <a:r>
              <a:rPr/>
              <a:t>IdentificaciÃ³n de amenazas</a:t>
            </a:r>
          </a:p>
          <a:p>
            <a:pPr lvl="0"/>
            <a:r>
              <a:rPr/>
              <a:t>IdentificaciÃ³n de vulnerabilidades</a:t>
            </a:r>
          </a:p>
          <a:p>
            <a:pPr lvl="0"/>
            <a:r>
              <a:rPr/>
              <a:t>DiseÃ±o del plan de acciÃ³n.</a:t>
            </a:r>
          </a:p>
          <a:p>
            <a:pPr lvl="0"/>
            <a:r>
              <a:rPr/>
              <a:t>AuditorÃ­as periÃ³dicas (internas y externas). Seguros.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(cont.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Cifrado de datos almacenados.</a:t>
            </a:r>
          </a:p>
          <a:p>
            <a:pPr lvl="0"/>
            <a:r>
              <a:rPr/>
              <a:t>Cifrado de las transmisiones.</a:t>
            </a:r>
          </a:p>
          <a:p>
            <a:pPr lvl="0"/>
            <a:r>
              <a:rPr/>
              <a:t>Copias de seguridad (backups):</a:t>
            </a:r>
          </a:p>
          <a:p>
            <a:pPr lvl="0"/>
            <a:r>
              <a:rPr/>
              <a:t>Periodicidad de realizaciÃ³n.</a:t>
            </a:r>
          </a:p>
          <a:p>
            <a:pPr lvl="0"/>
            <a:r>
              <a:rPr/>
              <a:t>Almacenamiento de copias (in situ o remotas).</a:t>
            </a:r>
          </a:p>
          <a:p>
            <a:pPr lvl="0"/>
            <a:r>
              <a:rPr/>
              <a:t>Cifrado de las copias de seguridad.</a:t>
            </a:r>
          </a:p>
          <a:p>
            <a:pPr lvl="0"/>
            <a:r>
              <a:rPr/>
              <a:t>InformÃ¡tica forense:</a:t>
            </a:r>
          </a:p>
          <a:p>
            <a:pPr lvl="0"/>
            <a:r>
              <a:rPr/>
              <a:t>InvestigaciÃ³n del incidente y determinaciÃ³n del procedimiento de reacciÃ³n.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(cont.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AnÃ¡lisis del compromiso de las copias de seguridad.</a:t>
            </a:r>
          </a:p>
          <a:p>
            <a:pPr lvl="0"/>
            <a:r>
              <a:rPr/>
              <a:t>RecuperaciÃ³n de la operaciÃ³n a un estado seguro sin datos comprometidos.</a:t>
            </a:r>
          </a:p>
          <a:p>
            <a:pPr lvl="0"/>
            <a:r>
              <a:rPr/>
              <a:t>Periodicidad de las actualizaciones.</a:t>
            </a:r>
          </a:p>
          <a:p>
            <a:pPr lvl="0"/>
            <a:r>
              <a:rPr/>
              <a:t>MigraciÃ³n de datos.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Costos de OperaciÃ³n: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Infraestructura fÃ­sica y costo del suelo.</a:t>
            </a:r>
          </a:p>
          <a:p>
            <a:pPr lvl="0"/>
            <a:r>
              <a:rPr/>
              <a:t>Electricidad para los equipos.</a:t>
            </a:r>
          </a:p>
          <a:p>
            <a:pPr lvl="0"/>
            <a:r>
              <a:rPr/>
              <a:t>Equipos complementarios (UPS, refrigeraciÃ³n, filtros de aire, deshumidificadores, etc.)</a:t>
            </a:r>
          </a:p>
          <a:p>
            <a:pPr lvl="0"/>
            <a:r>
              <a:rPr/>
              <a:t>Seguridad de las instalaciones:</a:t>
            </a:r>
          </a:p>
          <a:p>
            <a:pPr lvl="0"/>
            <a:r>
              <a:rPr/>
              <a:t>Personal de seguridad.</a:t>
            </a:r>
          </a:p>
          <a:p>
            <a:pPr lvl="0"/>
            <a:r>
              <a:rPr/>
              <a:t>Control de acceso a los equipos computacionales.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OperaciÃ³n (cont.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Equipos contra incendio.</a:t>
            </a:r>
          </a:p>
          <a:p>
            <a:pPr lvl="0"/>
            <a:r>
              <a:rPr/>
              <a:t>Equipos para suministro de electricidad en caso de cortes en el fluido normal.</a:t>
            </a:r>
          </a:p>
          <a:p>
            <a:pPr lvl="0"/>
            <a:r>
              <a:rPr/>
              <a:t>CaÃ­das y fallas del sistema:</a:t>
            </a:r>
          </a:p>
          <a:p>
            <a:pPr lvl="0"/>
            <a:r>
              <a:rPr/>
              <a:t>Costos asociados al tiempo fuera del aire.</a:t>
            </a:r>
          </a:p>
          <a:p>
            <a:pPr lvl="0"/>
            <a:r>
              <a:rPr/>
              <a:t>Costos de recuperaciÃ³n y estabilizaciÃ³n.</a:t>
            </a:r>
          </a:p>
          <a:p>
            <a:pPr lvl="0"/>
            <a:r>
              <a:rPr/>
              <a:t>DisminuciÃ³n del desempeÃ±o (pÃ©rdidas asociadas con demoras en los tiempos de respuesta).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OperaciÃ³n (cont.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OperaciÃ³n bajo fallas inadvertidas (costos asociados a este riesgo).</a:t>
            </a:r>
          </a:p>
          <a:p>
            <a:pPr lvl="0"/>
            <a:r>
              <a:rPr/>
              <a:t>PÃ©rdida de reputaciÃ³n.</a:t>
            </a:r>
          </a:p>
          <a:p>
            <a:pPr lvl="0"/>
            <a:r>
              <a:rPr/>
              <a:t>CapacitaciÃ³n del personal (tomando en cuenta el entrenamiento inicial y las actualizaciones periÃ³dicas)</a:t>
            </a:r>
          </a:p>
          <a:p>
            <a:pPr lvl="0"/>
            <a:r>
              <a:rPr/>
              <a:t>CapacitaciÃ³n a usuarios.</a:t>
            </a:r>
          </a:p>
          <a:p>
            <a:pPr lvl="0"/>
            <a:r>
              <a:rPr/>
              <a:t>CapacitaciÃ³n a administradores.</a:t>
            </a:r>
          </a:p>
          <a:p>
            <a:pPr lvl="0"/>
            <a:r>
              <a:rPr/>
              <a:t>CapacitaciÃ³n a personal de soporte tÃ©cnico (niveles 1 a 5).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OperaciÃ³n (cont.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CapacitaciÃ³n a personal de seguridad.</a:t>
            </a:r>
          </a:p>
          <a:p>
            <a:pPr lvl="0"/>
            <a:r>
              <a:rPr/>
              <a:t>Costos a largo plazo.</a:t>
            </a:r>
          </a:p>
          <a:p>
            <a:pPr lvl="0"/>
            <a:r>
              <a:rPr/>
              <a:t>Reemplazo o desmantelamiento de la tecnologÃ­a.</a:t>
            </a:r>
          </a:p>
          <a:p>
            <a:pPr lvl="0"/>
            <a:r>
              <a:rPr/>
              <a:t>Costos de escalabilidad por:</a:t>
            </a:r>
          </a:p>
          <a:p>
            <a:pPr lvl="0"/>
            <a:r>
              <a:rPr/>
              <a:t>Crecimiento de la planta de usuarios.</a:t>
            </a:r>
          </a:p>
          <a:p>
            <a:pPr lvl="0"/>
            <a:r>
              <a:rPr/>
              <a:t>Incremento en la cantidad de datos almacenados.</a:t>
            </a:r>
          </a:p>
          <a:p>
            <a:pPr lvl="0"/>
            <a:r>
              <a:rPr/>
              <a:t>Cambio a alcance internacional (lenguajes, zonas horarias, divisas internacionales, etc.).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 </a:t>
            </a:r>
            <a:r>
              <a:rPr>
                <a:hlinkClick r:id="rId2"/>
              </a:rPr>
              <a:t>https://www.gartner.es/es/articulos/las-10-principales-tendencias-tecnologicas-estrategicas-de-gartner-para-2024</a:t>
            </a:r>
          </a:p>
          <a:p>
            <a:pPr lvl="0" indent="0" marL="0">
              <a:buNone/>
            </a:pPr>
            <a:r>
              <a:rPr/>
              <a:t>El anÃ¡lisis del coste total de propiedad fue creado por el Grupo Gartner en 1987â€‹ y desde entonces se ha desarrollado en diferentes metodologÃ­as y herramientas de software. Por ejemplo, la compra de un ordenador puede incluir la compra en sÃ­ misma, reparaciones, mantenimiento, actualizaciones, servicios y soporte, redes, seguridad, formaciÃ³n de usuarios y costes de licencias.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concepto de CTP es muy usado en la industria automovilÃ­stica, energÃ­a y en especial en gas/petrÃ³leo. En este contexto, el CTO implica el costo extendido a toda la vida util del producto. Desde se que consume algo de la naturaleza hasta que se recicla (o pasiva para el relleno sanitario) e incluye la desactivaciÃ³n de la infraestructura construida para producir el bien o servicio.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 tecnologÃ­as en la nube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SegÃºn lo que vimos en el informe de </a:t>
            </a:r>
            <a:r>
              <a:rPr b="1"/>
              <a:t>Gartner</a:t>
            </a:r>
            <a:r>
              <a:rPr/>
              <a:t> las 10 tecnologÃ­as estratÃ©gicas son:</a:t>
            </a:r>
          </a:p>
          <a:p>
            <a:pPr lvl="0" indent="-342900" marL="342900">
              <a:buAutoNum type="arabicPeriod"/>
            </a:pPr>
            <a:r>
              <a:rPr/>
              <a:t>TecnologÃ­a sostenible</a:t>
            </a:r>
          </a:p>
          <a:p>
            <a:pPr lvl="0" indent="-342900" marL="342900">
              <a:buAutoNum type="arabicPeriod"/>
            </a:pPr>
            <a:r>
              <a:rPr/>
              <a:t>IngenierÃ­a de plataformas</a:t>
            </a:r>
          </a:p>
          <a:p>
            <a:pPr lvl="0" indent="-342900" marL="342900">
              <a:buAutoNum type="arabicPeriod"/>
            </a:pPr>
            <a:r>
              <a:rPr/>
              <a:t>Desarrollo asistido por IA</a:t>
            </a:r>
          </a:p>
          <a:p>
            <a:pPr lvl="0" indent="-342900" marL="342900">
              <a:buAutoNum type="arabicPeriod"/>
            </a:pPr>
            <a:r>
              <a:rPr/>
              <a:t>Plataformas industriales en la nube</a:t>
            </a:r>
          </a:p>
          <a:p>
            <a:pPr lvl="0" indent="-342900" marL="342900">
              <a:buAutoNum type="arabicPeriod"/>
            </a:pPr>
            <a:r>
              <a:rPr/>
              <a:t>Aplicaciones inteligentes</a:t>
            </a:r>
          </a:p>
          <a:p>
            <a:pPr lvl="0" indent="-342900" marL="342900">
              <a:buAutoNum type="arabicPeriod"/>
            </a:pPr>
            <a:r>
              <a:rPr/>
              <a:t>IA generativa democratizada</a:t>
            </a:r>
          </a:p>
          <a:p>
            <a:pPr lvl="0" indent="-342900" marL="342900">
              <a:buAutoNum type="arabicPeriod"/>
            </a:pPr>
            <a:r>
              <a:rPr/>
              <a:t>Fuerza de trabajo conectada aumentada</a:t>
            </a:r>
          </a:p>
          <a:p>
            <a:pPr lvl="0" indent="-342900" marL="342900">
              <a:buAutoNum type="arabicPeriod"/>
            </a:pPr>
            <a:r>
              <a:rPr/>
              <a:t>Clientes mÃ¡quina</a:t>
            </a:r>
          </a:p>
          <a:p>
            <a:pPr lvl="0" indent="-342900" marL="342900">
              <a:buAutoNum type="arabicPeriod"/>
            </a:pPr>
            <a:r>
              <a:rPr/>
              <a:t>GestiÃ³n de la confianza, el riesgo y la seguridad de la IA (AI TRiSM)</a:t>
            </a:r>
          </a:p>
          <a:p>
            <a:pPr lvl="0" indent="-342900" marL="342900">
              <a:buAutoNum type="arabicPeriod"/>
            </a:pPr>
            <a:r>
              <a:rPr/>
              <a:t>GestiÃ³n continua de la exposiciÃ³n a amenazas (CTEM)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Â¿Que ocurrirÃ¡ con la PC?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Â¿CuÃ¡l es el sistema operativo mÃ¡s utilizado en el mundo?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CÃ³mo puedo abordar el enorme desafÃ­o de explotar el BIG-Data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Â¿QuÃ© es Kaggle y CKAN?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Â¿CÃ³mo estas tecnologÃ­as estÃ¡n aportando a la transparencia gubernamental y empresarial?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p_unpa_presentacion_costo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Diplomatura Universitaria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GestiÃ³n y TecnologÃ­aspara el desarrollo Convencional y No Convencional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TCO (Total cost of ownership).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costo total de propiedad o costo total de propiedad (proveniente del tÃ©rmino anglosajÃ³n total cost of ownership o TCO), es un mÃ©todo de cÃ¡lculo diseÃ±ado para ayudar a los usuarios y a los gestores empresariales a determinar los costes directos e indirectos, asÃ­ como los beneficios, relacionados con un producto o sistema.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Uso TCO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 usa especÃ­ficamente para la compra de equipos o programas informÃ¡ticos, y de modo creciente para el cÃ¡lculo econÃ³mico de soluciones energÃ©ticas sostenibles.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CTO ofrece un resumen final que refleja no sÃ³lo el coste de la compra sino aspectos del uso y mantenimiento. Esto incluye formaciÃ³n para el personal de soporte y para usuarios, el coste de operaciÃ³n, y de los equipos o trabajos de consultorÃ­a necesarios,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AnÃ¡lisis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anÃ¡lisis de los costos asociados con la implantaciÃ³n de una tecnologÃ­a puede incluir los siguientes elementos, como parte del TCO:</a:t>
            </a:r>
          </a:p>
          <a:p>
            <a:pPr lvl="0"/>
            <a:r>
              <a:rPr/>
              <a:t>InstalaciÃ³n, configuraciÃ³n, garantÃ­as y licencias de computadores y programas:</a:t>
            </a:r>
          </a:p>
          <a:p>
            <a:pPr lvl="0"/>
            <a:r>
              <a:rPr/>
              <a:t>Servidores con su correspondiente sistema operativo.</a:t>
            </a:r>
          </a:p>
          <a:p>
            <a:pPr lvl="0"/>
            <a:r>
              <a:rPr/>
              <a:t>Estaciones de escritorio con su correspondiente sistema operativo.</a:t>
            </a:r>
          </a:p>
          <a:p>
            <a:pPr lvl="0"/>
            <a:r>
              <a:rPr/>
              <a:t>ImplantaciÃ³n y configuraciÃ³n de la tecnologÃ­a en servidores y estaciones de trabajo.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Convencionales</dc:title>
  <dc:creator>Ricardo R. Palma</dc:creator>
  <cp:keywords/>
  <dcterms:created xsi:type="dcterms:W3CDTF">2024-04-02T16:07:35Z</dcterms:created>
  <dcterms:modified xsi:type="dcterms:W3CDTF">2024-04-02T16:07:35Z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2024-04-02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utput">
    <vt:lpwstr>ioslides_presentation</vt:lpwstr>
  </property>
  <property fmtid="{D5CDD505-2E9C-101B-9397-08002B2CF9AE}" pid="12" name="toc-title">
    <vt:lpwstr>Table of contents</vt:lpwstr>
  </property>
</Properties>
</file>