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3.jpeg" ContentType="image/jpeg"/>
  <Override PartName="/ppt/media/image32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35.png" ContentType="image/png"/>
  <Override PartName="/ppt/media/image34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5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github.com/PavelKanazirev/MyDev.Bg/tree/master/source/iMX53/CppPluginSample" TargetMode="External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hyperlink" Target="https://github.com/PavelKanazirev/MyDev.Bg/blob/master/source/TM4C123G/HelloCpp/UartAdapter.h" TargetMode="External"/><Relationship Id="rId4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github.com/PavelKanazirev/MyDev.Bg/blob/master/source/iMX53/CPPvsC_examples/SampleCSPI.c" TargetMode="External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s://github.com/PavelKanazirev/MyDev.Bg/blob/master/source/iMX53/CPPvsC_examples/SampleCppSPI.h" TargetMode="External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github.com/PavelKanazirev/MyDev.Bg/blob/master/source/iMX53/CppModTest/src/FunctorTest.cpp" TargetMode="External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PavelKanazirev/MyDev.Bg/tree/master/source/TM4C123G/HelloCpp" TargetMode="External"/><Relationship Id="rId3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github.com/PavelKanazirev/MyDev.Bg/tree/master/source/TM4C123G/ModulesIf_Run" TargetMode="External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github.com/PavelKanazirev/MyDev.Bg/blob/master/source/iMX53/CppModTest/src/SVersionTest.cpp" TargetMode="External"/><Relationship Id="rId3" Type="http://schemas.openxmlformats.org/officeDocument/2006/relationships/hyperlink" Target="https://github.com/PavelKanazirev/MyDev.Bg/blob/master/source/iMX53/CppModTest/src/TestMetaProgramming.cpp" TargetMode="External"/><Relationship Id="rId4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/tree/master/source/iMX53/PluginDictionary" TargetMode="External"/><Relationship Id="rId2" Type="http://schemas.openxmlformats.org/officeDocument/2006/relationships/hyperlink" Target="https://github.com/PavelKanazirev/MyDev.Bg/tree/master/source/iMX53/CppPluginSample" TargetMode="External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hyperlink" Target="https://github.com/PavelKanazirev/MyDev.Bg/blob/master/source/iMX53/CppModTest/src/StaticPolimorphTest.cpp" TargetMode="External"/><Relationship Id="rId4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PavelKanazirev/MyDev.Bg/tree/master/source/TM4C123G/ModulesIfGen" TargetMode="External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github.com/PavelKanazirev/MyDev.Bg/blob/master/source/wxPanel.zip" TargetMode="External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ithub.com/PavelKanazirev/MyDev.Bg/tree/master/source/TM4C123G/HelloCpp" TargetMode="External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Избрани технологии при програмиране на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11120" y="5926680"/>
            <a:ext cx="42055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Павел Каназирев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6492600"/>
            <a:ext cx="5697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https://github.com/PavelKanazirev/MyDev.Bg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2880"/>
            <a:ext cx="91411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82880" y="1297800"/>
            <a:ext cx="8782200" cy="31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Мощност – количество енергия необходимо за работа на системата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Неповтаряем разход за инженеринг (NRE) – разходи за дизайн и тест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Цена за брой – цена за произвеждане на един брой допълнителен продукт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Човешки фактори – степента до която клиентите харесват продукта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изработване на прототип, Време до производство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Динамична ефективност -  възможност за дебъгване (отстраняване на грешки), проверка (доказване на коректност), поддръжка (добавяне на функционалност)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Златно правило в софтуерната разработка – пишете софтуер за другите така както бихте искали те да пишат за вас.</a:t>
            </a: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Съществуват два водещи критерия за добре написан код:</a:t>
            </a:r>
            <a:endParaRPr b="0" lang="en-US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 който може да бъде прочетен от автора си след 6 месеца</a:t>
            </a:r>
            <a:endParaRPr b="0" lang="en-US" sz="32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Такъв, по който могат да се правят промени от програмист, който има малко време да се запознае с него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в книгите за дизайн се препоръчват като водещи критерии – висока кохезия и хлабава корелация (high cohesion and loose coupling)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Картина 5" descr=""/>
          <p:cNvPicPr/>
          <p:nvPr/>
        </p:nvPicPr>
        <p:blipFill>
          <a:blip r:embed="rId1"/>
          <a:stretch/>
        </p:blipFill>
        <p:spPr>
          <a:xfrm>
            <a:off x="971640" y="2565000"/>
            <a:ext cx="7053840" cy="38883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467640" y="1340640"/>
            <a:ext cx="82782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Смисъла в търсенето на високата кохезия е, че колкото е по-малка и по-фокусирана върху едно нещо една задача, толкова е по-лесно да бъде разбрана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5200" y="1412640"/>
            <a:ext cx="8226720" cy="11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Степента на свързване (coupling) е влиянието на един модул върху друг, за да бъдат модулите по-независими е добре да имат по-малко външно влияние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2" name="Контейнер за съдържание 4" descr=""/>
          <p:cNvPicPr/>
          <p:nvPr/>
        </p:nvPicPr>
        <p:blipFill>
          <a:blip r:embed="rId1"/>
          <a:stretch/>
        </p:blipFill>
        <p:spPr>
          <a:xfrm>
            <a:off x="1403640" y="2608920"/>
            <a:ext cx="6612480" cy="37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Модулът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е подсистема - част от програма, която изпълнява конкретни действия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Една от основните цели на модулното програмиране е да се подобри яснотата и читаемостта на кода.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Юнит , модул,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82880" y="1351800"/>
            <a:ext cx="8654040" cy="48643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91440" y="6491160"/>
            <a:ext cx="8320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https://github.com/PavelKanazirev/MyDev.Bg/tree/master/source/iMX53/CppPluginSample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от страна на производителя – доставчика на компилатор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Обичайни проблеми с линк скриптовете за C++ модули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Страх от страна на разработчиците, че дебъгването няма да върви едновременно като редове в кода и в асемблера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Недобро познаване работата на линкера – водеща до парадокси от типа на писане на цели библиотеки в хедъра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1" name="Картина 3" descr=""/>
          <p:cNvPicPr/>
          <p:nvPr/>
        </p:nvPicPr>
        <p:blipFill>
          <a:blip r:embed="rId1"/>
          <a:stretch/>
        </p:blipFill>
        <p:spPr>
          <a:xfrm>
            <a:off x="2817720" y="1496880"/>
            <a:ext cx="3479400" cy="516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67640" y="1340640"/>
            <a:ext cx="8226720" cy="52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Групата в dev.bg се казва така и щом сме тук, значи трябва да го ползваме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предлага по-добър подход от гледна точка на абстракции без да товари допълнително програмата с излишни инструкции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засичане на грешки по време на компилация чрез по-силно типизиране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възможност за преизползване (STL, класове със силна кохезия, възможности за тестване на различни типове таргети)</a:t>
            </a:r>
            <a:endParaRPr b="0" lang="en-US" sz="2400" spc="-1" strike="noStrike">
              <a:latin typeface="Arial"/>
            </a:endParaRPr>
          </a:p>
          <a:p>
            <a:pPr marL="514440" indent="-511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Въпреки това за повечето компилатори е добре да съблюдаваме ограничения (например ползването на изключения – exception по-често се избягва)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880"/>
            <a:ext cx="914112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0" y="1377000"/>
            <a:ext cx="914112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Комбинация от хардуер и софтуер, създадена за да изпълнява конкретна функция или специфични функции като част от по-голяма система.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Съществени за вградените системи от гледна точка на потребителя са следните характеристики: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Управлявани са от компютър, но обикновено потребителите не ги възприемат като компютри.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От тях се очаква да реагират на външни събития в предварително дефинирано (обикновено много кратко) време. От тази гледна точка закъсняла реакция се приема почти толкова зле, колкото и грешна реакция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абстракция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6219720"/>
            <a:ext cx="832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91440" y="2286000"/>
            <a:ext cx="890352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8280" y="914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0" y="6219720"/>
            <a:ext cx="832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162880" y="920160"/>
            <a:ext cx="4532040" cy="20689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182520" y="2928960"/>
            <a:ext cx="8411040" cy="353124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7560" y="6583680"/>
            <a:ext cx="12793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https://github.com/PavelKanazirev/MyDev.Bg/blob/master/source/TM4C123G/HelloCpp/UartAdapter.h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1327320"/>
            <a:ext cx="822672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 за хващане на възможен бъг по-време на компилация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731520" y="2103120"/>
            <a:ext cx="6750720" cy="372708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0" y="6492240"/>
            <a:ext cx="8686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https://github.com/PavelKanazirev/MyDev.Bg/blob/master/source/iMX53/CPPvsC_examples/SampleCSPI.c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005840" y="1188720"/>
            <a:ext cx="6894000" cy="31510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207360" y="4297680"/>
            <a:ext cx="8569080" cy="106596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57200" y="5669280"/>
            <a:ext cx="8044920" cy="6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аква е разликата между enum { Red, Green, Blue } и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enum class { Red, Green, Blue } 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-13320"/>
            <a:ext cx="82267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65760" y="809280"/>
            <a:ext cx="8136360" cy="38304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346320" y="4702320"/>
            <a:ext cx="8136360" cy="1787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0" y="6583680"/>
            <a:ext cx="8960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https://github.com/PavelKanazirev/MyDev.Bg/blob/master/source/iMX53/CPPvsC_examples/SampleCppSPI.h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Functor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918000" y="2226960"/>
            <a:ext cx="6941520" cy="247428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0" y="6492240"/>
            <a:ext cx="859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https://github.com/PavelKanazirev/MyDev.Bg/blob/master/source/iMX53/CppModTest/src/FunctorTest.cpp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-493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234440"/>
            <a:ext cx="383940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Абстракция –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адаптиране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 драйвери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-80640" y="6488640"/>
            <a:ext cx="12074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651760" y="946440"/>
            <a:ext cx="6033960" cy="520956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10800" y="6484680"/>
            <a:ext cx="8949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https://github.com/PavelKanazirev/MyDev.Bg/tree/master/source/TM4C123G/HelloCpp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9720" y="0"/>
            <a:ext cx="82267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1440" y="783000"/>
            <a:ext cx="548532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Интерфейси в C++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499320" y="1211040"/>
            <a:ext cx="8277840" cy="50911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95760" y="6583680"/>
            <a:ext cx="75848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https://github.com/PavelKanazirev/MyDev.Bg/tree/master/source/TM4C123G/ModulesIf_Run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20760" y="2377440"/>
            <a:ext cx="8192160" cy="264996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822960" y="1554480"/>
            <a:ext cx="767988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Необходимост да премахнем стара функционалност от новите версии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без да я премахване от старите: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32240" y="5499720"/>
            <a:ext cx="3655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39680" y="5120640"/>
            <a:ext cx="88210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https://github.com/PavelKanazirev/MyDev.Bg/blob/master/source/iMX53/CppModTest/src/SVersionTest.cpp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-16920" y="6491160"/>
            <a:ext cx="94348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https://github.com/PavelKanazirev/MyDev.Bg/blob/master/source/iMX53/CppModTest/src/TestMetaProgramming.cpp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67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82880" y="1051560"/>
            <a:ext cx="877644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Смарт поинтери: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foo()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p1 = NULL;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p2 = new MyObject();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should we deallocate the memory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// will p1 be accessible or not?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improved_foo()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typedef std::shared_ptr&lt;MyObject&gt; MyObjectPtr; // nice short alias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p1; // Empty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p2(new MyObject()); // There is now one "reference" to the object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 // Copy the pointer. // There are now two references to the object.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p2 is destroyed, leaving one reference to the object.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p1 is destroyed, leaving a reference count of zero.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179640" y="1590840"/>
            <a:ext cx="8889480" cy="354312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0" y="2880"/>
            <a:ext cx="914112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Модулност при динамично свързване.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Удобно при динамична система, в която не знаем в кой етап функционалност на определен сървис може да бъде разширена чрез инсталиране на допълнителен двоичен файл на платката.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74320" y="2284920"/>
            <a:ext cx="111798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https://github.com/PavelKanazirev/MyDev.Bg/tree/master/source/iMX53/PluginDictionary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1040" y="6491160"/>
            <a:ext cx="75481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https://github.com/PavelKanazirev/MyDev.Bg/tree/master/source/iMX53/CppPluginSample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880"/>
            <a:ext cx="8226720" cy="8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" y="1188720"/>
            <a:ext cx="16444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Статичен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Полиморфизъм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44000" y="4505760"/>
            <a:ext cx="8632800" cy="181764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920240" y="763920"/>
            <a:ext cx="7128720" cy="372492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0" y="6491160"/>
            <a:ext cx="91436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https://github.com/PavelKanazirev/MyDev.Bg/blob/master/source/iMX53/CppModTest/src/StaticPolimorphTest.cpp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код генерация за обмен на данни между модули.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 да се използва и при статични и при динамични системи. Често използвана техника при дизайн на SOA системи. Дизайн срещу интерфейс и след това разширяване на функционалността при следващи версии.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04120" y="6491160"/>
            <a:ext cx="75679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https://github.com/PavelKanazirev/MyDev.Bg/tree/master/source/TM4C123G/ModulesIfGen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82880" y="1292400"/>
            <a:ext cx="8740080" cy="483156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-7560" y="6308280"/>
            <a:ext cx="85111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https://github.com/PavelKanazirev/MyDev.Bg/blob/master/source/wxPanel.zip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2" name="Картина 3" descr=""/>
          <p:cNvPicPr/>
          <p:nvPr/>
        </p:nvPicPr>
        <p:blipFill>
          <a:blip r:embed="rId1"/>
          <a:stretch/>
        </p:blipFill>
        <p:spPr>
          <a:xfrm>
            <a:off x="827640" y="1316880"/>
            <a:ext cx="7485840" cy="49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Повечето от съвременните системи изградени върху тази архитектура използват фундаментален слой, който представлява софтуерна шина и множество автономни софтуерни единици наричани сървиси. Съвременните операционни системи дефинират ясно правила за създаването и използването им.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Windows SCM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-102960" y="6488640"/>
            <a:ext cx="1699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WindowsSCM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8" name="Картина 3" descr=""/>
          <p:cNvPicPr/>
          <p:nvPr/>
        </p:nvPicPr>
        <p:blipFill>
          <a:blip r:embed="rId1"/>
          <a:stretch/>
        </p:blipFill>
        <p:spPr>
          <a:xfrm>
            <a:off x="1322640" y="2421000"/>
            <a:ext cx="6844680" cy="35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дефиниране на сървис :</a:t>
            </a: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Linux  - systemd service</a:t>
            </a: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Windows - SCM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040" y="6488640"/>
            <a:ext cx="276372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Systemd, WindowsSCM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6720" cy="14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81800" y="1463040"/>
            <a:ext cx="3473280" cy="47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обмен на данни (IPC) с възможност за генериране на код: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CORBA, ICE ,dbus, CommonAPI, ZeroMQ, Apache's Thrift, RabbitMQ, google's Protocol Buffers, Microsoft's IPC, 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840480" y="4480560"/>
            <a:ext cx="4935240" cy="213228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3291840" y="1371600"/>
            <a:ext cx="5849640" cy="31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200400" y="3017520"/>
            <a:ext cx="32004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Въпроси?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7160" y="1296000"/>
            <a:ext cx="856620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Основни различия: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Значителни ограничения по отношение на ресурсите (памет, скорост, периферия, размер на двоичния файл, …)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Силна зависимост от  спецификата на хардуера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При дизайн на софтуера често се налагат промени заради ограничения наложени от компилатора, линкера или производителя</a:t>
            </a:r>
            <a:endParaRPr b="0" lang="en-US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допълнителни изисквания за сигурност и обезопасяване при планиране за използване на устройството на открито или при променливи условия ( промяна в захранване, температура, вход / изход, надеждност при изхабяване на сектори памет или хардуер свързан с периферията )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От гледна точка на програмиста – често по-дълга верига за интеграция и инсталиране, която би могла да донесе проблеми не само в кода</a:t>
            </a: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малко известни ОС или работа без ОС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2880"/>
            <a:ext cx="914112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880"/>
            <a:ext cx="914112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74320" y="1188720"/>
            <a:ext cx="8540280" cy="45918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0" y="6600240"/>
            <a:ext cx="9051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https://github.com/PavelKanazirev/MyDev.Bg/tree/master/source/TM4C123G/HelloCpp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2880"/>
            <a:ext cx="91411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79640" y="1009800"/>
            <a:ext cx="871020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Над 5 милиарда устройства са налични към 2010 година и нарастването продължава. Прогнозата за 2020-та година е за над 25 милиарда устройства.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6" name="Картина 5" descr=""/>
          <p:cNvPicPr/>
          <p:nvPr/>
        </p:nvPicPr>
        <p:blipFill>
          <a:blip r:embed="rId1"/>
          <a:stretch/>
        </p:blipFill>
        <p:spPr>
          <a:xfrm>
            <a:off x="532080" y="2143440"/>
            <a:ext cx="2391120" cy="1569960"/>
          </a:xfrm>
          <a:prstGeom prst="rect">
            <a:avLst/>
          </a:prstGeom>
          <a:ln>
            <a:noFill/>
          </a:ln>
        </p:spPr>
      </p:pic>
      <p:pic>
        <p:nvPicPr>
          <p:cNvPr id="167" name="Картина 6" descr=""/>
          <p:cNvPicPr/>
          <p:nvPr/>
        </p:nvPicPr>
        <p:blipFill>
          <a:blip r:embed="rId2"/>
          <a:stretch/>
        </p:blipFill>
        <p:spPr>
          <a:xfrm>
            <a:off x="3034080" y="2090520"/>
            <a:ext cx="1731240" cy="1731240"/>
          </a:xfrm>
          <a:prstGeom prst="rect">
            <a:avLst/>
          </a:prstGeom>
          <a:ln>
            <a:noFill/>
          </a:ln>
        </p:spPr>
      </p:pic>
      <p:pic>
        <p:nvPicPr>
          <p:cNvPr id="168" name="Картина 7" descr=""/>
          <p:cNvPicPr/>
          <p:nvPr/>
        </p:nvPicPr>
        <p:blipFill>
          <a:blip r:embed="rId3"/>
          <a:stretch/>
        </p:blipFill>
        <p:spPr>
          <a:xfrm>
            <a:off x="4860000" y="1779120"/>
            <a:ext cx="3597480" cy="3276000"/>
          </a:xfrm>
          <a:prstGeom prst="rect">
            <a:avLst/>
          </a:prstGeom>
          <a:ln>
            <a:noFill/>
          </a:ln>
        </p:spPr>
      </p:pic>
      <p:pic>
        <p:nvPicPr>
          <p:cNvPr id="169" name="Картина 8" descr=""/>
          <p:cNvPicPr/>
          <p:nvPr/>
        </p:nvPicPr>
        <p:blipFill>
          <a:blip r:embed="rId4"/>
          <a:stretch/>
        </p:blipFill>
        <p:spPr>
          <a:xfrm>
            <a:off x="5945760" y="5058000"/>
            <a:ext cx="2854800" cy="1597320"/>
          </a:xfrm>
          <a:prstGeom prst="rect">
            <a:avLst/>
          </a:prstGeom>
          <a:ln>
            <a:noFill/>
          </a:ln>
        </p:spPr>
      </p:pic>
      <p:pic>
        <p:nvPicPr>
          <p:cNvPr id="170" name="Картина 9" descr=""/>
          <p:cNvPicPr/>
          <p:nvPr/>
        </p:nvPicPr>
        <p:blipFill>
          <a:blip r:embed="rId5"/>
          <a:stretch/>
        </p:blipFill>
        <p:spPr>
          <a:xfrm>
            <a:off x="638640" y="4213440"/>
            <a:ext cx="4218480" cy="24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880"/>
            <a:ext cx="91411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9640" y="1190520"/>
            <a:ext cx="806184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Микрокомпютър, процесор, периферия, микроконтролер, интерфейс, драйвер, входящо устройство, изходящо устройство,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пин, порт, шина, памет, 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Фон Нойман и Харвард архитектура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188720" y="2767320"/>
            <a:ext cx="667260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2880"/>
            <a:ext cx="91411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27960" y="1260000"/>
            <a:ext cx="3967200" cy="52909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4663440" y="1190160"/>
            <a:ext cx="4020840" cy="31226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4572000" y="4333680"/>
            <a:ext cx="2100600" cy="23187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6684840" y="4391280"/>
            <a:ext cx="2273760" cy="200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880"/>
            <a:ext cx="91411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79640" y="1155960"/>
            <a:ext cx="8782200" cy="55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Сигурност – риск за хората или природата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Акуратност – разлика между специфицираните очаквания и реалните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Точност – броя различими измерители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Резолюция – най-малката промяна, която би могла да бъде засечена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реакция – времето между входящо събитие провокиращо действие и момента на извършване на самото действие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Честотна лента – количество информация обработвано за единица време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поддръжка – възможността за модифициране на устройството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тестване – лекотата, с която определена операция може да бъде проверена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Съвместимост – съответствие на устройството със съществуващите стандарти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Времетраене – надеждност на устройството по отношение на времето на ползване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Размер и тегло – наличните физически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Application>LibreOffice/6.0.3.2$Linux_X86_64 LibreOffice_project/00m0$Build-2</Application>
  <Words>1269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2018-07-14T08:46:22Z</dcterms:created>
  <dc:creator>Vanya</dc:creator>
  <dc:description/>
  <dc:language>en-US</dc:language>
  <cp:lastModifiedBy/>
  <dcterms:modified xsi:type="dcterms:W3CDTF">2018-07-29T23:05:39Z</dcterms:modified>
  <cp:revision>72</cp:revision>
  <dc:subject/>
  <dc:title>Презентация на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Презентация на цял екран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