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3.jpeg" ContentType="image/jpeg"/>
  <Override PartName="/ppt/media/image32.jpeg" ContentType="image/jpeg"/>
  <Override PartName="/ppt/media/image1.png" ContentType="image/png"/>
  <Override PartName="/ppt/media/image2.png" ContentType="image/png"/>
  <Override PartName="/ppt/media/image7.png" ContentType="image/png"/>
  <Override PartName="/ppt/media/image35.png" ContentType="image/png"/>
  <Override PartName="/ppt/media/image34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5.png" ContentType="image/png"/>
  <Override PartName="/ppt/media/image6.jpeg" ContentType="image/jpeg"/>
  <Override PartName="/ppt/media/image8.jpeg" ContentType="image/jpeg"/>
  <Override PartName="/ppt/media/image9.jpeg" ContentType="image/jpeg"/>
  <Override PartName="/ppt/media/image13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4.jpeg" ContentType="image/jpeg"/>
  <Override PartName="/ppt/media/image16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Избрани технологии при програмиране на C++ за вградени системи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11120" y="5926680"/>
            <a:ext cx="420660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Павел Каназирев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880"/>
            <a:ext cx="914220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82880" y="1297800"/>
            <a:ext cx="8783280" cy="31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Измерими параметри на устройство: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Мощност – количество енергия необходимо за работа на системата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Неповтаряем разход за инженеринг (NRE) – разходи за дизайн и тест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Цена за брой – цена за произвеждане на един брой допълнителен продукт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Човешки фактори – степента до която клиентите харесват продукта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 за изработване на прототип, Време до производство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Динамична ефективност -  възможност за дебъгване (отстраняване на грешки), проверка (доказване на коректност), поддръжка (добавяне на функционалност)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Златно правило в софтуерната разработка – пишете софтуер за другите така както бихте искали те да пишат за вас.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Съществуват два водещи критерия за добре написан код:</a:t>
            </a:r>
            <a:endParaRPr b="0" lang="en-US" sz="32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Такъв който може да бъде прочетен от автора си след 6 месеца</a:t>
            </a:r>
            <a:endParaRPr b="0" lang="en-US" sz="32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Такъв, по който могат да се правят промени от програмист, който има малко време да се запознае с него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Често в книгите за дизайн се препоръчват като водещи критерии – висока кохезия и хлабава корелация (high cohesion and loose coupling)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6" name="Картина 5" descr=""/>
          <p:cNvPicPr/>
          <p:nvPr/>
        </p:nvPicPr>
        <p:blipFill>
          <a:blip r:embed="rId1"/>
          <a:stretch/>
        </p:blipFill>
        <p:spPr>
          <a:xfrm>
            <a:off x="971640" y="2565000"/>
            <a:ext cx="7054920" cy="388944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467640" y="1340640"/>
            <a:ext cx="8279280" cy="12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Смисъла в търсенето на високата кохезия е, че колкото е по-малка и по-фокусирана върху едно нещо една задача, толкова е по-лесно да бъде разбрана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5200" y="1412640"/>
            <a:ext cx="822780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Степента на свързване (coupling) е влиянието на един модул върху друг, за да бъдат модулите по-независими е добре да имат по-малко външно влияние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0" name="Контейнер за съдържание 4" descr=""/>
          <p:cNvPicPr/>
          <p:nvPr/>
        </p:nvPicPr>
        <p:blipFill>
          <a:blip r:embed="rId1"/>
          <a:stretch/>
        </p:blipFill>
        <p:spPr>
          <a:xfrm>
            <a:off x="1403640" y="2608920"/>
            <a:ext cx="6613560" cy="371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Модулът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е подсистема - част от програма, която изпълнява конкретни действия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Една от основните цели на модулното програмиране е да се подобри яснотата и читаемостта на кода.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Юнит , модул, компонент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Софтуер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82880" y="1351800"/>
            <a:ext cx="8655120" cy="486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Съпротива за ползване C++ за вградени системи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2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Съпротива от страна на производителя – доставчика на компилатор</a:t>
            </a:r>
            <a:endParaRPr b="0" lang="en-US" sz="24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Обичайни проблеми с линк скриптовете за C++ модули</a:t>
            </a:r>
            <a:endParaRPr b="0" lang="en-US" sz="24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Страх от страна на разработчиците, че дебъгването няма да върви едновременно като редове в кода и в асемблера</a:t>
            </a:r>
            <a:endParaRPr b="0" lang="en-US" sz="24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Недобро познаване работата на линкера – водеща до парадокси от типа на писане на цели библиотеки в хедъра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Съпротива за ползване C++ за вградени системи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8" name="Картина 3" descr=""/>
          <p:cNvPicPr/>
          <p:nvPr/>
        </p:nvPicPr>
        <p:blipFill>
          <a:blip r:embed="rId1"/>
          <a:stretch/>
        </p:blipFill>
        <p:spPr>
          <a:xfrm>
            <a:off x="2817720" y="1496880"/>
            <a:ext cx="3480480" cy="517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67640" y="1340640"/>
            <a:ext cx="822780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2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Групата в dev.bg се казва така и щом сме тук, значи трябва да го ползваме</a:t>
            </a:r>
            <a:endParaRPr b="0" lang="en-US" sz="24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предлага по-добър подход от гледна точка на абстракции без да товари допълнително програмата с излишни инструкции</a:t>
            </a:r>
            <a:endParaRPr b="0" lang="en-US" sz="24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Възможност за засичане на грешки по време на компилация чрез по-силно типизиране</a:t>
            </a:r>
            <a:endParaRPr b="0" lang="en-US" sz="24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Добра възможност за преизползване (STL, класове със силна кохезия, възможности за тестване на различни типове таргети)</a:t>
            </a:r>
            <a:endParaRPr b="0" lang="en-US" sz="24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Въпреки това за повечето компилатори е добре да съблюдаваме ограничения (например ползването на изключения – exception по-често се избягва)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880"/>
            <a:ext cx="9142200" cy="13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0" y="1989000"/>
            <a:ext cx="9142200" cy="36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Комбинация от хардуер и софтуер, създадена за да изпълнява конкретна функция или спицифични функции като част от по-голяма система.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Съществени за вградените системи от гледна точка на потребителя са следните характеристики: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1. Управлявани са от компютър, но обикновено потребителите не ги възприемат като компютри.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От тях се очаква да реагират на външни събития в предварително дефинирано (обикновено много кратко) време. От тази гледна точка закъсняла реакция се приема почти толкова зле, колкото и грешна реакция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Добра абстракция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6219720"/>
            <a:ext cx="83271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91440" y="2286000"/>
            <a:ext cx="8904600" cy="402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8280" y="9144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6219720"/>
            <a:ext cx="83271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162880" y="920160"/>
            <a:ext cx="4533120" cy="207000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182520" y="3108960"/>
            <a:ext cx="8412120" cy="353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1327320"/>
            <a:ext cx="822780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 за хващане на възможен бъг по-време на компилация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731520" y="2103120"/>
            <a:ext cx="6751800" cy="372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005840" y="1188720"/>
            <a:ext cx="6895080" cy="315216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07360" y="4297680"/>
            <a:ext cx="8570160" cy="106704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457200" y="5669280"/>
            <a:ext cx="8046000" cy="6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аква е разликата между enum { Red, Green, Blue } и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enum class { Red, Green, Blue } 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7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Защо да използваме C++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365760" y="1097280"/>
            <a:ext cx="8137440" cy="383148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274320" y="4846320"/>
            <a:ext cx="8137440" cy="178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Functor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918000" y="2226960"/>
            <a:ext cx="6942600" cy="247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1234440"/>
            <a:ext cx="384048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Абстракция –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адаптиране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на драйвери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-80640" y="6488640"/>
            <a:ext cx="12085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HelloCpp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2651760" y="1234440"/>
            <a:ext cx="6035040" cy="52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1440" y="1143000"/>
            <a:ext cx="548640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Интерфейси в C++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499320" y="1463040"/>
            <a:ext cx="8278920" cy="509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320760" y="2377440"/>
            <a:ext cx="8193240" cy="265104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822960" y="1554480"/>
            <a:ext cx="768096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Необходимост да премахнем стара функционалност от новите версии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без да я премахване от старите: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32240" y="5499720"/>
            <a:ext cx="365616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7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82880" y="1051560"/>
            <a:ext cx="8777520" cy="52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Смарт поинтери: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void foo()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 * p1 = NULL;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 * p2 = new MyObject();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p1 = p2;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 // should we deallocate the memory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// will p1 be accessible or not?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void improved_foo()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typedef std::shared_ptr&lt;MyObject&gt; MyObjectPtr; // nice short alias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MyObjectPtr p1; // Empty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{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MyObjectPtr p2(new MyObject()); // There is now one "reference" to the object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p1 = p2; // Copy the pointer. // There are now two references to the object.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 // p2 is destroyed, leaving one reference to the object.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} // p1 is destroyed, leaving a reference count of zero.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179640" y="1590840"/>
            <a:ext cx="8890560" cy="354420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0" y="2880"/>
            <a:ext cx="9142200" cy="13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Модулност при динамично свързване.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Удобно при динамична система, в която не знаем в кой етап функционалност на определен сървис може да бъде разширена чрез инсталиране на допълнителен двоичен файл на платката.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91800" y="6488640"/>
            <a:ext cx="4204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PluginDictionary, CppPluginSample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182880"/>
            <a:ext cx="8227800" cy="8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91440" y="1188720"/>
            <a:ext cx="16455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Статичен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Полиморфизъм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44000" y="4937760"/>
            <a:ext cx="8633880" cy="181872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1920240" y="1015920"/>
            <a:ext cx="7129800" cy="372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Използване на код генерация за обмен на данни между модули.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 да се използва и при статични и при динамични системи. Често използвана техника при дизайн на SOA системи. Дизайн срещу интерфейс и след това разширяване на функционалността при следващи версии.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91440" y="6310440"/>
            <a:ext cx="3678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PolymVBUS,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Популярни C++ техники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82880" y="1292400"/>
            <a:ext cx="8741160" cy="483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8" name="Картина 3" descr=""/>
          <p:cNvPicPr/>
          <p:nvPr/>
        </p:nvPicPr>
        <p:blipFill>
          <a:blip r:embed="rId1"/>
          <a:stretch/>
        </p:blipFill>
        <p:spPr>
          <a:xfrm>
            <a:off x="827640" y="1316880"/>
            <a:ext cx="7486920" cy="499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Повечето от съвременните системи изградени върху тази архитектура използват фундаментален слой, който представлява софтуерна шина и множество автономни софтуерни единици наричани сървиси. Съвременните операционни системи дефинират ясно правила за създаването и използването им.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Windows SCM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-102960" y="6488640"/>
            <a:ext cx="1700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WindowsSCM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4" name="Картина 3" descr=""/>
          <p:cNvPicPr/>
          <p:nvPr/>
        </p:nvPicPr>
        <p:blipFill>
          <a:blip r:embed="rId1"/>
          <a:stretch/>
        </p:blipFill>
        <p:spPr>
          <a:xfrm>
            <a:off x="1322640" y="2421000"/>
            <a:ext cx="6845760" cy="359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Съществуващи подходи за дефиниране на сървис :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в Linux  - systemd service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в Windows - SCM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5040" y="6488640"/>
            <a:ext cx="276480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Systemd, WindowsSCM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7800" cy="14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Що е SOA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81800" y="1463040"/>
            <a:ext cx="347436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Съществуващи подходи за обмен на данни (IPC) с възможност за генериране на код: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CORBA, ICE ,dbus, CommonAPI, ZeroMQ, Apache's Thrift, RabbitMQ, google's Protocol Buffers, Microsoft's IPC, ...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3840480" y="4480560"/>
            <a:ext cx="4936320" cy="213336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3291840" y="1371600"/>
            <a:ext cx="5850720" cy="312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566160" y="3291840"/>
            <a:ext cx="226620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Въпроси?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7160" y="1296000"/>
            <a:ext cx="8567280" cy="49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Основни различия: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Значителни ограничения по отношение на ресурсите (памет, скорост, периферия, размер на двоичния файл, …)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Силна зависимост от  спецификата на хардуера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При дизайн на софтуера често се налагат промени заради ограничения наложени от компилатора, линкера или производителя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Често допълнителни изисквания за сигурност и обезопасяване при планиране за използване на устройството на открито или при променливи условия ( промяна в захранване, температура, вход / изход, надеждност при изхабяване на сектори памет или хардуер свързан с периферията )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От гледна точка на програмиста – често по-дълга верига за интеграция и инсталиране, която би могла да донесе проблеми не само в кода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Използване на малко известни ОС или работа без ОС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0" y="2880"/>
            <a:ext cx="9142200" cy="13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2880"/>
            <a:ext cx="9142200" cy="13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Вградени системи срещу компютри за общо ползване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74320" y="1188720"/>
            <a:ext cx="8541360" cy="459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880"/>
            <a:ext cx="914220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79640" y="1009800"/>
            <a:ext cx="871128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Над 5 милиарда устройства са налични към 2010 година и нарастването продължава. Прогнозата за 2020-та година е за над 25 милиарда устройства.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4" name="Картина 5" descr=""/>
          <p:cNvPicPr/>
          <p:nvPr/>
        </p:nvPicPr>
        <p:blipFill>
          <a:blip r:embed="rId1"/>
          <a:stretch/>
        </p:blipFill>
        <p:spPr>
          <a:xfrm>
            <a:off x="532080" y="2143440"/>
            <a:ext cx="2392200" cy="1571040"/>
          </a:xfrm>
          <a:prstGeom prst="rect">
            <a:avLst/>
          </a:prstGeom>
          <a:ln>
            <a:noFill/>
          </a:ln>
        </p:spPr>
      </p:pic>
      <p:pic>
        <p:nvPicPr>
          <p:cNvPr id="165" name="Картина 6" descr=""/>
          <p:cNvPicPr/>
          <p:nvPr/>
        </p:nvPicPr>
        <p:blipFill>
          <a:blip r:embed="rId2"/>
          <a:stretch/>
        </p:blipFill>
        <p:spPr>
          <a:xfrm>
            <a:off x="3034080" y="2090520"/>
            <a:ext cx="1732320" cy="1732320"/>
          </a:xfrm>
          <a:prstGeom prst="rect">
            <a:avLst/>
          </a:prstGeom>
          <a:ln>
            <a:noFill/>
          </a:ln>
        </p:spPr>
      </p:pic>
      <p:pic>
        <p:nvPicPr>
          <p:cNvPr id="166" name="Картина 7" descr=""/>
          <p:cNvPicPr/>
          <p:nvPr/>
        </p:nvPicPr>
        <p:blipFill>
          <a:blip r:embed="rId3"/>
          <a:stretch/>
        </p:blipFill>
        <p:spPr>
          <a:xfrm>
            <a:off x="4860000" y="1779120"/>
            <a:ext cx="3598560" cy="3277080"/>
          </a:xfrm>
          <a:prstGeom prst="rect">
            <a:avLst/>
          </a:prstGeom>
          <a:ln>
            <a:noFill/>
          </a:ln>
        </p:spPr>
      </p:pic>
      <p:pic>
        <p:nvPicPr>
          <p:cNvPr id="167" name="Картина 8" descr=""/>
          <p:cNvPicPr/>
          <p:nvPr/>
        </p:nvPicPr>
        <p:blipFill>
          <a:blip r:embed="rId4"/>
          <a:stretch/>
        </p:blipFill>
        <p:spPr>
          <a:xfrm>
            <a:off x="5945760" y="5058000"/>
            <a:ext cx="2855880" cy="1598400"/>
          </a:xfrm>
          <a:prstGeom prst="rect">
            <a:avLst/>
          </a:prstGeom>
          <a:ln>
            <a:noFill/>
          </a:ln>
        </p:spPr>
      </p:pic>
      <p:pic>
        <p:nvPicPr>
          <p:cNvPr id="168" name="Картина 9" descr=""/>
          <p:cNvPicPr/>
          <p:nvPr/>
        </p:nvPicPr>
        <p:blipFill>
          <a:blip r:embed="rId5"/>
          <a:stretch/>
        </p:blipFill>
        <p:spPr>
          <a:xfrm>
            <a:off x="638640" y="4213440"/>
            <a:ext cx="4219560" cy="248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880"/>
            <a:ext cx="914220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39640" y="1190520"/>
            <a:ext cx="806292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Микрокомпютър, процесор, периферия, микроконтролер, интерфейс, драйвер, входящо устройство, изходящо устройство,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пин, порт, шина, памет, 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Фон Нойман и Харвард архитектура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188720" y="2767320"/>
            <a:ext cx="6673680" cy="36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2880"/>
            <a:ext cx="914220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27960" y="1260000"/>
            <a:ext cx="3968280" cy="52920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4663440" y="1190160"/>
            <a:ext cx="4021920" cy="31237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4572000" y="4333680"/>
            <a:ext cx="2101680" cy="231984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4"/>
          <a:stretch/>
        </p:blipFill>
        <p:spPr>
          <a:xfrm>
            <a:off x="6684840" y="4391280"/>
            <a:ext cx="2274840" cy="200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880"/>
            <a:ext cx="914220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Свързани понятия и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характеристики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79640" y="1155960"/>
            <a:ext cx="8783280" cy="55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Измерими параметри на устройство: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Сигурност – Риск за хората или природата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Акуратност – разлика между специфицираните очаквания и реалните параметри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Точност – броя различими измерители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Резолюция – най-малката промяна, която би могла да бъде засечена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 за реакция – времето между входящо събитие провокиращо действие и момента на извършване на самото действие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Честотна лента – количество информация обработвано за единица време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Възможност за поддръжка – възможността за модифициране на устройството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Възможност за тестване – лекотата, с която определена операция може да бъде проверена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Съвместимост – съответствие на устройството със съществуващите стандарти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Времетраене – надеждност на устройството по отношение на времето на ползване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Размер и тегло – наличните физически параметри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Application>LibreOffice/6.0.3.2$Linux_X86_64 LibreOffice_project/00m0$Build-2</Application>
  <Words>1269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2018-07-14T08:46:22Z</dcterms:created>
  <dc:creator>Vanya</dc:creator>
  <dc:description/>
  <dc:language>en-US</dc:language>
  <cp:lastModifiedBy/>
  <dcterms:modified xsi:type="dcterms:W3CDTF">2018-07-24T19:40:10Z</dcterms:modified>
  <cp:revision>60</cp:revision>
  <dc:subject/>
  <dc:title>Презентация на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Презентация на цял екран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