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33.jpeg" ContentType="image/jpeg"/>
  <Override PartName="/ppt/media/image32.jpeg" ContentType="image/jpeg"/>
  <Override PartName="/ppt/media/image1.png" ContentType="image/png"/>
  <Override PartName="/ppt/media/image2.png" ContentType="image/png"/>
  <Override PartName="/ppt/media/image7.png" ContentType="image/png"/>
  <Override PartName="/ppt/media/image35.png" ContentType="image/png"/>
  <Override PartName="/ppt/media/image34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5.jpeg" ContentType="image/jpeg"/>
  <Override PartName="/ppt/media/image4.jpeg" ContentType="image/jpeg"/>
  <Override PartName="/ppt/media/image3.jpeg" ContentType="image/jpeg"/>
  <Override PartName="/ppt/media/image15.png" ContentType="image/png"/>
  <Override PartName="/ppt/media/image6.jpeg" ContentType="image/jpeg"/>
  <Override PartName="/ppt/media/image8.jpeg" ContentType="image/jpeg"/>
  <Override PartName="/ppt/media/image9.jpeg" ContentType="image/jpeg"/>
  <Override PartName="/ppt/media/image13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4.jpeg" ContentType="image/jpeg"/>
  <Override PartName="/ppt/media/image16.jpeg" ContentType="image/jpe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github.com/PavelKanazirev/MyDev.Bg" TargetMode="External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hyperlink" Target="https://github.com/PavelKanazirev/MyDev.Bg/tree/master/source/iMX53/CppPluginSample" TargetMode="External"/><Relationship Id="rId3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hyperlink" Target="https://github.com/PavelKanazirev/MyDev.Bg/blob/master/source/TM4C123G/HelloCpp/UartAdapter.h" TargetMode="External"/><Relationship Id="rId4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hyperlink" Target="https://github.com/PavelKanazirev/MyDev.Bg/blob/master/source/iMX53/CPPvsC_examples/SampleCSPI.c" TargetMode="External"/><Relationship Id="rId3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hyperlink" Target="https://github.com/PavelKanazirev/MyDev.Bg/blob/master/source/iMX53/CPPvsC_examples/SampleCppSPI.h" TargetMode="External"/><Relationship Id="rId4" Type="http://schemas.openxmlformats.org/officeDocument/2006/relationships/slideLayout" Target="../slideLayouts/slideLayout3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hyperlink" Target="https://github.com/PavelKanazirev/MyDev.Bg/blob/master/source/iMX53/CppModTest/src/FunctorTest.cpp" TargetMode="External"/><Relationship Id="rId3" Type="http://schemas.openxmlformats.org/officeDocument/2006/relationships/slideLayout" Target="../slideLayouts/slideLayout3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hyperlink" Target="https://github.com/PavelKanazirev/MyDev.Bg/tree/master/source/TM4C123G/HelloCpp" TargetMode="External"/><Relationship Id="rId3" Type="http://schemas.openxmlformats.org/officeDocument/2006/relationships/slideLayout" Target="../slideLayouts/slideLayout3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hyperlink" Target="https://github.com/PavelKanazirev/MyDev.Bg/tree/master/source/TM4C123G/ModulesIf_Run" TargetMode="External"/><Relationship Id="rId3" Type="http://schemas.openxmlformats.org/officeDocument/2006/relationships/slideLayout" Target="../slideLayouts/slideLayout3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hyperlink" Target="https://github.com/PavelKanazirev/MyDev.Bg/blob/master/source/iMX53/CppModTest/src/SVersionTest.cpp" TargetMode="External"/><Relationship Id="rId3" Type="http://schemas.openxmlformats.org/officeDocument/2006/relationships/hyperlink" Target="https://github.com/PavelKanazirev/MyDev.Bg/blob/master/source/iMX53/CppModTest/src/TestMetaProgramming.cpp" TargetMode="External"/><Relationship Id="rId4" Type="http://schemas.openxmlformats.org/officeDocument/2006/relationships/slideLayout" Target="../slideLayouts/slideLayout3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hyperlink" Target="https://github.com/PavelKanazirev/MyDev.Bg/tree/master/source/iMX53/PluginDictionary" TargetMode="External"/><Relationship Id="rId2" Type="http://schemas.openxmlformats.org/officeDocument/2006/relationships/hyperlink" Target="https://github.com/PavelKanazirev/MyDev.Bg/tree/master/source/iMX53/CppPluginSample" TargetMode="External"/><Relationship Id="rId3" Type="http://schemas.openxmlformats.org/officeDocument/2006/relationships/slideLayout" Target="../slideLayouts/slideLayout37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hyperlink" Target="https://github.com/PavelKanazirev/MyDev.Bg/blob/master/source/iMX53/CppModTest/src/StaticPolimorphTest.cpp" TargetMode="External"/><Relationship Id="rId4" Type="http://schemas.openxmlformats.org/officeDocument/2006/relationships/slideLayout" Target="../slideLayouts/slideLayout37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hyperlink" Target="https://github.com/PavelKanazirev/MyDev.Bg/tree/master/source/TM4C123G/ModulesIfGen" TargetMode="External"/><Relationship Id="rId2" Type="http://schemas.openxmlformats.org/officeDocument/2006/relationships/slideLayout" Target="../slideLayouts/slideLayout37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hyperlink" Target="https://github.com/PavelKanazirev/MyDev.Bg/blob/master/source/wxPanel.zip" TargetMode="External"/><Relationship Id="rId3" Type="http://schemas.openxmlformats.org/officeDocument/2006/relationships/slideLayout" Target="../slideLayouts/slideLayout37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32.jpeg"/><Relationship Id="rId2" Type="http://schemas.openxmlformats.org/officeDocument/2006/relationships/slideLayout" Target="../slideLayouts/slideLayout37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33.jpeg"/><Relationship Id="rId2" Type="http://schemas.openxmlformats.org/officeDocument/2006/relationships/slideLayout" Target="../slideLayouts/slideLayout37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37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hyperlink" Target="https://github.com/PavelKanazirev/MyDev.Bg/tree/master/source/TM4C123G/HelloCpp" TargetMode="External"/><Relationship Id="rId3" Type="http://schemas.openxmlformats.org/officeDocument/2006/relationships/slideLayout" Target="../slideLayouts/slideLayout1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5" Type="http://schemas.openxmlformats.org/officeDocument/2006/relationships/image" Target="../media/image7.png"/><Relationship Id="rId6" Type="http://schemas.openxmlformats.org/officeDocument/2006/relationships/slideLayout" Target="../slideLayouts/slideLayout1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jpeg"/><Relationship Id="rId3" Type="http://schemas.openxmlformats.org/officeDocument/2006/relationships/image" Target="../media/image11.jpeg"/><Relationship Id="rId4" Type="http://schemas.openxmlformats.org/officeDocument/2006/relationships/image" Target="../media/image12.jpeg"/><Relationship Id="rId5" Type="http://schemas.openxmlformats.org/officeDocument/2006/relationships/slideLayout" Target="../slideLayouts/slideLayout1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685800" y="2130480"/>
            <a:ext cx="7769880" cy="146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Избрани технологии при програмиране на C++ за вградени системи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4911120" y="5926680"/>
            <a:ext cx="4205880" cy="91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641"/>
              </a:spcBef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Павел Каназирев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0" y="6492600"/>
            <a:ext cx="5697720" cy="36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https://github.com/PavelKanazirev/MyDev.Bg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0" y="2880"/>
            <a:ext cx="9141480" cy="118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Свързани понятия и 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характеристики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182880" y="1297800"/>
            <a:ext cx="8782560" cy="310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Измерими параметри на устройство: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Мощност – количество енергия необходимо за работа на системата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Неповтаряем разход за инженеринг (NRE) – разходи за дизайн и тест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Цена за брой – цена за произвеждане на един брой допълнителен продукт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Човешки фактори – степента до която клиентите харесват продукта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Време за изработване на прототип, Време до производство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Динамична ефективност -  възможност за дебъгване (отстраняване на грешки), проверка (доказване на коректност), поддръжка (добавяне на функционалност)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Софтуер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457200" y="1600200"/>
            <a:ext cx="822708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05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Златно правило в софтуерната разработка – пишете софтуер за другите така както бихте искали те да пишат за вас.</a:t>
            </a:r>
            <a:endParaRPr b="0" lang="en-US" sz="3200" spc="-1" strike="noStrike">
              <a:latin typeface="Arial"/>
            </a:endParaRPr>
          </a:p>
          <a:p>
            <a:pPr marL="343080" indent="-3405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Съществуват два водещи критерия за добре написан код:</a:t>
            </a:r>
            <a:endParaRPr b="0" lang="en-US" sz="3200" spc="-1" strike="noStrike">
              <a:latin typeface="Arial"/>
            </a:endParaRPr>
          </a:p>
          <a:p>
            <a:pPr marL="514440" indent="-5119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Такъв който може да бъде прочетен от автора си след 6 месеца</a:t>
            </a:r>
            <a:endParaRPr b="0" lang="en-US" sz="3200" spc="-1" strike="noStrike">
              <a:latin typeface="Arial"/>
            </a:endParaRPr>
          </a:p>
          <a:p>
            <a:pPr marL="514440" indent="-5119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Такъв, по който могат да се правят промени от програмист, който има малко време да се запознае с него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Софтуер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457200" y="1600200"/>
            <a:ext cx="822708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05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Често в книгите за дизайн се препоръчват като водещи критерии – висока кохезия и хлабава корелация (high cohesion and loose coupling)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Софтуер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88" name="Картина 5" descr=""/>
          <p:cNvPicPr/>
          <p:nvPr/>
        </p:nvPicPr>
        <p:blipFill>
          <a:blip r:embed="rId1"/>
          <a:stretch/>
        </p:blipFill>
        <p:spPr>
          <a:xfrm>
            <a:off x="971640" y="2565000"/>
            <a:ext cx="7054200" cy="3888720"/>
          </a:xfrm>
          <a:prstGeom prst="rect">
            <a:avLst/>
          </a:prstGeom>
          <a:ln>
            <a:noFill/>
          </a:ln>
        </p:spPr>
      </p:pic>
      <p:sp>
        <p:nvSpPr>
          <p:cNvPr id="189" name="CustomShape 2"/>
          <p:cNvSpPr/>
          <p:nvPr/>
        </p:nvSpPr>
        <p:spPr>
          <a:xfrm>
            <a:off x="467640" y="1340640"/>
            <a:ext cx="8278560" cy="122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05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Смисъла в търсенето на високата кохезия е, че колкото е по-малка и по-фокусирана върху едно нещо една задача, толкова е по-лесно да бъде разбрана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Софтуер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385200" y="1412640"/>
            <a:ext cx="8227080" cy="117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05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Степента на свързване (coupling) е влиянието на един модул върху друг, за да бъдат модулите по-независими е добре да имат по-малко външно влияние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192" name="Контейнер за съдържание 4" descr=""/>
          <p:cNvPicPr/>
          <p:nvPr/>
        </p:nvPicPr>
        <p:blipFill>
          <a:blip r:embed="rId1"/>
          <a:stretch/>
        </p:blipFill>
        <p:spPr>
          <a:xfrm>
            <a:off x="1403640" y="2608920"/>
            <a:ext cx="6612840" cy="3710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Софтуер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457200" y="1600200"/>
            <a:ext cx="822708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Модулът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 е подсистема - част от програма, която изпълнява конкретни действия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Една от основните цели на модулното програмиране е да се подобри яснотата и читаемостта на кода.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Юнит , модул, компонент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Софтуер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96" name="" descr=""/>
          <p:cNvPicPr/>
          <p:nvPr/>
        </p:nvPicPr>
        <p:blipFill>
          <a:blip r:embed="rId1"/>
          <a:stretch/>
        </p:blipFill>
        <p:spPr>
          <a:xfrm>
            <a:off x="182880" y="1351800"/>
            <a:ext cx="8654400" cy="4864680"/>
          </a:xfrm>
          <a:prstGeom prst="rect">
            <a:avLst/>
          </a:prstGeom>
          <a:ln>
            <a:noFill/>
          </a:ln>
        </p:spPr>
      </p:pic>
      <p:sp>
        <p:nvSpPr>
          <p:cNvPr id="197" name="CustomShape 2"/>
          <p:cNvSpPr/>
          <p:nvPr/>
        </p:nvSpPr>
        <p:spPr>
          <a:xfrm>
            <a:off x="91440" y="6491160"/>
            <a:ext cx="8320680" cy="36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https://github.com/PavelKanazirev/MyDev.Bg/tree/master/source/iMX53/CppPluginSample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Съпротива за ползване C++ за вградени системи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457200" y="1600200"/>
            <a:ext cx="822708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514440" indent="-5119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Съпротива от страна на производителя – доставчика на компилатор</a:t>
            </a:r>
            <a:endParaRPr b="0" lang="en-US" sz="2400" spc="-1" strike="noStrike">
              <a:latin typeface="Arial"/>
            </a:endParaRPr>
          </a:p>
          <a:p>
            <a:pPr marL="514440" indent="-5119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Обичайни проблеми с линк скриптовете за C++ модули</a:t>
            </a:r>
            <a:endParaRPr b="0" lang="en-US" sz="2400" spc="-1" strike="noStrike">
              <a:latin typeface="Arial"/>
            </a:endParaRPr>
          </a:p>
          <a:p>
            <a:pPr marL="514440" indent="-5119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Страх от страна на разработчиците, че дебъгването няма да върви едновременно като редове в кода и в асемблера</a:t>
            </a:r>
            <a:endParaRPr b="0" lang="en-US" sz="2400" spc="-1" strike="noStrike">
              <a:latin typeface="Arial"/>
            </a:endParaRPr>
          </a:p>
          <a:p>
            <a:pPr marL="514440" indent="-5119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Недобро познаване работата на линкера – водеща до парадокси от типа на писане на цели библиотеки в хедъра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Съпротива за ползване C++ за вградени системи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01" name="Картина 3" descr=""/>
          <p:cNvPicPr/>
          <p:nvPr/>
        </p:nvPicPr>
        <p:blipFill>
          <a:blip r:embed="rId1"/>
          <a:stretch/>
        </p:blipFill>
        <p:spPr>
          <a:xfrm>
            <a:off x="2817720" y="1496880"/>
            <a:ext cx="3479760" cy="5169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Защо да използваме C++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467640" y="1340640"/>
            <a:ext cx="8227080" cy="525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514440" indent="-5119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Calibri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Групата в dev.bg се казва така и щом сме тук, значи трябва да го ползваме</a:t>
            </a:r>
            <a:endParaRPr b="0" lang="en-US" sz="2400" spc="-1" strike="noStrike">
              <a:latin typeface="Arial"/>
            </a:endParaRPr>
          </a:p>
          <a:p>
            <a:pPr marL="514440" indent="-5119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Calibri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C++ предлага по-добър подход от гледна точка на абстракции без да товари допълнително програмата с излишни инструкции</a:t>
            </a:r>
            <a:endParaRPr b="0" lang="en-US" sz="2400" spc="-1" strike="noStrike">
              <a:latin typeface="Arial"/>
            </a:endParaRPr>
          </a:p>
          <a:p>
            <a:pPr marL="514440" indent="-5119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Calibri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Възможност за засичане на грешки по време на компилация чрез по-силно типизиране</a:t>
            </a:r>
            <a:endParaRPr b="0" lang="en-US" sz="2400" spc="-1" strike="noStrike">
              <a:latin typeface="Arial"/>
            </a:endParaRPr>
          </a:p>
          <a:p>
            <a:pPr marL="514440" indent="-5119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Calibri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Добра възможност за преизползване (STL, класове със силна кохезия, възможности за тестване на различни типове таргети)</a:t>
            </a:r>
            <a:endParaRPr b="0" lang="en-US" sz="2400" spc="-1" strike="noStrike">
              <a:latin typeface="Arial"/>
            </a:endParaRPr>
          </a:p>
          <a:p>
            <a:pPr marL="514440" indent="-5119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Calibri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Въпреки това за повечето компилатори е добре да съблюдаваме ограничения (например ползването на изключения – exception по-често се избягва)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0" y="2880"/>
            <a:ext cx="9141480" cy="133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Вградени системи срещу компютри за общо ползване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0" y="1377000"/>
            <a:ext cx="9141480" cy="365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Комбинация от хардуер и софтуер, създадена за да изпълнява конкретна функция или спицифични функции като част от по-голяма система.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Съществени за вградените системи от гледна точка на потребителя са следните характеристики: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1. Управлявани са от компютър, но обикновено потребителите не ги възприемат като компютри.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2. От тях се очаква да реагират на външни събития в предварително дефинирано (обикновено много кратко) време. От тази гледна точка закъсняла реакция се приема почти толкова зле, колкото и грешна реакция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457200" y="1600200"/>
            <a:ext cx="822708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5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Добра абстракция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Защо да използваме C++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0" y="6219720"/>
            <a:ext cx="832644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7" name="" descr=""/>
          <p:cNvPicPr/>
          <p:nvPr/>
        </p:nvPicPr>
        <p:blipFill>
          <a:blip r:embed="rId1"/>
          <a:stretch/>
        </p:blipFill>
        <p:spPr>
          <a:xfrm>
            <a:off x="91440" y="2286000"/>
            <a:ext cx="8903880" cy="4021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458280" y="9144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Защо да използваме C++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0" y="6219720"/>
            <a:ext cx="832644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0" name="" descr=""/>
          <p:cNvPicPr/>
          <p:nvPr/>
        </p:nvPicPr>
        <p:blipFill>
          <a:blip r:embed="rId1"/>
          <a:stretch/>
        </p:blipFill>
        <p:spPr>
          <a:xfrm>
            <a:off x="2162880" y="920160"/>
            <a:ext cx="4532400" cy="2069280"/>
          </a:xfrm>
          <a:prstGeom prst="rect">
            <a:avLst/>
          </a:prstGeom>
          <a:ln>
            <a:noFill/>
          </a:ln>
        </p:spPr>
      </p:pic>
      <p:pic>
        <p:nvPicPr>
          <p:cNvPr id="211" name="" descr=""/>
          <p:cNvPicPr/>
          <p:nvPr/>
        </p:nvPicPr>
        <p:blipFill>
          <a:blip r:embed="rId2"/>
          <a:stretch/>
        </p:blipFill>
        <p:spPr>
          <a:xfrm>
            <a:off x="182520" y="2928960"/>
            <a:ext cx="8411400" cy="3531600"/>
          </a:xfrm>
          <a:prstGeom prst="rect">
            <a:avLst/>
          </a:prstGeom>
          <a:ln>
            <a:noFill/>
          </a:ln>
        </p:spPr>
      </p:pic>
      <p:sp>
        <p:nvSpPr>
          <p:cNvPr id="212" name="CustomShape 3"/>
          <p:cNvSpPr/>
          <p:nvPr/>
        </p:nvSpPr>
        <p:spPr>
          <a:xfrm>
            <a:off x="7560" y="6583680"/>
            <a:ext cx="12793680" cy="36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 u="sng">
                <a:solidFill>
                  <a:srgbClr val="0000ff"/>
                </a:solidFill>
                <a:uFillTx/>
                <a:latin typeface="Arial"/>
                <a:hlinkClick r:id="rId3"/>
              </a:rPr>
              <a:t>https://github.com/PavelKanazirev/MyDev.Bg/blob/master/source/TM4C123G/HelloCpp/UartAdapter.h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457200" y="1327320"/>
            <a:ext cx="8227080" cy="68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5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Пример за хващане на възможен бъг по-време на компилация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Защо да използваме C++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15" name="" descr=""/>
          <p:cNvPicPr/>
          <p:nvPr/>
        </p:nvPicPr>
        <p:blipFill>
          <a:blip r:embed="rId1"/>
          <a:stretch/>
        </p:blipFill>
        <p:spPr>
          <a:xfrm>
            <a:off x="731520" y="2103120"/>
            <a:ext cx="6751080" cy="3727440"/>
          </a:xfrm>
          <a:prstGeom prst="rect">
            <a:avLst/>
          </a:prstGeom>
          <a:ln>
            <a:noFill/>
          </a:ln>
        </p:spPr>
      </p:pic>
      <p:sp>
        <p:nvSpPr>
          <p:cNvPr id="216" name="CustomShape 3"/>
          <p:cNvSpPr/>
          <p:nvPr/>
        </p:nvSpPr>
        <p:spPr>
          <a:xfrm>
            <a:off x="0" y="6492240"/>
            <a:ext cx="8686440" cy="36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https://github.com/PavelKanazirev/MyDev.Bg/blob/master/source/iMX53/CPPvsC_examples/SampleCSPI.c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Защо да използваме C++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18" name="" descr=""/>
          <p:cNvPicPr/>
          <p:nvPr/>
        </p:nvPicPr>
        <p:blipFill>
          <a:blip r:embed="rId1"/>
          <a:stretch/>
        </p:blipFill>
        <p:spPr>
          <a:xfrm>
            <a:off x="1005840" y="1188720"/>
            <a:ext cx="6894360" cy="3151440"/>
          </a:xfrm>
          <a:prstGeom prst="rect">
            <a:avLst/>
          </a:prstGeom>
          <a:ln>
            <a:noFill/>
          </a:ln>
        </p:spPr>
      </p:pic>
      <p:pic>
        <p:nvPicPr>
          <p:cNvPr id="219" name="" descr=""/>
          <p:cNvPicPr/>
          <p:nvPr/>
        </p:nvPicPr>
        <p:blipFill>
          <a:blip r:embed="rId2"/>
          <a:stretch/>
        </p:blipFill>
        <p:spPr>
          <a:xfrm>
            <a:off x="207360" y="4297680"/>
            <a:ext cx="8569440" cy="1066320"/>
          </a:xfrm>
          <a:prstGeom prst="rect">
            <a:avLst/>
          </a:prstGeom>
          <a:ln>
            <a:noFill/>
          </a:ln>
        </p:spPr>
      </p:pic>
      <p:sp>
        <p:nvSpPr>
          <p:cNvPr id="220" name="CustomShape 2"/>
          <p:cNvSpPr/>
          <p:nvPr/>
        </p:nvSpPr>
        <p:spPr>
          <a:xfrm>
            <a:off x="457200" y="5669280"/>
            <a:ext cx="8045280" cy="66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аква е разликата между enum { Red, Green, Blue } и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enum class { Red, Green, Blue } ?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457200" y="-13320"/>
            <a:ext cx="822708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Защо да използваме C++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22" name="" descr=""/>
          <p:cNvPicPr/>
          <p:nvPr/>
        </p:nvPicPr>
        <p:blipFill>
          <a:blip r:embed="rId1"/>
          <a:stretch/>
        </p:blipFill>
        <p:spPr>
          <a:xfrm>
            <a:off x="365760" y="809280"/>
            <a:ext cx="8136720" cy="3830760"/>
          </a:xfrm>
          <a:prstGeom prst="rect">
            <a:avLst/>
          </a:prstGeom>
          <a:ln>
            <a:noFill/>
          </a:ln>
        </p:spPr>
      </p:pic>
      <p:pic>
        <p:nvPicPr>
          <p:cNvPr id="223" name="" descr=""/>
          <p:cNvPicPr/>
          <p:nvPr/>
        </p:nvPicPr>
        <p:blipFill>
          <a:blip r:embed="rId2"/>
          <a:stretch/>
        </p:blipFill>
        <p:spPr>
          <a:xfrm>
            <a:off x="346320" y="4702320"/>
            <a:ext cx="8136720" cy="1787760"/>
          </a:xfrm>
          <a:prstGeom prst="rect">
            <a:avLst/>
          </a:prstGeom>
          <a:ln>
            <a:noFill/>
          </a:ln>
        </p:spPr>
      </p:pic>
      <p:sp>
        <p:nvSpPr>
          <p:cNvPr id="224" name="CustomShape 2"/>
          <p:cNvSpPr/>
          <p:nvPr/>
        </p:nvSpPr>
        <p:spPr>
          <a:xfrm>
            <a:off x="0" y="6583680"/>
            <a:ext cx="8960760" cy="36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 u="sng">
                <a:solidFill>
                  <a:srgbClr val="0000ff"/>
                </a:solidFill>
                <a:uFillTx/>
                <a:latin typeface="Arial"/>
                <a:hlinkClick r:id="rId3"/>
              </a:rPr>
              <a:t>https://github.com/PavelKanazirev/MyDev.Bg/blob/master/source/iMX53/CPPvsC_examples/SampleCppSPI.h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Популярни C++ техники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457200" y="1600200"/>
            <a:ext cx="822708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5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Functor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27" name="" descr=""/>
          <p:cNvPicPr/>
          <p:nvPr/>
        </p:nvPicPr>
        <p:blipFill>
          <a:blip r:embed="rId1"/>
          <a:stretch/>
        </p:blipFill>
        <p:spPr>
          <a:xfrm>
            <a:off x="918000" y="2226960"/>
            <a:ext cx="6941880" cy="2474640"/>
          </a:xfrm>
          <a:prstGeom prst="rect">
            <a:avLst/>
          </a:prstGeom>
          <a:ln>
            <a:noFill/>
          </a:ln>
        </p:spPr>
      </p:pic>
      <p:sp>
        <p:nvSpPr>
          <p:cNvPr id="228" name="CustomShape 3"/>
          <p:cNvSpPr/>
          <p:nvPr/>
        </p:nvSpPr>
        <p:spPr>
          <a:xfrm>
            <a:off x="0" y="6492240"/>
            <a:ext cx="8595000" cy="36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https://github.com/PavelKanazirev/MyDev.Bg/blob/master/source/iMX53/CppModTest/src/FunctorTest.cpp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457200" y="-4932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Популярни C++ техники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457200" y="1234440"/>
            <a:ext cx="3839760" cy="86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Абстракция –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адаптиране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на драйвери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-80640" y="6488640"/>
            <a:ext cx="12078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2" name="" descr=""/>
          <p:cNvPicPr/>
          <p:nvPr/>
        </p:nvPicPr>
        <p:blipFill>
          <a:blip r:embed="rId1"/>
          <a:stretch/>
        </p:blipFill>
        <p:spPr>
          <a:xfrm>
            <a:off x="2651760" y="946440"/>
            <a:ext cx="6034320" cy="5209920"/>
          </a:xfrm>
          <a:prstGeom prst="rect">
            <a:avLst/>
          </a:prstGeom>
          <a:ln>
            <a:noFill/>
          </a:ln>
        </p:spPr>
      </p:pic>
      <p:sp>
        <p:nvSpPr>
          <p:cNvPr id="233" name="CustomShape 4"/>
          <p:cNvSpPr/>
          <p:nvPr/>
        </p:nvSpPr>
        <p:spPr>
          <a:xfrm>
            <a:off x="10800" y="6484680"/>
            <a:ext cx="8949960" cy="36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https://github.com/PavelKanazirev/MyDev.Bg/tree/master/source/TM4C123G/HelloCpp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459720" y="0"/>
            <a:ext cx="8227080" cy="100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Популярни C++ техники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91440" y="783000"/>
            <a:ext cx="5485680" cy="40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5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Интерфейси в C++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236" name="" descr=""/>
          <p:cNvPicPr/>
          <p:nvPr/>
        </p:nvPicPr>
        <p:blipFill>
          <a:blip r:embed="rId1"/>
          <a:stretch/>
        </p:blipFill>
        <p:spPr>
          <a:xfrm>
            <a:off x="499320" y="1211040"/>
            <a:ext cx="8278200" cy="5091480"/>
          </a:xfrm>
          <a:prstGeom prst="rect">
            <a:avLst/>
          </a:prstGeom>
          <a:ln>
            <a:noFill/>
          </a:ln>
        </p:spPr>
      </p:pic>
      <p:sp>
        <p:nvSpPr>
          <p:cNvPr id="237" name="TextShape 3"/>
          <p:cNvSpPr txBox="1"/>
          <p:nvPr/>
        </p:nvSpPr>
        <p:spPr>
          <a:xfrm>
            <a:off x="95760" y="6583680"/>
            <a:ext cx="7585200" cy="36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400" spc="-1" strike="noStrike">
                <a:latin typeface="Arial"/>
                <a:hlinkClick r:id="rId2"/>
              </a:rPr>
              <a:t>https://github.com/PavelKanazirev/MyDev.Bg/tree/master/source/TM4C123G/ModulesIf_Run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Популярни C++ техники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39" name="" descr=""/>
          <p:cNvPicPr/>
          <p:nvPr/>
        </p:nvPicPr>
        <p:blipFill>
          <a:blip r:embed="rId1"/>
          <a:stretch/>
        </p:blipFill>
        <p:spPr>
          <a:xfrm>
            <a:off x="320760" y="2377440"/>
            <a:ext cx="8192520" cy="2650320"/>
          </a:xfrm>
          <a:prstGeom prst="rect">
            <a:avLst/>
          </a:prstGeom>
          <a:ln>
            <a:noFill/>
          </a:ln>
        </p:spPr>
      </p:pic>
      <p:sp>
        <p:nvSpPr>
          <p:cNvPr id="240" name="CustomShape 2"/>
          <p:cNvSpPr/>
          <p:nvPr/>
        </p:nvSpPr>
        <p:spPr>
          <a:xfrm>
            <a:off x="822960" y="1554480"/>
            <a:ext cx="768024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Необходимост да премахнем стара функционалност от новите версии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без да я премахване от старите: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732240" y="5499720"/>
            <a:ext cx="3655440" cy="3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Template Metaprogramming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42" name="TextShape 4"/>
          <p:cNvSpPr txBox="1"/>
          <p:nvPr/>
        </p:nvSpPr>
        <p:spPr>
          <a:xfrm>
            <a:off x="139680" y="5120640"/>
            <a:ext cx="8821440" cy="36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400" spc="-1" strike="noStrike">
                <a:latin typeface="Arial"/>
                <a:hlinkClick r:id="rId2"/>
              </a:rPr>
              <a:t>https://github.com/PavelKanazirev/MyDev.Bg/blob/master/source/iMX53/CppModTest/src/SVersionTest.cpp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3" name="TextShape 5"/>
          <p:cNvSpPr txBox="1"/>
          <p:nvPr/>
        </p:nvSpPr>
        <p:spPr>
          <a:xfrm>
            <a:off x="-16920" y="6491160"/>
            <a:ext cx="9435240" cy="36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300" spc="-1" strike="noStrike">
                <a:latin typeface="Arial"/>
                <a:hlinkClick r:id="rId3"/>
              </a:rPr>
              <a:t>https://github.com/PavelKanazirev/MyDev.Bg/blob/master/source/iMX53/CppModTest/src/TestMetaProgramming.cpp</a:t>
            </a:r>
            <a:endParaRPr b="0" lang="en-US" sz="13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457200" y="274680"/>
            <a:ext cx="822708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Популярни C++ техники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182880" y="1051560"/>
            <a:ext cx="8776800" cy="525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Смарт поинтери: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void foo()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MyObject * p1 = NULL;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MyObject * p2 = new MyObject();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p1 = p2;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} // should we deallocate the memory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// will p1 be accessible or not?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}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void improved_foo()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{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typedef std::shared_ptr&lt;MyObject&gt; MyObjectPtr; // nice short alias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MyObjectPtr p1; // Empty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{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MyObjectPtr p2(new MyObject()); // There is now one "reference" to the object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p1 = p2; // Copy the pointer. // There are now two references to the object.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} // p2 is destroyed, leaving one reference to the object.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} // p1 is destroyed, leaving a reference count of zero. 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Picture 2" descr=""/>
          <p:cNvPicPr/>
          <p:nvPr/>
        </p:nvPicPr>
        <p:blipFill>
          <a:blip r:embed="rId1"/>
          <a:stretch/>
        </p:blipFill>
        <p:spPr>
          <a:xfrm>
            <a:off x="179640" y="1590840"/>
            <a:ext cx="8889840" cy="3543480"/>
          </a:xfrm>
          <a:prstGeom prst="rect">
            <a:avLst/>
          </a:prstGeom>
          <a:ln>
            <a:noFill/>
          </a:ln>
        </p:spPr>
      </p:pic>
      <p:sp>
        <p:nvSpPr>
          <p:cNvPr id="158" name="CustomShape 1"/>
          <p:cNvSpPr/>
          <p:nvPr/>
        </p:nvSpPr>
        <p:spPr>
          <a:xfrm>
            <a:off x="0" y="2880"/>
            <a:ext cx="9141480" cy="133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Вградени системи срещу компютри за общо ползване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Популярни C++ техники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457200" y="1600200"/>
            <a:ext cx="822708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Модулност при динамично свързване.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Удобно при динамична система, в която не знаем в кой етап функционалност на определен сървис може да бъде разширена чрез инсталиране на допълнителен двоичен файл на платката.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48" name="TextShape 3"/>
          <p:cNvSpPr txBox="1"/>
          <p:nvPr/>
        </p:nvSpPr>
        <p:spPr>
          <a:xfrm>
            <a:off x="274320" y="2284920"/>
            <a:ext cx="11180160" cy="36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400" spc="-1" strike="noStrike">
                <a:latin typeface="Arial"/>
                <a:hlinkClick r:id="rId1"/>
              </a:rPr>
              <a:t>https://github.com/PavelKanazirev/MyDev.Bg/tree/master/source/iMX53/PluginDictionary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9" name="TextShape 4"/>
          <p:cNvSpPr txBox="1"/>
          <p:nvPr/>
        </p:nvSpPr>
        <p:spPr>
          <a:xfrm>
            <a:off x="41040" y="6491160"/>
            <a:ext cx="7548480" cy="36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400" spc="-1" strike="noStrike">
                <a:latin typeface="Arial"/>
                <a:hlinkClick r:id="rId2"/>
              </a:rPr>
              <a:t>https://github.com/PavelKanazirev/MyDev.Bg/tree/master/source/iMX53/CppPluginSample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457200" y="2880"/>
            <a:ext cx="8227080" cy="83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Популярни C++ техники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91440" y="1188720"/>
            <a:ext cx="164484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Статичен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Полиморфизъм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52" name="" descr=""/>
          <p:cNvPicPr/>
          <p:nvPr/>
        </p:nvPicPr>
        <p:blipFill>
          <a:blip r:embed="rId1"/>
          <a:stretch/>
        </p:blipFill>
        <p:spPr>
          <a:xfrm>
            <a:off x="144000" y="4505760"/>
            <a:ext cx="8633160" cy="1818000"/>
          </a:xfrm>
          <a:prstGeom prst="rect">
            <a:avLst/>
          </a:prstGeom>
          <a:ln>
            <a:noFill/>
          </a:ln>
        </p:spPr>
      </p:pic>
      <p:pic>
        <p:nvPicPr>
          <p:cNvPr id="253" name="" descr=""/>
          <p:cNvPicPr/>
          <p:nvPr/>
        </p:nvPicPr>
        <p:blipFill>
          <a:blip r:embed="rId2"/>
          <a:stretch/>
        </p:blipFill>
        <p:spPr>
          <a:xfrm>
            <a:off x="1920240" y="763920"/>
            <a:ext cx="7129080" cy="3725280"/>
          </a:xfrm>
          <a:prstGeom prst="rect">
            <a:avLst/>
          </a:prstGeom>
          <a:ln>
            <a:noFill/>
          </a:ln>
        </p:spPr>
      </p:pic>
      <p:sp>
        <p:nvSpPr>
          <p:cNvPr id="254" name="TextShape 3"/>
          <p:cNvSpPr txBox="1"/>
          <p:nvPr/>
        </p:nvSpPr>
        <p:spPr>
          <a:xfrm>
            <a:off x="0" y="6491160"/>
            <a:ext cx="9144000" cy="36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300" spc="-1" strike="noStrike">
                <a:latin typeface="Arial"/>
                <a:hlinkClick r:id="rId3"/>
              </a:rPr>
              <a:t>https://github.com/PavelKanazirev/MyDev.Bg/blob/master/source/iMX53/CppModTest/src/StaticPolimorphTest.cpp</a:t>
            </a:r>
            <a:endParaRPr b="0" lang="en-US" sz="1300" spc="-1" strike="noStrike"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Популярни C++ техники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457200" y="1600200"/>
            <a:ext cx="822708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Използване на код генерация за обмен на данни между модули.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Може да се използва и при статични и при динамични системи. Често използвана техника при дизайн на SOA системи. Дизайн срещу интерфейс и след това разширяване на функционалността при следващи версии.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57" name="TextShape 3"/>
          <p:cNvSpPr txBox="1"/>
          <p:nvPr/>
        </p:nvSpPr>
        <p:spPr>
          <a:xfrm>
            <a:off x="204120" y="6491160"/>
            <a:ext cx="7568280" cy="36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400" spc="-1" strike="noStrike">
                <a:latin typeface="Arial"/>
                <a:hlinkClick r:id="rId1"/>
              </a:rPr>
              <a:t>https://github.com/PavelKanazirev/MyDev.Bg/tree/master/source/TM4C123G/ModulesIfGen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Популярни C++ техники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59" name="" descr=""/>
          <p:cNvPicPr/>
          <p:nvPr/>
        </p:nvPicPr>
        <p:blipFill>
          <a:blip r:embed="rId1"/>
          <a:stretch/>
        </p:blipFill>
        <p:spPr>
          <a:xfrm>
            <a:off x="182880" y="1292400"/>
            <a:ext cx="8740440" cy="4831920"/>
          </a:xfrm>
          <a:prstGeom prst="rect">
            <a:avLst/>
          </a:prstGeom>
          <a:ln>
            <a:noFill/>
          </a:ln>
        </p:spPr>
      </p:pic>
      <p:sp>
        <p:nvSpPr>
          <p:cNvPr id="260" name="TextShape 2"/>
          <p:cNvSpPr txBox="1"/>
          <p:nvPr/>
        </p:nvSpPr>
        <p:spPr>
          <a:xfrm>
            <a:off x="-7560" y="6308280"/>
            <a:ext cx="8511480" cy="36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400" spc="-1" strike="noStrike">
                <a:latin typeface="Arial"/>
                <a:hlinkClick r:id="rId2"/>
              </a:rPr>
              <a:t>https://github.com/PavelKanazirev/MyDev.Bg/blob/master/source/wxPanel.zip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Що е SOA ?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62" name="Картина 3" descr=""/>
          <p:cNvPicPr/>
          <p:nvPr/>
        </p:nvPicPr>
        <p:blipFill>
          <a:blip r:embed="rId1"/>
          <a:stretch/>
        </p:blipFill>
        <p:spPr>
          <a:xfrm>
            <a:off x="827640" y="1316880"/>
            <a:ext cx="7486200" cy="4989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Що е SOA 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457200" y="1600200"/>
            <a:ext cx="822708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Повечето от съвременните системи изградени върху тази архитектура използват фундаментален слой, който представлява софтуерна шина и множество автономни софтуерни единици наричани сървиси. Съвременните операционни системи дефинират ясно правила за създаването и използването им.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Що е SOA 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457200" y="1600200"/>
            <a:ext cx="822708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Windows SCM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67" name="CustomShape 3"/>
          <p:cNvSpPr/>
          <p:nvPr/>
        </p:nvSpPr>
        <p:spPr>
          <a:xfrm>
            <a:off x="-102960" y="6488640"/>
            <a:ext cx="169992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WindowsSCM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68" name="Картина 3" descr=""/>
          <p:cNvPicPr/>
          <p:nvPr/>
        </p:nvPicPr>
        <p:blipFill>
          <a:blip r:embed="rId1"/>
          <a:stretch/>
        </p:blipFill>
        <p:spPr>
          <a:xfrm>
            <a:off x="1322640" y="2421000"/>
            <a:ext cx="6845040" cy="3597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Що е SOA 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457200" y="1600200"/>
            <a:ext cx="822708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Съществуващи подходи за дефиниране на сървис :</a:t>
            </a:r>
            <a:endParaRPr b="0" lang="en-US" sz="3200" spc="-1" strike="noStrike">
              <a:latin typeface="Arial"/>
            </a:endParaRPr>
          </a:p>
          <a:p>
            <a:pPr marL="343080" indent="-3405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в Linux  - systemd service</a:t>
            </a:r>
            <a:endParaRPr b="0" lang="en-US" sz="3200" spc="-1" strike="noStrike">
              <a:latin typeface="Arial"/>
            </a:endParaRPr>
          </a:p>
          <a:p>
            <a:pPr marL="343080" indent="-3405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в Windows - SCM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71" name="CustomShape 3"/>
          <p:cNvSpPr/>
          <p:nvPr/>
        </p:nvSpPr>
        <p:spPr>
          <a:xfrm>
            <a:off x="5040" y="6488640"/>
            <a:ext cx="2764080" cy="91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Systemd, WindowsSCM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457200" y="274680"/>
            <a:ext cx="8227080" cy="142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Що е SOA 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181800" y="1463040"/>
            <a:ext cx="3473640" cy="475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Съществуващи подходи за обмен на данни (IPC) с възможност за генериране на код: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CORBA, ICE ,dbus, CommonAPI, ZeroMQ, Apache's Thrift, RabbitMQ, google's Protocol Buffers, Microsoft's IPC, ...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74" name="" descr=""/>
          <p:cNvPicPr/>
          <p:nvPr/>
        </p:nvPicPr>
        <p:blipFill>
          <a:blip r:embed="rId1"/>
          <a:stretch/>
        </p:blipFill>
        <p:spPr>
          <a:xfrm>
            <a:off x="3840480" y="4480560"/>
            <a:ext cx="4935600" cy="2132640"/>
          </a:xfrm>
          <a:prstGeom prst="rect">
            <a:avLst/>
          </a:prstGeom>
          <a:ln>
            <a:noFill/>
          </a:ln>
        </p:spPr>
      </p:pic>
      <p:pic>
        <p:nvPicPr>
          <p:cNvPr id="275" name="" descr=""/>
          <p:cNvPicPr/>
          <p:nvPr/>
        </p:nvPicPr>
        <p:blipFill>
          <a:blip r:embed="rId2"/>
          <a:stretch/>
        </p:blipFill>
        <p:spPr>
          <a:xfrm>
            <a:off x="3291840" y="1371600"/>
            <a:ext cx="5850000" cy="312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3566160" y="3291840"/>
            <a:ext cx="2265480" cy="51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Въпроси?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47160" y="1296000"/>
            <a:ext cx="8566560" cy="496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Основни различия:</a:t>
            </a:r>
            <a:endParaRPr b="0" lang="en-US" sz="2000" spc="-1" strike="noStrike">
              <a:latin typeface="Arial"/>
            </a:endParaRPr>
          </a:p>
          <a:p>
            <a:pPr marL="285840" indent="-283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Значителни ограничения по отношение на ресурсите (памет, скорост, периферия, размер на двоичния файл, …)</a:t>
            </a:r>
            <a:endParaRPr b="0" lang="en-US" sz="2000" spc="-1" strike="noStrike">
              <a:latin typeface="Arial"/>
            </a:endParaRPr>
          </a:p>
          <a:p>
            <a:pPr marL="285840" indent="-283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Силна зависимост от  спецификата на хардуера</a:t>
            </a:r>
            <a:endParaRPr b="0" lang="en-US" sz="2000" spc="-1" strike="noStrike">
              <a:latin typeface="Arial"/>
            </a:endParaRPr>
          </a:p>
          <a:p>
            <a:pPr marL="285840" indent="-283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При дизайн на софтуера често се налагат промени заради ограничения наложени от компилатора, линкера или производителя</a:t>
            </a:r>
            <a:endParaRPr b="0" lang="en-US" sz="2000" spc="-1" strike="noStrike">
              <a:latin typeface="Arial"/>
            </a:endParaRPr>
          </a:p>
          <a:p>
            <a:pPr marL="285840" indent="-283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Често допълнителни изисквания за сигурност и обезопасяване при планиране за използване на устройството на открито или при променливи условия ( промяна в захранване, температура, вход / изход, надеждност при изхабяване на сектори памет или хардуер свързан с периферията )</a:t>
            </a:r>
            <a:endParaRPr b="0" lang="en-US" sz="1800" spc="-1" strike="noStrike">
              <a:latin typeface="Arial"/>
            </a:endParaRPr>
          </a:p>
          <a:p>
            <a:pPr marL="285840" indent="-283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От гледна точка на програмиста – често по-дълга верига за интеграция и инсталиране, която би могла да донесе проблеми не само в кода</a:t>
            </a:r>
            <a:endParaRPr b="0" lang="en-US" sz="1800" spc="-1" strike="noStrike">
              <a:latin typeface="Arial"/>
            </a:endParaRPr>
          </a:p>
          <a:p>
            <a:pPr marL="285840" indent="-283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Използване на малко известни ОС или работа без ОС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0" y="2880"/>
            <a:ext cx="9141480" cy="133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Вградени системи срещу компютри за общо ползване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0" y="2880"/>
            <a:ext cx="9141480" cy="133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Вградени системи срещу компютри за общо ползване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62" name="" descr=""/>
          <p:cNvPicPr/>
          <p:nvPr/>
        </p:nvPicPr>
        <p:blipFill>
          <a:blip r:embed="rId1"/>
          <a:stretch/>
        </p:blipFill>
        <p:spPr>
          <a:xfrm>
            <a:off x="274320" y="1188720"/>
            <a:ext cx="8540640" cy="4592160"/>
          </a:xfrm>
          <a:prstGeom prst="rect">
            <a:avLst/>
          </a:prstGeom>
          <a:ln>
            <a:noFill/>
          </a:ln>
        </p:spPr>
      </p:pic>
      <p:sp>
        <p:nvSpPr>
          <p:cNvPr id="163" name="CustomShape 2"/>
          <p:cNvSpPr/>
          <p:nvPr/>
        </p:nvSpPr>
        <p:spPr>
          <a:xfrm>
            <a:off x="0" y="6600240"/>
            <a:ext cx="9052200" cy="36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https://github.com/PavelKanazirev/MyDev.Bg/tree/master/source/TM4C123G/HelloCpp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0" y="2880"/>
            <a:ext cx="9141480" cy="118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Примери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179640" y="1009800"/>
            <a:ext cx="8710560" cy="100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Над 5 милиарда устройства са налични към 2010 година и нарастването продължава. Прогнозата за 2020-та година е за над 25 милиарда устройства.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66" name="Картина 5" descr=""/>
          <p:cNvPicPr/>
          <p:nvPr/>
        </p:nvPicPr>
        <p:blipFill>
          <a:blip r:embed="rId1"/>
          <a:stretch/>
        </p:blipFill>
        <p:spPr>
          <a:xfrm>
            <a:off x="532080" y="2143440"/>
            <a:ext cx="2391480" cy="1570320"/>
          </a:xfrm>
          <a:prstGeom prst="rect">
            <a:avLst/>
          </a:prstGeom>
          <a:ln>
            <a:noFill/>
          </a:ln>
        </p:spPr>
      </p:pic>
      <p:pic>
        <p:nvPicPr>
          <p:cNvPr id="167" name="Картина 6" descr=""/>
          <p:cNvPicPr/>
          <p:nvPr/>
        </p:nvPicPr>
        <p:blipFill>
          <a:blip r:embed="rId2"/>
          <a:stretch/>
        </p:blipFill>
        <p:spPr>
          <a:xfrm>
            <a:off x="3034080" y="2090520"/>
            <a:ext cx="1731600" cy="1731600"/>
          </a:xfrm>
          <a:prstGeom prst="rect">
            <a:avLst/>
          </a:prstGeom>
          <a:ln>
            <a:noFill/>
          </a:ln>
        </p:spPr>
      </p:pic>
      <p:pic>
        <p:nvPicPr>
          <p:cNvPr id="168" name="Картина 7" descr=""/>
          <p:cNvPicPr/>
          <p:nvPr/>
        </p:nvPicPr>
        <p:blipFill>
          <a:blip r:embed="rId3"/>
          <a:stretch/>
        </p:blipFill>
        <p:spPr>
          <a:xfrm>
            <a:off x="4860000" y="1779120"/>
            <a:ext cx="3597840" cy="3276360"/>
          </a:xfrm>
          <a:prstGeom prst="rect">
            <a:avLst/>
          </a:prstGeom>
          <a:ln>
            <a:noFill/>
          </a:ln>
        </p:spPr>
      </p:pic>
      <p:pic>
        <p:nvPicPr>
          <p:cNvPr id="169" name="Картина 8" descr=""/>
          <p:cNvPicPr/>
          <p:nvPr/>
        </p:nvPicPr>
        <p:blipFill>
          <a:blip r:embed="rId4"/>
          <a:stretch/>
        </p:blipFill>
        <p:spPr>
          <a:xfrm>
            <a:off x="5945760" y="5058000"/>
            <a:ext cx="2855160" cy="1597680"/>
          </a:xfrm>
          <a:prstGeom prst="rect">
            <a:avLst/>
          </a:prstGeom>
          <a:ln>
            <a:noFill/>
          </a:ln>
        </p:spPr>
      </p:pic>
      <p:pic>
        <p:nvPicPr>
          <p:cNvPr id="170" name="Картина 9" descr=""/>
          <p:cNvPicPr/>
          <p:nvPr/>
        </p:nvPicPr>
        <p:blipFill>
          <a:blip r:embed="rId5"/>
          <a:stretch/>
        </p:blipFill>
        <p:spPr>
          <a:xfrm>
            <a:off x="638640" y="4213440"/>
            <a:ext cx="4218840" cy="2483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2880"/>
            <a:ext cx="9141480" cy="118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Свързани понятия и 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характеристики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539640" y="1190520"/>
            <a:ext cx="8062200" cy="145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Микрокомпютър, процесор, периферия, микроконтролер, интерфейс, драйвер, входящо устройство, изходящо устройство,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пин, порт, шина, памет,  ...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Фон Нойман и Харвард архитектура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1188720" y="2767320"/>
            <a:ext cx="6672960" cy="367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0" y="2880"/>
            <a:ext cx="9141480" cy="118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Свързани понятия и 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характеристики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75" name="" descr=""/>
          <p:cNvPicPr/>
          <p:nvPr/>
        </p:nvPicPr>
        <p:blipFill>
          <a:blip r:embed="rId1"/>
          <a:stretch/>
        </p:blipFill>
        <p:spPr>
          <a:xfrm>
            <a:off x="327960" y="1260000"/>
            <a:ext cx="3967560" cy="5291280"/>
          </a:xfrm>
          <a:prstGeom prst="rect">
            <a:avLst/>
          </a:prstGeom>
          <a:ln>
            <a:noFill/>
          </a:ln>
        </p:spPr>
      </p:pic>
      <p:pic>
        <p:nvPicPr>
          <p:cNvPr id="176" name="" descr=""/>
          <p:cNvPicPr/>
          <p:nvPr/>
        </p:nvPicPr>
        <p:blipFill>
          <a:blip r:embed="rId2"/>
          <a:stretch/>
        </p:blipFill>
        <p:spPr>
          <a:xfrm>
            <a:off x="4663440" y="1190160"/>
            <a:ext cx="4021200" cy="3123000"/>
          </a:xfrm>
          <a:prstGeom prst="rect">
            <a:avLst/>
          </a:prstGeom>
          <a:ln>
            <a:noFill/>
          </a:ln>
        </p:spPr>
      </p:pic>
      <p:pic>
        <p:nvPicPr>
          <p:cNvPr id="177" name="" descr=""/>
          <p:cNvPicPr/>
          <p:nvPr/>
        </p:nvPicPr>
        <p:blipFill>
          <a:blip r:embed="rId3"/>
          <a:stretch/>
        </p:blipFill>
        <p:spPr>
          <a:xfrm>
            <a:off x="4572000" y="4333680"/>
            <a:ext cx="2100960" cy="2319120"/>
          </a:xfrm>
          <a:prstGeom prst="rect">
            <a:avLst/>
          </a:prstGeom>
          <a:ln>
            <a:noFill/>
          </a:ln>
        </p:spPr>
      </p:pic>
      <p:pic>
        <p:nvPicPr>
          <p:cNvPr id="178" name="" descr=""/>
          <p:cNvPicPr/>
          <p:nvPr/>
        </p:nvPicPr>
        <p:blipFill>
          <a:blip r:embed="rId4"/>
          <a:stretch/>
        </p:blipFill>
        <p:spPr>
          <a:xfrm>
            <a:off x="6684840" y="4391280"/>
            <a:ext cx="2274120" cy="2007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0" y="2880"/>
            <a:ext cx="9141480" cy="118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Свързани понятия и 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характеристики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179640" y="1155960"/>
            <a:ext cx="8782560" cy="557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Измерими параметри на устройство: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Сигурност – Риск за хората или природата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Акуратност – разлика между специфицираните очаквания и реалните параметри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Точност – броя различими измерители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Резолюция – най-малката промяна, която би могла да бъде засечена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Време за реакция – времето между входящо събитие провокиращо действие и момента на извършване на самото действие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Честотна лента – количество информация обработвано за единица време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Възможност за поддръжка – възможността за модифициране на устройството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Възможност за тестване – лекотата, с която определена операция може да бъде проверена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Съвместимост – съответствие на устройството със съществуващите стандарти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Времетраене – надеждност на устройството по отношение на времето на ползване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Размер и тегло – наличните физически параметри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780</TotalTime>
  <Application>LibreOffice/6.0.3.2$Linux_X86_64 LibreOffice_project/00m0$Build-2</Application>
  <Words>1269</Words>
  <Paragraphs>141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2018-07-14T08:46:22Z</dcterms:created>
  <dc:creator>Vanya</dc:creator>
  <dc:description/>
  <dc:language>en-US</dc:language>
  <cp:lastModifiedBy/>
  <dcterms:modified xsi:type="dcterms:W3CDTF">2018-07-25T01:29:29Z</dcterms:modified>
  <cp:revision>71</cp:revision>
  <dc:subject/>
  <dc:title>Презентация на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Презентация на цял екран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31</vt:i4>
  </property>
</Properties>
</file>